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3"/>
    <p:sldMasterId id="2147483660" r:id="rId4"/>
    <p:sldMasterId id="2147483795" r:id="rId5"/>
  </p:sldMasterIdLst>
  <p:notesMasterIdLst>
    <p:notesMasterId r:id="rId112"/>
  </p:notesMasterIdLst>
  <p:sldIdLst>
    <p:sldId id="257" r:id="rId6"/>
    <p:sldId id="390" r:id="rId7"/>
    <p:sldId id="284" r:id="rId8"/>
    <p:sldId id="285" r:id="rId9"/>
    <p:sldId id="264" r:id="rId10"/>
    <p:sldId id="268" r:id="rId11"/>
    <p:sldId id="287" r:id="rId12"/>
    <p:sldId id="288" r:id="rId13"/>
    <p:sldId id="290" r:id="rId14"/>
    <p:sldId id="277" r:id="rId15"/>
    <p:sldId id="381" r:id="rId16"/>
    <p:sldId id="300" r:id="rId17"/>
    <p:sldId id="301" r:id="rId18"/>
    <p:sldId id="302" r:id="rId19"/>
    <p:sldId id="303" r:id="rId20"/>
    <p:sldId id="377" r:id="rId21"/>
    <p:sldId id="304" r:id="rId22"/>
    <p:sldId id="305" r:id="rId23"/>
    <p:sldId id="306" r:id="rId24"/>
    <p:sldId id="289" r:id="rId25"/>
    <p:sldId id="292" r:id="rId26"/>
    <p:sldId id="281" r:id="rId27"/>
    <p:sldId id="307" r:id="rId28"/>
    <p:sldId id="308" r:id="rId29"/>
    <p:sldId id="272" r:id="rId30"/>
    <p:sldId id="309" r:id="rId31"/>
    <p:sldId id="282" r:id="rId32"/>
    <p:sldId id="283" r:id="rId33"/>
    <p:sldId id="310" r:id="rId34"/>
    <p:sldId id="312" r:id="rId35"/>
    <p:sldId id="313" r:id="rId36"/>
    <p:sldId id="314" r:id="rId37"/>
    <p:sldId id="315" r:id="rId38"/>
    <p:sldId id="316" r:id="rId39"/>
    <p:sldId id="273" r:id="rId40"/>
    <p:sldId id="388" r:id="rId41"/>
    <p:sldId id="318" r:id="rId42"/>
    <p:sldId id="386" r:id="rId43"/>
    <p:sldId id="387" r:id="rId44"/>
    <p:sldId id="321" r:id="rId45"/>
    <p:sldId id="322" r:id="rId46"/>
    <p:sldId id="323" r:id="rId47"/>
    <p:sldId id="324" r:id="rId48"/>
    <p:sldId id="380" r:id="rId49"/>
    <p:sldId id="274" r:id="rId50"/>
    <p:sldId id="326" r:id="rId51"/>
    <p:sldId id="328" r:id="rId52"/>
    <p:sldId id="329" r:id="rId53"/>
    <p:sldId id="330" r:id="rId54"/>
    <p:sldId id="327" r:id="rId55"/>
    <p:sldId id="331" r:id="rId56"/>
    <p:sldId id="332" r:id="rId57"/>
    <p:sldId id="333" r:id="rId58"/>
    <p:sldId id="335" r:id="rId59"/>
    <p:sldId id="294" r:id="rId60"/>
    <p:sldId id="383" r:id="rId61"/>
    <p:sldId id="295" r:id="rId62"/>
    <p:sldId id="296" r:id="rId63"/>
    <p:sldId id="297" r:id="rId64"/>
    <p:sldId id="298" r:id="rId65"/>
    <p:sldId id="372" r:id="rId66"/>
    <p:sldId id="334" r:id="rId67"/>
    <p:sldId id="336" r:id="rId68"/>
    <p:sldId id="337" r:id="rId69"/>
    <p:sldId id="384" r:id="rId70"/>
    <p:sldId id="338" r:id="rId71"/>
    <p:sldId id="340" r:id="rId72"/>
    <p:sldId id="341" r:id="rId73"/>
    <p:sldId id="339" r:id="rId74"/>
    <p:sldId id="342" r:id="rId75"/>
    <p:sldId id="343" r:id="rId76"/>
    <p:sldId id="385" r:id="rId77"/>
    <p:sldId id="344" r:id="rId78"/>
    <p:sldId id="345" r:id="rId79"/>
    <p:sldId id="346" r:id="rId80"/>
    <p:sldId id="347" r:id="rId81"/>
    <p:sldId id="389" r:id="rId82"/>
    <p:sldId id="349" r:id="rId83"/>
    <p:sldId id="350" r:id="rId84"/>
    <p:sldId id="351" r:id="rId85"/>
    <p:sldId id="352" r:id="rId86"/>
    <p:sldId id="353" r:id="rId87"/>
    <p:sldId id="354" r:id="rId88"/>
    <p:sldId id="355" r:id="rId89"/>
    <p:sldId id="356" r:id="rId90"/>
    <p:sldId id="376" r:id="rId91"/>
    <p:sldId id="374" r:id="rId92"/>
    <p:sldId id="375" r:id="rId93"/>
    <p:sldId id="373" r:id="rId94"/>
    <p:sldId id="357" r:id="rId95"/>
    <p:sldId id="358" r:id="rId96"/>
    <p:sldId id="359" r:id="rId97"/>
    <p:sldId id="360" r:id="rId98"/>
    <p:sldId id="361" r:id="rId99"/>
    <p:sldId id="362" r:id="rId100"/>
    <p:sldId id="363" r:id="rId101"/>
    <p:sldId id="364" r:id="rId102"/>
    <p:sldId id="382" r:id="rId103"/>
    <p:sldId id="365" r:id="rId104"/>
    <p:sldId id="369" r:id="rId105"/>
    <p:sldId id="370" r:id="rId106"/>
    <p:sldId id="366" r:id="rId107"/>
    <p:sldId id="367" r:id="rId108"/>
    <p:sldId id="368" r:id="rId109"/>
    <p:sldId id="371" r:id="rId110"/>
    <p:sldId id="265" r:id="rId111"/>
  </p:sldIdLst>
  <p:sldSz cx="12192000" cy="6858000"/>
  <p:notesSz cx="6858000" cy="9144000"/>
  <p:custDataLst>
    <p:tags r:id="rId1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FAD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69C270-627B-40DB-BC4B-C436C6408CF1}" v="5" dt="2026-06-11T16:27:29.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93" autoAdjust="0"/>
    <p:restoredTop sz="94660"/>
  </p:normalViewPr>
  <p:slideViewPr>
    <p:cSldViewPr snapToGrid="0">
      <p:cViewPr>
        <p:scale>
          <a:sx n="150" d="100"/>
          <a:sy n="150" d="100"/>
        </p:scale>
        <p:origin x="1445" y="100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tableStyles" Target="tableStyle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notesMaster" Target="notesMasters/notesMaster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3.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tags" Target="tags/tag1.xml"/><Relationship Id="rId118" Type="http://schemas.microsoft.com/office/2016/11/relationships/changesInfo" Target="changesInfos/changesInfo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2.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1.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Nourse" userId="cf5c4e54-602e-4617-8d54-3e27f39b3c92" providerId="ADAL" clId="{F3273ABF-EB60-4ABD-967C-F187ECC007B3}"/>
    <pc:docChg chg="undo redo custSel addSld delSld modSld delMainMaster modMainMaster">
      <pc:chgData name="Will Nourse" userId="cf5c4e54-602e-4617-8d54-3e27f39b3c92" providerId="ADAL" clId="{F3273ABF-EB60-4ABD-967C-F187ECC007B3}" dt="2026-06-11T18:24:24.232" v="2662" actId="14861"/>
      <pc:docMkLst>
        <pc:docMk/>
      </pc:docMkLst>
      <pc:sldChg chg="addSp delSp modSp mod modTransition modShow">
        <pc:chgData name="Will Nourse" userId="cf5c4e54-602e-4617-8d54-3e27f39b3c92" providerId="ADAL" clId="{F3273ABF-EB60-4ABD-967C-F187ECC007B3}" dt="2026-06-11T16:25:34.270" v="2483" actId="5793"/>
        <pc:sldMkLst>
          <pc:docMk/>
          <pc:sldMk cId="4006186487" sldId="257"/>
        </pc:sldMkLst>
        <pc:spChg chg="del">
          <ac:chgData name="Will Nourse" userId="cf5c4e54-602e-4617-8d54-3e27f39b3c92" providerId="ADAL" clId="{F3273ABF-EB60-4ABD-967C-F187ECC007B3}" dt="2026-06-11T16:21:13.046" v="2252" actId="478"/>
          <ac:spMkLst>
            <pc:docMk/>
            <pc:sldMk cId="4006186487" sldId="257"/>
            <ac:spMk id="2" creationId="{00000000-0000-0000-0000-000000000000}"/>
          </ac:spMkLst>
        </pc:spChg>
        <pc:spChg chg="mod">
          <ac:chgData name="Will Nourse" userId="cf5c4e54-602e-4617-8d54-3e27f39b3c92" providerId="ADAL" clId="{F3273ABF-EB60-4ABD-967C-F187ECC007B3}" dt="2026-06-11T16:25:34.270" v="2483" actId="5793"/>
          <ac:spMkLst>
            <pc:docMk/>
            <pc:sldMk cId="4006186487" sldId="257"/>
            <ac:spMk id="3" creationId="{00000000-0000-0000-0000-000000000000}"/>
          </ac:spMkLst>
        </pc:spChg>
        <pc:spChg chg="add del mod">
          <ac:chgData name="Will Nourse" userId="cf5c4e54-602e-4617-8d54-3e27f39b3c92" providerId="ADAL" clId="{F3273ABF-EB60-4ABD-967C-F187ECC007B3}" dt="2026-06-11T16:21:16.263" v="2254" actId="478"/>
          <ac:spMkLst>
            <pc:docMk/>
            <pc:sldMk cId="4006186487" sldId="257"/>
            <ac:spMk id="8" creationId="{6B70BC77-1CAF-3BF2-6450-AFB9D0086868}"/>
          </ac:spMkLst>
        </pc:spChg>
        <pc:picChg chg="del">
          <ac:chgData name="Will Nourse" userId="cf5c4e54-602e-4617-8d54-3e27f39b3c92" providerId="ADAL" clId="{F3273ABF-EB60-4ABD-967C-F187ECC007B3}" dt="2026-06-11T16:21:15.067" v="2253" actId="478"/>
          <ac:picMkLst>
            <pc:docMk/>
            <pc:sldMk cId="4006186487" sldId="257"/>
            <ac:picMk id="4" creationId="{987EB8CF-E83B-4EBC-A079-0F8ED5F31D35}"/>
          </ac:picMkLst>
        </pc:picChg>
        <pc:picChg chg="del">
          <ac:chgData name="Will Nourse" userId="cf5c4e54-602e-4617-8d54-3e27f39b3c92" providerId="ADAL" clId="{F3273ABF-EB60-4ABD-967C-F187ECC007B3}" dt="2026-06-11T16:21:11.132" v="2251" actId="478"/>
          <ac:picMkLst>
            <pc:docMk/>
            <pc:sldMk cId="4006186487" sldId="257"/>
            <ac:picMk id="6" creationId="{2A7BA908-0185-00F6-83E1-AC2F0C637F52}"/>
          </ac:picMkLst>
        </pc:picChg>
        <pc:cxnChg chg="del">
          <ac:chgData name="Will Nourse" userId="cf5c4e54-602e-4617-8d54-3e27f39b3c92" providerId="ADAL" clId="{F3273ABF-EB60-4ABD-967C-F187ECC007B3}" dt="2026-06-11T16:21:17.364" v="2255" actId="478"/>
          <ac:cxnSpMkLst>
            <pc:docMk/>
            <pc:sldMk cId="4006186487" sldId="257"/>
            <ac:cxnSpMk id="7" creationId="{89B4B5FF-A2CB-46E9-A7F7-D21D5A458B70}"/>
          </ac:cxnSpMkLst>
        </pc:cxnChg>
      </pc:sldChg>
      <pc:sldChg chg="modTransition">
        <pc:chgData name="Will Nourse" userId="cf5c4e54-602e-4617-8d54-3e27f39b3c92" providerId="ADAL" clId="{F3273ABF-EB60-4ABD-967C-F187ECC007B3}" dt="2026-06-11T16:24:41.971" v="2476"/>
        <pc:sldMkLst>
          <pc:docMk/>
          <pc:sldMk cId="3160704602" sldId="264"/>
        </pc:sldMkLst>
      </pc:sldChg>
      <pc:sldChg chg="modTransition">
        <pc:chgData name="Will Nourse" userId="cf5c4e54-602e-4617-8d54-3e27f39b3c92" providerId="ADAL" clId="{F3273ABF-EB60-4ABD-967C-F187ECC007B3}" dt="2026-06-11T16:24:41.971" v="2476"/>
        <pc:sldMkLst>
          <pc:docMk/>
          <pc:sldMk cId="801033718" sldId="265"/>
        </pc:sldMkLst>
      </pc:sldChg>
      <pc:sldChg chg="modTransition">
        <pc:chgData name="Will Nourse" userId="cf5c4e54-602e-4617-8d54-3e27f39b3c92" providerId="ADAL" clId="{F3273ABF-EB60-4ABD-967C-F187ECC007B3}" dt="2026-06-11T16:24:41.971" v="2476"/>
        <pc:sldMkLst>
          <pc:docMk/>
          <pc:sldMk cId="2243132544" sldId="268"/>
        </pc:sldMkLst>
      </pc:sldChg>
      <pc:sldChg chg="modTransition">
        <pc:chgData name="Will Nourse" userId="cf5c4e54-602e-4617-8d54-3e27f39b3c92" providerId="ADAL" clId="{F3273ABF-EB60-4ABD-967C-F187ECC007B3}" dt="2026-06-11T16:24:41.971" v="2476"/>
        <pc:sldMkLst>
          <pc:docMk/>
          <pc:sldMk cId="2005238276" sldId="272"/>
        </pc:sldMkLst>
      </pc:sldChg>
      <pc:sldChg chg="modTransition">
        <pc:chgData name="Will Nourse" userId="cf5c4e54-602e-4617-8d54-3e27f39b3c92" providerId="ADAL" clId="{F3273ABF-EB60-4ABD-967C-F187ECC007B3}" dt="2026-06-11T16:24:41.971" v="2476"/>
        <pc:sldMkLst>
          <pc:docMk/>
          <pc:sldMk cId="621159566" sldId="273"/>
        </pc:sldMkLst>
      </pc:sldChg>
      <pc:sldChg chg="modTransition">
        <pc:chgData name="Will Nourse" userId="cf5c4e54-602e-4617-8d54-3e27f39b3c92" providerId="ADAL" clId="{F3273ABF-EB60-4ABD-967C-F187ECC007B3}" dt="2026-06-11T16:24:41.971" v="2476"/>
        <pc:sldMkLst>
          <pc:docMk/>
          <pc:sldMk cId="3381695637" sldId="274"/>
        </pc:sldMkLst>
      </pc:sldChg>
      <pc:sldChg chg="modTransition">
        <pc:chgData name="Will Nourse" userId="cf5c4e54-602e-4617-8d54-3e27f39b3c92" providerId="ADAL" clId="{F3273ABF-EB60-4ABD-967C-F187ECC007B3}" dt="2026-06-11T16:24:41.971" v="2476"/>
        <pc:sldMkLst>
          <pc:docMk/>
          <pc:sldMk cId="2180704898" sldId="277"/>
        </pc:sldMkLst>
      </pc:sldChg>
      <pc:sldChg chg="modTransition">
        <pc:chgData name="Will Nourse" userId="cf5c4e54-602e-4617-8d54-3e27f39b3c92" providerId="ADAL" clId="{F3273ABF-EB60-4ABD-967C-F187ECC007B3}" dt="2026-06-11T16:24:41.971" v="2476"/>
        <pc:sldMkLst>
          <pc:docMk/>
          <pc:sldMk cId="3369713510" sldId="281"/>
        </pc:sldMkLst>
      </pc:sldChg>
      <pc:sldChg chg="modTransition">
        <pc:chgData name="Will Nourse" userId="cf5c4e54-602e-4617-8d54-3e27f39b3c92" providerId="ADAL" clId="{F3273ABF-EB60-4ABD-967C-F187ECC007B3}" dt="2026-06-11T16:24:41.971" v="2476"/>
        <pc:sldMkLst>
          <pc:docMk/>
          <pc:sldMk cId="2373319490" sldId="282"/>
        </pc:sldMkLst>
      </pc:sldChg>
      <pc:sldChg chg="modTransition">
        <pc:chgData name="Will Nourse" userId="cf5c4e54-602e-4617-8d54-3e27f39b3c92" providerId="ADAL" clId="{F3273ABF-EB60-4ABD-967C-F187ECC007B3}" dt="2026-06-11T16:24:41.971" v="2476"/>
        <pc:sldMkLst>
          <pc:docMk/>
          <pc:sldMk cId="3184349038" sldId="283"/>
        </pc:sldMkLst>
      </pc:sldChg>
      <pc:sldChg chg="modTransition">
        <pc:chgData name="Will Nourse" userId="cf5c4e54-602e-4617-8d54-3e27f39b3c92" providerId="ADAL" clId="{F3273ABF-EB60-4ABD-967C-F187ECC007B3}" dt="2026-06-11T16:24:41.971" v="2476"/>
        <pc:sldMkLst>
          <pc:docMk/>
          <pc:sldMk cId="1975097026" sldId="284"/>
        </pc:sldMkLst>
      </pc:sldChg>
      <pc:sldChg chg="modTransition">
        <pc:chgData name="Will Nourse" userId="cf5c4e54-602e-4617-8d54-3e27f39b3c92" providerId="ADAL" clId="{F3273ABF-EB60-4ABD-967C-F187ECC007B3}" dt="2026-06-11T16:24:41.971" v="2476"/>
        <pc:sldMkLst>
          <pc:docMk/>
          <pc:sldMk cId="3171638618" sldId="285"/>
        </pc:sldMkLst>
      </pc:sldChg>
      <pc:sldChg chg="modTransition">
        <pc:chgData name="Will Nourse" userId="cf5c4e54-602e-4617-8d54-3e27f39b3c92" providerId="ADAL" clId="{F3273ABF-EB60-4ABD-967C-F187ECC007B3}" dt="2026-06-11T16:24:41.971" v="2476"/>
        <pc:sldMkLst>
          <pc:docMk/>
          <pc:sldMk cId="1371026724" sldId="287"/>
        </pc:sldMkLst>
      </pc:sldChg>
      <pc:sldChg chg="modTransition">
        <pc:chgData name="Will Nourse" userId="cf5c4e54-602e-4617-8d54-3e27f39b3c92" providerId="ADAL" clId="{F3273ABF-EB60-4ABD-967C-F187ECC007B3}" dt="2026-06-11T16:24:41.971" v="2476"/>
        <pc:sldMkLst>
          <pc:docMk/>
          <pc:sldMk cId="3881562160" sldId="288"/>
        </pc:sldMkLst>
      </pc:sldChg>
      <pc:sldChg chg="modTransition">
        <pc:chgData name="Will Nourse" userId="cf5c4e54-602e-4617-8d54-3e27f39b3c92" providerId="ADAL" clId="{F3273ABF-EB60-4ABD-967C-F187ECC007B3}" dt="2026-06-11T16:24:41.971" v="2476"/>
        <pc:sldMkLst>
          <pc:docMk/>
          <pc:sldMk cId="2967658022" sldId="289"/>
        </pc:sldMkLst>
      </pc:sldChg>
      <pc:sldChg chg="modTransition">
        <pc:chgData name="Will Nourse" userId="cf5c4e54-602e-4617-8d54-3e27f39b3c92" providerId="ADAL" clId="{F3273ABF-EB60-4ABD-967C-F187ECC007B3}" dt="2026-06-11T16:24:41.971" v="2476"/>
        <pc:sldMkLst>
          <pc:docMk/>
          <pc:sldMk cId="1677268110" sldId="290"/>
        </pc:sldMkLst>
      </pc:sldChg>
      <pc:sldChg chg="modTransition">
        <pc:chgData name="Will Nourse" userId="cf5c4e54-602e-4617-8d54-3e27f39b3c92" providerId="ADAL" clId="{F3273ABF-EB60-4ABD-967C-F187ECC007B3}" dt="2026-06-11T16:24:41.971" v="2476"/>
        <pc:sldMkLst>
          <pc:docMk/>
          <pc:sldMk cId="1329467073" sldId="292"/>
        </pc:sldMkLst>
      </pc:sldChg>
      <pc:sldChg chg="modTransition">
        <pc:chgData name="Will Nourse" userId="cf5c4e54-602e-4617-8d54-3e27f39b3c92" providerId="ADAL" clId="{F3273ABF-EB60-4ABD-967C-F187ECC007B3}" dt="2026-06-11T16:24:41.971" v="2476"/>
        <pc:sldMkLst>
          <pc:docMk/>
          <pc:sldMk cId="812210931" sldId="294"/>
        </pc:sldMkLst>
      </pc:sldChg>
      <pc:sldChg chg="modTransition">
        <pc:chgData name="Will Nourse" userId="cf5c4e54-602e-4617-8d54-3e27f39b3c92" providerId="ADAL" clId="{F3273ABF-EB60-4ABD-967C-F187ECC007B3}" dt="2026-06-11T16:24:41.971" v="2476"/>
        <pc:sldMkLst>
          <pc:docMk/>
          <pc:sldMk cId="634981856" sldId="295"/>
        </pc:sldMkLst>
      </pc:sldChg>
      <pc:sldChg chg="modTransition">
        <pc:chgData name="Will Nourse" userId="cf5c4e54-602e-4617-8d54-3e27f39b3c92" providerId="ADAL" clId="{F3273ABF-EB60-4ABD-967C-F187ECC007B3}" dt="2026-06-11T16:24:41.971" v="2476"/>
        <pc:sldMkLst>
          <pc:docMk/>
          <pc:sldMk cId="50985189" sldId="296"/>
        </pc:sldMkLst>
      </pc:sldChg>
      <pc:sldChg chg="modTransition">
        <pc:chgData name="Will Nourse" userId="cf5c4e54-602e-4617-8d54-3e27f39b3c92" providerId="ADAL" clId="{F3273ABF-EB60-4ABD-967C-F187ECC007B3}" dt="2026-06-11T16:24:41.971" v="2476"/>
        <pc:sldMkLst>
          <pc:docMk/>
          <pc:sldMk cId="3913760513" sldId="297"/>
        </pc:sldMkLst>
      </pc:sldChg>
      <pc:sldChg chg="modTransition">
        <pc:chgData name="Will Nourse" userId="cf5c4e54-602e-4617-8d54-3e27f39b3c92" providerId="ADAL" clId="{F3273ABF-EB60-4ABD-967C-F187ECC007B3}" dt="2026-06-11T16:24:41.971" v="2476"/>
        <pc:sldMkLst>
          <pc:docMk/>
          <pc:sldMk cId="2015787439" sldId="298"/>
        </pc:sldMkLst>
      </pc:sldChg>
      <pc:sldChg chg="modTransition">
        <pc:chgData name="Will Nourse" userId="cf5c4e54-602e-4617-8d54-3e27f39b3c92" providerId="ADAL" clId="{F3273ABF-EB60-4ABD-967C-F187ECC007B3}" dt="2026-06-11T16:24:41.971" v="2476"/>
        <pc:sldMkLst>
          <pc:docMk/>
          <pc:sldMk cId="4110252427" sldId="300"/>
        </pc:sldMkLst>
      </pc:sldChg>
      <pc:sldChg chg="modTransition">
        <pc:chgData name="Will Nourse" userId="cf5c4e54-602e-4617-8d54-3e27f39b3c92" providerId="ADAL" clId="{F3273ABF-EB60-4ABD-967C-F187ECC007B3}" dt="2026-06-11T16:24:41.971" v="2476"/>
        <pc:sldMkLst>
          <pc:docMk/>
          <pc:sldMk cId="1960235590" sldId="301"/>
        </pc:sldMkLst>
      </pc:sldChg>
      <pc:sldChg chg="modTransition">
        <pc:chgData name="Will Nourse" userId="cf5c4e54-602e-4617-8d54-3e27f39b3c92" providerId="ADAL" clId="{F3273ABF-EB60-4ABD-967C-F187ECC007B3}" dt="2026-06-11T16:24:41.971" v="2476"/>
        <pc:sldMkLst>
          <pc:docMk/>
          <pc:sldMk cId="3058156521" sldId="302"/>
        </pc:sldMkLst>
      </pc:sldChg>
      <pc:sldChg chg="modSp mod modTransition">
        <pc:chgData name="Will Nourse" userId="cf5c4e54-602e-4617-8d54-3e27f39b3c92" providerId="ADAL" clId="{F3273ABF-EB60-4ABD-967C-F187ECC007B3}" dt="2026-06-11T18:24:24.232" v="2662" actId="14861"/>
        <pc:sldMkLst>
          <pc:docMk/>
          <pc:sldMk cId="2168090739" sldId="303"/>
        </pc:sldMkLst>
        <pc:picChg chg="mod">
          <ac:chgData name="Will Nourse" userId="cf5c4e54-602e-4617-8d54-3e27f39b3c92" providerId="ADAL" clId="{F3273ABF-EB60-4ABD-967C-F187ECC007B3}" dt="2026-06-11T18:24:24.232" v="2662" actId="14861"/>
          <ac:picMkLst>
            <pc:docMk/>
            <pc:sldMk cId="2168090739" sldId="303"/>
            <ac:picMk id="6" creationId="{7CD802C1-0128-0F58-2F3F-DFEE759A11C0}"/>
          </ac:picMkLst>
        </pc:picChg>
      </pc:sldChg>
      <pc:sldChg chg="modTransition">
        <pc:chgData name="Will Nourse" userId="cf5c4e54-602e-4617-8d54-3e27f39b3c92" providerId="ADAL" clId="{F3273ABF-EB60-4ABD-967C-F187ECC007B3}" dt="2026-06-11T16:24:41.971" v="2476"/>
        <pc:sldMkLst>
          <pc:docMk/>
          <pc:sldMk cId="1843063361" sldId="304"/>
        </pc:sldMkLst>
      </pc:sldChg>
      <pc:sldChg chg="modTransition">
        <pc:chgData name="Will Nourse" userId="cf5c4e54-602e-4617-8d54-3e27f39b3c92" providerId="ADAL" clId="{F3273ABF-EB60-4ABD-967C-F187ECC007B3}" dt="2026-06-11T16:24:41.971" v="2476"/>
        <pc:sldMkLst>
          <pc:docMk/>
          <pc:sldMk cId="1586324473" sldId="305"/>
        </pc:sldMkLst>
      </pc:sldChg>
      <pc:sldChg chg="modTransition">
        <pc:chgData name="Will Nourse" userId="cf5c4e54-602e-4617-8d54-3e27f39b3c92" providerId="ADAL" clId="{F3273ABF-EB60-4ABD-967C-F187ECC007B3}" dt="2026-06-11T16:24:41.971" v="2476"/>
        <pc:sldMkLst>
          <pc:docMk/>
          <pc:sldMk cId="1516483308" sldId="306"/>
        </pc:sldMkLst>
      </pc:sldChg>
      <pc:sldChg chg="addSp delSp modSp mod modTransition setBg">
        <pc:chgData name="Will Nourse" userId="cf5c4e54-602e-4617-8d54-3e27f39b3c92" providerId="ADAL" clId="{F3273ABF-EB60-4ABD-967C-F187ECC007B3}" dt="2026-06-11T16:37:20.672" v="2661" actId="14100"/>
        <pc:sldMkLst>
          <pc:docMk/>
          <pc:sldMk cId="657181609" sldId="307"/>
        </pc:sldMkLst>
        <pc:spChg chg="mod">
          <ac:chgData name="Will Nourse" userId="cf5c4e54-602e-4617-8d54-3e27f39b3c92" providerId="ADAL" clId="{F3273ABF-EB60-4ABD-967C-F187ECC007B3}" dt="2026-06-11T16:37:20.672" v="2661" actId="14100"/>
          <ac:spMkLst>
            <pc:docMk/>
            <pc:sldMk cId="657181609" sldId="307"/>
            <ac:spMk id="12" creationId="{9DD789EE-A068-6392-E357-55476F5B7216}"/>
          </ac:spMkLst>
        </pc:spChg>
        <pc:spChg chg="mod">
          <ac:chgData name="Will Nourse" userId="cf5c4e54-602e-4617-8d54-3e27f39b3c92" providerId="ADAL" clId="{F3273ABF-EB60-4ABD-967C-F187ECC007B3}" dt="2026-06-11T16:29:01.526" v="2605" actId="20577"/>
          <ac:spMkLst>
            <pc:docMk/>
            <pc:sldMk cId="657181609" sldId="307"/>
            <ac:spMk id="15" creationId="{8DF588B8-F136-B613-DE45-DE59CA87A51D}"/>
          </ac:spMkLst>
        </pc:spChg>
      </pc:sldChg>
      <pc:sldChg chg="modTransition">
        <pc:chgData name="Will Nourse" userId="cf5c4e54-602e-4617-8d54-3e27f39b3c92" providerId="ADAL" clId="{F3273ABF-EB60-4ABD-967C-F187ECC007B3}" dt="2026-06-11T16:24:41.971" v="2476"/>
        <pc:sldMkLst>
          <pc:docMk/>
          <pc:sldMk cId="3302252563" sldId="308"/>
        </pc:sldMkLst>
      </pc:sldChg>
      <pc:sldChg chg="modTransition">
        <pc:chgData name="Will Nourse" userId="cf5c4e54-602e-4617-8d54-3e27f39b3c92" providerId="ADAL" clId="{F3273ABF-EB60-4ABD-967C-F187ECC007B3}" dt="2026-06-11T16:24:41.971" v="2476"/>
        <pc:sldMkLst>
          <pc:docMk/>
          <pc:sldMk cId="474565831" sldId="309"/>
        </pc:sldMkLst>
      </pc:sldChg>
      <pc:sldChg chg="modTransition">
        <pc:chgData name="Will Nourse" userId="cf5c4e54-602e-4617-8d54-3e27f39b3c92" providerId="ADAL" clId="{F3273ABF-EB60-4ABD-967C-F187ECC007B3}" dt="2026-06-11T16:24:41.971" v="2476"/>
        <pc:sldMkLst>
          <pc:docMk/>
          <pc:sldMk cId="2530783155" sldId="310"/>
        </pc:sldMkLst>
      </pc:sldChg>
      <pc:sldChg chg="modTransition">
        <pc:chgData name="Will Nourse" userId="cf5c4e54-602e-4617-8d54-3e27f39b3c92" providerId="ADAL" clId="{F3273ABF-EB60-4ABD-967C-F187ECC007B3}" dt="2026-06-11T16:24:41.971" v="2476"/>
        <pc:sldMkLst>
          <pc:docMk/>
          <pc:sldMk cId="495978352" sldId="312"/>
        </pc:sldMkLst>
      </pc:sldChg>
      <pc:sldChg chg="modTransition">
        <pc:chgData name="Will Nourse" userId="cf5c4e54-602e-4617-8d54-3e27f39b3c92" providerId="ADAL" clId="{F3273ABF-EB60-4ABD-967C-F187ECC007B3}" dt="2026-06-11T16:24:41.971" v="2476"/>
        <pc:sldMkLst>
          <pc:docMk/>
          <pc:sldMk cId="727142331" sldId="313"/>
        </pc:sldMkLst>
      </pc:sldChg>
      <pc:sldChg chg="modTransition">
        <pc:chgData name="Will Nourse" userId="cf5c4e54-602e-4617-8d54-3e27f39b3c92" providerId="ADAL" clId="{F3273ABF-EB60-4ABD-967C-F187ECC007B3}" dt="2026-06-11T16:24:41.971" v="2476"/>
        <pc:sldMkLst>
          <pc:docMk/>
          <pc:sldMk cId="2146587368" sldId="314"/>
        </pc:sldMkLst>
      </pc:sldChg>
      <pc:sldChg chg="modTransition">
        <pc:chgData name="Will Nourse" userId="cf5c4e54-602e-4617-8d54-3e27f39b3c92" providerId="ADAL" clId="{F3273ABF-EB60-4ABD-967C-F187ECC007B3}" dt="2026-06-11T16:24:41.971" v="2476"/>
        <pc:sldMkLst>
          <pc:docMk/>
          <pc:sldMk cId="124761060" sldId="315"/>
        </pc:sldMkLst>
      </pc:sldChg>
      <pc:sldChg chg="modTransition">
        <pc:chgData name="Will Nourse" userId="cf5c4e54-602e-4617-8d54-3e27f39b3c92" providerId="ADAL" clId="{F3273ABF-EB60-4ABD-967C-F187ECC007B3}" dt="2026-06-11T16:24:41.971" v="2476"/>
        <pc:sldMkLst>
          <pc:docMk/>
          <pc:sldMk cId="3360034010" sldId="316"/>
        </pc:sldMkLst>
      </pc:sldChg>
      <pc:sldChg chg="modTransition">
        <pc:chgData name="Will Nourse" userId="cf5c4e54-602e-4617-8d54-3e27f39b3c92" providerId="ADAL" clId="{F3273ABF-EB60-4ABD-967C-F187ECC007B3}" dt="2026-06-11T16:24:41.971" v="2476"/>
        <pc:sldMkLst>
          <pc:docMk/>
          <pc:sldMk cId="16476868" sldId="318"/>
        </pc:sldMkLst>
      </pc:sldChg>
      <pc:sldChg chg="modTransition">
        <pc:chgData name="Will Nourse" userId="cf5c4e54-602e-4617-8d54-3e27f39b3c92" providerId="ADAL" clId="{F3273ABF-EB60-4ABD-967C-F187ECC007B3}" dt="2026-06-11T16:24:41.971" v="2476"/>
        <pc:sldMkLst>
          <pc:docMk/>
          <pc:sldMk cId="2676767178" sldId="321"/>
        </pc:sldMkLst>
      </pc:sldChg>
      <pc:sldChg chg="modTransition">
        <pc:chgData name="Will Nourse" userId="cf5c4e54-602e-4617-8d54-3e27f39b3c92" providerId="ADAL" clId="{F3273ABF-EB60-4ABD-967C-F187ECC007B3}" dt="2026-06-11T16:24:41.971" v="2476"/>
        <pc:sldMkLst>
          <pc:docMk/>
          <pc:sldMk cId="104430187" sldId="322"/>
        </pc:sldMkLst>
      </pc:sldChg>
      <pc:sldChg chg="modTransition">
        <pc:chgData name="Will Nourse" userId="cf5c4e54-602e-4617-8d54-3e27f39b3c92" providerId="ADAL" clId="{F3273ABF-EB60-4ABD-967C-F187ECC007B3}" dt="2026-06-11T16:24:41.971" v="2476"/>
        <pc:sldMkLst>
          <pc:docMk/>
          <pc:sldMk cId="10104624" sldId="323"/>
        </pc:sldMkLst>
      </pc:sldChg>
      <pc:sldChg chg="modTransition">
        <pc:chgData name="Will Nourse" userId="cf5c4e54-602e-4617-8d54-3e27f39b3c92" providerId="ADAL" clId="{F3273ABF-EB60-4ABD-967C-F187ECC007B3}" dt="2026-06-11T16:24:41.971" v="2476"/>
        <pc:sldMkLst>
          <pc:docMk/>
          <pc:sldMk cId="2502844921" sldId="324"/>
        </pc:sldMkLst>
      </pc:sldChg>
      <pc:sldChg chg="modTransition">
        <pc:chgData name="Will Nourse" userId="cf5c4e54-602e-4617-8d54-3e27f39b3c92" providerId="ADAL" clId="{F3273ABF-EB60-4ABD-967C-F187ECC007B3}" dt="2026-06-11T16:24:41.971" v="2476"/>
        <pc:sldMkLst>
          <pc:docMk/>
          <pc:sldMk cId="1869179602" sldId="326"/>
        </pc:sldMkLst>
      </pc:sldChg>
      <pc:sldChg chg="modTransition">
        <pc:chgData name="Will Nourse" userId="cf5c4e54-602e-4617-8d54-3e27f39b3c92" providerId="ADAL" clId="{F3273ABF-EB60-4ABD-967C-F187ECC007B3}" dt="2026-06-11T16:24:41.971" v="2476"/>
        <pc:sldMkLst>
          <pc:docMk/>
          <pc:sldMk cId="205955626" sldId="327"/>
        </pc:sldMkLst>
      </pc:sldChg>
      <pc:sldChg chg="modTransition">
        <pc:chgData name="Will Nourse" userId="cf5c4e54-602e-4617-8d54-3e27f39b3c92" providerId="ADAL" clId="{F3273ABF-EB60-4ABD-967C-F187ECC007B3}" dt="2026-06-11T16:24:41.971" v="2476"/>
        <pc:sldMkLst>
          <pc:docMk/>
          <pc:sldMk cId="3710269821" sldId="328"/>
        </pc:sldMkLst>
      </pc:sldChg>
      <pc:sldChg chg="modTransition">
        <pc:chgData name="Will Nourse" userId="cf5c4e54-602e-4617-8d54-3e27f39b3c92" providerId="ADAL" clId="{F3273ABF-EB60-4ABD-967C-F187ECC007B3}" dt="2026-06-11T16:24:41.971" v="2476"/>
        <pc:sldMkLst>
          <pc:docMk/>
          <pc:sldMk cId="1022640436" sldId="329"/>
        </pc:sldMkLst>
      </pc:sldChg>
      <pc:sldChg chg="modTransition">
        <pc:chgData name="Will Nourse" userId="cf5c4e54-602e-4617-8d54-3e27f39b3c92" providerId="ADAL" clId="{F3273ABF-EB60-4ABD-967C-F187ECC007B3}" dt="2026-06-11T16:24:41.971" v="2476"/>
        <pc:sldMkLst>
          <pc:docMk/>
          <pc:sldMk cId="2996977815" sldId="330"/>
        </pc:sldMkLst>
      </pc:sldChg>
      <pc:sldChg chg="modTransition">
        <pc:chgData name="Will Nourse" userId="cf5c4e54-602e-4617-8d54-3e27f39b3c92" providerId="ADAL" clId="{F3273ABF-EB60-4ABD-967C-F187ECC007B3}" dt="2026-06-11T16:24:41.971" v="2476"/>
        <pc:sldMkLst>
          <pc:docMk/>
          <pc:sldMk cId="528885959" sldId="331"/>
        </pc:sldMkLst>
      </pc:sldChg>
      <pc:sldChg chg="modTransition">
        <pc:chgData name="Will Nourse" userId="cf5c4e54-602e-4617-8d54-3e27f39b3c92" providerId="ADAL" clId="{F3273ABF-EB60-4ABD-967C-F187ECC007B3}" dt="2026-06-11T16:24:41.971" v="2476"/>
        <pc:sldMkLst>
          <pc:docMk/>
          <pc:sldMk cId="3531108553" sldId="332"/>
        </pc:sldMkLst>
      </pc:sldChg>
      <pc:sldChg chg="modTransition">
        <pc:chgData name="Will Nourse" userId="cf5c4e54-602e-4617-8d54-3e27f39b3c92" providerId="ADAL" clId="{F3273ABF-EB60-4ABD-967C-F187ECC007B3}" dt="2026-06-11T16:24:41.971" v="2476"/>
        <pc:sldMkLst>
          <pc:docMk/>
          <pc:sldMk cId="3194940580" sldId="333"/>
        </pc:sldMkLst>
      </pc:sldChg>
      <pc:sldChg chg="modTransition">
        <pc:chgData name="Will Nourse" userId="cf5c4e54-602e-4617-8d54-3e27f39b3c92" providerId="ADAL" clId="{F3273ABF-EB60-4ABD-967C-F187ECC007B3}" dt="2026-06-11T16:24:41.971" v="2476"/>
        <pc:sldMkLst>
          <pc:docMk/>
          <pc:sldMk cId="3476244821" sldId="334"/>
        </pc:sldMkLst>
      </pc:sldChg>
      <pc:sldChg chg="modTransition">
        <pc:chgData name="Will Nourse" userId="cf5c4e54-602e-4617-8d54-3e27f39b3c92" providerId="ADAL" clId="{F3273ABF-EB60-4ABD-967C-F187ECC007B3}" dt="2026-06-11T16:24:41.971" v="2476"/>
        <pc:sldMkLst>
          <pc:docMk/>
          <pc:sldMk cId="1014797511" sldId="335"/>
        </pc:sldMkLst>
      </pc:sldChg>
      <pc:sldChg chg="modTransition">
        <pc:chgData name="Will Nourse" userId="cf5c4e54-602e-4617-8d54-3e27f39b3c92" providerId="ADAL" clId="{F3273ABF-EB60-4ABD-967C-F187ECC007B3}" dt="2026-06-11T16:24:41.971" v="2476"/>
        <pc:sldMkLst>
          <pc:docMk/>
          <pc:sldMk cId="1134998976" sldId="336"/>
        </pc:sldMkLst>
      </pc:sldChg>
      <pc:sldChg chg="modTransition">
        <pc:chgData name="Will Nourse" userId="cf5c4e54-602e-4617-8d54-3e27f39b3c92" providerId="ADAL" clId="{F3273ABF-EB60-4ABD-967C-F187ECC007B3}" dt="2026-06-11T16:24:41.971" v="2476"/>
        <pc:sldMkLst>
          <pc:docMk/>
          <pc:sldMk cId="2594978276" sldId="337"/>
        </pc:sldMkLst>
      </pc:sldChg>
      <pc:sldChg chg="modTransition">
        <pc:chgData name="Will Nourse" userId="cf5c4e54-602e-4617-8d54-3e27f39b3c92" providerId="ADAL" clId="{F3273ABF-EB60-4ABD-967C-F187ECC007B3}" dt="2026-06-11T16:24:41.971" v="2476"/>
        <pc:sldMkLst>
          <pc:docMk/>
          <pc:sldMk cId="1659385829" sldId="338"/>
        </pc:sldMkLst>
      </pc:sldChg>
      <pc:sldChg chg="modTransition">
        <pc:chgData name="Will Nourse" userId="cf5c4e54-602e-4617-8d54-3e27f39b3c92" providerId="ADAL" clId="{F3273ABF-EB60-4ABD-967C-F187ECC007B3}" dt="2026-06-11T16:24:41.971" v="2476"/>
        <pc:sldMkLst>
          <pc:docMk/>
          <pc:sldMk cId="1204237870" sldId="339"/>
        </pc:sldMkLst>
      </pc:sldChg>
      <pc:sldChg chg="modTransition">
        <pc:chgData name="Will Nourse" userId="cf5c4e54-602e-4617-8d54-3e27f39b3c92" providerId="ADAL" clId="{F3273ABF-EB60-4ABD-967C-F187ECC007B3}" dt="2026-06-11T16:24:41.971" v="2476"/>
        <pc:sldMkLst>
          <pc:docMk/>
          <pc:sldMk cId="1153733728" sldId="340"/>
        </pc:sldMkLst>
      </pc:sldChg>
      <pc:sldChg chg="modTransition">
        <pc:chgData name="Will Nourse" userId="cf5c4e54-602e-4617-8d54-3e27f39b3c92" providerId="ADAL" clId="{F3273ABF-EB60-4ABD-967C-F187ECC007B3}" dt="2026-06-11T16:24:41.971" v="2476"/>
        <pc:sldMkLst>
          <pc:docMk/>
          <pc:sldMk cId="2056168068" sldId="341"/>
        </pc:sldMkLst>
      </pc:sldChg>
      <pc:sldChg chg="modTransition">
        <pc:chgData name="Will Nourse" userId="cf5c4e54-602e-4617-8d54-3e27f39b3c92" providerId="ADAL" clId="{F3273ABF-EB60-4ABD-967C-F187ECC007B3}" dt="2026-06-11T16:24:41.971" v="2476"/>
        <pc:sldMkLst>
          <pc:docMk/>
          <pc:sldMk cId="2588850111" sldId="342"/>
        </pc:sldMkLst>
      </pc:sldChg>
      <pc:sldChg chg="modTransition">
        <pc:chgData name="Will Nourse" userId="cf5c4e54-602e-4617-8d54-3e27f39b3c92" providerId="ADAL" clId="{F3273ABF-EB60-4ABD-967C-F187ECC007B3}" dt="2026-06-11T16:24:41.971" v="2476"/>
        <pc:sldMkLst>
          <pc:docMk/>
          <pc:sldMk cId="2074980177" sldId="343"/>
        </pc:sldMkLst>
      </pc:sldChg>
      <pc:sldChg chg="modTransition">
        <pc:chgData name="Will Nourse" userId="cf5c4e54-602e-4617-8d54-3e27f39b3c92" providerId="ADAL" clId="{F3273ABF-EB60-4ABD-967C-F187ECC007B3}" dt="2026-06-11T16:24:41.971" v="2476"/>
        <pc:sldMkLst>
          <pc:docMk/>
          <pc:sldMk cId="2753937141" sldId="344"/>
        </pc:sldMkLst>
      </pc:sldChg>
      <pc:sldChg chg="modTransition">
        <pc:chgData name="Will Nourse" userId="cf5c4e54-602e-4617-8d54-3e27f39b3c92" providerId="ADAL" clId="{F3273ABF-EB60-4ABD-967C-F187ECC007B3}" dt="2026-06-11T16:24:41.971" v="2476"/>
        <pc:sldMkLst>
          <pc:docMk/>
          <pc:sldMk cId="89737850" sldId="345"/>
        </pc:sldMkLst>
      </pc:sldChg>
      <pc:sldChg chg="modTransition">
        <pc:chgData name="Will Nourse" userId="cf5c4e54-602e-4617-8d54-3e27f39b3c92" providerId="ADAL" clId="{F3273ABF-EB60-4ABD-967C-F187ECC007B3}" dt="2026-06-11T16:24:41.971" v="2476"/>
        <pc:sldMkLst>
          <pc:docMk/>
          <pc:sldMk cId="3178531272" sldId="346"/>
        </pc:sldMkLst>
      </pc:sldChg>
      <pc:sldChg chg="modTransition">
        <pc:chgData name="Will Nourse" userId="cf5c4e54-602e-4617-8d54-3e27f39b3c92" providerId="ADAL" clId="{F3273ABF-EB60-4ABD-967C-F187ECC007B3}" dt="2026-06-11T16:24:41.971" v="2476"/>
        <pc:sldMkLst>
          <pc:docMk/>
          <pc:sldMk cId="2434510592" sldId="347"/>
        </pc:sldMkLst>
      </pc:sldChg>
      <pc:sldChg chg="modTransition">
        <pc:chgData name="Will Nourse" userId="cf5c4e54-602e-4617-8d54-3e27f39b3c92" providerId="ADAL" clId="{F3273ABF-EB60-4ABD-967C-F187ECC007B3}" dt="2026-06-11T16:24:41.971" v="2476"/>
        <pc:sldMkLst>
          <pc:docMk/>
          <pc:sldMk cId="1865144358" sldId="349"/>
        </pc:sldMkLst>
      </pc:sldChg>
      <pc:sldChg chg="modTransition">
        <pc:chgData name="Will Nourse" userId="cf5c4e54-602e-4617-8d54-3e27f39b3c92" providerId="ADAL" clId="{F3273ABF-EB60-4ABD-967C-F187ECC007B3}" dt="2026-06-11T16:24:41.971" v="2476"/>
        <pc:sldMkLst>
          <pc:docMk/>
          <pc:sldMk cId="1753012070" sldId="350"/>
        </pc:sldMkLst>
      </pc:sldChg>
      <pc:sldChg chg="modTransition">
        <pc:chgData name="Will Nourse" userId="cf5c4e54-602e-4617-8d54-3e27f39b3c92" providerId="ADAL" clId="{F3273ABF-EB60-4ABD-967C-F187ECC007B3}" dt="2026-06-11T16:24:41.971" v="2476"/>
        <pc:sldMkLst>
          <pc:docMk/>
          <pc:sldMk cId="3768065407" sldId="351"/>
        </pc:sldMkLst>
      </pc:sldChg>
      <pc:sldChg chg="modTransition">
        <pc:chgData name="Will Nourse" userId="cf5c4e54-602e-4617-8d54-3e27f39b3c92" providerId="ADAL" clId="{F3273ABF-EB60-4ABD-967C-F187ECC007B3}" dt="2026-06-11T16:24:41.971" v="2476"/>
        <pc:sldMkLst>
          <pc:docMk/>
          <pc:sldMk cId="3448357947" sldId="352"/>
        </pc:sldMkLst>
      </pc:sldChg>
      <pc:sldChg chg="modTransition">
        <pc:chgData name="Will Nourse" userId="cf5c4e54-602e-4617-8d54-3e27f39b3c92" providerId="ADAL" clId="{F3273ABF-EB60-4ABD-967C-F187ECC007B3}" dt="2026-06-11T16:24:41.971" v="2476"/>
        <pc:sldMkLst>
          <pc:docMk/>
          <pc:sldMk cId="1299075081" sldId="353"/>
        </pc:sldMkLst>
      </pc:sldChg>
      <pc:sldChg chg="modTransition">
        <pc:chgData name="Will Nourse" userId="cf5c4e54-602e-4617-8d54-3e27f39b3c92" providerId="ADAL" clId="{F3273ABF-EB60-4ABD-967C-F187ECC007B3}" dt="2026-06-11T16:24:41.971" v="2476"/>
        <pc:sldMkLst>
          <pc:docMk/>
          <pc:sldMk cId="2071370345" sldId="354"/>
        </pc:sldMkLst>
      </pc:sldChg>
      <pc:sldChg chg="modTransition">
        <pc:chgData name="Will Nourse" userId="cf5c4e54-602e-4617-8d54-3e27f39b3c92" providerId="ADAL" clId="{F3273ABF-EB60-4ABD-967C-F187ECC007B3}" dt="2026-06-11T16:24:41.971" v="2476"/>
        <pc:sldMkLst>
          <pc:docMk/>
          <pc:sldMk cId="1573059953" sldId="355"/>
        </pc:sldMkLst>
      </pc:sldChg>
      <pc:sldChg chg="modTransition">
        <pc:chgData name="Will Nourse" userId="cf5c4e54-602e-4617-8d54-3e27f39b3c92" providerId="ADAL" clId="{F3273ABF-EB60-4ABD-967C-F187ECC007B3}" dt="2026-06-11T16:24:41.971" v="2476"/>
        <pc:sldMkLst>
          <pc:docMk/>
          <pc:sldMk cId="1271948738" sldId="356"/>
        </pc:sldMkLst>
      </pc:sldChg>
      <pc:sldChg chg="modTransition">
        <pc:chgData name="Will Nourse" userId="cf5c4e54-602e-4617-8d54-3e27f39b3c92" providerId="ADAL" clId="{F3273ABF-EB60-4ABD-967C-F187ECC007B3}" dt="2026-06-11T16:24:41.971" v="2476"/>
        <pc:sldMkLst>
          <pc:docMk/>
          <pc:sldMk cId="1421726052" sldId="357"/>
        </pc:sldMkLst>
      </pc:sldChg>
      <pc:sldChg chg="modTransition">
        <pc:chgData name="Will Nourse" userId="cf5c4e54-602e-4617-8d54-3e27f39b3c92" providerId="ADAL" clId="{F3273ABF-EB60-4ABD-967C-F187ECC007B3}" dt="2026-06-11T16:24:41.971" v="2476"/>
        <pc:sldMkLst>
          <pc:docMk/>
          <pc:sldMk cId="1133445033" sldId="358"/>
        </pc:sldMkLst>
      </pc:sldChg>
      <pc:sldChg chg="modTransition">
        <pc:chgData name="Will Nourse" userId="cf5c4e54-602e-4617-8d54-3e27f39b3c92" providerId="ADAL" clId="{F3273ABF-EB60-4ABD-967C-F187ECC007B3}" dt="2026-06-11T16:24:41.971" v="2476"/>
        <pc:sldMkLst>
          <pc:docMk/>
          <pc:sldMk cId="645088040" sldId="359"/>
        </pc:sldMkLst>
      </pc:sldChg>
      <pc:sldChg chg="modTransition">
        <pc:chgData name="Will Nourse" userId="cf5c4e54-602e-4617-8d54-3e27f39b3c92" providerId="ADAL" clId="{F3273ABF-EB60-4ABD-967C-F187ECC007B3}" dt="2026-06-11T16:24:41.971" v="2476"/>
        <pc:sldMkLst>
          <pc:docMk/>
          <pc:sldMk cId="2970621603" sldId="360"/>
        </pc:sldMkLst>
      </pc:sldChg>
      <pc:sldChg chg="modTransition">
        <pc:chgData name="Will Nourse" userId="cf5c4e54-602e-4617-8d54-3e27f39b3c92" providerId="ADAL" clId="{F3273ABF-EB60-4ABD-967C-F187ECC007B3}" dt="2026-06-11T16:24:41.971" v="2476"/>
        <pc:sldMkLst>
          <pc:docMk/>
          <pc:sldMk cId="2296822052" sldId="361"/>
        </pc:sldMkLst>
      </pc:sldChg>
      <pc:sldChg chg="modTransition">
        <pc:chgData name="Will Nourse" userId="cf5c4e54-602e-4617-8d54-3e27f39b3c92" providerId="ADAL" clId="{F3273ABF-EB60-4ABD-967C-F187ECC007B3}" dt="2026-06-11T16:24:41.971" v="2476"/>
        <pc:sldMkLst>
          <pc:docMk/>
          <pc:sldMk cId="3151507854" sldId="362"/>
        </pc:sldMkLst>
      </pc:sldChg>
      <pc:sldChg chg="modTransition">
        <pc:chgData name="Will Nourse" userId="cf5c4e54-602e-4617-8d54-3e27f39b3c92" providerId="ADAL" clId="{F3273ABF-EB60-4ABD-967C-F187ECC007B3}" dt="2026-06-11T16:24:41.971" v="2476"/>
        <pc:sldMkLst>
          <pc:docMk/>
          <pc:sldMk cId="1467808902" sldId="363"/>
        </pc:sldMkLst>
      </pc:sldChg>
      <pc:sldChg chg="modTransition">
        <pc:chgData name="Will Nourse" userId="cf5c4e54-602e-4617-8d54-3e27f39b3c92" providerId="ADAL" clId="{F3273ABF-EB60-4ABD-967C-F187ECC007B3}" dt="2026-06-11T16:24:41.971" v="2476"/>
        <pc:sldMkLst>
          <pc:docMk/>
          <pc:sldMk cId="808651301" sldId="364"/>
        </pc:sldMkLst>
      </pc:sldChg>
      <pc:sldChg chg="modTransition">
        <pc:chgData name="Will Nourse" userId="cf5c4e54-602e-4617-8d54-3e27f39b3c92" providerId="ADAL" clId="{F3273ABF-EB60-4ABD-967C-F187ECC007B3}" dt="2026-06-11T16:24:41.971" v="2476"/>
        <pc:sldMkLst>
          <pc:docMk/>
          <pc:sldMk cId="1049588851" sldId="365"/>
        </pc:sldMkLst>
      </pc:sldChg>
      <pc:sldChg chg="modTransition">
        <pc:chgData name="Will Nourse" userId="cf5c4e54-602e-4617-8d54-3e27f39b3c92" providerId="ADAL" clId="{F3273ABF-EB60-4ABD-967C-F187ECC007B3}" dt="2026-06-11T16:24:41.971" v="2476"/>
        <pc:sldMkLst>
          <pc:docMk/>
          <pc:sldMk cId="3670737807" sldId="366"/>
        </pc:sldMkLst>
      </pc:sldChg>
      <pc:sldChg chg="modTransition">
        <pc:chgData name="Will Nourse" userId="cf5c4e54-602e-4617-8d54-3e27f39b3c92" providerId="ADAL" clId="{F3273ABF-EB60-4ABD-967C-F187ECC007B3}" dt="2026-06-11T16:24:41.971" v="2476"/>
        <pc:sldMkLst>
          <pc:docMk/>
          <pc:sldMk cId="3218978126" sldId="367"/>
        </pc:sldMkLst>
      </pc:sldChg>
      <pc:sldChg chg="modTransition">
        <pc:chgData name="Will Nourse" userId="cf5c4e54-602e-4617-8d54-3e27f39b3c92" providerId="ADAL" clId="{F3273ABF-EB60-4ABD-967C-F187ECC007B3}" dt="2026-06-11T16:24:41.971" v="2476"/>
        <pc:sldMkLst>
          <pc:docMk/>
          <pc:sldMk cId="304019060" sldId="368"/>
        </pc:sldMkLst>
      </pc:sldChg>
      <pc:sldChg chg="modTransition">
        <pc:chgData name="Will Nourse" userId="cf5c4e54-602e-4617-8d54-3e27f39b3c92" providerId="ADAL" clId="{F3273ABF-EB60-4ABD-967C-F187ECC007B3}" dt="2026-06-11T16:24:41.971" v="2476"/>
        <pc:sldMkLst>
          <pc:docMk/>
          <pc:sldMk cId="1382477329" sldId="369"/>
        </pc:sldMkLst>
      </pc:sldChg>
      <pc:sldChg chg="modTransition">
        <pc:chgData name="Will Nourse" userId="cf5c4e54-602e-4617-8d54-3e27f39b3c92" providerId="ADAL" clId="{F3273ABF-EB60-4ABD-967C-F187ECC007B3}" dt="2026-06-11T16:24:41.971" v="2476"/>
        <pc:sldMkLst>
          <pc:docMk/>
          <pc:sldMk cId="2076242538" sldId="370"/>
        </pc:sldMkLst>
      </pc:sldChg>
      <pc:sldChg chg="modTransition">
        <pc:chgData name="Will Nourse" userId="cf5c4e54-602e-4617-8d54-3e27f39b3c92" providerId="ADAL" clId="{F3273ABF-EB60-4ABD-967C-F187ECC007B3}" dt="2026-06-11T16:24:41.971" v="2476"/>
        <pc:sldMkLst>
          <pc:docMk/>
          <pc:sldMk cId="36159240" sldId="371"/>
        </pc:sldMkLst>
      </pc:sldChg>
      <pc:sldChg chg="modTransition">
        <pc:chgData name="Will Nourse" userId="cf5c4e54-602e-4617-8d54-3e27f39b3c92" providerId="ADAL" clId="{F3273ABF-EB60-4ABD-967C-F187ECC007B3}" dt="2026-06-11T16:24:41.971" v="2476"/>
        <pc:sldMkLst>
          <pc:docMk/>
          <pc:sldMk cId="3309949794" sldId="372"/>
        </pc:sldMkLst>
      </pc:sldChg>
      <pc:sldChg chg="modTransition">
        <pc:chgData name="Will Nourse" userId="cf5c4e54-602e-4617-8d54-3e27f39b3c92" providerId="ADAL" clId="{F3273ABF-EB60-4ABD-967C-F187ECC007B3}" dt="2026-06-11T16:24:41.971" v="2476"/>
        <pc:sldMkLst>
          <pc:docMk/>
          <pc:sldMk cId="595261204" sldId="373"/>
        </pc:sldMkLst>
      </pc:sldChg>
      <pc:sldChg chg="modTransition">
        <pc:chgData name="Will Nourse" userId="cf5c4e54-602e-4617-8d54-3e27f39b3c92" providerId="ADAL" clId="{F3273ABF-EB60-4ABD-967C-F187ECC007B3}" dt="2026-06-11T16:24:41.971" v="2476"/>
        <pc:sldMkLst>
          <pc:docMk/>
          <pc:sldMk cId="564791310" sldId="374"/>
        </pc:sldMkLst>
      </pc:sldChg>
      <pc:sldChg chg="modTransition">
        <pc:chgData name="Will Nourse" userId="cf5c4e54-602e-4617-8d54-3e27f39b3c92" providerId="ADAL" clId="{F3273ABF-EB60-4ABD-967C-F187ECC007B3}" dt="2026-06-11T16:24:41.971" v="2476"/>
        <pc:sldMkLst>
          <pc:docMk/>
          <pc:sldMk cId="2490531041" sldId="375"/>
        </pc:sldMkLst>
      </pc:sldChg>
      <pc:sldChg chg="modTransition">
        <pc:chgData name="Will Nourse" userId="cf5c4e54-602e-4617-8d54-3e27f39b3c92" providerId="ADAL" clId="{F3273ABF-EB60-4ABD-967C-F187ECC007B3}" dt="2026-06-11T16:24:41.971" v="2476"/>
        <pc:sldMkLst>
          <pc:docMk/>
          <pc:sldMk cId="908683859" sldId="376"/>
        </pc:sldMkLst>
      </pc:sldChg>
      <pc:sldChg chg="modTransition">
        <pc:chgData name="Will Nourse" userId="cf5c4e54-602e-4617-8d54-3e27f39b3c92" providerId="ADAL" clId="{F3273ABF-EB60-4ABD-967C-F187ECC007B3}" dt="2026-06-11T16:24:41.971" v="2476"/>
        <pc:sldMkLst>
          <pc:docMk/>
          <pc:sldMk cId="2942971689" sldId="377"/>
        </pc:sldMkLst>
      </pc:sldChg>
      <pc:sldChg chg="modTransition">
        <pc:chgData name="Will Nourse" userId="cf5c4e54-602e-4617-8d54-3e27f39b3c92" providerId="ADAL" clId="{F3273ABF-EB60-4ABD-967C-F187ECC007B3}" dt="2026-06-11T16:24:41.971" v="2476"/>
        <pc:sldMkLst>
          <pc:docMk/>
          <pc:sldMk cId="3134002177" sldId="380"/>
        </pc:sldMkLst>
      </pc:sldChg>
      <pc:sldChg chg="modTransition">
        <pc:chgData name="Will Nourse" userId="cf5c4e54-602e-4617-8d54-3e27f39b3c92" providerId="ADAL" clId="{F3273ABF-EB60-4ABD-967C-F187ECC007B3}" dt="2026-06-11T16:24:41.971" v="2476"/>
        <pc:sldMkLst>
          <pc:docMk/>
          <pc:sldMk cId="797165390" sldId="381"/>
        </pc:sldMkLst>
      </pc:sldChg>
      <pc:sldChg chg="modTransition">
        <pc:chgData name="Will Nourse" userId="cf5c4e54-602e-4617-8d54-3e27f39b3c92" providerId="ADAL" clId="{F3273ABF-EB60-4ABD-967C-F187ECC007B3}" dt="2026-06-11T16:24:41.971" v="2476"/>
        <pc:sldMkLst>
          <pc:docMk/>
          <pc:sldMk cId="336324666" sldId="382"/>
        </pc:sldMkLst>
      </pc:sldChg>
      <pc:sldChg chg="modTransition">
        <pc:chgData name="Will Nourse" userId="cf5c4e54-602e-4617-8d54-3e27f39b3c92" providerId="ADAL" clId="{F3273ABF-EB60-4ABD-967C-F187ECC007B3}" dt="2026-06-11T16:24:41.971" v="2476"/>
        <pc:sldMkLst>
          <pc:docMk/>
          <pc:sldMk cId="1627716159" sldId="383"/>
        </pc:sldMkLst>
      </pc:sldChg>
      <pc:sldChg chg="modTransition">
        <pc:chgData name="Will Nourse" userId="cf5c4e54-602e-4617-8d54-3e27f39b3c92" providerId="ADAL" clId="{F3273ABF-EB60-4ABD-967C-F187ECC007B3}" dt="2026-06-11T16:24:41.971" v="2476"/>
        <pc:sldMkLst>
          <pc:docMk/>
          <pc:sldMk cId="86933319" sldId="384"/>
        </pc:sldMkLst>
      </pc:sldChg>
      <pc:sldChg chg="modTransition">
        <pc:chgData name="Will Nourse" userId="cf5c4e54-602e-4617-8d54-3e27f39b3c92" providerId="ADAL" clId="{F3273ABF-EB60-4ABD-967C-F187ECC007B3}" dt="2026-06-11T16:24:41.971" v="2476"/>
        <pc:sldMkLst>
          <pc:docMk/>
          <pc:sldMk cId="4057877475" sldId="385"/>
        </pc:sldMkLst>
      </pc:sldChg>
      <pc:sldChg chg="modTransition">
        <pc:chgData name="Will Nourse" userId="cf5c4e54-602e-4617-8d54-3e27f39b3c92" providerId="ADAL" clId="{F3273ABF-EB60-4ABD-967C-F187ECC007B3}" dt="2026-06-11T16:24:41.971" v="2476"/>
        <pc:sldMkLst>
          <pc:docMk/>
          <pc:sldMk cId="1877993205" sldId="386"/>
        </pc:sldMkLst>
      </pc:sldChg>
      <pc:sldChg chg="modTransition">
        <pc:chgData name="Will Nourse" userId="cf5c4e54-602e-4617-8d54-3e27f39b3c92" providerId="ADAL" clId="{F3273ABF-EB60-4ABD-967C-F187ECC007B3}" dt="2026-06-11T16:24:41.971" v="2476"/>
        <pc:sldMkLst>
          <pc:docMk/>
          <pc:sldMk cId="2545482547" sldId="387"/>
        </pc:sldMkLst>
      </pc:sldChg>
      <pc:sldChg chg="modTransition">
        <pc:chgData name="Will Nourse" userId="cf5c4e54-602e-4617-8d54-3e27f39b3c92" providerId="ADAL" clId="{F3273ABF-EB60-4ABD-967C-F187ECC007B3}" dt="2026-06-11T16:24:41.971" v="2476"/>
        <pc:sldMkLst>
          <pc:docMk/>
          <pc:sldMk cId="4273633453" sldId="388"/>
        </pc:sldMkLst>
      </pc:sldChg>
      <pc:sldChg chg="modTransition">
        <pc:chgData name="Will Nourse" userId="cf5c4e54-602e-4617-8d54-3e27f39b3c92" providerId="ADAL" clId="{F3273ABF-EB60-4ABD-967C-F187ECC007B3}" dt="2026-06-11T16:24:41.971" v="2476"/>
        <pc:sldMkLst>
          <pc:docMk/>
          <pc:sldMk cId="3414676937" sldId="389"/>
        </pc:sldMkLst>
      </pc:sldChg>
      <pc:sldChg chg="add modTransition">
        <pc:chgData name="Will Nourse" userId="cf5c4e54-602e-4617-8d54-3e27f39b3c92" providerId="ADAL" clId="{F3273ABF-EB60-4ABD-967C-F187ECC007B3}" dt="2026-06-11T16:24:41.971" v="2476"/>
        <pc:sldMkLst>
          <pc:docMk/>
          <pc:sldMk cId="4063482953" sldId="3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115299-420A-44F8-83CF-5926C810F4DA}" type="datetimeFigureOut">
              <a:rPr lang="en-US" smtClean="0"/>
              <a:t>6/11/2026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AB798-0AAE-4371-A46C-0DF8B4B2FDF4}" type="slidenum">
              <a:rPr lang="en-US" smtClean="0"/>
              <a:t>‹#›</a:t>
            </a:fld>
            <a:endParaRPr lang="en-US"/>
          </a:p>
        </p:txBody>
      </p:sp>
    </p:spTree>
    <p:extLst>
      <p:ext uri="{BB962C8B-B14F-4D97-AF65-F5344CB8AC3E}">
        <p14:creationId xmlns:p14="http://schemas.microsoft.com/office/powerpoint/2010/main" val="657699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7AB798-0AAE-4371-A46C-0DF8B4B2FDF4}" type="slidenum">
              <a:rPr lang="en-US" smtClean="0"/>
              <a:t>36</a:t>
            </a:fld>
            <a:endParaRPr lang="en-US"/>
          </a:p>
        </p:txBody>
      </p:sp>
    </p:spTree>
    <p:extLst>
      <p:ext uri="{BB962C8B-B14F-4D97-AF65-F5344CB8AC3E}">
        <p14:creationId xmlns:p14="http://schemas.microsoft.com/office/powerpoint/2010/main" val="117741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2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4426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7672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6/11/2026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5693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6/11/2026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3473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6/11/2026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62010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6/11/2026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94734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6/11/2026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4668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6/11/2026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4490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6002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5513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75000"/>
                <a:lumOff val="25000"/>
              </a:schemeClr>
            </a:gs>
            <a:gs pos="97000">
              <a:schemeClr val="tx1">
                <a:lumMod val="85000"/>
                <a:lumOff val="15000"/>
              </a:schemeClr>
            </a:gs>
          </a:gsLst>
          <a:path path="circle">
            <a:fillToRect r="100000" b="10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6/11/2026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488806800"/>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87" r:id="rId6"/>
    <p:sldLayoutId id="2147483783" r:id="rId7"/>
    <p:sldLayoutId id="2147483784" r:id="rId8"/>
    <p:sldLayoutId id="2147483785" r:id="rId9"/>
    <p:sldLayoutId id="2147483786" r:id="rId10"/>
    <p:sldLayoutId id="214748378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75000"/>
                <a:lumOff val="25000"/>
              </a:schemeClr>
            </a:gs>
            <a:gs pos="97000">
              <a:schemeClr val="tx1">
                <a:lumMod val="85000"/>
                <a:lumOff val="15000"/>
              </a:schemeClr>
            </a:gs>
          </a:gsLst>
          <a:path path="circle">
            <a:fillToRect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75000"/>
                <a:lumOff val="25000"/>
              </a:schemeClr>
            </a:gs>
            <a:gs pos="97000">
              <a:schemeClr val="tx1">
                <a:lumMod val="85000"/>
                <a:lumOff val="15000"/>
              </a:schemeClr>
            </a:gs>
          </a:gsLst>
          <a:path path="circle">
            <a:fillToRect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0.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3.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30.xml"/><Relationship Id="rId6" Type="http://schemas.microsoft.com/office/2007/relationships/hdphoto" Target="../media/hdphoto5.wdp"/><Relationship Id="rId5" Type="http://schemas.openxmlformats.org/officeDocument/2006/relationships/image" Target="../media/image25.png"/><Relationship Id="rId10" Type="http://schemas.openxmlformats.org/officeDocument/2006/relationships/image" Target="../media/image8.png"/><Relationship Id="rId4" Type="http://schemas.openxmlformats.org/officeDocument/2006/relationships/image" Target="../media/image24.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3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4.pn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7.png"/><Relationship Id="rId7" Type="http://schemas.openxmlformats.org/officeDocument/2006/relationships/image" Target="../media/image28.png"/><Relationship Id="rId2" Type="http://schemas.openxmlformats.org/officeDocument/2006/relationships/image" Target="../media/image36.png"/><Relationship Id="rId1" Type="http://schemas.openxmlformats.org/officeDocument/2006/relationships/slideLayout" Target="../slideLayouts/slideLayout20.xml"/><Relationship Id="rId6" Type="http://schemas.openxmlformats.org/officeDocument/2006/relationships/image" Target="../media/image27.png"/><Relationship Id="rId5" Type="http://schemas.microsoft.com/office/2007/relationships/hdphoto" Target="../media/hdphoto7.wdp"/><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8.png"/><Relationship Id="rId7"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3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9.png"/><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jpe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jpe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jpe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6.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8.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8.png"/><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59.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8.png"/><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59.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8" Type="http://schemas.microsoft.com/office/2007/relationships/hdphoto" Target="../media/hdphoto11.wdp"/><Relationship Id="rId3" Type="http://schemas.microsoft.com/office/2007/relationships/hdphoto" Target="../media/hdphoto9.wdp"/><Relationship Id="rId7" Type="http://schemas.openxmlformats.org/officeDocument/2006/relationships/image" Target="../media/image64.png"/><Relationship Id="rId12" Type="http://schemas.openxmlformats.org/officeDocument/2006/relationships/image" Target="../media/image8.png"/><Relationship Id="rId2" Type="http://schemas.openxmlformats.org/officeDocument/2006/relationships/image" Target="../media/image61.png"/><Relationship Id="rId1" Type="http://schemas.openxmlformats.org/officeDocument/2006/relationships/slideLayout" Target="../slideLayouts/slideLayout24.xml"/><Relationship Id="rId6" Type="http://schemas.microsoft.com/office/2007/relationships/hdphoto" Target="../media/hdphoto10.wdp"/><Relationship Id="rId11" Type="http://schemas.openxmlformats.org/officeDocument/2006/relationships/image" Target="../media/image21.png"/><Relationship Id="rId5" Type="http://schemas.openxmlformats.org/officeDocument/2006/relationships/image" Target="../media/image63.png"/><Relationship Id="rId10" Type="http://schemas.openxmlformats.org/officeDocument/2006/relationships/image" Target="../media/image66.png"/><Relationship Id="rId4" Type="http://schemas.openxmlformats.org/officeDocument/2006/relationships/image" Target="../media/image62.png"/><Relationship Id="rId9" Type="http://schemas.openxmlformats.org/officeDocument/2006/relationships/image" Target="../media/image65.png"/></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pn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png"/><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3.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4.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7.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6.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1.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1.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2.jpe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3.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84.jpe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png"/><Relationship Id="rId2" Type="http://schemas.openxmlformats.org/officeDocument/2006/relationships/image" Target="../media/image85.png"/><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92.pn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4.png"/><Relationship Id="rId7" Type="http://schemas.openxmlformats.org/officeDocument/2006/relationships/image" Target="../media/image21.png"/><Relationship Id="rId2" Type="http://schemas.openxmlformats.org/officeDocument/2006/relationships/image" Target="../media/image93.png"/><Relationship Id="rId1" Type="http://schemas.openxmlformats.org/officeDocument/2006/relationships/slideLayout" Target="../slideLayouts/slideLayout24.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5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30.xml"/><Relationship Id="rId5" Type="http://schemas.openxmlformats.org/officeDocument/2006/relationships/image" Target="../media/image8.png"/><Relationship Id="rId4" Type="http://schemas.openxmlformats.org/officeDocument/2006/relationships/image" Target="../media/image100.jpeg"/></Relationships>
</file>

<file path=ppt/slides/_rels/slide5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2.png"/><Relationship Id="rId7" Type="http://schemas.openxmlformats.org/officeDocument/2006/relationships/image" Target="../media/image103.png"/><Relationship Id="rId2" Type="http://schemas.openxmlformats.org/officeDocument/2006/relationships/image" Target="../media/image89.png"/><Relationship Id="rId1" Type="http://schemas.openxmlformats.org/officeDocument/2006/relationships/slideLayout" Target="../slideLayouts/slideLayout30.xml"/><Relationship Id="rId6" Type="http://schemas.openxmlformats.org/officeDocument/2006/relationships/image" Target="../media/image102.png"/><Relationship Id="rId5" Type="http://schemas.openxmlformats.org/officeDocument/2006/relationships/image" Target="../media/image90.png"/><Relationship Id="rId4" Type="http://schemas.openxmlformats.org/officeDocument/2006/relationships/image" Target="../media/image101.png"/></Relationships>
</file>

<file path=ppt/slides/_rels/slide5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89.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2.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1.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6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0.png"/><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4.jpe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07.jpe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8.jpeg"/><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112.png"/><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3.jpe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118.png"/><Relationship Id="rId4" Type="http://schemas.openxmlformats.org/officeDocument/2006/relationships/image" Target="../media/image86.png"/></Relationships>
</file>

<file path=ppt/slides/_rels/slide6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e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8.png"/><Relationship Id="rId2" Type="http://schemas.openxmlformats.org/officeDocument/2006/relationships/image" Target="../media/image121.png"/><Relationship Id="rId1" Type="http://schemas.openxmlformats.org/officeDocument/2006/relationships/slideLayout" Target="../slideLayouts/slideLayout2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7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28.png"/></Relationships>
</file>

<file path=ppt/slides/_rels/slide7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1.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1.png"/><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1.pn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2.png"/><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35.png"/></Relationships>
</file>

<file path=ppt/slides/_rels/slide7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8.jpeg"/><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41.png"/></Relationships>
</file>

<file path=ppt/slides/_rels/slide8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44.png"/></Relationships>
</file>

<file path=ppt/slides/_rels/slide8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5.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6.png"/><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49.png"/></Relationships>
</file>

<file path=ppt/slides/_rels/slide8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8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53.png"/><Relationship Id="rId7" Type="http://schemas.microsoft.com/office/2007/relationships/hdphoto" Target="../media/hdphoto5.wdp"/><Relationship Id="rId2" Type="http://schemas.openxmlformats.org/officeDocument/2006/relationships/image" Target="../media/image152.png"/><Relationship Id="rId1" Type="http://schemas.openxmlformats.org/officeDocument/2006/relationships/slideLayout" Target="../slideLayouts/slideLayout24.xml"/><Relationship Id="rId6" Type="http://schemas.openxmlformats.org/officeDocument/2006/relationships/image" Target="../media/image25.png"/><Relationship Id="rId5" Type="http://schemas.openxmlformats.org/officeDocument/2006/relationships/image" Target="../media/image155.png"/><Relationship Id="rId4" Type="http://schemas.openxmlformats.org/officeDocument/2006/relationships/image" Target="../media/image154.png"/></Relationships>
</file>

<file path=ppt/slides/_rels/slide8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57.png"/><Relationship Id="rId7" Type="http://schemas.microsoft.com/office/2007/relationships/hdphoto" Target="../media/hdphoto5.wdp"/><Relationship Id="rId2" Type="http://schemas.openxmlformats.org/officeDocument/2006/relationships/image" Target="../media/image156.png"/><Relationship Id="rId1" Type="http://schemas.openxmlformats.org/officeDocument/2006/relationships/slideLayout" Target="../slideLayouts/slideLayout24.xml"/><Relationship Id="rId6" Type="http://schemas.openxmlformats.org/officeDocument/2006/relationships/image" Target="../media/image25.png"/><Relationship Id="rId5" Type="http://schemas.openxmlformats.org/officeDocument/2006/relationships/image" Target="../media/image159.png"/><Relationship Id="rId4" Type="http://schemas.openxmlformats.org/officeDocument/2006/relationships/image" Target="../media/image158.png"/></Relationships>
</file>

<file path=ppt/slides/_rels/slide8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61.png"/><Relationship Id="rId7" Type="http://schemas.microsoft.com/office/2007/relationships/hdphoto" Target="../media/hdphoto5.wdp"/><Relationship Id="rId2" Type="http://schemas.openxmlformats.org/officeDocument/2006/relationships/image" Target="../media/image160.png"/><Relationship Id="rId1" Type="http://schemas.openxmlformats.org/officeDocument/2006/relationships/slideLayout" Target="../slideLayouts/slideLayout24.xml"/><Relationship Id="rId6" Type="http://schemas.openxmlformats.org/officeDocument/2006/relationships/image" Target="../media/image25.png"/><Relationship Id="rId5" Type="http://schemas.openxmlformats.org/officeDocument/2006/relationships/image" Target="../media/image163.png"/><Relationship Id="rId4" Type="http://schemas.openxmlformats.org/officeDocument/2006/relationships/image" Target="../media/image162.png"/></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4.png"/><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5.png"/><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66.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9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66.png"/><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93.xml.rels><?xml version="1.0" encoding="UTF-8" standalone="yes"?>
<Relationships xmlns="http://schemas.openxmlformats.org/package/2006/relationships"><Relationship Id="rId3" Type="http://schemas.openxmlformats.org/officeDocument/2006/relationships/image" Target="../media/image168.png"/><Relationship Id="rId7" Type="http://schemas.openxmlformats.org/officeDocument/2006/relationships/image" Target="../media/image8.png"/><Relationship Id="rId2" Type="http://schemas.openxmlformats.org/officeDocument/2006/relationships/image" Target="../media/image167.png"/><Relationship Id="rId1" Type="http://schemas.openxmlformats.org/officeDocument/2006/relationships/slideLayout" Target="../slideLayouts/slideLayout24.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2.jpeg"/><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3.png"/><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4.jpeg"/><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5.png"/><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7.png"/><Relationship Id="rId7" Type="http://schemas.openxmlformats.org/officeDocument/2006/relationships/image" Target="../media/image151.png"/><Relationship Id="rId2" Type="http://schemas.openxmlformats.org/officeDocument/2006/relationships/image" Target="../media/image176.png"/><Relationship Id="rId1" Type="http://schemas.openxmlformats.org/officeDocument/2006/relationships/slideLayout" Target="../slideLayouts/slideLayout24.xml"/><Relationship Id="rId6" Type="http://schemas.microsoft.com/office/2007/relationships/hdphoto" Target="../media/hdphoto13.wdp"/><Relationship Id="rId5" Type="http://schemas.openxmlformats.org/officeDocument/2006/relationships/image" Target="../media/image179.png"/><Relationship Id="rId4" Type="http://schemas.openxmlformats.org/officeDocument/2006/relationships/image" Target="../media/image178.png"/></Relationships>
</file>

<file path=ppt/slides/_rels/slide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0.png"/><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0.png"/><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83.png"/></Relationships>
</file>

<file path=ppt/slides/_rels/slide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4.jpeg"/><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ubtitle 2"/>
          <p:cNvSpPr>
            <a:spLocks noGrp="1"/>
          </p:cNvSpPr>
          <p:nvPr>
            <p:ph type="body" sz="half" idx="2"/>
          </p:nvPr>
        </p:nvSpPr>
        <p:spPr>
          <a:xfrm>
            <a:off x="0" y="0"/>
            <a:ext cx="12192000" cy="6858000"/>
          </a:xfrm>
        </p:spPr>
        <p:txBody>
          <a:bodyPr vert="horz" lIns="91440" tIns="45720" rIns="91440" bIns="45720" rtlCol="0" anchor="t">
            <a:normAutofit/>
          </a:bodyPr>
          <a:lstStyle/>
          <a:p>
            <a:pPr algn="l"/>
            <a:r>
              <a:rPr lang="en-US" sz="2000" dirty="0">
                <a:solidFill>
                  <a:schemeClr val="bg1"/>
                </a:solidFill>
                <a:effectLst>
                  <a:outerShdw blurRad="63500" dist="63500" dir="2700000" algn="tl" rotWithShape="0">
                    <a:prstClr val="black">
                      <a:alpha val="40000"/>
                    </a:prstClr>
                  </a:outerShdw>
                </a:effectLst>
                <a:latin typeface="Franklin Gothic Book"/>
              </a:rPr>
              <a:t>Change Log (Hidden Slide):</a:t>
            </a:r>
          </a:p>
          <a:p>
            <a:pPr marL="285750" indent="-285750" algn="l">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rPr>
              <a:t>6/11/2026: Updated slide 23 Ext Recirc to Reference RPK-EXT-P without remote is available for Pro Series</a:t>
            </a:r>
          </a:p>
          <a:p>
            <a:pPr marL="285750" indent="-285750" algn="l">
              <a:buFont typeface="Arial" panose="020B0604020202020204" pitchFamily="34" charset="0"/>
              <a:buChar char="•"/>
            </a:pPr>
            <a:endParaRPr lang="en-US" sz="1800" dirty="0">
              <a:solidFill>
                <a:schemeClr val="bg1"/>
              </a:solidFill>
              <a:effectLst>
                <a:outerShdw blurRad="63500" dist="63500" dir="2700000" algn="tl" rotWithShape="0">
                  <a:prstClr val="black">
                    <a:alpha val="40000"/>
                  </a:prstClr>
                </a:outerShdw>
              </a:effectLst>
              <a:latin typeface="Franklin Gothic Book"/>
            </a:endParaRPr>
          </a:p>
        </p:txBody>
      </p:sp>
    </p:spTree>
    <p:extLst>
      <p:ext uri="{BB962C8B-B14F-4D97-AF65-F5344CB8AC3E}">
        <p14:creationId xmlns:p14="http://schemas.microsoft.com/office/powerpoint/2010/main" val="4006186487"/>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14425-70C6-1357-1F19-F77DA1416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4FE3C-08D6-8379-A4BF-3E657C656573}"/>
              </a:ext>
            </a:extLst>
          </p:cNvPr>
          <p:cNvSpPr>
            <a:spLocks noGrp="1"/>
          </p:cNvSpPr>
          <p:nvPr>
            <p:ph type="title"/>
          </p:nvPr>
        </p:nvSpPr>
        <p:spPr>
          <a:xfrm>
            <a:off x="244469" y="2446010"/>
            <a:ext cx="3932237" cy="1600200"/>
          </a:xfrm>
          <a:noFill/>
        </p:spPr>
        <p:txBody>
          <a:bodyPr>
            <a:normAutofit fontScale="90000"/>
          </a:bodyPr>
          <a:lstStyle/>
          <a:p>
            <a:r>
              <a:rPr lang="en-US" sz="5400">
                <a:solidFill>
                  <a:schemeClr val="bg1"/>
                </a:solidFill>
                <a:effectLst>
                  <a:outerShdw blurRad="63500" dist="63500" dir="2700000" algn="tl" rotWithShape="0">
                    <a:prstClr val="black">
                      <a:alpha val="40000"/>
                    </a:prstClr>
                  </a:outerShdw>
                </a:effectLst>
                <a:latin typeface="Franklin Gothic Demi"/>
              </a:rPr>
              <a:t>RESIDENTIAL</a:t>
            </a:r>
            <a:br>
              <a:rPr lang="en-US" sz="5400">
                <a:solidFill>
                  <a:schemeClr val="bg1"/>
                </a:solidFill>
                <a:effectLst>
                  <a:outerShdw blurRad="63500" dist="63500" dir="2700000" algn="tl" rotWithShape="0">
                    <a:prstClr val="black">
                      <a:alpha val="40000"/>
                    </a:prstClr>
                  </a:outerShdw>
                </a:effectLst>
                <a:latin typeface="Franklin Gothic Demi"/>
              </a:rPr>
            </a:br>
            <a:r>
              <a:rPr lang="en-US" sz="5400">
                <a:solidFill>
                  <a:schemeClr val="bg1"/>
                </a:solidFill>
                <a:effectLst>
                  <a:outerShdw blurRad="63500" dist="63500" dir="2700000" algn="tl" rotWithShape="0">
                    <a:prstClr val="black">
                      <a:alpha val="40000"/>
                    </a:prstClr>
                  </a:outerShdw>
                </a:effectLst>
                <a:latin typeface="Franklin Gothic Demi"/>
              </a:rPr>
              <a:t>LEVEL 1</a:t>
            </a:r>
          </a:p>
        </p:txBody>
      </p:sp>
      <p:sp>
        <p:nvSpPr>
          <p:cNvPr id="3" name="Subtitle 2">
            <a:extLst>
              <a:ext uri="{FF2B5EF4-FFF2-40B4-BE49-F238E27FC236}">
                <a16:creationId xmlns:a16="http://schemas.microsoft.com/office/drawing/2014/main" id="{60AE6BA6-BEBC-E56F-7808-284D16957CC0}"/>
              </a:ext>
            </a:extLst>
          </p:cNvPr>
          <p:cNvSpPr>
            <a:spLocks noGrp="1"/>
          </p:cNvSpPr>
          <p:nvPr>
            <p:ph type="body" sz="half" idx="2"/>
          </p:nvPr>
        </p:nvSpPr>
        <p:spPr>
          <a:xfrm>
            <a:off x="256109" y="4146542"/>
            <a:ext cx="4044667" cy="699776"/>
          </a:xfrm>
        </p:spPr>
        <p:txBody>
          <a:bodyPr vert="horz" lIns="91440" tIns="45720" rIns="91440" bIns="45720" rtlCol="0" anchor="t">
            <a:normAutofit/>
          </a:bodyPr>
          <a:lstStyle/>
          <a:p>
            <a:pPr algn="l"/>
            <a:r>
              <a:rPr lang="en-US" sz="2000">
                <a:solidFill>
                  <a:schemeClr val="bg1"/>
                </a:solidFill>
                <a:effectLst>
                  <a:outerShdw blurRad="63500" dist="63500" dir="2700000" algn="tl" rotWithShape="0">
                    <a:prstClr val="black">
                      <a:alpha val="40000"/>
                    </a:prstClr>
                  </a:outerShdw>
                </a:effectLst>
                <a:latin typeface="Franklin Gothic Book"/>
              </a:rPr>
              <a:t>Product Line, Accessories and Installation Basics</a:t>
            </a:r>
          </a:p>
        </p:txBody>
      </p:sp>
      <p:pic>
        <p:nvPicPr>
          <p:cNvPr id="4" name="Picture 4" descr="A close up of a logo&#10;&#10;Description generated with very high confidence">
            <a:extLst>
              <a:ext uri="{FF2B5EF4-FFF2-40B4-BE49-F238E27FC236}">
                <a16:creationId xmlns:a16="http://schemas.microsoft.com/office/drawing/2014/main" id="{3BA6AF35-652E-2805-BB8F-9601D6CF3B4A}"/>
              </a:ext>
            </a:extLst>
          </p:cNvPr>
          <p:cNvPicPr>
            <a:picLocks noChangeAspect="1"/>
          </p:cNvPicPr>
          <p:nvPr/>
        </p:nvPicPr>
        <p:blipFill>
          <a:blip r:embed="rId2"/>
          <a:srcRect t="34617" b="39402"/>
          <a:stretch>
            <a:fillRect/>
          </a:stretch>
        </p:blipFill>
        <p:spPr>
          <a:xfrm>
            <a:off x="256109" y="2076598"/>
            <a:ext cx="2381044" cy="476574"/>
          </a:xfrm>
          <a:prstGeom prst="rect">
            <a:avLst/>
          </a:prstGeom>
          <a:effectLst>
            <a:outerShdw blurRad="63500" dist="63500" dir="2700000" algn="tl" rotWithShape="0">
              <a:prstClr val="black">
                <a:alpha val="40000"/>
              </a:prstClr>
            </a:outerShdw>
          </a:effectLst>
        </p:spPr>
      </p:pic>
      <p:cxnSp>
        <p:nvCxnSpPr>
          <p:cNvPr id="7" name="Straight Arrow Connector 6">
            <a:extLst>
              <a:ext uri="{FF2B5EF4-FFF2-40B4-BE49-F238E27FC236}">
                <a16:creationId xmlns:a16="http://schemas.microsoft.com/office/drawing/2014/main" id="{A73BDE05-F9BF-8EF1-7B22-720213A3A0F5}"/>
              </a:ext>
            </a:extLst>
          </p:cNvPr>
          <p:cNvCxnSpPr>
            <a:cxnSpLocks/>
          </p:cNvCxnSpPr>
          <p:nvPr/>
        </p:nvCxnSpPr>
        <p:spPr>
          <a:xfrm flipV="1">
            <a:off x="244469" y="4046210"/>
            <a:ext cx="4252120" cy="1"/>
          </a:xfrm>
          <a:prstGeom prst="straightConnector1">
            <a:avLst/>
          </a:prstGeom>
          <a:ln w="38100" cap="rnd">
            <a:solidFill>
              <a:srgbClr val="ED1C24"/>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EC29679-D80A-1DE6-4141-7DF0783E92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9788" y="1053453"/>
            <a:ext cx="7117743" cy="4751093"/>
          </a:xfrm>
          <a:prstGeom prst="rect">
            <a:avLst/>
          </a:prstGeom>
          <a:effectLst>
            <a:softEdge rad="19050"/>
          </a:effectLst>
        </p:spPr>
      </p:pic>
    </p:spTree>
    <p:extLst>
      <p:ext uri="{BB962C8B-B14F-4D97-AF65-F5344CB8AC3E}">
        <p14:creationId xmlns:p14="http://schemas.microsoft.com/office/powerpoint/2010/main" val="406348295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00D3CAA-4D47-5CEF-4B2A-C59B36C01236}"/>
              </a:ext>
            </a:extLst>
          </p:cNvPr>
          <p:cNvSpPr>
            <a:spLocks noGrp="1"/>
          </p:cNvSpPr>
          <p:nvPr>
            <p:ph type="title"/>
          </p:nvPr>
        </p:nvSpPr>
        <p:spPr>
          <a:xfrm>
            <a:off x="0" y="0"/>
            <a:ext cx="9023011" cy="819893"/>
          </a:xfrm>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READ THE MANUAL</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4" name="Straight Arrow Connector 13">
            <a:extLst>
              <a:ext uri="{FF2B5EF4-FFF2-40B4-BE49-F238E27FC236}">
                <a16:creationId xmlns:a16="http://schemas.microsoft.com/office/drawing/2014/main" id="{76B492BA-B6D0-A150-21E2-AD286380AC14}"/>
              </a:ext>
            </a:extLst>
          </p:cNvPr>
          <p:cNvCxnSpPr>
            <a:cxnSpLocks/>
          </p:cNvCxnSpPr>
          <p:nvPr/>
        </p:nvCxnSpPr>
        <p:spPr>
          <a:xfrm>
            <a:off x="128120" y="764249"/>
            <a:ext cx="55106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AC2EDB0-813E-B378-1DF8-4B1CC826FE28}"/>
              </a:ext>
            </a:extLst>
          </p:cNvPr>
          <p:cNvSpPr txBox="1"/>
          <p:nvPr/>
        </p:nvSpPr>
        <p:spPr>
          <a:xfrm>
            <a:off x="254834" y="1232384"/>
            <a:ext cx="5205334" cy="4401205"/>
          </a:xfrm>
          <a:prstGeom prst="rect">
            <a:avLst/>
          </a:prstGeom>
          <a:noFill/>
        </p:spPr>
        <p:txBody>
          <a:bodyPr wrap="square">
            <a:spAutoFit/>
          </a:bodyPr>
          <a:lstStyle/>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Tankless units are combustion appliances that contain gas, water and electricity in a unit the size of a suitcase. </a:t>
            </a:r>
          </a:p>
          <a:p>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proper, safe and reliable operation of our units is 100% contingent on a correct installation and proper maintenance throughout its life.</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p:txBody>
      </p:sp>
      <p:pic>
        <p:nvPicPr>
          <p:cNvPr id="21" name="Picture 20">
            <a:extLst>
              <a:ext uri="{FF2B5EF4-FFF2-40B4-BE49-F238E27FC236}">
                <a16:creationId xmlns:a16="http://schemas.microsoft.com/office/drawing/2014/main" id="{5237AF76-6821-C131-0980-7140AAA0B5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4539" y="655819"/>
            <a:ext cx="2869233" cy="4058587"/>
          </a:xfrm>
          <a:prstGeom prst="rect">
            <a:avLst/>
          </a:prstGeom>
          <a:effectLst>
            <a:outerShdw blurRad="50800" dist="38100" dir="5400000" algn="t" rotWithShape="0">
              <a:prstClr val="black">
                <a:alpha val="40000"/>
              </a:prstClr>
            </a:outerShdw>
            <a:softEdge rad="12700"/>
          </a:effectLst>
        </p:spPr>
      </p:pic>
      <p:pic>
        <p:nvPicPr>
          <p:cNvPr id="23" name="Picture 22">
            <a:extLst>
              <a:ext uri="{FF2B5EF4-FFF2-40B4-BE49-F238E27FC236}">
                <a16:creationId xmlns:a16="http://schemas.microsoft.com/office/drawing/2014/main" id="{9B7FA55A-9236-122B-FB6A-52D8E3A6B9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9932" y="1399032"/>
            <a:ext cx="2867679" cy="4059936"/>
          </a:xfrm>
          <a:prstGeom prst="rect">
            <a:avLst/>
          </a:prstGeom>
          <a:effectLst>
            <a:outerShdw blurRad="50800" dist="38100" dir="5400000" algn="t" rotWithShape="0">
              <a:prstClr val="black">
                <a:alpha val="40000"/>
              </a:prstClr>
            </a:outerShdw>
            <a:softEdge rad="12700"/>
          </a:effectLst>
        </p:spPr>
      </p:pic>
      <p:pic>
        <p:nvPicPr>
          <p:cNvPr id="25" name="Picture 24">
            <a:extLst>
              <a:ext uri="{FF2B5EF4-FFF2-40B4-BE49-F238E27FC236}">
                <a16:creationId xmlns:a16="http://schemas.microsoft.com/office/drawing/2014/main" id="{95B6AA6F-6CAC-0A56-F5DD-356C041341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7417" y="2215594"/>
            <a:ext cx="2867679" cy="4059936"/>
          </a:xfrm>
          <a:prstGeom prst="rect">
            <a:avLst/>
          </a:prstGeom>
          <a:effectLst>
            <a:outerShdw blurRad="50800" dist="38100" dir="5400000" algn="t" rotWithShape="0">
              <a:prstClr val="black">
                <a:alpha val="40000"/>
              </a:prstClr>
            </a:outerShdw>
            <a:softEdge rad="12700"/>
          </a:effectLst>
        </p:spPr>
      </p:pic>
      <p:grpSp>
        <p:nvGrpSpPr>
          <p:cNvPr id="6" name="Group 5">
            <a:extLst>
              <a:ext uri="{FF2B5EF4-FFF2-40B4-BE49-F238E27FC236}">
                <a16:creationId xmlns:a16="http://schemas.microsoft.com/office/drawing/2014/main" id="{4D96ED1E-15F2-6D17-E83C-24DAEFF7EEBB}"/>
              </a:ext>
            </a:extLst>
          </p:cNvPr>
          <p:cNvGrpSpPr/>
          <p:nvPr/>
        </p:nvGrpSpPr>
        <p:grpSpPr>
          <a:xfrm>
            <a:off x="2670783" y="6144584"/>
            <a:ext cx="5342891" cy="636277"/>
            <a:chOff x="2197099" y="5565904"/>
            <a:chExt cx="5342891" cy="636277"/>
          </a:xfrm>
          <a:effectLst>
            <a:outerShdw blurRad="63500" dist="63500" dir="2700000" algn="tl" rotWithShape="0">
              <a:prstClr val="black">
                <a:alpha val="40000"/>
              </a:prstClr>
            </a:outerShdw>
          </a:effectLst>
        </p:grpSpPr>
        <p:pic>
          <p:nvPicPr>
            <p:cNvPr id="7" name="Picture 6">
              <a:extLst>
                <a:ext uri="{FF2B5EF4-FFF2-40B4-BE49-F238E27FC236}">
                  <a16:creationId xmlns:a16="http://schemas.microsoft.com/office/drawing/2014/main" id="{727F4E31-DF01-8A2F-F663-D32E3884502D}"/>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p:blipFill>
          <p:spPr>
            <a:xfrm>
              <a:off x="2197099" y="5565904"/>
              <a:ext cx="4394201" cy="636277"/>
            </a:xfrm>
            <a:prstGeom prst="rect">
              <a:avLst/>
            </a:prstGeom>
          </p:spPr>
        </p:pic>
        <p:pic>
          <p:nvPicPr>
            <p:cNvPr id="8" name="Picture 7">
              <a:extLst>
                <a:ext uri="{FF2B5EF4-FFF2-40B4-BE49-F238E27FC236}">
                  <a16:creationId xmlns:a16="http://schemas.microsoft.com/office/drawing/2014/main" id="{2832E986-DD55-5613-C607-8660652FCAD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639305" y="5615702"/>
              <a:ext cx="900685" cy="549135"/>
            </a:xfrm>
            <a:prstGeom prst="rect">
              <a:avLst/>
            </a:prstGeom>
          </p:spPr>
        </p:pic>
      </p:grpSp>
      <p:pic>
        <p:nvPicPr>
          <p:cNvPr id="3" name="Picture 2">
            <a:extLst>
              <a:ext uri="{FF2B5EF4-FFF2-40B4-BE49-F238E27FC236}">
                <a16:creationId xmlns:a16="http://schemas.microsoft.com/office/drawing/2014/main" id="{ADC5DC14-7F23-E69A-7553-1AAE7BAD78FB}"/>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975097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C44612-F26F-4DD5-8A23-78403A08F2BB}"/>
              </a:ext>
            </a:extLst>
          </p:cNvPr>
          <p:cNvSpPr>
            <a:spLocks noGrp="1"/>
          </p:cNvSpPr>
          <p:nvPr>
            <p:ph type="body" sz="half" idx="2"/>
          </p:nvPr>
        </p:nvSpPr>
        <p:spPr>
          <a:xfrm>
            <a:off x="7403691" y="227828"/>
            <a:ext cx="4440381" cy="6534265"/>
          </a:xfrm>
          <a:effectLst>
            <a:outerShdw blurRad="63500" dist="63500" dir="2700000" algn="tl" rotWithShape="0">
              <a:prstClr val="black">
                <a:alpha val="40000"/>
              </a:prstClr>
            </a:outerShdw>
          </a:effectLst>
        </p:spPr>
        <p:txBody>
          <a:bodyPr vert="horz" lIns="91440" tIns="45720" rIns="91440" bIns="45720" rtlCol="0" anchor="t">
            <a:noAutofit/>
          </a:bodyPr>
          <a:lstStyle/>
          <a:p>
            <a:r>
              <a:rPr lang="en-US" sz="17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Residential Product Line:</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Standard Efficiency</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High Efficiency</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Pre-mix Units</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EZTR Packages</a:t>
            </a:r>
          </a:p>
          <a:p>
            <a:r>
              <a:rPr lang="en-US" sz="17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Installation:</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Unit Sizing</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Gas Line</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Choosing Location</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Venting</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Condensate Line</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 Start Plus App</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Circuit Board Dipswitches</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Install Checklist</a:t>
            </a:r>
          </a:p>
          <a:p>
            <a:r>
              <a:rPr lang="en-US" sz="17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Maintenance:</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Water Quality</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Water Treatment</a:t>
            </a:r>
          </a:p>
          <a:p>
            <a:pPr marL="285750" indent="-285750">
              <a:buFont typeface="Arial" panose="020B0604020202020204" pitchFamily="34" charset="0"/>
              <a:buChar char="•"/>
            </a:pPr>
            <a:r>
              <a:rPr lang="en-US" sz="1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Cleaning Unit</a:t>
            </a:r>
          </a:p>
        </p:txBody>
      </p:sp>
      <p:pic>
        <p:nvPicPr>
          <p:cNvPr id="10" name="Picture Placeholder 9">
            <a:extLst>
              <a:ext uri="{FF2B5EF4-FFF2-40B4-BE49-F238E27FC236}">
                <a16:creationId xmlns:a16="http://schemas.microsoft.com/office/drawing/2014/main" id="{5A2D13A6-A936-478F-890A-9F043BF7C4B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04" b="10504"/>
          <a:stretch/>
        </p:blipFill>
        <p:spPr>
          <a:xfrm>
            <a:off x="128120" y="1031240"/>
            <a:ext cx="6545261" cy="5168197"/>
          </a:xfrm>
          <a:effectLst>
            <a:outerShdw blurRad="63500" dist="63500" dir="2700000" algn="tl" rotWithShape="0">
              <a:prstClr val="black">
                <a:alpha val="40000"/>
              </a:prstClr>
            </a:outerShdw>
            <a:softEdge rad="19050"/>
          </a:effectLst>
        </p:spPr>
      </p:pic>
      <p:sp>
        <p:nvSpPr>
          <p:cNvPr id="2" name="Title 1">
            <a:extLst>
              <a:ext uri="{FF2B5EF4-FFF2-40B4-BE49-F238E27FC236}">
                <a16:creationId xmlns:a16="http://schemas.microsoft.com/office/drawing/2014/main" id="{078D6630-AA7D-0E51-961F-4DE179003867}"/>
              </a:ext>
            </a:extLst>
          </p:cNvPr>
          <p:cNvSpPr>
            <a:spLocks noGrp="1"/>
          </p:cNvSpPr>
          <p:nvPr>
            <p:ph type="title"/>
          </p:nvPr>
        </p:nvSpPr>
        <p:spPr>
          <a:xfrm>
            <a:off x="0" y="0"/>
            <a:ext cx="9023011" cy="819893"/>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TRAINING SECTIONS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BE08A08D-0C1F-E06C-8E9F-4308B72CCC56}"/>
              </a:ext>
            </a:extLst>
          </p:cNvPr>
          <p:cNvCxnSpPr>
            <a:cxnSpLocks/>
          </p:cNvCxnSpPr>
          <p:nvPr/>
        </p:nvCxnSpPr>
        <p:spPr>
          <a:xfrm>
            <a:off x="128120" y="764249"/>
            <a:ext cx="5810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BDFFB6F-5A2B-DFE4-3DED-142911248D3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716386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D44517-D68B-4037-BFCA-247B2F2911F6}"/>
              </a:ext>
            </a:extLst>
          </p:cNvPr>
          <p:cNvSpPr/>
          <p:nvPr/>
        </p:nvSpPr>
        <p:spPr>
          <a:xfrm>
            <a:off x="305920" y="1007813"/>
            <a:ext cx="11295094" cy="369332"/>
          </a:xfrm>
          <a:prstGeom prst="rect">
            <a:avLst/>
          </a:prstGeom>
          <a:effectLst>
            <a:outerShdw blurRad="63500" dist="63500" dir="2700000" algn="tl" rotWithShape="0">
              <a:prstClr val="black">
                <a:alpha val="40000"/>
              </a:prstClr>
            </a:outerShdw>
          </a:effectLst>
        </p:spPr>
        <p:txBody>
          <a:bodyPr wrap="square">
            <a:spAutoFit/>
          </a:bodyPr>
          <a:lstStyle/>
          <a:p>
            <a:pPr marL="342900" indent="-342900"/>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A tankless water heater uses a burner and heat exchanger to produce an endless supply of hot water on-demand.</a:t>
            </a:r>
          </a:p>
        </p:txBody>
      </p:sp>
      <p:sp>
        <p:nvSpPr>
          <p:cNvPr id="4" name="Rectangle 3">
            <a:extLst>
              <a:ext uri="{FF2B5EF4-FFF2-40B4-BE49-F238E27FC236}">
                <a16:creationId xmlns:a16="http://schemas.microsoft.com/office/drawing/2014/main" id="{C9DC9664-DD69-4787-A87B-1AB8271E7790}"/>
              </a:ext>
            </a:extLst>
          </p:cNvPr>
          <p:cNvSpPr/>
          <p:nvPr/>
        </p:nvSpPr>
        <p:spPr>
          <a:xfrm>
            <a:off x="214204" y="1572654"/>
            <a:ext cx="8368616" cy="4934968"/>
          </a:xfrm>
          <a:prstGeom prst="rect">
            <a:avLst/>
          </a:prstGeom>
          <a:solidFill>
            <a:schemeClr val="bg1"/>
          </a:solidFill>
          <a:ln>
            <a:solidFill>
              <a:schemeClr val="bg1"/>
            </a:solidFill>
          </a:ln>
          <a:effectLst>
            <a:outerShdw blurRad="63500" dist="63500" dir="2700000" algn="tl" rotWithShape="0">
              <a:prstClr val="black">
                <a:alpha val="40000"/>
              </a:prstClr>
            </a:outerShdw>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9DC2925C-8AE8-44A8-BC4E-B87C563AFFF7}"/>
              </a:ext>
            </a:extLst>
          </p:cNvPr>
          <p:cNvCxnSpPr>
            <a:cxnSpLocks/>
          </p:cNvCxnSpPr>
          <p:nvPr/>
        </p:nvCxnSpPr>
        <p:spPr>
          <a:xfrm>
            <a:off x="1683090" y="4274409"/>
            <a:ext cx="0" cy="19767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2433326-F739-49C7-932B-B2E41C53681B}"/>
              </a:ext>
            </a:extLst>
          </p:cNvPr>
          <p:cNvCxnSpPr>
            <a:cxnSpLocks/>
          </p:cNvCxnSpPr>
          <p:nvPr/>
        </p:nvCxnSpPr>
        <p:spPr>
          <a:xfrm>
            <a:off x="3695182" y="4300151"/>
            <a:ext cx="0" cy="1953859"/>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FB9B79F3-2931-4F4C-BFD7-A01732DF9727}"/>
              </a:ext>
            </a:extLst>
          </p:cNvPr>
          <p:cNvSpPr/>
          <p:nvPr/>
        </p:nvSpPr>
        <p:spPr>
          <a:xfrm>
            <a:off x="2309153" y="2224216"/>
            <a:ext cx="704335" cy="3645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9196E704-FE59-48E3-85B9-4524A58CD4D0}"/>
              </a:ext>
            </a:extLst>
          </p:cNvPr>
          <p:cNvCxnSpPr>
            <a:cxnSpLocks/>
          </p:cNvCxnSpPr>
          <p:nvPr/>
        </p:nvCxnSpPr>
        <p:spPr>
          <a:xfrm>
            <a:off x="2309153" y="2313804"/>
            <a:ext cx="7043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BA95A7D-E212-4A67-9991-B428FBFD79EF}"/>
              </a:ext>
            </a:extLst>
          </p:cNvPr>
          <p:cNvCxnSpPr/>
          <p:nvPr/>
        </p:nvCxnSpPr>
        <p:spPr>
          <a:xfrm>
            <a:off x="2309153" y="2368930"/>
            <a:ext cx="7043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Arrow: Up 37">
            <a:extLst>
              <a:ext uri="{FF2B5EF4-FFF2-40B4-BE49-F238E27FC236}">
                <a16:creationId xmlns:a16="http://schemas.microsoft.com/office/drawing/2014/main" id="{C4AE2FC9-E959-466E-BBDF-7766031C09B5}"/>
              </a:ext>
            </a:extLst>
          </p:cNvPr>
          <p:cNvSpPr/>
          <p:nvPr/>
        </p:nvSpPr>
        <p:spPr>
          <a:xfrm>
            <a:off x="2132071" y="1774500"/>
            <a:ext cx="1058499" cy="429399"/>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Up 38">
            <a:extLst>
              <a:ext uri="{FF2B5EF4-FFF2-40B4-BE49-F238E27FC236}">
                <a16:creationId xmlns:a16="http://schemas.microsoft.com/office/drawing/2014/main" id="{AFA7B212-12FF-4F66-90EA-90A33BEAB717}"/>
              </a:ext>
            </a:extLst>
          </p:cNvPr>
          <p:cNvSpPr/>
          <p:nvPr/>
        </p:nvSpPr>
        <p:spPr>
          <a:xfrm>
            <a:off x="2132071" y="2858933"/>
            <a:ext cx="1058499" cy="589949"/>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57B975D-6CB9-4A92-90A5-BB260CDC1280}"/>
              </a:ext>
            </a:extLst>
          </p:cNvPr>
          <p:cNvSpPr txBox="1"/>
          <p:nvPr/>
        </p:nvSpPr>
        <p:spPr>
          <a:xfrm>
            <a:off x="2375730" y="2973583"/>
            <a:ext cx="580608" cy="461665"/>
          </a:xfrm>
          <a:prstGeom prst="rect">
            <a:avLst/>
          </a:prstGeom>
          <a:noFill/>
        </p:spPr>
        <p:txBody>
          <a:bodyPr wrap="none" rtlCol="0">
            <a:spAutoFit/>
          </a:bodyPr>
          <a:lstStyle/>
          <a:p>
            <a:pPr algn="ctr"/>
            <a:r>
              <a:rPr lang="en-US" sz="1200" b="1">
                <a:solidFill>
                  <a:schemeClr val="bg1"/>
                </a:solidFill>
              </a:rPr>
              <a:t>About</a:t>
            </a:r>
          </a:p>
          <a:p>
            <a:pPr algn="ctr"/>
            <a:r>
              <a:rPr lang="en-US" sz="1200" b="1">
                <a:solidFill>
                  <a:schemeClr val="bg1"/>
                </a:solidFill>
              </a:rPr>
              <a:t>400F</a:t>
            </a:r>
          </a:p>
        </p:txBody>
      </p:sp>
      <p:sp>
        <p:nvSpPr>
          <p:cNvPr id="41" name="TextBox 40">
            <a:extLst>
              <a:ext uri="{FF2B5EF4-FFF2-40B4-BE49-F238E27FC236}">
                <a16:creationId xmlns:a16="http://schemas.microsoft.com/office/drawing/2014/main" id="{1B3AEA36-E88A-47AC-B186-19D9AAD425E3}"/>
              </a:ext>
            </a:extLst>
          </p:cNvPr>
          <p:cNvSpPr txBox="1"/>
          <p:nvPr/>
        </p:nvSpPr>
        <p:spPr>
          <a:xfrm>
            <a:off x="2375730" y="1794269"/>
            <a:ext cx="580608" cy="461665"/>
          </a:xfrm>
          <a:prstGeom prst="rect">
            <a:avLst/>
          </a:prstGeom>
          <a:noFill/>
        </p:spPr>
        <p:txBody>
          <a:bodyPr wrap="none" rtlCol="0">
            <a:spAutoFit/>
          </a:bodyPr>
          <a:lstStyle/>
          <a:p>
            <a:pPr algn="ctr"/>
            <a:r>
              <a:rPr lang="en-US" sz="1200" b="1">
                <a:solidFill>
                  <a:schemeClr val="bg1"/>
                </a:solidFill>
              </a:rPr>
              <a:t>About</a:t>
            </a:r>
          </a:p>
          <a:p>
            <a:pPr algn="ctr"/>
            <a:r>
              <a:rPr lang="en-US" sz="1200" b="1">
                <a:solidFill>
                  <a:schemeClr val="bg1"/>
                </a:solidFill>
              </a:rPr>
              <a:t>400F</a:t>
            </a:r>
          </a:p>
        </p:txBody>
      </p:sp>
      <p:sp>
        <p:nvSpPr>
          <p:cNvPr id="42" name="Rectangle 41">
            <a:extLst>
              <a:ext uri="{FF2B5EF4-FFF2-40B4-BE49-F238E27FC236}">
                <a16:creationId xmlns:a16="http://schemas.microsoft.com/office/drawing/2014/main" id="{C7983711-105D-412B-916C-AB1FE42D9670}"/>
              </a:ext>
            </a:extLst>
          </p:cNvPr>
          <p:cNvSpPr/>
          <p:nvPr/>
        </p:nvSpPr>
        <p:spPr>
          <a:xfrm>
            <a:off x="1860646" y="3614351"/>
            <a:ext cx="1622415" cy="8527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93AC166B-FB59-4BCD-A17B-524183E91FF6}"/>
              </a:ext>
            </a:extLst>
          </p:cNvPr>
          <p:cNvSpPr txBox="1"/>
          <p:nvPr/>
        </p:nvSpPr>
        <p:spPr>
          <a:xfrm>
            <a:off x="1860646" y="3617510"/>
            <a:ext cx="1622415" cy="461665"/>
          </a:xfrm>
          <a:prstGeom prst="rect">
            <a:avLst/>
          </a:prstGeom>
          <a:noFill/>
        </p:spPr>
        <p:txBody>
          <a:bodyPr wrap="square" rtlCol="0">
            <a:spAutoFit/>
          </a:bodyPr>
          <a:lstStyle/>
          <a:p>
            <a:pPr algn="ctr"/>
            <a:r>
              <a:rPr lang="en-US" sz="1200" b="1"/>
              <a:t>Primary Heat Exchanger</a:t>
            </a:r>
          </a:p>
        </p:txBody>
      </p:sp>
      <p:sp>
        <p:nvSpPr>
          <p:cNvPr id="44" name="Rectangle 43">
            <a:extLst>
              <a:ext uri="{FF2B5EF4-FFF2-40B4-BE49-F238E27FC236}">
                <a16:creationId xmlns:a16="http://schemas.microsoft.com/office/drawing/2014/main" id="{A619B7A2-994E-4E80-A92E-F7DD96FEE6EE}"/>
              </a:ext>
            </a:extLst>
          </p:cNvPr>
          <p:cNvSpPr/>
          <p:nvPr/>
        </p:nvSpPr>
        <p:spPr>
          <a:xfrm>
            <a:off x="1860646" y="4464070"/>
            <a:ext cx="1622415" cy="54659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icture containing lamp&#10;&#10;Description automatically generated">
            <a:extLst>
              <a:ext uri="{FF2B5EF4-FFF2-40B4-BE49-F238E27FC236}">
                <a16:creationId xmlns:a16="http://schemas.microsoft.com/office/drawing/2014/main" id="{6574E614-7BFF-4DFB-AA55-3A5FB04A8E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3057757" y="4520933"/>
            <a:ext cx="298751" cy="388345"/>
          </a:xfrm>
          <a:prstGeom prst="rect">
            <a:avLst/>
          </a:prstGeom>
        </p:spPr>
      </p:pic>
      <p:pic>
        <p:nvPicPr>
          <p:cNvPr id="17" name="Picture 16" descr="A picture containing lamp&#10;&#10;Description automatically generated">
            <a:extLst>
              <a:ext uri="{FF2B5EF4-FFF2-40B4-BE49-F238E27FC236}">
                <a16:creationId xmlns:a16="http://schemas.microsoft.com/office/drawing/2014/main" id="{D8093BB5-1F1B-4D35-BB38-771BCEAAA62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2794293" y="4520934"/>
            <a:ext cx="298751" cy="388345"/>
          </a:xfrm>
          <a:prstGeom prst="rect">
            <a:avLst/>
          </a:prstGeom>
        </p:spPr>
      </p:pic>
      <p:pic>
        <p:nvPicPr>
          <p:cNvPr id="18" name="Picture 17" descr="A picture containing lamp&#10;&#10;Description automatically generated">
            <a:extLst>
              <a:ext uri="{FF2B5EF4-FFF2-40B4-BE49-F238E27FC236}">
                <a16:creationId xmlns:a16="http://schemas.microsoft.com/office/drawing/2014/main" id="{60500F99-53EB-4CB3-B159-84A42D5812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2531195" y="4520935"/>
            <a:ext cx="298751" cy="388345"/>
          </a:xfrm>
          <a:prstGeom prst="rect">
            <a:avLst/>
          </a:prstGeom>
        </p:spPr>
      </p:pic>
      <p:pic>
        <p:nvPicPr>
          <p:cNvPr id="19" name="Picture 18" descr="A picture containing lamp&#10;&#10;Description automatically generated">
            <a:extLst>
              <a:ext uri="{FF2B5EF4-FFF2-40B4-BE49-F238E27FC236}">
                <a16:creationId xmlns:a16="http://schemas.microsoft.com/office/drawing/2014/main" id="{1F822F53-AC65-41C1-AC27-9817B01452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2268725" y="4520935"/>
            <a:ext cx="298751" cy="388345"/>
          </a:xfrm>
          <a:prstGeom prst="rect">
            <a:avLst/>
          </a:prstGeom>
        </p:spPr>
      </p:pic>
      <p:pic>
        <p:nvPicPr>
          <p:cNvPr id="20" name="Picture 19" descr="A picture containing lamp&#10;&#10;Description automatically generated">
            <a:extLst>
              <a:ext uri="{FF2B5EF4-FFF2-40B4-BE49-F238E27FC236}">
                <a16:creationId xmlns:a16="http://schemas.microsoft.com/office/drawing/2014/main" id="{22B45E76-C454-4C02-8134-91A570BE08C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2005626" y="4520934"/>
            <a:ext cx="298751" cy="388345"/>
          </a:xfrm>
          <a:prstGeom prst="rect">
            <a:avLst/>
          </a:prstGeom>
        </p:spPr>
      </p:pic>
      <p:cxnSp>
        <p:nvCxnSpPr>
          <p:cNvPr id="23" name="Straight Connector 22">
            <a:extLst>
              <a:ext uri="{FF2B5EF4-FFF2-40B4-BE49-F238E27FC236}">
                <a16:creationId xmlns:a16="http://schemas.microsoft.com/office/drawing/2014/main" id="{BC5E2A5E-8371-469D-8DAA-52B8C51B4550}"/>
              </a:ext>
            </a:extLst>
          </p:cNvPr>
          <p:cNvCxnSpPr>
            <a:cxnSpLocks/>
          </p:cNvCxnSpPr>
          <p:nvPr/>
        </p:nvCxnSpPr>
        <p:spPr>
          <a:xfrm flipH="1">
            <a:off x="1721644" y="4312509"/>
            <a:ext cx="2010613" cy="0"/>
          </a:xfrm>
          <a:prstGeom prst="line">
            <a:avLst/>
          </a:prstGeom>
          <a:ln w="76200">
            <a:gradFill>
              <a:gsLst>
                <a:gs pos="0">
                  <a:srgbClr val="0070C0"/>
                </a:gs>
                <a:gs pos="55000">
                  <a:srgbClr val="FFC000"/>
                </a:gs>
                <a:gs pos="100000">
                  <a:srgbClr val="FF0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357153F-537A-4912-A335-68D0981FB6F2}"/>
              </a:ext>
            </a:extLst>
          </p:cNvPr>
          <p:cNvCxnSpPr>
            <a:cxnSpLocks/>
          </p:cNvCxnSpPr>
          <p:nvPr/>
        </p:nvCxnSpPr>
        <p:spPr>
          <a:xfrm>
            <a:off x="7663505" y="3178969"/>
            <a:ext cx="0" cy="307504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757A422D-B2EA-4CE3-A9CD-BB7A6DD5A732}"/>
              </a:ext>
            </a:extLst>
          </p:cNvPr>
          <p:cNvSpPr/>
          <p:nvPr/>
        </p:nvSpPr>
        <p:spPr>
          <a:xfrm>
            <a:off x="6282238" y="2224216"/>
            <a:ext cx="704335" cy="36452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rrow: Up 54">
            <a:extLst>
              <a:ext uri="{FF2B5EF4-FFF2-40B4-BE49-F238E27FC236}">
                <a16:creationId xmlns:a16="http://schemas.microsoft.com/office/drawing/2014/main" id="{090D44A8-7350-401C-B827-A4F61B2C99CA}"/>
              </a:ext>
            </a:extLst>
          </p:cNvPr>
          <p:cNvSpPr/>
          <p:nvPr/>
        </p:nvSpPr>
        <p:spPr>
          <a:xfrm>
            <a:off x="6105156" y="1774500"/>
            <a:ext cx="1058499" cy="429399"/>
          </a:xfrm>
          <a:prstGeom prst="up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Up 55">
            <a:extLst>
              <a:ext uri="{FF2B5EF4-FFF2-40B4-BE49-F238E27FC236}">
                <a16:creationId xmlns:a16="http://schemas.microsoft.com/office/drawing/2014/main" id="{D56E4474-9B02-46BE-ABB3-88B06D45AB0F}"/>
              </a:ext>
            </a:extLst>
          </p:cNvPr>
          <p:cNvSpPr/>
          <p:nvPr/>
        </p:nvSpPr>
        <p:spPr>
          <a:xfrm>
            <a:off x="6124438" y="3372974"/>
            <a:ext cx="1058499" cy="589949"/>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79A57259-4154-4049-B78B-2AE59724598A}"/>
              </a:ext>
            </a:extLst>
          </p:cNvPr>
          <p:cNvSpPr txBox="1"/>
          <p:nvPr/>
        </p:nvSpPr>
        <p:spPr>
          <a:xfrm>
            <a:off x="6368097" y="3487624"/>
            <a:ext cx="580608" cy="461665"/>
          </a:xfrm>
          <a:prstGeom prst="rect">
            <a:avLst/>
          </a:prstGeom>
          <a:noFill/>
        </p:spPr>
        <p:txBody>
          <a:bodyPr wrap="none" rtlCol="0">
            <a:spAutoFit/>
          </a:bodyPr>
          <a:lstStyle/>
          <a:p>
            <a:pPr algn="ctr"/>
            <a:r>
              <a:rPr lang="en-US" sz="1200" b="1">
                <a:solidFill>
                  <a:schemeClr val="bg1"/>
                </a:solidFill>
              </a:rPr>
              <a:t>About</a:t>
            </a:r>
          </a:p>
          <a:p>
            <a:pPr algn="ctr"/>
            <a:r>
              <a:rPr lang="en-US" sz="1200" b="1">
                <a:solidFill>
                  <a:schemeClr val="bg1"/>
                </a:solidFill>
              </a:rPr>
              <a:t>400F</a:t>
            </a:r>
          </a:p>
        </p:txBody>
      </p:sp>
      <p:sp>
        <p:nvSpPr>
          <p:cNvPr id="58" name="TextBox 57">
            <a:extLst>
              <a:ext uri="{FF2B5EF4-FFF2-40B4-BE49-F238E27FC236}">
                <a16:creationId xmlns:a16="http://schemas.microsoft.com/office/drawing/2014/main" id="{590BF04D-C038-4B62-AA97-712F1DD75B37}"/>
              </a:ext>
            </a:extLst>
          </p:cNvPr>
          <p:cNvSpPr txBox="1"/>
          <p:nvPr/>
        </p:nvSpPr>
        <p:spPr>
          <a:xfrm>
            <a:off x="6348815" y="1794269"/>
            <a:ext cx="580608" cy="461665"/>
          </a:xfrm>
          <a:prstGeom prst="rect">
            <a:avLst/>
          </a:prstGeom>
          <a:noFill/>
        </p:spPr>
        <p:txBody>
          <a:bodyPr wrap="none" rtlCol="0">
            <a:spAutoFit/>
          </a:bodyPr>
          <a:lstStyle/>
          <a:p>
            <a:pPr algn="ctr"/>
            <a:r>
              <a:rPr lang="en-US" sz="1200" b="1"/>
              <a:t>About</a:t>
            </a:r>
          </a:p>
          <a:p>
            <a:pPr algn="ctr"/>
            <a:r>
              <a:rPr lang="en-US" sz="1200" b="1"/>
              <a:t>120F</a:t>
            </a:r>
          </a:p>
        </p:txBody>
      </p:sp>
      <p:sp>
        <p:nvSpPr>
          <p:cNvPr id="59" name="Rectangle 58">
            <a:extLst>
              <a:ext uri="{FF2B5EF4-FFF2-40B4-BE49-F238E27FC236}">
                <a16:creationId xmlns:a16="http://schemas.microsoft.com/office/drawing/2014/main" id="{76CA4F7B-3C49-4BF6-9AF0-0DD20719F475}"/>
              </a:ext>
            </a:extLst>
          </p:cNvPr>
          <p:cNvSpPr/>
          <p:nvPr/>
        </p:nvSpPr>
        <p:spPr>
          <a:xfrm>
            <a:off x="5833731" y="4040138"/>
            <a:ext cx="1622415" cy="8527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CCEDF5E5-0C0A-4A4A-9FDA-E6DB64B6CEAF}"/>
              </a:ext>
            </a:extLst>
          </p:cNvPr>
          <p:cNvSpPr txBox="1"/>
          <p:nvPr/>
        </p:nvSpPr>
        <p:spPr>
          <a:xfrm>
            <a:off x="5773874" y="4169450"/>
            <a:ext cx="1622415" cy="461665"/>
          </a:xfrm>
          <a:prstGeom prst="rect">
            <a:avLst/>
          </a:prstGeom>
          <a:noFill/>
        </p:spPr>
        <p:txBody>
          <a:bodyPr wrap="square" rtlCol="0">
            <a:spAutoFit/>
          </a:bodyPr>
          <a:lstStyle/>
          <a:p>
            <a:pPr algn="ctr"/>
            <a:r>
              <a:rPr lang="en-US" sz="1200" b="1"/>
              <a:t>Primary Heat Exchanger</a:t>
            </a:r>
          </a:p>
        </p:txBody>
      </p:sp>
      <p:sp>
        <p:nvSpPr>
          <p:cNvPr id="61" name="Rectangle 60">
            <a:extLst>
              <a:ext uri="{FF2B5EF4-FFF2-40B4-BE49-F238E27FC236}">
                <a16:creationId xmlns:a16="http://schemas.microsoft.com/office/drawing/2014/main" id="{FFFEA9D9-D35B-4112-AE58-68564ED78F32}"/>
              </a:ext>
            </a:extLst>
          </p:cNvPr>
          <p:cNvSpPr/>
          <p:nvPr/>
        </p:nvSpPr>
        <p:spPr>
          <a:xfrm>
            <a:off x="5833731" y="4889857"/>
            <a:ext cx="1622415" cy="5000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descr="A picture containing lamp&#10;&#10;Description automatically generated">
            <a:extLst>
              <a:ext uri="{FF2B5EF4-FFF2-40B4-BE49-F238E27FC236}">
                <a16:creationId xmlns:a16="http://schemas.microsoft.com/office/drawing/2014/main" id="{CF8DED4E-3E64-47A7-BB1F-87D0711789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7035605" y="4934020"/>
            <a:ext cx="298751" cy="388345"/>
          </a:xfrm>
          <a:prstGeom prst="rect">
            <a:avLst/>
          </a:prstGeom>
        </p:spPr>
      </p:pic>
      <p:pic>
        <p:nvPicPr>
          <p:cNvPr id="63" name="Picture 62" descr="A picture containing lamp&#10;&#10;Description automatically generated">
            <a:extLst>
              <a:ext uri="{FF2B5EF4-FFF2-40B4-BE49-F238E27FC236}">
                <a16:creationId xmlns:a16="http://schemas.microsoft.com/office/drawing/2014/main" id="{0B83F7D5-BEAA-4CD0-8BD2-A5DF21F71D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6767378" y="4934021"/>
            <a:ext cx="298751" cy="388345"/>
          </a:xfrm>
          <a:prstGeom prst="rect">
            <a:avLst/>
          </a:prstGeom>
        </p:spPr>
      </p:pic>
      <p:pic>
        <p:nvPicPr>
          <p:cNvPr id="64" name="Picture 63" descr="A picture containing lamp&#10;&#10;Description automatically generated">
            <a:extLst>
              <a:ext uri="{FF2B5EF4-FFF2-40B4-BE49-F238E27FC236}">
                <a16:creationId xmlns:a16="http://schemas.microsoft.com/office/drawing/2014/main" id="{DF2DEC70-19A0-46E1-A4C5-DB21C48A81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6504280" y="4934022"/>
            <a:ext cx="298751" cy="388345"/>
          </a:xfrm>
          <a:prstGeom prst="rect">
            <a:avLst/>
          </a:prstGeom>
        </p:spPr>
      </p:pic>
      <p:pic>
        <p:nvPicPr>
          <p:cNvPr id="65" name="Picture 64" descr="A picture containing lamp&#10;&#10;Description automatically generated">
            <a:extLst>
              <a:ext uri="{FF2B5EF4-FFF2-40B4-BE49-F238E27FC236}">
                <a16:creationId xmlns:a16="http://schemas.microsoft.com/office/drawing/2014/main" id="{5F30DB23-2478-486E-9F33-1EBF57CE0D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6241810" y="4934022"/>
            <a:ext cx="298751" cy="388345"/>
          </a:xfrm>
          <a:prstGeom prst="rect">
            <a:avLst/>
          </a:prstGeom>
        </p:spPr>
      </p:pic>
      <p:pic>
        <p:nvPicPr>
          <p:cNvPr id="66" name="Picture 65" descr="A picture containing lamp&#10;&#10;Description automatically generated">
            <a:extLst>
              <a:ext uri="{FF2B5EF4-FFF2-40B4-BE49-F238E27FC236}">
                <a16:creationId xmlns:a16="http://schemas.microsoft.com/office/drawing/2014/main" id="{48035F47-D9E6-44AA-BE5C-22CE8AEE7B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784" t="17140" r="23056" b="13757"/>
          <a:stretch/>
        </p:blipFill>
        <p:spPr>
          <a:xfrm>
            <a:off x="5978711" y="4934021"/>
            <a:ext cx="298751" cy="388345"/>
          </a:xfrm>
          <a:prstGeom prst="rect">
            <a:avLst/>
          </a:prstGeom>
        </p:spPr>
      </p:pic>
      <p:sp>
        <p:nvSpPr>
          <p:cNvPr id="68" name="Rectangle 67">
            <a:extLst>
              <a:ext uri="{FF2B5EF4-FFF2-40B4-BE49-F238E27FC236}">
                <a16:creationId xmlns:a16="http://schemas.microsoft.com/office/drawing/2014/main" id="{D886176A-FA63-4CCF-97B0-58451FBD958F}"/>
              </a:ext>
            </a:extLst>
          </p:cNvPr>
          <p:cNvSpPr/>
          <p:nvPr/>
        </p:nvSpPr>
        <p:spPr>
          <a:xfrm>
            <a:off x="5339918" y="2705881"/>
            <a:ext cx="2197509" cy="61001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a:extLst>
              <a:ext uri="{FF2B5EF4-FFF2-40B4-BE49-F238E27FC236}">
                <a16:creationId xmlns:a16="http://schemas.microsoft.com/office/drawing/2014/main" id="{3BD0AE5E-11C5-440A-B14C-C3A441331169}"/>
              </a:ext>
            </a:extLst>
          </p:cNvPr>
          <p:cNvCxnSpPr>
            <a:cxnSpLocks/>
          </p:cNvCxnSpPr>
          <p:nvPr/>
        </p:nvCxnSpPr>
        <p:spPr>
          <a:xfrm flipH="1">
            <a:off x="5736698" y="3141756"/>
            <a:ext cx="1966102" cy="0"/>
          </a:xfrm>
          <a:prstGeom prst="line">
            <a:avLst/>
          </a:prstGeom>
          <a:ln w="76200">
            <a:gradFill>
              <a:gsLst>
                <a:gs pos="0">
                  <a:srgbClr val="0070C0"/>
                </a:gs>
                <a:gs pos="100000">
                  <a:srgbClr val="FFFF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EE5910-BC75-4364-91BF-36EEE328DCB1}"/>
              </a:ext>
            </a:extLst>
          </p:cNvPr>
          <p:cNvCxnSpPr>
            <a:cxnSpLocks/>
          </p:cNvCxnSpPr>
          <p:nvPr/>
        </p:nvCxnSpPr>
        <p:spPr>
          <a:xfrm>
            <a:off x="5699503" y="3106043"/>
            <a:ext cx="0" cy="1099126"/>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1A41938-6FAB-4B30-AE10-B9437835A825}"/>
              </a:ext>
            </a:extLst>
          </p:cNvPr>
          <p:cNvCxnSpPr>
            <a:cxnSpLocks/>
          </p:cNvCxnSpPr>
          <p:nvPr/>
        </p:nvCxnSpPr>
        <p:spPr>
          <a:xfrm flipH="1">
            <a:off x="5740660" y="4167151"/>
            <a:ext cx="1462621" cy="0"/>
          </a:xfrm>
          <a:prstGeom prst="line">
            <a:avLst/>
          </a:prstGeom>
          <a:ln w="76200">
            <a:gradFill>
              <a:gsLst>
                <a:gs pos="0">
                  <a:srgbClr val="FFC000"/>
                </a:gs>
                <a:gs pos="100000">
                  <a:srgbClr val="FFFF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FA31A92-1090-4DAE-A78B-20759F9639A9}"/>
              </a:ext>
            </a:extLst>
          </p:cNvPr>
          <p:cNvCxnSpPr>
            <a:cxnSpLocks/>
          </p:cNvCxnSpPr>
          <p:nvPr/>
        </p:nvCxnSpPr>
        <p:spPr>
          <a:xfrm>
            <a:off x="7239508" y="5396254"/>
            <a:ext cx="0" cy="849293"/>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D50AC19-96C8-4AA6-971C-3983DD327B68}"/>
              </a:ext>
            </a:extLst>
          </p:cNvPr>
          <p:cNvCxnSpPr>
            <a:cxnSpLocks/>
          </p:cNvCxnSpPr>
          <p:nvPr/>
        </p:nvCxnSpPr>
        <p:spPr>
          <a:xfrm>
            <a:off x="7237150" y="4128726"/>
            <a:ext cx="0" cy="603504"/>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DA73EFD-6DCD-4B27-ABCF-9A642CEA277E}"/>
              </a:ext>
            </a:extLst>
          </p:cNvPr>
          <p:cNvCxnSpPr>
            <a:cxnSpLocks/>
          </p:cNvCxnSpPr>
          <p:nvPr/>
        </p:nvCxnSpPr>
        <p:spPr>
          <a:xfrm flipH="1">
            <a:off x="5668233" y="4692788"/>
            <a:ext cx="1533461" cy="0"/>
          </a:xfrm>
          <a:prstGeom prst="line">
            <a:avLst/>
          </a:prstGeom>
          <a:ln w="76200">
            <a:gradFill>
              <a:gsLst>
                <a:gs pos="0">
                  <a:srgbClr val="FFC000"/>
                </a:gs>
                <a:gs pos="100000">
                  <a:srgbClr val="FF0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3741EB8-F2C9-4354-8BAC-AB182BF8ADAE}"/>
              </a:ext>
            </a:extLst>
          </p:cNvPr>
          <p:cNvCxnSpPr>
            <a:cxnSpLocks/>
          </p:cNvCxnSpPr>
          <p:nvPr/>
        </p:nvCxnSpPr>
        <p:spPr>
          <a:xfrm>
            <a:off x="5634410" y="4654684"/>
            <a:ext cx="0" cy="157032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D49754C0-1692-4D65-BBF8-C47CBFE9F5B8}"/>
              </a:ext>
            </a:extLst>
          </p:cNvPr>
          <p:cNvSpPr txBox="1"/>
          <p:nvPr/>
        </p:nvSpPr>
        <p:spPr>
          <a:xfrm>
            <a:off x="5339918" y="2763792"/>
            <a:ext cx="2197509" cy="276999"/>
          </a:xfrm>
          <a:prstGeom prst="rect">
            <a:avLst/>
          </a:prstGeom>
          <a:noFill/>
        </p:spPr>
        <p:txBody>
          <a:bodyPr wrap="square" rtlCol="0">
            <a:spAutoFit/>
          </a:bodyPr>
          <a:lstStyle/>
          <a:p>
            <a:pPr algn="ctr"/>
            <a:r>
              <a:rPr lang="en-US" sz="1200" b="1"/>
              <a:t>Secondary Heat Exchanger</a:t>
            </a:r>
          </a:p>
        </p:txBody>
      </p:sp>
      <p:cxnSp>
        <p:nvCxnSpPr>
          <p:cNvPr id="88" name="Straight Connector 87">
            <a:extLst>
              <a:ext uri="{FF2B5EF4-FFF2-40B4-BE49-F238E27FC236}">
                <a16:creationId xmlns:a16="http://schemas.microsoft.com/office/drawing/2014/main" id="{C9B9D696-F02E-4410-B2E0-32AE84DC07A4}"/>
              </a:ext>
            </a:extLst>
          </p:cNvPr>
          <p:cNvCxnSpPr>
            <a:cxnSpLocks/>
          </p:cNvCxnSpPr>
          <p:nvPr/>
        </p:nvCxnSpPr>
        <p:spPr>
          <a:xfrm>
            <a:off x="5407667" y="3316307"/>
            <a:ext cx="0" cy="11982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03F87702-A4F0-4C28-9A5C-E28117D29087}"/>
              </a:ext>
            </a:extLst>
          </p:cNvPr>
          <p:cNvSpPr/>
          <p:nvPr/>
        </p:nvSpPr>
        <p:spPr>
          <a:xfrm>
            <a:off x="5238873" y="4513069"/>
            <a:ext cx="249922" cy="86612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Connector 90">
            <a:extLst>
              <a:ext uri="{FF2B5EF4-FFF2-40B4-BE49-F238E27FC236}">
                <a16:creationId xmlns:a16="http://schemas.microsoft.com/office/drawing/2014/main" id="{8876DBF3-0BB3-4C75-B053-21CB10BE04FD}"/>
              </a:ext>
            </a:extLst>
          </p:cNvPr>
          <p:cNvCxnSpPr>
            <a:cxnSpLocks/>
          </p:cNvCxnSpPr>
          <p:nvPr/>
        </p:nvCxnSpPr>
        <p:spPr>
          <a:xfrm>
            <a:off x="5398784" y="5372537"/>
            <a:ext cx="0" cy="84929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77AA9B7-17C8-4572-B295-B7BC433ACA39}"/>
              </a:ext>
            </a:extLst>
          </p:cNvPr>
          <p:cNvSpPr txBox="1"/>
          <p:nvPr/>
        </p:nvSpPr>
        <p:spPr>
          <a:xfrm rot="5400000">
            <a:off x="4985135" y="4765397"/>
            <a:ext cx="757921" cy="369332"/>
          </a:xfrm>
          <a:prstGeom prst="rect">
            <a:avLst/>
          </a:prstGeom>
          <a:noFill/>
        </p:spPr>
        <p:txBody>
          <a:bodyPr wrap="square" rtlCol="0">
            <a:spAutoFit/>
          </a:bodyPr>
          <a:lstStyle/>
          <a:p>
            <a:pPr algn="ctr"/>
            <a:r>
              <a:rPr lang="en-US" sz="900"/>
              <a:t>Condensate</a:t>
            </a:r>
          </a:p>
          <a:p>
            <a:pPr algn="ctr"/>
            <a:r>
              <a:rPr lang="en-US" sz="900"/>
              <a:t>Collector</a:t>
            </a:r>
          </a:p>
        </p:txBody>
      </p:sp>
      <p:cxnSp>
        <p:nvCxnSpPr>
          <p:cNvPr id="95" name="Straight Connector 94">
            <a:extLst>
              <a:ext uri="{FF2B5EF4-FFF2-40B4-BE49-F238E27FC236}">
                <a16:creationId xmlns:a16="http://schemas.microsoft.com/office/drawing/2014/main" id="{1F9DE955-E098-4C8F-B3AC-17E1888687F8}"/>
              </a:ext>
            </a:extLst>
          </p:cNvPr>
          <p:cNvCxnSpPr>
            <a:cxnSpLocks/>
          </p:cNvCxnSpPr>
          <p:nvPr/>
        </p:nvCxnSpPr>
        <p:spPr>
          <a:xfrm>
            <a:off x="3289808" y="5016628"/>
            <a:ext cx="0" cy="1234558"/>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4708A92-881A-4E30-9AC9-A17ADCB30051}"/>
              </a:ext>
            </a:extLst>
          </p:cNvPr>
          <p:cNvCxnSpPr>
            <a:cxnSpLocks/>
          </p:cNvCxnSpPr>
          <p:nvPr/>
        </p:nvCxnSpPr>
        <p:spPr>
          <a:xfrm flipH="1">
            <a:off x="1721644" y="4312322"/>
            <a:ext cx="2010613"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93908EA-8FEE-4F77-88B7-09173A74214C}"/>
              </a:ext>
            </a:extLst>
          </p:cNvPr>
          <p:cNvCxnSpPr>
            <a:cxnSpLocks/>
          </p:cNvCxnSpPr>
          <p:nvPr/>
        </p:nvCxnSpPr>
        <p:spPr>
          <a:xfrm>
            <a:off x="1683090" y="4274409"/>
            <a:ext cx="0" cy="1976777"/>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5" name="Arrow: Up 104">
            <a:extLst>
              <a:ext uri="{FF2B5EF4-FFF2-40B4-BE49-F238E27FC236}">
                <a16:creationId xmlns:a16="http://schemas.microsoft.com/office/drawing/2014/main" id="{7051C7E6-EDF2-4CFC-93C9-4258B222E227}"/>
              </a:ext>
            </a:extLst>
          </p:cNvPr>
          <p:cNvSpPr/>
          <p:nvPr/>
        </p:nvSpPr>
        <p:spPr>
          <a:xfrm>
            <a:off x="3539610" y="4899753"/>
            <a:ext cx="316705" cy="49015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Arrow: Left 105">
            <a:extLst>
              <a:ext uri="{FF2B5EF4-FFF2-40B4-BE49-F238E27FC236}">
                <a16:creationId xmlns:a16="http://schemas.microsoft.com/office/drawing/2014/main" id="{08F2D752-0BBA-4810-96F3-ADF37D38C4C7}"/>
              </a:ext>
            </a:extLst>
          </p:cNvPr>
          <p:cNvSpPr/>
          <p:nvPr/>
        </p:nvSpPr>
        <p:spPr>
          <a:xfrm>
            <a:off x="2420594" y="4167151"/>
            <a:ext cx="502518" cy="288225"/>
          </a:xfrm>
          <a:prstGeom prst="left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Arrow: Down 106">
            <a:extLst>
              <a:ext uri="{FF2B5EF4-FFF2-40B4-BE49-F238E27FC236}">
                <a16:creationId xmlns:a16="http://schemas.microsoft.com/office/drawing/2014/main" id="{D12F787E-C82C-4C6E-B706-02CFED52F6AC}"/>
              </a:ext>
            </a:extLst>
          </p:cNvPr>
          <p:cNvSpPr/>
          <p:nvPr/>
        </p:nvSpPr>
        <p:spPr>
          <a:xfrm>
            <a:off x="1525206" y="4927808"/>
            <a:ext cx="313516" cy="506267"/>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AAD813B6-BA3B-41E4-9F4F-7134949A2CB4}"/>
              </a:ext>
            </a:extLst>
          </p:cNvPr>
          <p:cNvSpPr/>
          <p:nvPr/>
        </p:nvSpPr>
        <p:spPr>
          <a:xfrm>
            <a:off x="1456538" y="2588741"/>
            <a:ext cx="2409567" cy="3407042"/>
          </a:xfrm>
          <a:prstGeom prst="roundRect">
            <a:avLst>
              <a:gd name="adj" fmla="val 205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0C8AF327-A1B6-4E2F-80ED-E5BAA9A175E5}"/>
              </a:ext>
            </a:extLst>
          </p:cNvPr>
          <p:cNvSpPr/>
          <p:nvPr/>
        </p:nvSpPr>
        <p:spPr>
          <a:xfrm>
            <a:off x="5202661" y="2588741"/>
            <a:ext cx="2636529" cy="3407042"/>
          </a:xfrm>
          <a:prstGeom prst="roundRect">
            <a:avLst>
              <a:gd name="adj" fmla="val 205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Speech Bubble: Oval 96">
            <a:extLst>
              <a:ext uri="{FF2B5EF4-FFF2-40B4-BE49-F238E27FC236}">
                <a16:creationId xmlns:a16="http://schemas.microsoft.com/office/drawing/2014/main" id="{77B14578-7A8D-44E8-8CDB-6D1526E378EF}"/>
              </a:ext>
            </a:extLst>
          </p:cNvPr>
          <p:cNvSpPr/>
          <p:nvPr/>
        </p:nvSpPr>
        <p:spPr>
          <a:xfrm>
            <a:off x="7255066" y="1633445"/>
            <a:ext cx="1375475" cy="844975"/>
          </a:xfrm>
          <a:prstGeom prst="wedgeEllipseCallout">
            <a:avLst>
              <a:gd name="adj1" fmla="val -53611"/>
              <a:gd name="adj2" fmla="val 90306"/>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EAF1D719-08D7-46D8-9043-CBAB95034285}"/>
              </a:ext>
            </a:extLst>
          </p:cNvPr>
          <p:cNvSpPr txBox="1"/>
          <p:nvPr/>
        </p:nvSpPr>
        <p:spPr>
          <a:xfrm>
            <a:off x="7224325" y="1778463"/>
            <a:ext cx="1436955" cy="600164"/>
          </a:xfrm>
          <a:prstGeom prst="rect">
            <a:avLst/>
          </a:prstGeom>
          <a:noFill/>
        </p:spPr>
        <p:txBody>
          <a:bodyPr wrap="square" rtlCol="0">
            <a:spAutoFit/>
          </a:bodyPr>
          <a:lstStyle/>
          <a:p>
            <a:pPr algn="ctr"/>
            <a:r>
              <a:rPr lang="en-US" sz="1100" b="1"/>
              <a:t>Water is heated using the hot exhaust gas.</a:t>
            </a:r>
          </a:p>
        </p:txBody>
      </p:sp>
      <p:pic>
        <p:nvPicPr>
          <p:cNvPr id="108" name="Picture 107">
            <a:extLst>
              <a:ext uri="{FF2B5EF4-FFF2-40B4-BE49-F238E27FC236}">
                <a16:creationId xmlns:a16="http://schemas.microsoft.com/office/drawing/2014/main" id="{E2BEF810-704A-4157-BBEC-F0361C42E8B3}"/>
              </a:ext>
            </a:extLst>
          </p:cNvPr>
          <p:cNvPicPr>
            <a:picLocks noChangeAspect="1"/>
          </p:cNvPicPr>
          <p:nvPr/>
        </p:nvPicPr>
        <p:blipFill>
          <a:blip r:embed="rId3" cstate="print"/>
          <a:stretch>
            <a:fillRect/>
          </a:stretch>
        </p:blipFill>
        <p:spPr>
          <a:xfrm>
            <a:off x="355050" y="5262797"/>
            <a:ext cx="876300" cy="851958"/>
          </a:xfrm>
          <a:prstGeom prst="rect">
            <a:avLst/>
          </a:prstGeom>
        </p:spPr>
      </p:pic>
      <p:cxnSp>
        <p:nvCxnSpPr>
          <p:cNvPr id="109" name="Straight Connector 108">
            <a:extLst>
              <a:ext uri="{FF2B5EF4-FFF2-40B4-BE49-F238E27FC236}">
                <a16:creationId xmlns:a16="http://schemas.microsoft.com/office/drawing/2014/main" id="{680993D3-A470-44F7-864C-C4BD475D12F8}"/>
              </a:ext>
            </a:extLst>
          </p:cNvPr>
          <p:cNvCxnSpPr>
            <a:cxnSpLocks/>
          </p:cNvCxnSpPr>
          <p:nvPr/>
        </p:nvCxnSpPr>
        <p:spPr>
          <a:xfrm flipH="1">
            <a:off x="5736698" y="3143982"/>
            <a:ext cx="1966102"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F7AE83D-EF99-4A0A-B903-106332477801}"/>
              </a:ext>
            </a:extLst>
          </p:cNvPr>
          <p:cNvCxnSpPr>
            <a:cxnSpLocks/>
          </p:cNvCxnSpPr>
          <p:nvPr/>
        </p:nvCxnSpPr>
        <p:spPr>
          <a:xfrm>
            <a:off x="5699503" y="3103787"/>
            <a:ext cx="0" cy="109728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0B5EF95-84D7-4AA9-8FDE-85E54DF3781A}"/>
              </a:ext>
            </a:extLst>
          </p:cNvPr>
          <p:cNvCxnSpPr>
            <a:cxnSpLocks/>
          </p:cNvCxnSpPr>
          <p:nvPr/>
        </p:nvCxnSpPr>
        <p:spPr>
          <a:xfrm flipH="1">
            <a:off x="5735898" y="4167151"/>
            <a:ext cx="146262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A9439A4E-D3C9-44C2-A003-6253C91CAC17}"/>
              </a:ext>
            </a:extLst>
          </p:cNvPr>
          <p:cNvCxnSpPr>
            <a:cxnSpLocks/>
          </p:cNvCxnSpPr>
          <p:nvPr/>
        </p:nvCxnSpPr>
        <p:spPr>
          <a:xfrm>
            <a:off x="7234873" y="4129085"/>
            <a:ext cx="1376" cy="603504"/>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25CC9C09-BE3C-447F-BF61-B9C227E7953D}"/>
              </a:ext>
            </a:extLst>
          </p:cNvPr>
          <p:cNvCxnSpPr>
            <a:cxnSpLocks/>
          </p:cNvCxnSpPr>
          <p:nvPr/>
        </p:nvCxnSpPr>
        <p:spPr>
          <a:xfrm flipH="1">
            <a:off x="5668233" y="4692790"/>
            <a:ext cx="153346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A675FB0-316F-4291-953D-E849494E62D0}"/>
              </a:ext>
            </a:extLst>
          </p:cNvPr>
          <p:cNvCxnSpPr>
            <a:cxnSpLocks/>
          </p:cNvCxnSpPr>
          <p:nvPr/>
        </p:nvCxnSpPr>
        <p:spPr>
          <a:xfrm>
            <a:off x="5629535" y="4654780"/>
            <a:ext cx="0" cy="157032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31" name="Arrow: Up 130">
            <a:extLst>
              <a:ext uri="{FF2B5EF4-FFF2-40B4-BE49-F238E27FC236}">
                <a16:creationId xmlns:a16="http://schemas.microsoft.com/office/drawing/2014/main" id="{6B7F5001-6098-4066-B8AF-31D5FA79EF95}"/>
              </a:ext>
            </a:extLst>
          </p:cNvPr>
          <p:cNvSpPr/>
          <p:nvPr/>
        </p:nvSpPr>
        <p:spPr>
          <a:xfrm>
            <a:off x="7501988" y="4213628"/>
            <a:ext cx="316705" cy="49015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Arrow: Down 131">
            <a:extLst>
              <a:ext uri="{FF2B5EF4-FFF2-40B4-BE49-F238E27FC236}">
                <a16:creationId xmlns:a16="http://schemas.microsoft.com/office/drawing/2014/main" id="{CA02EF4F-F613-4DB8-AF60-4B6B2A49B939}"/>
              </a:ext>
            </a:extLst>
          </p:cNvPr>
          <p:cNvSpPr/>
          <p:nvPr/>
        </p:nvSpPr>
        <p:spPr>
          <a:xfrm>
            <a:off x="5476077" y="5139880"/>
            <a:ext cx="313516" cy="506267"/>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Arrow: Left 132">
            <a:extLst>
              <a:ext uri="{FF2B5EF4-FFF2-40B4-BE49-F238E27FC236}">
                <a16:creationId xmlns:a16="http://schemas.microsoft.com/office/drawing/2014/main" id="{21341ECF-46E7-435C-A3E1-41916F4A4692}"/>
              </a:ext>
            </a:extLst>
          </p:cNvPr>
          <p:cNvSpPr/>
          <p:nvPr/>
        </p:nvSpPr>
        <p:spPr>
          <a:xfrm>
            <a:off x="6311482" y="4549484"/>
            <a:ext cx="502518" cy="288225"/>
          </a:xfrm>
          <a:prstGeom prst="left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Arrow: Right 133">
            <a:extLst>
              <a:ext uri="{FF2B5EF4-FFF2-40B4-BE49-F238E27FC236}">
                <a16:creationId xmlns:a16="http://schemas.microsoft.com/office/drawing/2014/main" id="{936432C4-6663-45FC-870A-42AB6357E103}"/>
              </a:ext>
            </a:extLst>
          </p:cNvPr>
          <p:cNvSpPr/>
          <p:nvPr/>
        </p:nvSpPr>
        <p:spPr>
          <a:xfrm>
            <a:off x="6307193" y="4040138"/>
            <a:ext cx="502517" cy="258227"/>
          </a:xfrm>
          <a:prstGeom prst="rightArrow">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Arrow: Left 134">
            <a:extLst>
              <a:ext uri="{FF2B5EF4-FFF2-40B4-BE49-F238E27FC236}">
                <a16:creationId xmlns:a16="http://schemas.microsoft.com/office/drawing/2014/main" id="{C33D14D6-6E9A-4F1D-9579-2C41B277E8FF}"/>
              </a:ext>
            </a:extLst>
          </p:cNvPr>
          <p:cNvSpPr/>
          <p:nvPr/>
        </p:nvSpPr>
        <p:spPr>
          <a:xfrm>
            <a:off x="6353799" y="2998168"/>
            <a:ext cx="502518" cy="288225"/>
          </a:xfrm>
          <a:prstGeom prst="leftArrow">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6" name="Picture 135">
            <a:extLst>
              <a:ext uri="{FF2B5EF4-FFF2-40B4-BE49-F238E27FC236}">
                <a16:creationId xmlns:a16="http://schemas.microsoft.com/office/drawing/2014/main" id="{922E639B-4A59-428B-8E7C-52C50EF782AD}"/>
              </a:ext>
            </a:extLst>
          </p:cNvPr>
          <p:cNvPicPr>
            <a:picLocks noChangeAspect="1"/>
          </p:cNvPicPr>
          <p:nvPr/>
        </p:nvPicPr>
        <p:blipFill>
          <a:blip r:embed="rId4"/>
          <a:stretch>
            <a:fillRect/>
          </a:stretch>
        </p:blipFill>
        <p:spPr>
          <a:xfrm>
            <a:off x="4093987" y="5261241"/>
            <a:ext cx="877900" cy="853514"/>
          </a:xfrm>
          <a:prstGeom prst="rect">
            <a:avLst/>
          </a:prstGeom>
        </p:spPr>
      </p:pic>
      <p:sp>
        <p:nvSpPr>
          <p:cNvPr id="137" name="Flowchart: Sequential Access Storage 136">
            <a:extLst>
              <a:ext uri="{FF2B5EF4-FFF2-40B4-BE49-F238E27FC236}">
                <a16:creationId xmlns:a16="http://schemas.microsoft.com/office/drawing/2014/main" id="{9EA0B82E-30F2-48D3-B1F3-BA2F93A54DE2}"/>
              </a:ext>
            </a:extLst>
          </p:cNvPr>
          <p:cNvSpPr/>
          <p:nvPr/>
        </p:nvSpPr>
        <p:spPr>
          <a:xfrm rot="16200000">
            <a:off x="2311159" y="5025140"/>
            <a:ext cx="592079" cy="580512"/>
          </a:xfrm>
          <a:prstGeom prst="flowChartMagneticTap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lowchart: Sequential Access Storage 137">
            <a:extLst>
              <a:ext uri="{FF2B5EF4-FFF2-40B4-BE49-F238E27FC236}">
                <a16:creationId xmlns:a16="http://schemas.microsoft.com/office/drawing/2014/main" id="{80726284-1B08-426C-8214-6258BBBB14BE}"/>
              </a:ext>
            </a:extLst>
          </p:cNvPr>
          <p:cNvSpPr/>
          <p:nvPr/>
        </p:nvSpPr>
        <p:spPr>
          <a:xfrm rot="16200000">
            <a:off x="6309019" y="5406423"/>
            <a:ext cx="592079" cy="580512"/>
          </a:xfrm>
          <a:prstGeom prst="flowChartMagneticTap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TextBox 138">
            <a:extLst>
              <a:ext uri="{FF2B5EF4-FFF2-40B4-BE49-F238E27FC236}">
                <a16:creationId xmlns:a16="http://schemas.microsoft.com/office/drawing/2014/main" id="{443CDBC1-8612-4483-8B82-0CA793761F43}"/>
              </a:ext>
            </a:extLst>
          </p:cNvPr>
          <p:cNvSpPr txBox="1"/>
          <p:nvPr/>
        </p:nvSpPr>
        <p:spPr>
          <a:xfrm>
            <a:off x="6369637" y="5547153"/>
            <a:ext cx="463135" cy="276999"/>
          </a:xfrm>
          <a:prstGeom prst="rect">
            <a:avLst/>
          </a:prstGeom>
          <a:noFill/>
        </p:spPr>
        <p:txBody>
          <a:bodyPr wrap="square" rtlCol="0">
            <a:spAutoFit/>
          </a:bodyPr>
          <a:lstStyle/>
          <a:p>
            <a:pPr algn="ctr"/>
            <a:r>
              <a:rPr lang="en-US" sz="1200" b="1"/>
              <a:t>Fan</a:t>
            </a:r>
          </a:p>
        </p:txBody>
      </p:sp>
      <p:sp>
        <p:nvSpPr>
          <p:cNvPr id="140" name="TextBox 139">
            <a:extLst>
              <a:ext uri="{FF2B5EF4-FFF2-40B4-BE49-F238E27FC236}">
                <a16:creationId xmlns:a16="http://schemas.microsoft.com/office/drawing/2014/main" id="{DA5A0136-D1D9-4E7C-BB92-9BAE66527CF9}"/>
              </a:ext>
            </a:extLst>
          </p:cNvPr>
          <p:cNvSpPr txBox="1"/>
          <p:nvPr/>
        </p:nvSpPr>
        <p:spPr>
          <a:xfrm>
            <a:off x="2368357" y="5170226"/>
            <a:ext cx="463135" cy="276999"/>
          </a:xfrm>
          <a:prstGeom prst="rect">
            <a:avLst/>
          </a:prstGeom>
          <a:noFill/>
        </p:spPr>
        <p:txBody>
          <a:bodyPr wrap="square" rtlCol="0">
            <a:spAutoFit/>
          </a:bodyPr>
          <a:lstStyle/>
          <a:p>
            <a:pPr algn="ctr"/>
            <a:r>
              <a:rPr lang="en-US" sz="1200" b="1"/>
              <a:t>Fan</a:t>
            </a:r>
          </a:p>
        </p:txBody>
      </p:sp>
      <p:sp>
        <p:nvSpPr>
          <p:cNvPr id="141" name="TextBox 140">
            <a:extLst>
              <a:ext uri="{FF2B5EF4-FFF2-40B4-BE49-F238E27FC236}">
                <a16:creationId xmlns:a16="http://schemas.microsoft.com/office/drawing/2014/main" id="{E44E17A7-FD88-4B28-ADCC-D1C37FB8C4BD}"/>
              </a:ext>
            </a:extLst>
          </p:cNvPr>
          <p:cNvSpPr txBox="1"/>
          <p:nvPr/>
        </p:nvSpPr>
        <p:spPr>
          <a:xfrm>
            <a:off x="3386692" y="6215429"/>
            <a:ext cx="661365" cy="261610"/>
          </a:xfrm>
          <a:prstGeom prst="rect">
            <a:avLst/>
          </a:prstGeom>
          <a:noFill/>
        </p:spPr>
        <p:txBody>
          <a:bodyPr wrap="square" rtlCol="0">
            <a:spAutoFit/>
          </a:bodyPr>
          <a:lstStyle/>
          <a:p>
            <a:pPr algn="ctr"/>
            <a:r>
              <a:rPr lang="en-US" sz="1050" b="1"/>
              <a:t>Cold In</a:t>
            </a:r>
          </a:p>
        </p:txBody>
      </p:sp>
      <p:sp>
        <p:nvSpPr>
          <p:cNvPr id="142" name="TextBox 141">
            <a:extLst>
              <a:ext uri="{FF2B5EF4-FFF2-40B4-BE49-F238E27FC236}">
                <a16:creationId xmlns:a16="http://schemas.microsoft.com/office/drawing/2014/main" id="{750300DF-6C8F-49F1-A4E2-98C677C29C42}"/>
              </a:ext>
            </a:extLst>
          </p:cNvPr>
          <p:cNvSpPr txBox="1"/>
          <p:nvPr/>
        </p:nvSpPr>
        <p:spPr>
          <a:xfrm>
            <a:off x="7358568" y="6215429"/>
            <a:ext cx="661365" cy="261610"/>
          </a:xfrm>
          <a:prstGeom prst="rect">
            <a:avLst/>
          </a:prstGeom>
          <a:noFill/>
        </p:spPr>
        <p:txBody>
          <a:bodyPr wrap="square" rtlCol="0">
            <a:spAutoFit/>
          </a:bodyPr>
          <a:lstStyle/>
          <a:p>
            <a:pPr algn="ctr"/>
            <a:r>
              <a:rPr lang="en-US" sz="1050" b="1"/>
              <a:t>Cold In</a:t>
            </a:r>
          </a:p>
        </p:txBody>
      </p:sp>
      <p:sp>
        <p:nvSpPr>
          <p:cNvPr id="143" name="TextBox 142">
            <a:extLst>
              <a:ext uri="{FF2B5EF4-FFF2-40B4-BE49-F238E27FC236}">
                <a16:creationId xmlns:a16="http://schemas.microsoft.com/office/drawing/2014/main" id="{05292C8F-7786-4539-8118-2FFDC06228C2}"/>
              </a:ext>
            </a:extLst>
          </p:cNvPr>
          <p:cNvSpPr txBox="1"/>
          <p:nvPr/>
        </p:nvSpPr>
        <p:spPr>
          <a:xfrm>
            <a:off x="2938196" y="6215429"/>
            <a:ext cx="661365" cy="261610"/>
          </a:xfrm>
          <a:prstGeom prst="rect">
            <a:avLst/>
          </a:prstGeom>
          <a:noFill/>
        </p:spPr>
        <p:txBody>
          <a:bodyPr wrap="square" rtlCol="0">
            <a:spAutoFit/>
          </a:bodyPr>
          <a:lstStyle/>
          <a:p>
            <a:pPr algn="ctr"/>
            <a:r>
              <a:rPr lang="en-US" sz="1050" b="1"/>
              <a:t>Gas In</a:t>
            </a:r>
          </a:p>
        </p:txBody>
      </p:sp>
      <p:sp>
        <p:nvSpPr>
          <p:cNvPr id="144" name="TextBox 143">
            <a:extLst>
              <a:ext uri="{FF2B5EF4-FFF2-40B4-BE49-F238E27FC236}">
                <a16:creationId xmlns:a16="http://schemas.microsoft.com/office/drawing/2014/main" id="{B2822C85-69E1-4145-B57F-DE616D854B03}"/>
              </a:ext>
            </a:extLst>
          </p:cNvPr>
          <p:cNvSpPr txBox="1"/>
          <p:nvPr/>
        </p:nvSpPr>
        <p:spPr>
          <a:xfrm>
            <a:off x="6921381" y="6209233"/>
            <a:ext cx="661365" cy="261610"/>
          </a:xfrm>
          <a:prstGeom prst="rect">
            <a:avLst/>
          </a:prstGeom>
          <a:noFill/>
        </p:spPr>
        <p:txBody>
          <a:bodyPr wrap="square" rtlCol="0">
            <a:spAutoFit/>
          </a:bodyPr>
          <a:lstStyle/>
          <a:p>
            <a:pPr algn="ctr"/>
            <a:r>
              <a:rPr lang="en-US" sz="1050" b="1"/>
              <a:t>Gas In</a:t>
            </a:r>
          </a:p>
        </p:txBody>
      </p:sp>
      <p:sp>
        <p:nvSpPr>
          <p:cNvPr id="145" name="TextBox 144">
            <a:extLst>
              <a:ext uri="{FF2B5EF4-FFF2-40B4-BE49-F238E27FC236}">
                <a16:creationId xmlns:a16="http://schemas.microsoft.com/office/drawing/2014/main" id="{93E5DDE1-CFCE-490C-8A4A-CB8BEBD7D6D0}"/>
              </a:ext>
            </a:extLst>
          </p:cNvPr>
          <p:cNvSpPr txBox="1"/>
          <p:nvPr/>
        </p:nvSpPr>
        <p:spPr>
          <a:xfrm>
            <a:off x="1374600" y="6209233"/>
            <a:ext cx="661365" cy="261610"/>
          </a:xfrm>
          <a:prstGeom prst="rect">
            <a:avLst/>
          </a:prstGeom>
          <a:noFill/>
        </p:spPr>
        <p:txBody>
          <a:bodyPr wrap="square" rtlCol="0">
            <a:spAutoFit/>
          </a:bodyPr>
          <a:lstStyle/>
          <a:p>
            <a:pPr algn="ctr"/>
            <a:r>
              <a:rPr lang="en-US" sz="1050" b="1"/>
              <a:t>Hot Out</a:t>
            </a:r>
          </a:p>
        </p:txBody>
      </p:sp>
      <p:sp>
        <p:nvSpPr>
          <p:cNvPr id="146" name="TextBox 145">
            <a:extLst>
              <a:ext uri="{FF2B5EF4-FFF2-40B4-BE49-F238E27FC236}">
                <a16:creationId xmlns:a16="http://schemas.microsoft.com/office/drawing/2014/main" id="{BE83A8C4-1005-4FFF-AD34-53B182466F8C}"/>
              </a:ext>
            </a:extLst>
          </p:cNvPr>
          <p:cNvSpPr txBox="1"/>
          <p:nvPr/>
        </p:nvSpPr>
        <p:spPr>
          <a:xfrm>
            <a:off x="5337550" y="6209233"/>
            <a:ext cx="661365" cy="261610"/>
          </a:xfrm>
          <a:prstGeom prst="rect">
            <a:avLst/>
          </a:prstGeom>
          <a:noFill/>
        </p:spPr>
        <p:txBody>
          <a:bodyPr wrap="square" rtlCol="0">
            <a:spAutoFit/>
          </a:bodyPr>
          <a:lstStyle/>
          <a:p>
            <a:pPr algn="ctr"/>
            <a:r>
              <a:rPr lang="en-US" sz="1050" b="1"/>
              <a:t>Hot Out</a:t>
            </a:r>
          </a:p>
        </p:txBody>
      </p:sp>
      <p:sp>
        <p:nvSpPr>
          <p:cNvPr id="147" name="Rectangle 146">
            <a:extLst>
              <a:ext uri="{FF2B5EF4-FFF2-40B4-BE49-F238E27FC236}">
                <a16:creationId xmlns:a16="http://schemas.microsoft.com/office/drawing/2014/main" id="{A4494B4C-3898-4BCA-BEF3-A540432F3A27}"/>
              </a:ext>
            </a:extLst>
          </p:cNvPr>
          <p:cNvSpPr/>
          <p:nvPr/>
        </p:nvSpPr>
        <p:spPr>
          <a:xfrm rot="10800000" flipV="1">
            <a:off x="8874655" y="1882713"/>
            <a:ext cx="3138094" cy="3539430"/>
          </a:xfrm>
          <a:prstGeom prst="rect">
            <a:avLst/>
          </a:prstGeom>
          <a:effectLst>
            <a:outerShdw blurRad="63500" dist="63500" dir="2700000" algn="tl" rotWithShape="0">
              <a:prstClr val="black">
                <a:alpha val="40000"/>
              </a:prstClr>
            </a:outerShdw>
          </a:effectLst>
        </p:spPr>
        <p:txBody>
          <a:bodyPr wrap="square">
            <a:spAutoFit/>
          </a:bodyPr>
          <a:lstStyle/>
          <a:p>
            <a:pPr marL="342900" indent="-342900"/>
            <a:r>
              <a:rPr lang="en-US" sz="2400" u="sng">
                <a:solidFill>
                  <a:schemeClr val="bg1"/>
                </a:solidFill>
                <a:effectLst>
                  <a:outerShdw blurRad="63500" dist="63500" dir="2700000" algn="tl" rotWithShape="0">
                    <a:prstClr val="black">
                      <a:alpha val="40000"/>
                    </a:prstClr>
                  </a:outerShdw>
                </a:effectLst>
                <a:latin typeface="Franklin Gothic Medium" panose="020B0603020102020204" pitchFamily="34" charset="0"/>
              </a:rPr>
              <a:t>Tankless Operation:</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Hot water fixture is opened</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Tankless detects flow</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Burner ignites</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Water is heated in the Heat Exchanger</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Hot water exits the tankless to the fixture</a:t>
            </a:r>
          </a:p>
          <a:p>
            <a:pPr marL="342900" indent="-342900">
              <a:buAutoNum type="arabicParen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Fixture is closed and tankless shuts off</a:t>
            </a:r>
          </a:p>
        </p:txBody>
      </p:sp>
      <p:sp>
        <p:nvSpPr>
          <p:cNvPr id="149" name="Rectangle 148">
            <a:extLst>
              <a:ext uri="{FF2B5EF4-FFF2-40B4-BE49-F238E27FC236}">
                <a16:creationId xmlns:a16="http://schemas.microsoft.com/office/drawing/2014/main" id="{443F8ACA-D1D8-4077-8EC9-6FA5ED9DBFC5}"/>
              </a:ext>
            </a:extLst>
          </p:cNvPr>
          <p:cNvSpPr/>
          <p:nvPr/>
        </p:nvSpPr>
        <p:spPr>
          <a:xfrm>
            <a:off x="4187694" y="2217782"/>
            <a:ext cx="2221873" cy="369332"/>
          </a:xfrm>
          <a:prstGeom prst="rect">
            <a:avLst/>
          </a:prstGeom>
        </p:spPr>
        <p:txBody>
          <a:bodyPr wrap="square">
            <a:spAutoFit/>
          </a:bodyPr>
          <a:lstStyle/>
          <a:p>
            <a:pPr marL="342900" indent="-342900"/>
            <a:r>
              <a:rPr lang="en-US">
                <a:latin typeface="Franklin Gothic Medium" panose="020B0603020102020204" pitchFamily="34" charset="0"/>
              </a:rPr>
              <a:t>High Efficiency Unit</a:t>
            </a:r>
          </a:p>
        </p:txBody>
      </p:sp>
      <p:sp>
        <p:nvSpPr>
          <p:cNvPr id="7" name="Rectangle 6">
            <a:extLst>
              <a:ext uri="{FF2B5EF4-FFF2-40B4-BE49-F238E27FC236}">
                <a16:creationId xmlns:a16="http://schemas.microsoft.com/office/drawing/2014/main" id="{550A34FB-845A-4872-AFE1-09842C1B6F35}"/>
              </a:ext>
            </a:extLst>
          </p:cNvPr>
          <p:cNvSpPr/>
          <p:nvPr/>
        </p:nvSpPr>
        <p:spPr>
          <a:xfrm>
            <a:off x="235314" y="2203691"/>
            <a:ext cx="2221873" cy="646331"/>
          </a:xfrm>
          <a:prstGeom prst="rect">
            <a:avLst/>
          </a:prstGeom>
        </p:spPr>
        <p:txBody>
          <a:bodyPr wrap="square">
            <a:spAutoFit/>
          </a:bodyPr>
          <a:lstStyle/>
          <a:p>
            <a:pPr marL="342900" indent="-342900"/>
            <a:r>
              <a:rPr lang="en-US">
                <a:latin typeface="Franklin Gothic Medium" panose="020B0603020102020204" pitchFamily="34" charset="0"/>
              </a:rPr>
              <a:t>Standard Efficiency Unit</a:t>
            </a:r>
          </a:p>
        </p:txBody>
      </p:sp>
      <p:sp>
        <p:nvSpPr>
          <p:cNvPr id="9" name="Title 1">
            <a:extLst>
              <a:ext uri="{FF2B5EF4-FFF2-40B4-BE49-F238E27FC236}">
                <a16:creationId xmlns:a16="http://schemas.microsoft.com/office/drawing/2014/main" id="{06B2F3F8-DE43-F61E-B6F3-B36768C6554D}"/>
              </a:ext>
            </a:extLst>
          </p:cNvPr>
          <p:cNvSpPr>
            <a:spLocks noGrp="1"/>
          </p:cNvSpPr>
          <p:nvPr>
            <p:ph type="title"/>
          </p:nvPr>
        </p:nvSpPr>
        <p:spPr>
          <a:xfrm>
            <a:off x="0" y="0"/>
            <a:ext cx="12192000" cy="819893"/>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WHAT IS A TANKLESS WATER HEATER?</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1A4499D8-B0EE-5ED0-F67B-BD0AF1118826}"/>
              </a:ext>
            </a:extLst>
          </p:cNvPr>
          <p:cNvCxnSpPr>
            <a:cxnSpLocks/>
          </p:cNvCxnSpPr>
          <p:nvPr/>
        </p:nvCxnSpPr>
        <p:spPr>
          <a:xfrm>
            <a:off x="128120" y="764249"/>
            <a:ext cx="10829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5ECD4B7-F81D-91F9-AD47-9E997001F3E1}"/>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60704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08"/>
                                        </p:tgtEl>
                                        <p:attrNameLst>
                                          <p:attrName>r</p:attrName>
                                        </p:attrNameLst>
                                      </p:cBhvr>
                                    </p:animRot>
                                  </p:childTnLst>
                                </p:cTn>
                              </p:par>
                              <p:par>
                                <p:cTn id="7" presetID="22" presetClass="entr" presetSubtype="4" fill="hold" grpId="0" nodeType="withEffect">
                                  <p:stCondLst>
                                    <p:cond delay="1500"/>
                                  </p:stCondLst>
                                  <p:childTnLst>
                                    <p:set>
                                      <p:cBhvr>
                                        <p:cTn id="8" dur="1" fill="hold">
                                          <p:stCondLst>
                                            <p:cond delay="0"/>
                                          </p:stCondLst>
                                        </p:cTn>
                                        <p:tgtEl>
                                          <p:spTgt spid="105"/>
                                        </p:tgtEl>
                                        <p:attrNameLst>
                                          <p:attrName>style.visibility</p:attrName>
                                        </p:attrNameLst>
                                      </p:cBhvr>
                                      <p:to>
                                        <p:strVal val="visible"/>
                                      </p:to>
                                    </p:set>
                                    <p:animEffect transition="in" filter="wipe(down)">
                                      <p:cBhvr>
                                        <p:cTn id="9" dur="1000"/>
                                        <p:tgtEl>
                                          <p:spTgt spid="105"/>
                                        </p:tgtEl>
                                      </p:cBhvr>
                                    </p:animEffect>
                                  </p:childTnLst>
                                </p:cTn>
                              </p:par>
                              <p:par>
                                <p:cTn id="10" presetID="22" presetClass="entr" presetSubtype="4" fill="hold" nodeType="withEffect">
                                  <p:stCondLst>
                                    <p:cond delay="150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par>
                                <p:cTn id="13" presetID="22" presetClass="entr" presetSubtype="4" fill="hold"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nodeType="withEffect">
                                  <p:stCondLst>
                                    <p:cond delay="150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par>
                                <p:cTn id="19" presetID="22" presetClass="entr" presetSubtype="4" fill="hold" nodeType="withEffect">
                                  <p:stCondLst>
                                    <p:cond delay="150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fill="hold" nodeType="withEffect">
                                  <p:stCondLst>
                                    <p:cond delay="150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150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00"/>
                                        <p:tgtEl>
                                          <p:spTgt spid="40"/>
                                        </p:tgtEl>
                                      </p:cBhvr>
                                    </p:animEffect>
                                  </p:childTnLst>
                                </p:cTn>
                              </p:par>
                              <p:par>
                                <p:cTn id="31" presetID="22" presetClass="entr" presetSubtype="4" fill="hold" grpId="0" nodeType="withEffect">
                                  <p:stCondLst>
                                    <p:cond delay="190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par>
                                <p:cTn id="34" presetID="22" presetClass="entr" presetSubtype="4" fill="hold" grpId="0" nodeType="withEffect">
                                  <p:stCondLst>
                                    <p:cond delay="190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childTnLst>
                          </p:cTn>
                        </p:par>
                        <p:par>
                          <p:cTn id="37" fill="hold">
                            <p:stCondLst>
                              <p:cond delay="2500"/>
                            </p:stCondLst>
                            <p:childTnLst>
                              <p:par>
                                <p:cTn id="38" presetID="22" presetClass="exit" presetSubtype="2" fill="hold" nodeType="afterEffect">
                                  <p:stCondLst>
                                    <p:cond delay="0"/>
                                  </p:stCondLst>
                                  <p:childTnLst>
                                    <p:animEffect transition="out" filter="wipe(right)">
                                      <p:cBhvr>
                                        <p:cTn id="39" dur="3000"/>
                                        <p:tgtEl>
                                          <p:spTgt spid="101"/>
                                        </p:tgtEl>
                                      </p:cBhvr>
                                    </p:animEffect>
                                    <p:set>
                                      <p:cBhvr>
                                        <p:cTn id="40" dur="1" fill="hold">
                                          <p:stCondLst>
                                            <p:cond delay="2999"/>
                                          </p:stCondLst>
                                        </p:cTn>
                                        <p:tgtEl>
                                          <p:spTgt spid="101"/>
                                        </p:tgtEl>
                                        <p:attrNameLst>
                                          <p:attrName>style.visibility</p:attrName>
                                        </p:attrNameLst>
                                      </p:cBhvr>
                                      <p:to>
                                        <p:strVal val="hidden"/>
                                      </p:to>
                                    </p:set>
                                  </p:childTnLst>
                                </p:cTn>
                              </p:par>
                              <p:par>
                                <p:cTn id="41" presetID="22" presetClass="entr" presetSubtype="2" fill="hold" grpId="0" nodeType="withEffect">
                                  <p:stCondLst>
                                    <p:cond delay="1000"/>
                                  </p:stCondLst>
                                  <p:childTnLst>
                                    <p:set>
                                      <p:cBhvr>
                                        <p:cTn id="42" dur="1" fill="hold">
                                          <p:stCondLst>
                                            <p:cond delay="0"/>
                                          </p:stCondLst>
                                        </p:cTn>
                                        <p:tgtEl>
                                          <p:spTgt spid="106"/>
                                        </p:tgtEl>
                                        <p:attrNameLst>
                                          <p:attrName>style.visibility</p:attrName>
                                        </p:attrNameLst>
                                      </p:cBhvr>
                                      <p:to>
                                        <p:strVal val="visible"/>
                                      </p:to>
                                    </p:set>
                                    <p:animEffect transition="in" filter="wipe(right)">
                                      <p:cBhvr>
                                        <p:cTn id="43" dur="1000"/>
                                        <p:tgtEl>
                                          <p:spTgt spid="106"/>
                                        </p:tgtEl>
                                      </p:cBhvr>
                                    </p:animEffect>
                                  </p:childTnLst>
                                </p:cTn>
                              </p:par>
                              <p:par>
                                <p:cTn id="44" presetID="22" presetClass="exit" presetSubtype="1" fill="hold" nodeType="withEffect">
                                  <p:stCondLst>
                                    <p:cond delay="2800"/>
                                  </p:stCondLst>
                                  <p:childTnLst>
                                    <p:animEffect transition="out" filter="wipe(up)">
                                      <p:cBhvr>
                                        <p:cTn id="45" dur="3000"/>
                                        <p:tgtEl>
                                          <p:spTgt spid="102"/>
                                        </p:tgtEl>
                                      </p:cBhvr>
                                    </p:animEffect>
                                    <p:set>
                                      <p:cBhvr>
                                        <p:cTn id="46" dur="1" fill="hold">
                                          <p:stCondLst>
                                            <p:cond delay="2999"/>
                                          </p:stCondLst>
                                        </p:cTn>
                                        <p:tgtEl>
                                          <p:spTgt spid="102"/>
                                        </p:tgtEl>
                                        <p:attrNameLst>
                                          <p:attrName>style.visibility</p:attrName>
                                        </p:attrNameLst>
                                      </p:cBhvr>
                                      <p:to>
                                        <p:strVal val="hidden"/>
                                      </p:to>
                                    </p:set>
                                  </p:childTnLst>
                                </p:cTn>
                              </p:par>
                              <p:par>
                                <p:cTn id="47" presetID="22" presetClass="entr" presetSubtype="1" fill="hold" grpId="0" nodeType="withEffect">
                                  <p:stCondLst>
                                    <p:cond delay="3700"/>
                                  </p:stCondLst>
                                  <p:childTnLst>
                                    <p:set>
                                      <p:cBhvr>
                                        <p:cTn id="48" dur="1" fill="hold">
                                          <p:stCondLst>
                                            <p:cond delay="0"/>
                                          </p:stCondLst>
                                        </p:cTn>
                                        <p:tgtEl>
                                          <p:spTgt spid="107"/>
                                        </p:tgtEl>
                                        <p:attrNameLst>
                                          <p:attrName>style.visibility</p:attrName>
                                        </p:attrNameLst>
                                      </p:cBhvr>
                                      <p:to>
                                        <p:strVal val="visible"/>
                                      </p:to>
                                    </p:set>
                                    <p:animEffect transition="in" filter="wipe(up)">
                                      <p:cBhvr>
                                        <p:cTn id="49" dur="1000"/>
                                        <p:tgtEl>
                                          <p:spTgt spid="107"/>
                                        </p:tgtEl>
                                      </p:cBhvr>
                                    </p:animEffect>
                                  </p:childTnLst>
                                </p:cTn>
                              </p:par>
                              <p:par>
                                <p:cTn id="50" presetID="8" presetClass="emph" presetSubtype="0" fill="hold" nodeType="withEffect">
                                  <p:stCondLst>
                                    <p:cond delay="9500"/>
                                  </p:stCondLst>
                                  <p:childTnLst>
                                    <p:animRot by="21600000">
                                      <p:cBhvr>
                                        <p:cTn id="51" dur="2000" fill="hold"/>
                                        <p:tgtEl>
                                          <p:spTgt spid="108"/>
                                        </p:tgtEl>
                                        <p:attrNameLst>
                                          <p:attrName>r</p:attrName>
                                        </p:attrNameLst>
                                      </p:cBhvr>
                                    </p:animRot>
                                  </p:childTnLst>
                                </p:cTn>
                              </p:par>
                              <p:par>
                                <p:cTn id="52" presetID="10" presetClass="exit" presetSubtype="0" fill="hold" grpId="1" nodeType="withEffect">
                                  <p:stCondLst>
                                    <p:cond delay="10000"/>
                                  </p:stCondLst>
                                  <p:childTnLst>
                                    <p:animEffect transition="out" filter="fade">
                                      <p:cBhvr>
                                        <p:cTn id="53" dur="1000"/>
                                        <p:tgtEl>
                                          <p:spTgt spid="107"/>
                                        </p:tgtEl>
                                      </p:cBhvr>
                                    </p:animEffect>
                                    <p:set>
                                      <p:cBhvr>
                                        <p:cTn id="54" dur="1" fill="hold">
                                          <p:stCondLst>
                                            <p:cond delay="999"/>
                                          </p:stCondLst>
                                        </p:cTn>
                                        <p:tgtEl>
                                          <p:spTgt spid="107"/>
                                        </p:tgtEl>
                                        <p:attrNameLst>
                                          <p:attrName>style.visibility</p:attrName>
                                        </p:attrNameLst>
                                      </p:cBhvr>
                                      <p:to>
                                        <p:strVal val="hidden"/>
                                      </p:to>
                                    </p:set>
                                  </p:childTnLst>
                                </p:cTn>
                              </p:par>
                              <p:par>
                                <p:cTn id="55" presetID="10" presetClass="exit" presetSubtype="0" fill="hold" grpId="1" nodeType="withEffect">
                                  <p:stCondLst>
                                    <p:cond delay="10000"/>
                                  </p:stCondLst>
                                  <p:childTnLst>
                                    <p:animEffect transition="out" filter="fade">
                                      <p:cBhvr>
                                        <p:cTn id="56" dur="1000"/>
                                        <p:tgtEl>
                                          <p:spTgt spid="106"/>
                                        </p:tgtEl>
                                      </p:cBhvr>
                                    </p:animEffect>
                                    <p:set>
                                      <p:cBhvr>
                                        <p:cTn id="57" dur="1" fill="hold">
                                          <p:stCondLst>
                                            <p:cond delay="999"/>
                                          </p:stCondLst>
                                        </p:cTn>
                                        <p:tgtEl>
                                          <p:spTgt spid="106"/>
                                        </p:tgtEl>
                                        <p:attrNameLst>
                                          <p:attrName>style.visibility</p:attrName>
                                        </p:attrNameLst>
                                      </p:cBhvr>
                                      <p:to>
                                        <p:strVal val="hidden"/>
                                      </p:to>
                                    </p:set>
                                  </p:childTnLst>
                                </p:cTn>
                              </p:par>
                              <p:par>
                                <p:cTn id="58" presetID="10" presetClass="exit" presetSubtype="0" fill="hold" grpId="1" nodeType="withEffect">
                                  <p:stCondLst>
                                    <p:cond delay="10000"/>
                                  </p:stCondLst>
                                  <p:childTnLst>
                                    <p:animEffect transition="out" filter="fade">
                                      <p:cBhvr>
                                        <p:cTn id="59" dur="1000"/>
                                        <p:tgtEl>
                                          <p:spTgt spid="105"/>
                                        </p:tgtEl>
                                      </p:cBhvr>
                                    </p:animEffect>
                                    <p:set>
                                      <p:cBhvr>
                                        <p:cTn id="60" dur="1" fill="hold">
                                          <p:stCondLst>
                                            <p:cond delay="999"/>
                                          </p:stCondLst>
                                        </p:cTn>
                                        <p:tgtEl>
                                          <p:spTgt spid="105"/>
                                        </p:tgtEl>
                                        <p:attrNameLst>
                                          <p:attrName>style.visibility</p:attrName>
                                        </p:attrNameLst>
                                      </p:cBhvr>
                                      <p:to>
                                        <p:strVal val="hidden"/>
                                      </p:to>
                                    </p:set>
                                  </p:childTnLst>
                                </p:cTn>
                              </p:par>
                              <p:par>
                                <p:cTn id="61" presetID="22" presetClass="exit" presetSubtype="1" fill="hold" nodeType="withEffect">
                                  <p:stCondLst>
                                    <p:cond delay="10000"/>
                                  </p:stCondLst>
                                  <p:childTnLst>
                                    <p:animEffect transition="out" filter="wipe(up)">
                                      <p:cBhvr>
                                        <p:cTn id="62" dur="500"/>
                                        <p:tgtEl>
                                          <p:spTgt spid="20"/>
                                        </p:tgtEl>
                                      </p:cBhvr>
                                    </p:animEffect>
                                    <p:set>
                                      <p:cBhvr>
                                        <p:cTn id="63" dur="1" fill="hold">
                                          <p:stCondLst>
                                            <p:cond delay="499"/>
                                          </p:stCondLst>
                                        </p:cTn>
                                        <p:tgtEl>
                                          <p:spTgt spid="20"/>
                                        </p:tgtEl>
                                        <p:attrNameLst>
                                          <p:attrName>style.visibility</p:attrName>
                                        </p:attrNameLst>
                                      </p:cBhvr>
                                      <p:to>
                                        <p:strVal val="hidden"/>
                                      </p:to>
                                    </p:set>
                                  </p:childTnLst>
                                </p:cTn>
                              </p:par>
                              <p:par>
                                <p:cTn id="64" presetID="22" presetClass="exit" presetSubtype="1" fill="hold" nodeType="withEffect">
                                  <p:stCondLst>
                                    <p:cond delay="10000"/>
                                  </p:stCondLst>
                                  <p:childTnLst>
                                    <p:animEffect transition="out" filter="wipe(up)">
                                      <p:cBhvr>
                                        <p:cTn id="65" dur="500"/>
                                        <p:tgtEl>
                                          <p:spTgt spid="19"/>
                                        </p:tgtEl>
                                      </p:cBhvr>
                                    </p:animEffect>
                                    <p:set>
                                      <p:cBhvr>
                                        <p:cTn id="66" dur="1" fill="hold">
                                          <p:stCondLst>
                                            <p:cond delay="499"/>
                                          </p:stCondLst>
                                        </p:cTn>
                                        <p:tgtEl>
                                          <p:spTgt spid="19"/>
                                        </p:tgtEl>
                                        <p:attrNameLst>
                                          <p:attrName>style.visibility</p:attrName>
                                        </p:attrNameLst>
                                      </p:cBhvr>
                                      <p:to>
                                        <p:strVal val="hidden"/>
                                      </p:to>
                                    </p:set>
                                  </p:childTnLst>
                                </p:cTn>
                              </p:par>
                              <p:par>
                                <p:cTn id="67" presetID="22" presetClass="exit" presetSubtype="1" fill="hold" nodeType="withEffect">
                                  <p:stCondLst>
                                    <p:cond delay="10000"/>
                                  </p:stCondLst>
                                  <p:childTnLst>
                                    <p:animEffect transition="out" filter="wipe(up)">
                                      <p:cBhvr>
                                        <p:cTn id="68" dur="500"/>
                                        <p:tgtEl>
                                          <p:spTgt spid="18"/>
                                        </p:tgtEl>
                                      </p:cBhvr>
                                    </p:animEffect>
                                    <p:set>
                                      <p:cBhvr>
                                        <p:cTn id="69" dur="1" fill="hold">
                                          <p:stCondLst>
                                            <p:cond delay="499"/>
                                          </p:stCondLst>
                                        </p:cTn>
                                        <p:tgtEl>
                                          <p:spTgt spid="18"/>
                                        </p:tgtEl>
                                        <p:attrNameLst>
                                          <p:attrName>style.visibility</p:attrName>
                                        </p:attrNameLst>
                                      </p:cBhvr>
                                      <p:to>
                                        <p:strVal val="hidden"/>
                                      </p:to>
                                    </p:set>
                                  </p:childTnLst>
                                </p:cTn>
                              </p:par>
                              <p:par>
                                <p:cTn id="70" presetID="22" presetClass="exit" presetSubtype="1" fill="hold" nodeType="withEffect">
                                  <p:stCondLst>
                                    <p:cond delay="10000"/>
                                  </p:stCondLst>
                                  <p:childTnLst>
                                    <p:animEffect transition="out" filter="wipe(up)">
                                      <p:cBhvr>
                                        <p:cTn id="71" dur="500"/>
                                        <p:tgtEl>
                                          <p:spTgt spid="17"/>
                                        </p:tgtEl>
                                      </p:cBhvr>
                                    </p:animEffect>
                                    <p:set>
                                      <p:cBhvr>
                                        <p:cTn id="72" dur="1" fill="hold">
                                          <p:stCondLst>
                                            <p:cond delay="499"/>
                                          </p:stCondLst>
                                        </p:cTn>
                                        <p:tgtEl>
                                          <p:spTgt spid="17"/>
                                        </p:tgtEl>
                                        <p:attrNameLst>
                                          <p:attrName>style.visibility</p:attrName>
                                        </p:attrNameLst>
                                      </p:cBhvr>
                                      <p:to>
                                        <p:strVal val="hidden"/>
                                      </p:to>
                                    </p:set>
                                  </p:childTnLst>
                                </p:cTn>
                              </p:par>
                              <p:par>
                                <p:cTn id="73" presetID="22" presetClass="exit" presetSubtype="1" fill="hold" nodeType="withEffect">
                                  <p:stCondLst>
                                    <p:cond delay="10000"/>
                                  </p:stCondLst>
                                  <p:childTnLst>
                                    <p:animEffect transition="out" filter="wipe(up)">
                                      <p:cBhvr>
                                        <p:cTn id="74" dur="500"/>
                                        <p:tgtEl>
                                          <p:spTgt spid="16"/>
                                        </p:tgtEl>
                                      </p:cBhvr>
                                    </p:animEffect>
                                    <p:set>
                                      <p:cBhvr>
                                        <p:cTn id="75" dur="1" fill="hold">
                                          <p:stCondLst>
                                            <p:cond delay="499"/>
                                          </p:stCondLst>
                                        </p:cTn>
                                        <p:tgtEl>
                                          <p:spTgt spid="16"/>
                                        </p:tgtEl>
                                        <p:attrNameLst>
                                          <p:attrName>style.visibility</p:attrName>
                                        </p:attrNameLst>
                                      </p:cBhvr>
                                      <p:to>
                                        <p:strVal val="hidden"/>
                                      </p:to>
                                    </p:set>
                                  </p:childTnLst>
                                </p:cTn>
                              </p:par>
                              <p:par>
                                <p:cTn id="76" presetID="22" presetClass="exit" presetSubtype="1" fill="hold" grpId="1" nodeType="withEffect">
                                  <p:stCondLst>
                                    <p:cond delay="10000"/>
                                  </p:stCondLst>
                                  <p:childTnLst>
                                    <p:animEffect transition="out" filter="wipe(up)">
                                      <p:cBhvr>
                                        <p:cTn id="77" dur="500"/>
                                        <p:tgtEl>
                                          <p:spTgt spid="39"/>
                                        </p:tgtEl>
                                      </p:cBhvr>
                                    </p:animEffect>
                                    <p:set>
                                      <p:cBhvr>
                                        <p:cTn id="78" dur="1" fill="hold">
                                          <p:stCondLst>
                                            <p:cond delay="499"/>
                                          </p:stCondLst>
                                        </p:cTn>
                                        <p:tgtEl>
                                          <p:spTgt spid="39"/>
                                        </p:tgtEl>
                                        <p:attrNameLst>
                                          <p:attrName>style.visibility</p:attrName>
                                        </p:attrNameLst>
                                      </p:cBhvr>
                                      <p:to>
                                        <p:strVal val="hidden"/>
                                      </p:to>
                                    </p:set>
                                  </p:childTnLst>
                                </p:cTn>
                              </p:par>
                              <p:par>
                                <p:cTn id="79" presetID="22" presetClass="exit" presetSubtype="1" fill="hold" grpId="1" nodeType="withEffect">
                                  <p:stCondLst>
                                    <p:cond delay="10000"/>
                                  </p:stCondLst>
                                  <p:childTnLst>
                                    <p:animEffect transition="out" filter="wipe(up)">
                                      <p:cBhvr>
                                        <p:cTn id="80" dur="500"/>
                                        <p:tgtEl>
                                          <p:spTgt spid="40"/>
                                        </p:tgtEl>
                                      </p:cBhvr>
                                    </p:animEffect>
                                    <p:set>
                                      <p:cBhvr>
                                        <p:cTn id="81" dur="1" fill="hold">
                                          <p:stCondLst>
                                            <p:cond delay="499"/>
                                          </p:stCondLst>
                                        </p:cTn>
                                        <p:tgtEl>
                                          <p:spTgt spid="40"/>
                                        </p:tgtEl>
                                        <p:attrNameLst>
                                          <p:attrName>style.visibility</p:attrName>
                                        </p:attrNameLst>
                                      </p:cBhvr>
                                      <p:to>
                                        <p:strVal val="hidden"/>
                                      </p:to>
                                    </p:set>
                                  </p:childTnLst>
                                </p:cTn>
                              </p:par>
                              <p:par>
                                <p:cTn id="82" presetID="22" presetClass="exit" presetSubtype="1" fill="hold" grpId="1" nodeType="withEffect">
                                  <p:stCondLst>
                                    <p:cond delay="10000"/>
                                  </p:stCondLst>
                                  <p:childTnLst>
                                    <p:animEffect transition="out" filter="wipe(up)">
                                      <p:cBhvr>
                                        <p:cTn id="83" dur="500"/>
                                        <p:tgtEl>
                                          <p:spTgt spid="38"/>
                                        </p:tgtEl>
                                      </p:cBhvr>
                                    </p:animEffect>
                                    <p:set>
                                      <p:cBhvr>
                                        <p:cTn id="84" dur="1" fill="hold">
                                          <p:stCondLst>
                                            <p:cond delay="499"/>
                                          </p:stCondLst>
                                        </p:cTn>
                                        <p:tgtEl>
                                          <p:spTgt spid="38"/>
                                        </p:tgtEl>
                                        <p:attrNameLst>
                                          <p:attrName>style.visibility</p:attrName>
                                        </p:attrNameLst>
                                      </p:cBhvr>
                                      <p:to>
                                        <p:strVal val="hidden"/>
                                      </p:to>
                                    </p:set>
                                  </p:childTnLst>
                                </p:cTn>
                              </p:par>
                              <p:par>
                                <p:cTn id="85" presetID="22" presetClass="exit" presetSubtype="1" fill="hold" grpId="1" nodeType="withEffect">
                                  <p:stCondLst>
                                    <p:cond delay="10000"/>
                                  </p:stCondLst>
                                  <p:childTnLst>
                                    <p:animEffect transition="out" filter="wipe(up)">
                                      <p:cBhvr>
                                        <p:cTn id="86" dur="500"/>
                                        <p:tgtEl>
                                          <p:spTgt spid="41"/>
                                        </p:tgtEl>
                                      </p:cBhvr>
                                    </p:animEffect>
                                    <p:set>
                                      <p:cBhvr>
                                        <p:cTn id="87" dur="1" fill="hold">
                                          <p:stCondLst>
                                            <p:cond delay="499"/>
                                          </p:stCondLst>
                                        </p:cTn>
                                        <p:tgtEl>
                                          <p:spTgt spid="41"/>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8" presetClass="emph" presetSubtype="0" fill="hold" nodeType="clickEffect">
                                  <p:stCondLst>
                                    <p:cond delay="0"/>
                                  </p:stCondLst>
                                  <p:childTnLst>
                                    <p:animRot by="-21600000">
                                      <p:cBhvr>
                                        <p:cTn id="91" dur="2000" fill="hold"/>
                                        <p:tgtEl>
                                          <p:spTgt spid="136"/>
                                        </p:tgtEl>
                                        <p:attrNameLst>
                                          <p:attrName>r</p:attrName>
                                        </p:attrNameLst>
                                      </p:cBhvr>
                                    </p:animRot>
                                  </p:childTnLst>
                                </p:cTn>
                              </p:par>
                              <p:par>
                                <p:cTn id="92" presetID="22" presetClass="entr" presetSubtype="4" fill="hold" grpId="0" nodeType="withEffect">
                                  <p:stCondLst>
                                    <p:cond delay="1500"/>
                                  </p:stCondLst>
                                  <p:childTnLst>
                                    <p:set>
                                      <p:cBhvr>
                                        <p:cTn id="93" dur="1" fill="hold">
                                          <p:stCondLst>
                                            <p:cond delay="0"/>
                                          </p:stCondLst>
                                        </p:cTn>
                                        <p:tgtEl>
                                          <p:spTgt spid="131"/>
                                        </p:tgtEl>
                                        <p:attrNameLst>
                                          <p:attrName>style.visibility</p:attrName>
                                        </p:attrNameLst>
                                      </p:cBhvr>
                                      <p:to>
                                        <p:strVal val="visible"/>
                                      </p:to>
                                    </p:set>
                                    <p:animEffect transition="in" filter="wipe(down)">
                                      <p:cBhvr>
                                        <p:cTn id="94" dur="1000"/>
                                        <p:tgtEl>
                                          <p:spTgt spid="131"/>
                                        </p:tgtEl>
                                      </p:cBhvr>
                                    </p:animEffect>
                                  </p:childTnLst>
                                </p:cTn>
                              </p:par>
                              <p:par>
                                <p:cTn id="95" presetID="22" presetClass="entr" presetSubtype="4" fill="hold" nodeType="withEffect">
                                  <p:stCondLst>
                                    <p:cond delay="1500"/>
                                  </p:stCondLst>
                                  <p:childTnLst>
                                    <p:set>
                                      <p:cBhvr>
                                        <p:cTn id="96" dur="1" fill="hold">
                                          <p:stCondLst>
                                            <p:cond delay="0"/>
                                          </p:stCondLst>
                                        </p:cTn>
                                        <p:tgtEl>
                                          <p:spTgt spid="66"/>
                                        </p:tgtEl>
                                        <p:attrNameLst>
                                          <p:attrName>style.visibility</p:attrName>
                                        </p:attrNameLst>
                                      </p:cBhvr>
                                      <p:to>
                                        <p:strVal val="visible"/>
                                      </p:to>
                                    </p:set>
                                    <p:animEffect transition="in" filter="wipe(down)">
                                      <p:cBhvr>
                                        <p:cTn id="97" dur="500"/>
                                        <p:tgtEl>
                                          <p:spTgt spid="66"/>
                                        </p:tgtEl>
                                      </p:cBhvr>
                                    </p:animEffect>
                                  </p:childTnLst>
                                </p:cTn>
                              </p:par>
                              <p:par>
                                <p:cTn id="98" presetID="22" presetClass="entr" presetSubtype="4" fill="hold" nodeType="withEffect">
                                  <p:stCondLst>
                                    <p:cond delay="1500"/>
                                  </p:stCondLst>
                                  <p:childTnLst>
                                    <p:set>
                                      <p:cBhvr>
                                        <p:cTn id="99" dur="1" fill="hold">
                                          <p:stCondLst>
                                            <p:cond delay="0"/>
                                          </p:stCondLst>
                                        </p:cTn>
                                        <p:tgtEl>
                                          <p:spTgt spid="65"/>
                                        </p:tgtEl>
                                        <p:attrNameLst>
                                          <p:attrName>style.visibility</p:attrName>
                                        </p:attrNameLst>
                                      </p:cBhvr>
                                      <p:to>
                                        <p:strVal val="visible"/>
                                      </p:to>
                                    </p:set>
                                    <p:animEffect transition="in" filter="wipe(down)">
                                      <p:cBhvr>
                                        <p:cTn id="100" dur="500"/>
                                        <p:tgtEl>
                                          <p:spTgt spid="65"/>
                                        </p:tgtEl>
                                      </p:cBhvr>
                                    </p:animEffect>
                                  </p:childTnLst>
                                </p:cTn>
                              </p:par>
                              <p:par>
                                <p:cTn id="101" presetID="22" presetClass="entr" presetSubtype="4" fill="hold" nodeType="withEffect">
                                  <p:stCondLst>
                                    <p:cond delay="1500"/>
                                  </p:stCondLst>
                                  <p:childTnLst>
                                    <p:set>
                                      <p:cBhvr>
                                        <p:cTn id="102" dur="1" fill="hold">
                                          <p:stCondLst>
                                            <p:cond delay="0"/>
                                          </p:stCondLst>
                                        </p:cTn>
                                        <p:tgtEl>
                                          <p:spTgt spid="64"/>
                                        </p:tgtEl>
                                        <p:attrNameLst>
                                          <p:attrName>style.visibility</p:attrName>
                                        </p:attrNameLst>
                                      </p:cBhvr>
                                      <p:to>
                                        <p:strVal val="visible"/>
                                      </p:to>
                                    </p:set>
                                    <p:animEffect transition="in" filter="wipe(down)">
                                      <p:cBhvr>
                                        <p:cTn id="103" dur="500"/>
                                        <p:tgtEl>
                                          <p:spTgt spid="64"/>
                                        </p:tgtEl>
                                      </p:cBhvr>
                                    </p:animEffect>
                                  </p:childTnLst>
                                </p:cTn>
                              </p:par>
                              <p:par>
                                <p:cTn id="104" presetID="22" presetClass="entr" presetSubtype="4" fill="hold" nodeType="withEffect">
                                  <p:stCondLst>
                                    <p:cond delay="1500"/>
                                  </p:stCondLst>
                                  <p:childTnLst>
                                    <p:set>
                                      <p:cBhvr>
                                        <p:cTn id="105" dur="1" fill="hold">
                                          <p:stCondLst>
                                            <p:cond delay="0"/>
                                          </p:stCondLst>
                                        </p:cTn>
                                        <p:tgtEl>
                                          <p:spTgt spid="63"/>
                                        </p:tgtEl>
                                        <p:attrNameLst>
                                          <p:attrName>style.visibility</p:attrName>
                                        </p:attrNameLst>
                                      </p:cBhvr>
                                      <p:to>
                                        <p:strVal val="visible"/>
                                      </p:to>
                                    </p:set>
                                    <p:animEffect transition="in" filter="wipe(down)">
                                      <p:cBhvr>
                                        <p:cTn id="106" dur="500"/>
                                        <p:tgtEl>
                                          <p:spTgt spid="63"/>
                                        </p:tgtEl>
                                      </p:cBhvr>
                                    </p:animEffect>
                                  </p:childTnLst>
                                </p:cTn>
                              </p:par>
                              <p:par>
                                <p:cTn id="107" presetID="22" presetClass="entr" presetSubtype="4" fill="hold" nodeType="withEffect">
                                  <p:stCondLst>
                                    <p:cond delay="1500"/>
                                  </p:stCondLst>
                                  <p:childTnLst>
                                    <p:set>
                                      <p:cBhvr>
                                        <p:cTn id="108" dur="1" fill="hold">
                                          <p:stCondLst>
                                            <p:cond delay="0"/>
                                          </p:stCondLst>
                                        </p:cTn>
                                        <p:tgtEl>
                                          <p:spTgt spid="62"/>
                                        </p:tgtEl>
                                        <p:attrNameLst>
                                          <p:attrName>style.visibility</p:attrName>
                                        </p:attrNameLst>
                                      </p:cBhvr>
                                      <p:to>
                                        <p:strVal val="visible"/>
                                      </p:to>
                                    </p:set>
                                    <p:animEffect transition="in" filter="wipe(down)">
                                      <p:cBhvr>
                                        <p:cTn id="109" dur="500"/>
                                        <p:tgtEl>
                                          <p:spTgt spid="62"/>
                                        </p:tgtEl>
                                      </p:cBhvr>
                                    </p:animEffect>
                                  </p:childTnLst>
                                </p:cTn>
                              </p:par>
                              <p:par>
                                <p:cTn id="110" presetID="10" presetClass="entr" presetSubtype="0" fill="hold" grpId="0" nodeType="withEffect">
                                  <p:stCondLst>
                                    <p:cond delay="15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500"/>
                                        <p:tgtEl>
                                          <p:spTgt spid="97"/>
                                        </p:tgtEl>
                                      </p:cBhvr>
                                    </p:animEffect>
                                  </p:childTnLst>
                                </p:cTn>
                              </p:par>
                              <p:par>
                                <p:cTn id="113" presetID="10" presetClass="entr" presetSubtype="0" fill="hold" grpId="0" nodeType="withEffect">
                                  <p:stCondLst>
                                    <p:cond delay="1500"/>
                                  </p:stCondLst>
                                  <p:childTnLst>
                                    <p:set>
                                      <p:cBhvr>
                                        <p:cTn id="114" dur="1" fill="hold">
                                          <p:stCondLst>
                                            <p:cond delay="0"/>
                                          </p:stCondLst>
                                        </p:cTn>
                                        <p:tgtEl>
                                          <p:spTgt spid="98"/>
                                        </p:tgtEl>
                                        <p:attrNameLst>
                                          <p:attrName>style.visibility</p:attrName>
                                        </p:attrNameLst>
                                      </p:cBhvr>
                                      <p:to>
                                        <p:strVal val="visible"/>
                                      </p:to>
                                    </p:set>
                                    <p:animEffect transition="in" filter="fade">
                                      <p:cBhvr>
                                        <p:cTn id="115" dur="500"/>
                                        <p:tgtEl>
                                          <p:spTgt spid="98"/>
                                        </p:tgtEl>
                                      </p:cBhvr>
                                    </p:animEffect>
                                  </p:childTnLst>
                                </p:cTn>
                              </p:par>
                              <p:par>
                                <p:cTn id="116" presetID="22" presetClass="entr" presetSubtype="4" fill="hold" grpId="0" nodeType="withEffect">
                                  <p:stCondLst>
                                    <p:cond delay="1500"/>
                                  </p:stCondLst>
                                  <p:childTnLst>
                                    <p:set>
                                      <p:cBhvr>
                                        <p:cTn id="117" dur="1" fill="hold">
                                          <p:stCondLst>
                                            <p:cond delay="0"/>
                                          </p:stCondLst>
                                        </p:cTn>
                                        <p:tgtEl>
                                          <p:spTgt spid="56"/>
                                        </p:tgtEl>
                                        <p:attrNameLst>
                                          <p:attrName>style.visibility</p:attrName>
                                        </p:attrNameLst>
                                      </p:cBhvr>
                                      <p:to>
                                        <p:strVal val="visible"/>
                                      </p:to>
                                    </p:set>
                                    <p:animEffect transition="in" filter="wipe(down)">
                                      <p:cBhvr>
                                        <p:cTn id="118" dur="500"/>
                                        <p:tgtEl>
                                          <p:spTgt spid="56"/>
                                        </p:tgtEl>
                                      </p:cBhvr>
                                    </p:animEffect>
                                  </p:childTnLst>
                                </p:cTn>
                              </p:par>
                              <p:par>
                                <p:cTn id="119" presetID="22" presetClass="entr" presetSubtype="4" fill="hold" grpId="0" nodeType="withEffect">
                                  <p:stCondLst>
                                    <p:cond delay="1500"/>
                                  </p:stCondLst>
                                  <p:childTnLst>
                                    <p:set>
                                      <p:cBhvr>
                                        <p:cTn id="120" dur="1" fill="hold">
                                          <p:stCondLst>
                                            <p:cond delay="0"/>
                                          </p:stCondLst>
                                        </p:cTn>
                                        <p:tgtEl>
                                          <p:spTgt spid="57"/>
                                        </p:tgtEl>
                                        <p:attrNameLst>
                                          <p:attrName>style.visibility</p:attrName>
                                        </p:attrNameLst>
                                      </p:cBhvr>
                                      <p:to>
                                        <p:strVal val="visible"/>
                                      </p:to>
                                    </p:set>
                                    <p:animEffect transition="in" filter="wipe(down)">
                                      <p:cBhvr>
                                        <p:cTn id="121" dur="500"/>
                                        <p:tgtEl>
                                          <p:spTgt spid="57"/>
                                        </p:tgtEl>
                                      </p:cBhvr>
                                    </p:animEffect>
                                  </p:childTnLst>
                                </p:cTn>
                              </p:par>
                              <p:par>
                                <p:cTn id="122" presetID="22" presetClass="entr" presetSubtype="4" fill="hold" grpId="0" nodeType="withEffect">
                                  <p:stCondLst>
                                    <p:cond delay="1800"/>
                                  </p:stCondLst>
                                  <p:childTnLst>
                                    <p:set>
                                      <p:cBhvr>
                                        <p:cTn id="123" dur="1" fill="hold">
                                          <p:stCondLst>
                                            <p:cond delay="0"/>
                                          </p:stCondLst>
                                        </p:cTn>
                                        <p:tgtEl>
                                          <p:spTgt spid="58"/>
                                        </p:tgtEl>
                                        <p:attrNameLst>
                                          <p:attrName>style.visibility</p:attrName>
                                        </p:attrNameLst>
                                      </p:cBhvr>
                                      <p:to>
                                        <p:strVal val="visible"/>
                                      </p:to>
                                    </p:set>
                                    <p:animEffect transition="in" filter="wipe(down)">
                                      <p:cBhvr>
                                        <p:cTn id="124" dur="500"/>
                                        <p:tgtEl>
                                          <p:spTgt spid="58"/>
                                        </p:tgtEl>
                                      </p:cBhvr>
                                    </p:animEffect>
                                  </p:childTnLst>
                                </p:cTn>
                              </p:par>
                              <p:par>
                                <p:cTn id="125" presetID="22" presetClass="entr" presetSubtype="4" fill="hold" grpId="0" nodeType="withEffect">
                                  <p:stCondLst>
                                    <p:cond delay="180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par>
                                <p:cTn id="128" presetID="22" presetClass="exit" presetSubtype="2" fill="hold" nodeType="withEffect">
                                  <p:stCondLst>
                                    <p:cond delay="2300"/>
                                  </p:stCondLst>
                                  <p:childTnLst>
                                    <p:animEffect transition="out" filter="wipe(right)">
                                      <p:cBhvr>
                                        <p:cTn id="129" dur="3000"/>
                                        <p:tgtEl>
                                          <p:spTgt spid="109"/>
                                        </p:tgtEl>
                                      </p:cBhvr>
                                    </p:animEffect>
                                    <p:set>
                                      <p:cBhvr>
                                        <p:cTn id="130" dur="1" fill="hold">
                                          <p:stCondLst>
                                            <p:cond delay="2999"/>
                                          </p:stCondLst>
                                        </p:cTn>
                                        <p:tgtEl>
                                          <p:spTgt spid="109"/>
                                        </p:tgtEl>
                                        <p:attrNameLst>
                                          <p:attrName>style.visibility</p:attrName>
                                        </p:attrNameLst>
                                      </p:cBhvr>
                                      <p:to>
                                        <p:strVal val="hidden"/>
                                      </p:to>
                                    </p:set>
                                  </p:childTnLst>
                                </p:cTn>
                              </p:par>
                              <p:par>
                                <p:cTn id="131" presetID="22" presetClass="entr" presetSubtype="2" fill="hold" grpId="0" nodeType="withEffect">
                                  <p:stCondLst>
                                    <p:cond delay="3300"/>
                                  </p:stCondLst>
                                  <p:childTnLst>
                                    <p:set>
                                      <p:cBhvr>
                                        <p:cTn id="132" dur="1" fill="hold">
                                          <p:stCondLst>
                                            <p:cond delay="0"/>
                                          </p:stCondLst>
                                        </p:cTn>
                                        <p:tgtEl>
                                          <p:spTgt spid="135"/>
                                        </p:tgtEl>
                                        <p:attrNameLst>
                                          <p:attrName>style.visibility</p:attrName>
                                        </p:attrNameLst>
                                      </p:cBhvr>
                                      <p:to>
                                        <p:strVal val="visible"/>
                                      </p:to>
                                    </p:set>
                                    <p:animEffect transition="in" filter="wipe(right)">
                                      <p:cBhvr>
                                        <p:cTn id="133" dur="1000"/>
                                        <p:tgtEl>
                                          <p:spTgt spid="135"/>
                                        </p:tgtEl>
                                      </p:cBhvr>
                                    </p:animEffect>
                                  </p:childTnLst>
                                </p:cTn>
                              </p:par>
                              <p:par>
                                <p:cTn id="134" presetID="22" presetClass="exit" presetSubtype="1" fill="hold" nodeType="withEffect">
                                  <p:stCondLst>
                                    <p:cond delay="4800"/>
                                  </p:stCondLst>
                                  <p:childTnLst>
                                    <p:animEffect transition="out" filter="wipe(up)">
                                      <p:cBhvr>
                                        <p:cTn id="135" dur="3000"/>
                                        <p:tgtEl>
                                          <p:spTgt spid="110"/>
                                        </p:tgtEl>
                                      </p:cBhvr>
                                    </p:animEffect>
                                    <p:set>
                                      <p:cBhvr>
                                        <p:cTn id="136" dur="1" fill="hold">
                                          <p:stCondLst>
                                            <p:cond delay="2999"/>
                                          </p:stCondLst>
                                        </p:cTn>
                                        <p:tgtEl>
                                          <p:spTgt spid="110"/>
                                        </p:tgtEl>
                                        <p:attrNameLst>
                                          <p:attrName>style.visibility</p:attrName>
                                        </p:attrNameLst>
                                      </p:cBhvr>
                                      <p:to>
                                        <p:strVal val="hidden"/>
                                      </p:to>
                                    </p:set>
                                  </p:childTnLst>
                                </p:cTn>
                              </p:par>
                              <p:par>
                                <p:cTn id="137" presetID="22" presetClass="exit" presetSubtype="8" fill="hold" nodeType="withEffect">
                                  <p:stCondLst>
                                    <p:cond delay="7200"/>
                                  </p:stCondLst>
                                  <p:childTnLst>
                                    <p:animEffect transition="out" filter="wipe(left)">
                                      <p:cBhvr>
                                        <p:cTn id="138" dur="3000"/>
                                        <p:tgtEl>
                                          <p:spTgt spid="115"/>
                                        </p:tgtEl>
                                      </p:cBhvr>
                                    </p:animEffect>
                                    <p:set>
                                      <p:cBhvr>
                                        <p:cTn id="139" dur="1" fill="hold">
                                          <p:stCondLst>
                                            <p:cond delay="2999"/>
                                          </p:stCondLst>
                                        </p:cTn>
                                        <p:tgtEl>
                                          <p:spTgt spid="115"/>
                                        </p:tgtEl>
                                        <p:attrNameLst>
                                          <p:attrName>style.visibility</p:attrName>
                                        </p:attrNameLst>
                                      </p:cBhvr>
                                      <p:to>
                                        <p:strVal val="hidden"/>
                                      </p:to>
                                    </p:set>
                                  </p:childTnLst>
                                </p:cTn>
                              </p:par>
                              <p:par>
                                <p:cTn id="140" presetID="22" presetClass="entr" presetSubtype="8" fill="hold" grpId="0" nodeType="withEffect">
                                  <p:stCondLst>
                                    <p:cond delay="8200"/>
                                  </p:stCondLst>
                                  <p:childTnLst>
                                    <p:set>
                                      <p:cBhvr>
                                        <p:cTn id="141" dur="1" fill="hold">
                                          <p:stCondLst>
                                            <p:cond delay="0"/>
                                          </p:stCondLst>
                                        </p:cTn>
                                        <p:tgtEl>
                                          <p:spTgt spid="134"/>
                                        </p:tgtEl>
                                        <p:attrNameLst>
                                          <p:attrName>style.visibility</p:attrName>
                                        </p:attrNameLst>
                                      </p:cBhvr>
                                      <p:to>
                                        <p:strVal val="visible"/>
                                      </p:to>
                                    </p:set>
                                    <p:animEffect transition="in" filter="wipe(left)">
                                      <p:cBhvr>
                                        <p:cTn id="142" dur="1000"/>
                                        <p:tgtEl>
                                          <p:spTgt spid="134"/>
                                        </p:tgtEl>
                                      </p:cBhvr>
                                    </p:animEffect>
                                  </p:childTnLst>
                                </p:cTn>
                              </p:par>
                              <p:par>
                                <p:cTn id="143" presetID="22" presetClass="exit" presetSubtype="1" fill="hold" nodeType="withEffect">
                                  <p:stCondLst>
                                    <p:cond delay="9700"/>
                                  </p:stCondLst>
                                  <p:childTnLst>
                                    <p:animEffect transition="out" filter="wipe(up)">
                                      <p:cBhvr>
                                        <p:cTn id="144" dur="3000"/>
                                        <p:tgtEl>
                                          <p:spTgt spid="116"/>
                                        </p:tgtEl>
                                      </p:cBhvr>
                                    </p:animEffect>
                                    <p:set>
                                      <p:cBhvr>
                                        <p:cTn id="145" dur="1" fill="hold">
                                          <p:stCondLst>
                                            <p:cond delay="2999"/>
                                          </p:stCondLst>
                                        </p:cTn>
                                        <p:tgtEl>
                                          <p:spTgt spid="116"/>
                                        </p:tgtEl>
                                        <p:attrNameLst>
                                          <p:attrName>style.visibility</p:attrName>
                                        </p:attrNameLst>
                                      </p:cBhvr>
                                      <p:to>
                                        <p:strVal val="hidden"/>
                                      </p:to>
                                    </p:set>
                                  </p:childTnLst>
                                </p:cTn>
                              </p:par>
                              <p:par>
                                <p:cTn id="146" presetID="22" presetClass="exit" presetSubtype="2" fill="hold" nodeType="withEffect">
                                  <p:stCondLst>
                                    <p:cond delay="12200"/>
                                  </p:stCondLst>
                                  <p:childTnLst>
                                    <p:animEffect transition="out" filter="wipe(right)">
                                      <p:cBhvr>
                                        <p:cTn id="147" dur="3000"/>
                                        <p:tgtEl>
                                          <p:spTgt spid="118"/>
                                        </p:tgtEl>
                                      </p:cBhvr>
                                    </p:animEffect>
                                    <p:set>
                                      <p:cBhvr>
                                        <p:cTn id="148" dur="1" fill="hold">
                                          <p:stCondLst>
                                            <p:cond delay="2999"/>
                                          </p:stCondLst>
                                        </p:cTn>
                                        <p:tgtEl>
                                          <p:spTgt spid="118"/>
                                        </p:tgtEl>
                                        <p:attrNameLst>
                                          <p:attrName>style.visibility</p:attrName>
                                        </p:attrNameLst>
                                      </p:cBhvr>
                                      <p:to>
                                        <p:strVal val="hidden"/>
                                      </p:to>
                                    </p:set>
                                  </p:childTnLst>
                                </p:cTn>
                              </p:par>
                              <p:par>
                                <p:cTn id="149" presetID="22" presetClass="entr" presetSubtype="2" fill="hold" grpId="0" nodeType="withEffect">
                                  <p:stCondLst>
                                    <p:cond delay="13200"/>
                                  </p:stCondLst>
                                  <p:childTnLst>
                                    <p:set>
                                      <p:cBhvr>
                                        <p:cTn id="150" dur="1" fill="hold">
                                          <p:stCondLst>
                                            <p:cond delay="0"/>
                                          </p:stCondLst>
                                        </p:cTn>
                                        <p:tgtEl>
                                          <p:spTgt spid="133"/>
                                        </p:tgtEl>
                                        <p:attrNameLst>
                                          <p:attrName>style.visibility</p:attrName>
                                        </p:attrNameLst>
                                      </p:cBhvr>
                                      <p:to>
                                        <p:strVal val="visible"/>
                                      </p:to>
                                    </p:set>
                                    <p:animEffect transition="in" filter="wipe(right)">
                                      <p:cBhvr>
                                        <p:cTn id="151" dur="1000"/>
                                        <p:tgtEl>
                                          <p:spTgt spid="133"/>
                                        </p:tgtEl>
                                      </p:cBhvr>
                                    </p:animEffect>
                                  </p:childTnLst>
                                </p:cTn>
                              </p:par>
                              <p:par>
                                <p:cTn id="152" presetID="22" presetClass="exit" presetSubtype="1" fill="hold" nodeType="withEffect">
                                  <p:stCondLst>
                                    <p:cond delay="14700"/>
                                  </p:stCondLst>
                                  <p:childTnLst>
                                    <p:animEffect transition="out" filter="wipe(up)">
                                      <p:cBhvr>
                                        <p:cTn id="153" dur="3000"/>
                                        <p:tgtEl>
                                          <p:spTgt spid="119"/>
                                        </p:tgtEl>
                                      </p:cBhvr>
                                    </p:animEffect>
                                    <p:set>
                                      <p:cBhvr>
                                        <p:cTn id="154" dur="1" fill="hold">
                                          <p:stCondLst>
                                            <p:cond delay="2999"/>
                                          </p:stCondLst>
                                        </p:cTn>
                                        <p:tgtEl>
                                          <p:spTgt spid="119"/>
                                        </p:tgtEl>
                                        <p:attrNameLst>
                                          <p:attrName>style.visibility</p:attrName>
                                        </p:attrNameLst>
                                      </p:cBhvr>
                                      <p:to>
                                        <p:strVal val="hidden"/>
                                      </p:to>
                                    </p:set>
                                  </p:childTnLst>
                                </p:cTn>
                              </p:par>
                              <p:par>
                                <p:cTn id="155" presetID="22" presetClass="entr" presetSubtype="1" fill="hold" grpId="0" nodeType="withEffect">
                                  <p:stCondLst>
                                    <p:cond delay="15700"/>
                                  </p:stCondLst>
                                  <p:childTnLst>
                                    <p:set>
                                      <p:cBhvr>
                                        <p:cTn id="156" dur="1" fill="hold">
                                          <p:stCondLst>
                                            <p:cond delay="0"/>
                                          </p:stCondLst>
                                        </p:cTn>
                                        <p:tgtEl>
                                          <p:spTgt spid="132"/>
                                        </p:tgtEl>
                                        <p:attrNameLst>
                                          <p:attrName>style.visibility</p:attrName>
                                        </p:attrNameLst>
                                      </p:cBhvr>
                                      <p:to>
                                        <p:strVal val="visible"/>
                                      </p:to>
                                    </p:set>
                                    <p:animEffect transition="in" filter="wipe(up)">
                                      <p:cBhvr>
                                        <p:cTn id="157" dur="1000"/>
                                        <p:tgtEl>
                                          <p:spTgt spid="132"/>
                                        </p:tgtEl>
                                      </p:cBhvr>
                                    </p:animEffect>
                                  </p:childTnLst>
                                </p:cTn>
                              </p:par>
                              <p:par>
                                <p:cTn id="158" presetID="8" presetClass="emph" presetSubtype="0" fill="hold" nodeType="withEffect">
                                  <p:stCondLst>
                                    <p:cond delay="21500"/>
                                  </p:stCondLst>
                                  <p:childTnLst>
                                    <p:animRot by="21600000">
                                      <p:cBhvr>
                                        <p:cTn id="159" dur="2000" fill="hold"/>
                                        <p:tgtEl>
                                          <p:spTgt spid="136"/>
                                        </p:tgtEl>
                                        <p:attrNameLst>
                                          <p:attrName>r</p:attrName>
                                        </p:attrNameLst>
                                      </p:cBhvr>
                                    </p:animRot>
                                  </p:childTnLst>
                                </p:cTn>
                              </p:par>
                              <p:par>
                                <p:cTn id="160" presetID="10" presetClass="exit" presetSubtype="0" fill="hold" grpId="1" nodeType="withEffect">
                                  <p:stCondLst>
                                    <p:cond delay="22000"/>
                                  </p:stCondLst>
                                  <p:childTnLst>
                                    <p:animEffect transition="out" filter="fade">
                                      <p:cBhvr>
                                        <p:cTn id="161" dur="1000"/>
                                        <p:tgtEl>
                                          <p:spTgt spid="131"/>
                                        </p:tgtEl>
                                      </p:cBhvr>
                                    </p:animEffect>
                                    <p:set>
                                      <p:cBhvr>
                                        <p:cTn id="162" dur="1" fill="hold">
                                          <p:stCondLst>
                                            <p:cond delay="999"/>
                                          </p:stCondLst>
                                        </p:cTn>
                                        <p:tgtEl>
                                          <p:spTgt spid="131"/>
                                        </p:tgtEl>
                                        <p:attrNameLst>
                                          <p:attrName>style.visibility</p:attrName>
                                        </p:attrNameLst>
                                      </p:cBhvr>
                                      <p:to>
                                        <p:strVal val="hidden"/>
                                      </p:to>
                                    </p:set>
                                  </p:childTnLst>
                                </p:cTn>
                              </p:par>
                              <p:par>
                                <p:cTn id="163" presetID="10" presetClass="exit" presetSubtype="0" fill="hold" grpId="1" nodeType="withEffect">
                                  <p:stCondLst>
                                    <p:cond delay="22000"/>
                                  </p:stCondLst>
                                  <p:childTnLst>
                                    <p:animEffect transition="out" filter="fade">
                                      <p:cBhvr>
                                        <p:cTn id="164" dur="1000"/>
                                        <p:tgtEl>
                                          <p:spTgt spid="135"/>
                                        </p:tgtEl>
                                      </p:cBhvr>
                                    </p:animEffect>
                                    <p:set>
                                      <p:cBhvr>
                                        <p:cTn id="165" dur="1" fill="hold">
                                          <p:stCondLst>
                                            <p:cond delay="999"/>
                                          </p:stCondLst>
                                        </p:cTn>
                                        <p:tgtEl>
                                          <p:spTgt spid="135"/>
                                        </p:tgtEl>
                                        <p:attrNameLst>
                                          <p:attrName>style.visibility</p:attrName>
                                        </p:attrNameLst>
                                      </p:cBhvr>
                                      <p:to>
                                        <p:strVal val="hidden"/>
                                      </p:to>
                                    </p:set>
                                  </p:childTnLst>
                                </p:cTn>
                              </p:par>
                              <p:par>
                                <p:cTn id="166" presetID="10" presetClass="exit" presetSubtype="0" fill="hold" grpId="1" nodeType="withEffect">
                                  <p:stCondLst>
                                    <p:cond delay="22000"/>
                                  </p:stCondLst>
                                  <p:childTnLst>
                                    <p:animEffect transition="out" filter="fade">
                                      <p:cBhvr>
                                        <p:cTn id="167" dur="1000"/>
                                        <p:tgtEl>
                                          <p:spTgt spid="134"/>
                                        </p:tgtEl>
                                      </p:cBhvr>
                                    </p:animEffect>
                                    <p:set>
                                      <p:cBhvr>
                                        <p:cTn id="168" dur="1" fill="hold">
                                          <p:stCondLst>
                                            <p:cond delay="999"/>
                                          </p:stCondLst>
                                        </p:cTn>
                                        <p:tgtEl>
                                          <p:spTgt spid="134"/>
                                        </p:tgtEl>
                                        <p:attrNameLst>
                                          <p:attrName>style.visibility</p:attrName>
                                        </p:attrNameLst>
                                      </p:cBhvr>
                                      <p:to>
                                        <p:strVal val="hidden"/>
                                      </p:to>
                                    </p:set>
                                  </p:childTnLst>
                                </p:cTn>
                              </p:par>
                              <p:par>
                                <p:cTn id="169" presetID="10" presetClass="exit" presetSubtype="0" fill="hold" grpId="1" nodeType="withEffect">
                                  <p:stCondLst>
                                    <p:cond delay="22000"/>
                                  </p:stCondLst>
                                  <p:childTnLst>
                                    <p:animEffect transition="out" filter="fade">
                                      <p:cBhvr>
                                        <p:cTn id="170" dur="1000"/>
                                        <p:tgtEl>
                                          <p:spTgt spid="133"/>
                                        </p:tgtEl>
                                      </p:cBhvr>
                                    </p:animEffect>
                                    <p:set>
                                      <p:cBhvr>
                                        <p:cTn id="171" dur="1" fill="hold">
                                          <p:stCondLst>
                                            <p:cond delay="999"/>
                                          </p:stCondLst>
                                        </p:cTn>
                                        <p:tgtEl>
                                          <p:spTgt spid="133"/>
                                        </p:tgtEl>
                                        <p:attrNameLst>
                                          <p:attrName>style.visibility</p:attrName>
                                        </p:attrNameLst>
                                      </p:cBhvr>
                                      <p:to>
                                        <p:strVal val="hidden"/>
                                      </p:to>
                                    </p:set>
                                  </p:childTnLst>
                                </p:cTn>
                              </p:par>
                              <p:par>
                                <p:cTn id="172" presetID="10" presetClass="exit" presetSubtype="0" fill="hold" grpId="1" nodeType="withEffect">
                                  <p:stCondLst>
                                    <p:cond delay="22000"/>
                                  </p:stCondLst>
                                  <p:childTnLst>
                                    <p:animEffect transition="out" filter="fade">
                                      <p:cBhvr>
                                        <p:cTn id="173" dur="1000"/>
                                        <p:tgtEl>
                                          <p:spTgt spid="132"/>
                                        </p:tgtEl>
                                      </p:cBhvr>
                                    </p:animEffect>
                                    <p:set>
                                      <p:cBhvr>
                                        <p:cTn id="174" dur="1" fill="hold">
                                          <p:stCondLst>
                                            <p:cond delay="999"/>
                                          </p:stCondLst>
                                        </p:cTn>
                                        <p:tgtEl>
                                          <p:spTgt spid="132"/>
                                        </p:tgtEl>
                                        <p:attrNameLst>
                                          <p:attrName>style.visibility</p:attrName>
                                        </p:attrNameLst>
                                      </p:cBhvr>
                                      <p:to>
                                        <p:strVal val="hidden"/>
                                      </p:to>
                                    </p:set>
                                  </p:childTnLst>
                                </p:cTn>
                              </p:par>
                              <p:par>
                                <p:cTn id="175" presetID="22" presetClass="exit" presetSubtype="1" fill="hold" nodeType="withEffect">
                                  <p:stCondLst>
                                    <p:cond delay="22000"/>
                                  </p:stCondLst>
                                  <p:childTnLst>
                                    <p:animEffect transition="out" filter="wipe(up)">
                                      <p:cBhvr>
                                        <p:cTn id="176" dur="500"/>
                                        <p:tgtEl>
                                          <p:spTgt spid="66"/>
                                        </p:tgtEl>
                                      </p:cBhvr>
                                    </p:animEffect>
                                    <p:set>
                                      <p:cBhvr>
                                        <p:cTn id="177" dur="1" fill="hold">
                                          <p:stCondLst>
                                            <p:cond delay="499"/>
                                          </p:stCondLst>
                                        </p:cTn>
                                        <p:tgtEl>
                                          <p:spTgt spid="66"/>
                                        </p:tgtEl>
                                        <p:attrNameLst>
                                          <p:attrName>style.visibility</p:attrName>
                                        </p:attrNameLst>
                                      </p:cBhvr>
                                      <p:to>
                                        <p:strVal val="hidden"/>
                                      </p:to>
                                    </p:set>
                                  </p:childTnLst>
                                </p:cTn>
                              </p:par>
                              <p:par>
                                <p:cTn id="178" presetID="22" presetClass="exit" presetSubtype="1" fill="hold" nodeType="withEffect">
                                  <p:stCondLst>
                                    <p:cond delay="22000"/>
                                  </p:stCondLst>
                                  <p:childTnLst>
                                    <p:animEffect transition="out" filter="wipe(up)">
                                      <p:cBhvr>
                                        <p:cTn id="179" dur="500"/>
                                        <p:tgtEl>
                                          <p:spTgt spid="65"/>
                                        </p:tgtEl>
                                      </p:cBhvr>
                                    </p:animEffect>
                                    <p:set>
                                      <p:cBhvr>
                                        <p:cTn id="180" dur="1" fill="hold">
                                          <p:stCondLst>
                                            <p:cond delay="499"/>
                                          </p:stCondLst>
                                        </p:cTn>
                                        <p:tgtEl>
                                          <p:spTgt spid="65"/>
                                        </p:tgtEl>
                                        <p:attrNameLst>
                                          <p:attrName>style.visibility</p:attrName>
                                        </p:attrNameLst>
                                      </p:cBhvr>
                                      <p:to>
                                        <p:strVal val="hidden"/>
                                      </p:to>
                                    </p:set>
                                  </p:childTnLst>
                                </p:cTn>
                              </p:par>
                              <p:par>
                                <p:cTn id="181" presetID="22" presetClass="exit" presetSubtype="1" fill="hold" nodeType="withEffect">
                                  <p:stCondLst>
                                    <p:cond delay="22000"/>
                                  </p:stCondLst>
                                  <p:childTnLst>
                                    <p:animEffect transition="out" filter="wipe(up)">
                                      <p:cBhvr>
                                        <p:cTn id="182" dur="500"/>
                                        <p:tgtEl>
                                          <p:spTgt spid="64"/>
                                        </p:tgtEl>
                                      </p:cBhvr>
                                    </p:animEffect>
                                    <p:set>
                                      <p:cBhvr>
                                        <p:cTn id="183" dur="1" fill="hold">
                                          <p:stCondLst>
                                            <p:cond delay="499"/>
                                          </p:stCondLst>
                                        </p:cTn>
                                        <p:tgtEl>
                                          <p:spTgt spid="64"/>
                                        </p:tgtEl>
                                        <p:attrNameLst>
                                          <p:attrName>style.visibility</p:attrName>
                                        </p:attrNameLst>
                                      </p:cBhvr>
                                      <p:to>
                                        <p:strVal val="hidden"/>
                                      </p:to>
                                    </p:set>
                                  </p:childTnLst>
                                </p:cTn>
                              </p:par>
                              <p:par>
                                <p:cTn id="184" presetID="22" presetClass="exit" presetSubtype="1" fill="hold" nodeType="withEffect">
                                  <p:stCondLst>
                                    <p:cond delay="22000"/>
                                  </p:stCondLst>
                                  <p:childTnLst>
                                    <p:animEffect transition="out" filter="wipe(up)">
                                      <p:cBhvr>
                                        <p:cTn id="185" dur="500"/>
                                        <p:tgtEl>
                                          <p:spTgt spid="63"/>
                                        </p:tgtEl>
                                      </p:cBhvr>
                                    </p:animEffect>
                                    <p:set>
                                      <p:cBhvr>
                                        <p:cTn id="186" dur="1" fill="hold">
                                          <p:stCondLst>
                                            <p:cond delay="499"/>
                                          </p:stCondLst>
                                        </p:cTn>
                                        <p:tgtEl>
                                          <p:spTgt spid="63"/>
                                        </p:tgtEl>
                                        <p:attrNameLst>
                                          <p:attrName>style.visibility</p:attrName>
                                        </p:attrNameLst>
                                      </p:cBhvr>
                                      <p:to>
                                        <p:strVal val="hidden"/>
                                      </p:to>
                                    </p:set>
                                  </p:childTnLst>
                                </p:cTn>
                              </p:par>
                              <p:par>
                                <p:cTn id="187" presetID="22" presetClass="exit" presetSubtype="1" fill="hold" nodeType="withEffect">
                                  <p:stCondLst>
                                    <p:cond delay="22000"/>
                                  </p:stCondLst>
                                  <p:childTnLst>
                                    <p:animEffect transition="out" filter="wipe(up)">
                                      <p:cBhvr>
                                        <p:cTn id="188" dur="500"/>
                                        <p:tgtEl>
                                          <p:spTgt spid="62"/>
                                        </p:tgtEl>
                                      </p:cBhvr>
                                    </p:animEffect>
                                    <p:set>
                                      <p:cBhvr>
                                        <p:cTn id="189" dur="1" fill="hold">
                                          <p:stCondLst>
                                            <p:cond delay="499"/>
                                          </p:stCondLst>
                                        </p:cTn>
                                        <p:tgtEl>
                                          <p:spTgt spid="62"/>
                                        </p:tgtEl>
                                        <p:attrNameLst>
                                          <p:attrName>style.visibility</p:attrName>
                                        </p:attrNameLst>
                                      </p:cBhvr>
                                      <p:to>
                                        <p:strVal val="hidden"/>
                                      </p:to>
                                    </p:set>
                                  </p:childTnLst>
                                </p:cTn>
                              </p:par>
                              <p:par>
                                <p:cTn id="190" presetID="22" presetClass="exit" presetSubtype="1" fill="hold" grpId="1" nodeType="withEffect">
                                  <p:stCondLst>
                                    <p:cond delay="22000"/>
                                  </p:stCondLst>
                                  <p:childTnLst>
                                    <p:animEffect transition="out" filter="wipe(up)">
                                      <p:cBhvr>
                                        <p:cTn id="191" dur="500"/>
                                        <p:tgtEl>
                                          <p:spTgt spid="56"/>
                                        </p:tgtEl>
                                      </p:cBhvr>
                                    </p:animEffect>
                                    <p:set>
                                      <p:cBhvr>
                                        <p:cTn id="192" dur="1" fill="hold">
                                          <p:stCondLst>
                                            <p:cond delay="499"/>
                                          </p:stCondLst>
                                        </p:cTn>
                                        <p:tgtEl>
                                          <p:spTgt spid="56"/>
                                        </p:tgtEl>
                                        <p:attrNameLst>
                                          <p:attrName>style.visibility</p:attrName>
                                        </p:attrNameLst>
                                      </p:cBhvr>
                                      <p:to>
                                        <p:strVal val="hidden"/>
                                      </p:to>
                                    </p:set>
                                  </p:childTnLst>
                                </p:cTn>
                              </p:par>
                              <p:par>
                                <p:cTn id="193" presetID="22" presetClass="exit" presetSubtype="1" fill="hold" grpId="1" nodeType="withEffect">
                                  <p:stCondLst>
                                    <p:cond delay="22000"/>
                                  </p:stCondLst>
                                  <p:childTnLst>
                                    <p:animEffect transition="out" filter="wipe(up)">
                                      <p:cBhvr>
                                        <p:cTn id="194" dur="500"/>
                                        <p:tgtEl>
                                          <p:spTgt spid="57"/>
                                        </p:tgtEl>
                                      </p:cBhvr>
                                    </p:animEffect>
                                    <p:set>
                                      <p:cBhvr>
                                        <p:cTn id="195" dur="1" fill="hold">
                                          <p:stCondLst>
                                            <p:cond delay="499"/>
                                          </p:stCondLst>
                                        </p:cTn>
                                        <p:tgtEl>
                                          <p:spTgt spid="57"/>
                                        </p:tgtEl>
                                        <p:attrNameLst>
                                          <p:attrName>style.visibility</p:attrName>
                                        </p:attrNameLst>
                                      </p:cBhvr>
                                      <p:to>
                                        <p:strVal val="hidden"/>
                                      </p:to>
                                    </p:set>
                                  </p:childTnLst>
                                </p:cTn>
                              </p:par>
                              <p:par>
                                <p:cTn id="196" presetID="22" presetClass="exit" presetSubtype="1" fill="hold" grpId="1" nodeType="withEffect">
                                  <p:stCondLst>
                                    <p:cond delay="22000"/>
                                  </p:stCondLst>
                                  <p:childTnLst>
                                    <p:animEffect transition="out" filter="wipe(up)">
                                      <p:cBhvr>
                                        <p:cTn id="197" dur="500"/>
                                        <p:tgtEl>
                                          <p:spTgt spid="58"/>
                                        </p:tgtEl>
                                      </p:cBhvr>
                                    </p:animEffect>
                                    <p:set>
                                      <p:cBhvr>
                                        <p:cTn id="198" dur="1" fill="hold">
                                          <p:stCondLst>
                                            <p:cond delay="499"/>
                                          </p:stCondLst>
                                        </p:cTn>
                                        <p:tgtEl>
                                          <p:spTgt spid="58"/>
                                        </p:tgtEl>
                                        <p:attrNameLst>
                                          <p:attrName>style.visibility</p:attrName>
                                        </p:attrNameLst>
                                      </p:cBhvr>
                                      <p:to>
                                        <p:strVal val="hidden"/>
                                      </p:to>
                                    </p:set>
                                  </p:childTnLst>
                                </p:cTn>
                              </p:par>
                              <p:par>
                                <p:cTn id="199" presetID="22" presetClass="exit" presetSubtype="1" fill="hold" grpId="1" nodeType="withEffect">
                                  <p:stCondLst>
                                    <p:cond delay="22000"/>
                                  </p:stCondLst>
                                  <p:childTnLst>
                                    <p:animEffect transition="out" filter="wipe(up)">
                                      <p:cBhvr>
                                        <p:cTn id="200" dur="500"/>
                                        <p:tgtEl>
                                          <p:spTgt spid="55"/>
                                        </p:tgtEl>
                                      </p:cBhvr>
                                    </p:animEffect>
                                    <p:set>
                                      <p:cBhvr>
                                        <p:cTn id="201"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0" grpId="0"/>
      <p:bldP spid="40" grpId="1"/>
      <p:bldP spid="41" grpId="0"/>
      <p:bldP spid="41" grpId="1"/>
      <p:bldP spid="55" grpId="0" animBg="1"/>
      <p:bldP spid="55" grpId="1" animBg="1"/>
      <p:bldP spid="56" grpId="0" animBg="1"/>
      <p:bldP spid="56" grpId="1" animBg="1"/>
      <p:bldP spid="57" grpId="0"/>
      <p:bldP spid="57" grpId="1"/>
      <p:bldP spid="58" grpId="0"/>
      <p:bldP spid="58" grpId="1"/>
      <p:bldP spid="105" grpId="0" animBg="1"/>
      <p:bldP spid="105" grpId="1" animBg="1"/>
      <p:bldP spid="106" grpId="0" animBg="1"/>
      <p:bldP spid="106" grpId="1" animBg="1"/>
      <p:bldP spid="107" grpId="0" animBg="1"/>
      <p:bldP spid="107" grpId="1" animBg="1"/>
      <p:bldP spid="97" grpId="0" animBg="1"/>
      <p:bldP spid="98" grpId="0"/>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3">
            <a:extLst>
              <a:ext uri="{FF2B5EF4-FFF2-40B4-BE49-F238E27FC236}">
                <a16:creationId xmlns:a16="http://schemas.microsoft.com/office/drawing/2014/main" id="{9869E4F9-C7DC-4EDD-BFCF-7D630222D5E9}"/>
              </a:ext>
            </a:extLst>
          </p:cNvPr>
          <p:cNvSpPr txBox="1">
            <a:spLocks/>
          </p:cNvSpPr>
          <p:nvPr/>
        </p:nvSpPr>
        <p:spPr>
          <a:xfrm>
            <a:off x="1283939" y="5639540"/>
            <a:ext cx="1037506" cy="66280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3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NR98SV</a:t>
            </a:r>
          </a:p>
          <a:p>
            <a:pPr algn="ctr"/>
            <a:r>
              <a:rPr lang="en-US">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199k btu</a:t>
            </a:r>
          </a:p>
        </p:txBody>
      </p:sp>
      <p:sp>
        <p:nvSpPr>
          <p:cNvPr id="27" name="Content Placeholder 3">
            <a:extLst>
              <a:ext uri="{FF2B5EF4-FFF2-40B4-BE49-F238E27FC236}">
                <a16:creationId xmlns:a16="http://schemas.microsoft.com/office/drawing/2014/main" id="{EBDCDA29-59A3-4908-8B81-6EF508B2D2CF}"/>
              </a:ext>
            </a:extLst>
          </p:cNvPr>
          <p:cNvSpPr txBox="1">
            <a:spLocks/>
          </p:cNvSpPr>
          <p:nvPr/>
        </p:nvSpPr>
        <p:spPr>
          <a:xfrm>
            <a:off x="3833040" y="1199071"/>
            <a:ext cx="8145030" cy="471864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Non-Condensing Units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120k to 199k btu</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0.82</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Indoor and Outdoor Units Available </a:t>
            </a:r>
            <a:r>
              <a:rPr lang="en-US" sz="15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(7 units total)</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Indoor Units Require Cat III Stainless Steel Venting</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All Units Satisfy 20ppm Low NOx Requirements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Copper Heat Exchanger</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 Years Heat Exchanger</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5 Years All Other Parts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 Year Reasonable Labor</a:t>
            </a:r>
          </a:p>
        </p:txBody>
      </p:sp>
      <p:sp>
        <p:nvSpPr>
          <p:cNvPr id="4" name="Title 1">
            <a:extLst>
              <a:ext uri="{FF2B5EF4-FFF2-40B4-BE49-F238E27FC236}">
                <a16:creationId xmlns:a16="http://schemas.microsoft.com/office/drawing/2014/main" id="{AB3C6100-69A2-0F61-8835-8ED92ED68E3B}"/>
              </a:ext>
            </a:extLst>
          </p:cNvPr>
          <p:cNvSpPr txBox="1">
            <a:spLocks/>
          </p:cNvSpPr>
          <p:nvPr/>
        </p:nvSpPr>
        <p:spPr>
          <a:xfrm>
            <a:off x="0" y="0"/>
            <a:ext cx="9023011"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STANDARD EFFICIENCY UNITS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5" name="Straight Arrow Connector 4">
            <a:extLst>
              <a:ext uri="{FF2B5EF4-FFF2-40B4-BE49-F238E27FC236}">
                <a16:creationId xmlns:a16="http://schemas.microsoft.com/office/drawing/2014/main" id="{39FA5D99-10AA-F527-6CC8-C07B24457A75}"/>
              </a:ext>
            </a:extLst>
          </p:cNvPr>
          <p:cNvCxnSpPr>
            <a:cxnSpLocks/>
          </p:cNvCxnSpPr>
          <p:nvPr/>
        </p:nvCxnSpPr>
        <p:spPr>
          <a:xfrm>
            <a:off x="128120" y="764249"/>
            <a:ext cx="8538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30" name="Picture 6">
            <a:extLst>
              <a:ext uri="{FF2B5EF4-FFF2-40B4-BE49-F238E27FC236}">
                <a16:creationId xmlns:a16="http://schemas.microsoft.com/office/drawing/2014/main" id="{3E6DE66B-AA64-526A-33AD-A4CEAC0894E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369" t="5146" r="31175" b="3494"/>
          <a:stretch>
            <a:fillRect/>
          </a:stretch>
        </p:blipFill>
        <p:spPr bwMode="auto">
          <a:xfrm>
            <a:off x="382831" y="984742"/>
            <a:ext cx="2839721" cy="4654798"/>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10DA817-6C9B-44C1-0F30-238D69576F0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243132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4F5668D-48C7-23B7-8E77-AD6E5D1AAC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800"/>
                    </a14:imgEffect>
                  </a14:imgLayer>
                </a14:imgProps>
              </a:ext>
              <a:ext uri="{28A0092B-C50C-407E-A947-70E740481C1C}">
                <a14:useLocalDpi xmlns:a14="http://schemas.microsoft.com/office/drawing/2010/main" val="0"/>
              </a:ext>
            </a:extLst>
          </a:blip>
          <a:srcRect l="11250" t="13231" r="9191" b="4175"/>
          <a:stretch>
            <a:fillRect/>
          </a:stretch>
        </p:blipFill>
        <p:spPr>
          <a:xfrm>
            <a:off x="279959" y="1127760"/>
            <a:ext cx="3261361" cy="4511780"/>
          </a:xfrm>
          <a:prstGeom prst="rect">
            <a:avLst/>
          </a:prstGeom>
          <a:effectLst>
            <a:outerShdw blurRad="63500" dist="63500" dir="2700000" algn="tl" rotWithShape="0">
              <a:prstClr val="black">
                <a:alpha val="40000"/>
              </a:prstClr>
            </a:outerShdw>
          </a:effectLst>
        </p:spPr>
      </p:pic>
      <p:sp>
        <p:nvSpPr>
          <p:cNvPr id="3" name="Title 1">
            <a:extLst>
              <a:ext uri="{FF2B5EF4-FFF2-40B4-BE49-F238E27FC236}">
                <a16:creationId xmlns:a16="http://schemas.microsoft.com/office/drawing/2014/main" id="{F20129A1-84E1-0944-64BB-6C29485F7DB4}"/>
              </a:ext>
            </a:extLst>
          </p:cNvPr>
          <p:cNvSpPr txBox="1">
            <a:spLocks/>
          </p:cNvSpPr>
          <p:nvPr/>
        </p:nvSpPr>
        <p:spPr>
          <a:xfrm>
            <a:off x="0" y="0"/>
            <a:ext cx="9023011"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HIGH EFFICIENCY UNITS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DAC60F8F-2EA6-7038-4CDB-8B829CD8C1FF}"/>
              </a:ext>
            </a:extLst>
          </p:cNvPr>
          <p:cNvCxnSpPr>
            <a:cxnSpLocks/>
          </p:cNvCxnSpPr>
          <p:nvPr/>
        </p:nvCxnSpPr>
        <p:spPr>
          <a:xfrm>
            <a:off x="128120" y="764249"/>
            <a:ext cx="6826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EB8BBECD-50BB-1A53-71F6-DFE75C2C69F1}"/>
              </a:ext>
            </a:extLst>
          </p:cNvPr>
          <p:cNvSpPr txBox="1">
            <a:spLocks/>
          </p:cNvSpPr>
          <p:nvPr/>
        </p:nvSpPr>
        <p:spPr>
          <a:xfrm>
            <a:off x="1283939" y="5639540"/>
            <a:ext cx="1037506" cy="66280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3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NRC98DV</a:t>
            </a:r>
          </a:p>
          <a:p>
            <a:pPr algn="ctr"/>
            <a:r>
              <a:rPr lang="en-US">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180k btu</a:t>
            </a:r>
          </a:p>
        </p:txBody>
      </p:sp>
      <p:sp>
        <p:nvSpPr>
          <p:cNvPr id="6" name="Content Placeholder 3">
            <a:extLst>
              <a:ext uri="{FF2B5EF4-FFF2-40B4-BE49-F238E27FC236}">
                <a16:creationId xmlns:a16="http://schemas.microsoft.com/office/drawing/2014/main" id="{EBDCDA29-59A3-4908-8B81-6EF508B2D2CF}"/>
              </a:ext>
            </a:extLst>
          </p:cNvPr>
          <p:cNvSpPr txBox="1">
            <a:spLocks/>
          </p:cNvSpPr>
          <p:nvPr/>
        </p:nvSpPr>
        <p:spPr>
          <a:xfrm>
            <a:off x="3833040" y="1232359"/>
            <a:ext cx="8145030" cy="465207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Condensing Units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120k to 199k btu</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0.87 to 0.92 </a:t>
            </a:r>
            <a:r>
              <a:rPr lang="en-US" sz="15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(depending on the unit)</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Indoor and Outdoor Units Available </a:t>
            </a:r>
            <a:r>
              <a:rPr lang="en-US" sz="15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(8 units total)</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Indoor Units Use 3” or 4” PVC/CPVC/PP</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All Units Satisfy 20ppm Low NOx Requirements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Copper Primary Heat Exchanger</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Stainless Steel Secondary Heat Exchanger</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 Years Heat Exchanger</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5 Years All Other Parts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 Year Reasonable Labor</a:t>
            </a:r>
          </a:p>
        </p:txBody>
      </p:sp>
      <p:pic>
        <p:nvPicPr>
          <p:cNvPr id="7" name="Picture 6">
            <a:extLst>
              <a:ext uri="{FF2B5EF4-FFF2-40B4-BE49-F238E27FC236}">
                <a16:creationId xmlns:a16="http://schemas.microsoft.com/office/drawing/2014/main" id="{65C711C6-E787-B08F-E16E-1278411FE67A}"/>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371026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3">
            <a:extLst>
              <a:ext uri="{FF2B5EF4-FFF2-40B4-BE49-F238E27FC236}">
                <a16:creationId xmlns:a16="http://schemas.microsoft.com/office/drawing/2014/main" id="{9869E4F9-C7DC-4EDD-BFCF-7D630222D5E9}"/>
              </a:ext>
            </a:extLst>
          </p:cNvPr>
          <p:cNvSpPr txBox="1">
            <a:spLocks/>
          </p:cNvSpPr>
          <p:nvPr/>
        </p:nvSpPr>
        <p:spPr>
          <a:xfrm>
            <a:off x="686092" y="4265118"/>
            <a:ext cx="1037506" cy="66280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3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NRC98DV</a:t>
            </a:r>
          </a:p>
          <a:p>
            <a:pPr algn="ctr"/>
            <a:r>
              <a:rPr lang="en-US">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180k btu</a:t>
            </a:r>
          </a:p>
        </p:txBody>
      </p:sp>
      <p:pic>
        <p:nvPicPr>
          <p:cNvPr id="15" name="Picture 14">
            <a:extLst>
              <a:ext uri="{FF2B5EF4-FFF2-40B4-BE49-F238E27FC236}">
                <a16:creationId xmlns:a16="http://schemas.microsoft.com/office/drawing/2014/main" id="{34F5668D-48C7-23B7-8E77-AD6E5D1AAC2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800"/>
                    </a14:imgEffect>
                  </a14:imgLayer>
                </a14:imgProps>
              </a:ext>
              <a:ext uri="{28A0092B-C50C-407E-A947-70E740481C1C}">
                <a14:useLocalDpi xmlns:a14="http://schemas.microsoft.com/office/drawing/2010/main" val="0"/>
              </a:ext>
            </a:extLst>
          </a:blip>
          <a:stretch>
            <a:fillRect/>
          </a:stretch>
        </p:blipFill>
        <p:spPr>
          <a:xfrm>
            <a:off x="-344610" y="353687"/>
            <a:ext cx="3098910" cy="4129494"/>
          </a:xfrm>
          <a:prstGeom prst="rect">
            <a:avLst/>
          </a:prstGeom>
          <a:effectLst>
            <a:outerShdw blurRad="63500" dist="63500" dir="2700000" algn="tl" rotWithShape="0">
              <a:prstClr val="black">
                <a:alpha val="40000"/>
              </a:prstClr>
            </a:outerShdw>
          </a:effectLst>
        </p:spPr>
      </p:pic>
      <p:sp>
        <p:nvSpPr>
          <p:cNvPr id="2" name="Content Placeholder 3">
            <a:extLst>
              <a:ext uri="{FF2B5EF4-FFF2-40B4-BE49-F238E27FC236}">
                <a16:creationId xmlns:a16="http://schemas.microsoft.com/office/drawing/2014/main" id="{03424E3C-D343-4202-1D34-D48EEC820C35}"/>
              </a:ext>
            </a:extLst>
          </p:cNvPr>
          <p:cNvSpPr txBox="1">
            <a:spLocks/>
          </p:cNvSpPr>
          <p:nvPr/>
        </p:nvSpPr>
        <p:spPr>
          <a:xfrm>
            <a:off x="4200108" y="1528499"/>
            <a:ext cx="3620625" cy="366400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All units include either an external remote control or built in display window for easy indication of set temperature along with monitoring and diagnostics capability.</a:t>
            </a:r>
          </a:p>
        </p:txBody>
      </p:sp>
      <p:pic>
        <p:nvPicPr>
          <p:cNvPr id="5" name="Picture 4" descr="A picture containing text, jack&#10;&#10;Description automatically generated">
            <a:extLst>
              <a:ext uri="{FF2B5EF4-FFF2-40B4-BE49-F238E27FC236}">
                <a16:creationId xmlns:a16="http://schemas.microsoft.com/office/drawing/2014/main" id="{968BBFDD-E957-1A16-2CC9-F47C77517E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6901" y="1135312"/>
            <a:ext cx="1756418" cy="3347869"/>
          </a:xfrm>
          <a:prstGeom prst="rect">
            <a:avLst/>
          </a:prstGeom>
          <a:effectLst>
            <a:outerShdw blurRad="63500" dist="63500" dir="2700000" algn="tl" rotWithShape="0">
              <a:prstClr val="black">
                <a:alpha val="40000"/>
              </a:prstClr>
            </a:outerShdw>
          </a:effectLst>
        </p:spPr>
      </p:pic>
      <p:sp>
        <p:nvSpPr>
          <p:cNvPr id="9" name="Content Placeholder 3">
            <a:extLst>
              <a:ext uri="{FF2B5EF4-FFF2-40B4-BE49-F238E27FC236}">
                <a16:creationId xmlns:a16="http://schemas.microsoft.com/office/drawing/2014/main" id="{A1C32EAD-5629-C0BF-0686-DD04889D792A}"/>
              </a:ext>
            </a:extLst>
          </p:cNvPr>
          <p:cNvSpPr txBox="1">
            <a:spLocks/>
          </p:cNvSpPr>
          <p:nvPr/>
        </p:nvSpPr>
        <p:spPr>
          <a:xfrm>
            <a:off x="8269097" y="4567248"/>
            <a:ext cx="1304015" cy="72610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NRC661DV</a:t>
            </a:r>
          </a:p>
          <a:p>
            <a:pPr algn="ctr"/>
            <a:r>
              <a:rPr lang="en-US" sz="12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120k btu</a:t>
            </a:r>
          </a:p>
        </p:txBody>
      </p:sp>
      <p:sp>
        <p:nvSpPr>
          <p:cNvPr id="10" name="Title 1">
            <a:extLst>
              <a:ext uri="{FF2B5EF4-FFF2-40B4-BE49-F238E27FC236}">
                <a16:creationId xmlns:a16="http://schemas.microsoft.com/office/drawing/2014/main" id="{FE39D355-0E0C-6A3A-C4C9-5600679612B3}"/>
              </a:ext>
            </a:extLst>
          </p:cNvPr>
          <p:cNvSpPr txBox="1">
            <a:spLocks/>
          </p:cNvSpPr>
          <p:nvPr/>
        </p:nvSpPr>
        <p:spPr>
          <a:xfrm>
            <a:off x="0" y="0"/>
            <a:ext cx="11533517"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STANDARD &amp; HIGH EFFICIENCY UNITS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1" name="Straight Arrow Connector 10">
            <a:extLst>
              <a:ext uri="{FF2B5EF4-FFF2-40B4-BE49-F238E27FC236}">
                <a16:creationId xmlns:a16="http://schemas.microsoft.com/office/drawing/2014/main" id="{F72A21CD-CF9F-DB50-DE26-89C6315CB084}"/>
              </a:ext>
            </a:extLst>
          </p:cNvPr>
          <p:cNvCxnSpPr>
            <a:cxnSpLocks/>
          </p:cNvCxnSpPr>
          <p:nvPr/>
        </p:nvCxnSpPr>
        <p:spPr>
          <a:xfrm>
            <a:off x="128120" y="764249"/>
            <a:ext cx="105398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3270CC7-95A5-A2D8-8172-DC345F6DE17D}"/>
              </a:ext>
            </a:extLst>
          </p:cNvPr>
          <p:cNvPicPr>
            <a:picLocks noChangeAspect="1"/>
          </p:cNvPicPr>
          <p:nvPr/>
        </p:nvPicPr>
        <p:blipFill>
          <a:blip r:embed="rId5" cstate="print">
            <a:extLst>
              <a:ext uri="{28A0092B-C50C-407E-A947-70E740481C1C}">
                <a14:useLocalDpi xmlns:a14="http://schemas.microsoft.com/office/drawing/2010/main" val="0"/>
              </a:ext>
            </a:extLst>
          </a:blip>
          <a:srcRect l="30978" t="10009" r="25926" b="12107"/>
          <a:stretch>
            <a:fillRect/>
          </a:stretch>
        </p:blipFill>
        <p:spPr>
          <a:xfrm>
            <a:off x="9762689" y="2295277"/>
            <a:ext cx="2180391" cy="3072370"/>
          </a:xfrm>
          <a:prstGeom prst="rect">
            <a:avLst/>
          </a:prstGeom>
          <a:effectLst>
            <a:outerShdw blurRad="63500" dist="63500" dir="2700000" algn="tl" rotWithShape="0">
              <a:prstClr val="black">
                <a:alpha val="40000"/>
              </a:prstClr>
            </a:outerShdw>
          </a:effectLst>
        </p:spPr>
      </p:pic>
      <p:sp>
        <p:nvSpPr>
          <p:cNvPr id="7" name="Content Placeholder 3">
            <a:extLst>
              <a:ext uri="{FF2B5EF4-FFF2-40B4-BE49-F238E27FC236}">
                <a16:creationId xmlns:a16="http://schemas.microsoft.com/office/drawing/2014/main" id="{DE6E5EBE-1624-CD02-4E54-CB920136FE36}"/>
              </a:ext>
            </a:extLst>
          </p:cNvPr>
          <p:cNvSpPr txBox="1">
            <a:spLocks/>
          </p:cNvSpPr>
          <p:nvPr/>
        </p:nvSpPr>
        <p:spPr>
          <a:xfrm>
            <a:off x="10432323" y="5367647"/>
            <a:ext cx="1109783" cy="72610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3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NR66OD</a:t>
            </a:r>
          </a:p>
          <a:p>
            <a:pPr algn="ctr"/>
            <a:r>
              <a:rPr lang="en-US">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120k btu</a:t>
            </a:r>
          </a:p>
        </p:txBody>
      </p:sp>
      <p:pic>
        <p:nvPicPr>
          <p:cNvPr id="13" name="Picture 12" descr="A picture containing text, clock, digital clock, electronics&#10;&#10;Description automatically generated">
            <a:extLst>
              <a:ext uri="{FF2B5EF4-FFF2-40B4-BE49-F238E27FC236}">
                <a16:creationId xmlns:a16="http://schemas.microsoft.com/office/drawing/2014/main" id="{C6A54053-37DB-5C69-544E-5778A18D4C9F}"/>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4957"/>
                    </a14:imgEffect>
                  </a14:imgLayer>
                </a14:imgProps>
              </a:ext>
              <a:ext uri="{28A0092B-C50C-407E-A947-70E740481C1C}">
                <a14:useLocalDpi xmlns:a14="http://schemas.microsoft.com/office/drawing/2010/main" val="0"/>
              </a:ext>
            </a:extLst>
          </a:blip>
          <a:stretch>
            <a:fillRect/>
          </a:stretch>
        </p:blipFill>
        <p:spPr>
          <a:xfrm>
            <a:off x="350153" y="4972892"/>
            <a:ext cx="1959489" cy="1714752"/>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81345B24-B5E7-4F36-0CEA-01EE61FBB376}"/>
              </a:ext>
            </a:extLst>
          </p:cNvPr>
          <p:cNvSpPr txBox="1">
            <a:spLocks/>
          </p:cNvSpPr>
          <p:nvPr/>
        </p:nvSpPr>
        <p:spPr>
          <a:xfrm>
            <a:off x="2719254" y="5192500"/>
            <a:ext cx="1037506" cy="66280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300">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NR98SV</a:t>
            </a:r>
          </a:p>
          <a:p>
            <a:pPr algn="ctr"/>
            <a:r>
              <a:rPr lang="en-US">
                <a:solidFill>
                  <a:schemeClr val="bg1"/>
                </a:solidFill>
                <a:effectLst>
                  <a:outerShdw blurRad="63500" dist="63500" dir="2700000" algn="tl" rotWithShape="0">
                    <a:prstClr val="black">
                      <a:alpha val="40000"/>
                    </a:prstClr>
                  </a:outerShdw>
                </a:effectLst>
                <a:latin typeface="Franklin Gothic Demi Cond" panose="020B0706030402020204" pitchFamily="34" charset="0"/>
                <a:cs typeface="Calibri"/>
              </a:rPr>
              <a:t>Max 199k btu</a:t>
            </a:r>
          </a:p>
        </p:txBody>
      </p:sp>
      <p:pic>
        <p:nvPicPr>
          <p:cNvPr id="8" name="Picture 6">
            <a:extLst>
              <a:ext uri="{FF2B5EF4-FFF2-40B4-BE49-F238E27FC236}">
                <a16:creationId xmlns:a16="http://schemas.microsoft.com/office/drawing/2014/main" id="{9956B301-33A7-9EF6-70E2-3B9C404B228A}"/>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5369" t="5146" r="31175" b="3494"/>
          <a:stretch>
            <a:fillRect/>
          </a:stretch>
        </p:blipFill>
        <p:spPr bwMode="auto">
          <a:xfrm>
            <a:off x="2258152" y="1795197"/>
            <a:ext cx="1993446" cy="3267606"/>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C42068A-22AE-0AC2-2E6B-616D4E5B8FAC}"/>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881562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1FEA8B39-E606-642D-E64B-25824B201ECB}"/>
              </a:ext>
            </a:extLst>
          </p:cNvPr>
          <p:cNvSpPr txBox="1">
            <a:spLocks/>
          </p:cNvSpPr>
          <p:nvPr/>
        </p:nvSpPr>
        <p:spPr>
          <a:xfrm>
            <a:off x="4455568" y="1193814"/>
            <a:ext cx="7420484" cy="532276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Pre-Mix refers to how the air and gas is pre-mixed in the fan before entering the burner  </a:t>
            </a:r>
          </a:p>
          <a:p>
            <a:pPr algn="ctr"/>
            <a:endParaRPr lang="en-US" sz="1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pPr algn="ctr"/>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Pre-Mix units have Dual Stainless Steel Heat Exchangers</a:t>
            </a:r>
          </a:p>
          <a:p>
            <a:pPr algn="ctr"/>
            <a:endParaRPr lang="en-US" sz="13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r>
              <a:rPr lang="en-US" sz="2600">
                <a:solidFill>
                  <a:srgbClr val="FF0000"/>
                </a:solidFill>
                <a:effectLst>
                  <a:outerShdw blurRad="63500" dist="63500" dir="2700000" algn="tl" rotWithShape="0">
                    <a:prstClr val="black">
                      <a:alpha val="40000"/>
                    </a:prstClr>
                  </a:outerShdw>
                </a:effectLst>
                <a:latin typeface="Franklin Gothic Medium" panose="020B0603020102020204" pitchFamily="34" charset="0"/>
                <a:cs typeface="Calibri"/>
              </a:rPr>
              <a:t>The Noritz Pre-mix Lineup:</a:t>
            </a:r>
          </a:p>
          <a:p>
            <a:pPr marL="571500"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 PRO Series</a:t>
            </a:r>
          </a:p>
          <a:p>
            <a:pPr marL="571500"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NRCR PRO Series</a:t>
            </a:r>
          </a:p>
          <a:p>
            <a:pPr marL="571500"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NRCB Boiler</a:t>
            </a:r>
          </a:p>
          <a:p>
            <a:pPr marL="571500"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NCC199CDV PRO </a:t>
            </a:r>
            <a:r>
              <a:rPr lang="en-US" sz="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(commercial unit)</a:t>
            </a:r>
            <a:endPar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5" name="Picture 4" descr="A picture containing machine&#10;&#10;Description automatically generated">
            <a:extLst>
              <a:ext uri="{FF2B5EF4-FFF2-40B4-BE49-F238E27FC236}">
                <a16:creationId xmlns:a16="http://schemas.microsoft.com/office/drawing/2014/main" id="{AA6A572B-6354-1296-D5BD-C6C679609F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022" t="3220" r="14996" b="12847"/>
          <a:stretch/>
        </p:blipFill>
        <p:spPr>
          <a:xfrm>
            <a:off x="352588" y="977168"/>
            <a:ext cx="3847454" cy="5756062"/>
          </a:xfrm>
          <a:prstGeom prst="rect">
            <a:avLst/>
          </a:prstGeom>
          <a:effectLst>
            <a:outerShdw blurRad="63500" dist="63500" dir="2700000" algn="tl" rotWithShape="0">
              <a:prstClr val="black">
                <a:alpha val="40000"/>
              </a:prstClr>
            </a:outerShdw>
          </a:effectLst>
        </p:spPr>
      </p:pic>
      <p:sp>
        <p:nvSpPr>
          <p:cNvPr id="3" name="Title 1">
            <a:extLst>
              <a:ext uri="{FF2B5EF4-FFF2-40B4-BE49-F238E27FC236}">
                <a16:creationId xmlns:a16="http://schemas.microsoft.com/office/drawing/2014/main" id="{0808A716-C3A3-8B32-7FBA-296F357DB7F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HIGH EFFICIENCY PRE-MIX UNITS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8AA65D41-9271-E352-3C5C-49289C662EFB}"/>
              </a:ext>
            </a:extLst>
          </p:cNvPr>
          <p:cNvCxnSpPr>
            <a:cxnSpLocks/>
          </p:cNvCxnSpPr>
          <p:nvPr/>
        </p:nvCxnSpPr>
        <p:spPr>
          <a:xfrm>
            <a:off x="128120" y="764249"/>
            <a:ext cx="94172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A31250A-2CCF-CDF6-58B3-7618D2866B13}"/>
              </a:ext>
            </a:extLst>
          </p:cNvPr>
          <p:cNvCxnSpPr>
            <a:cxnSpLocks/>
          </p:cNvCxnSpPr>
          <p:nvPr/>
        </p:nvCxnSpPr>
        <p:spPr>
          <a:xfrm flipV="1">
            <a:off x="2235631" y="5073250"/>
            <a:ext cx="0" cy="1370170"/>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B55CE72-B198-F3A3-DAAF-81D0F878522F}"/>
              </a:ext>
            </a:extLst>
          </p:cNvPr>
          <p:cNvCxnSpPr>
            <a:cxnSpLocks/>
          </p:cNvCxnSpPr>
          <p:nvPr/>
        </p:nvCxnSpPr>
        <p:spPr>
          <a:xfrm flipV="1">
            <a:off x="2235631" y="4889715"/>
            <a:ext cx="895027" cy="183535"/>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A0F60BA-BBC5-5DD2-62DD-09E00D16A001}"/>
              </a:ext>
            </a:extLst>
          </p:cNvPr>
          <p:cNvCxnSpPr>
            <a:cxnSpLocks/>
          </p:cNvCxnSpPr>
          <p:nvPr/>
        </p:nvCxnSpPr>
        <p:spPr>
          <a:xfrm flipV="1">
            <a:off x="3130658" y="2859437"/>
            <a:ext cx="38745" cy="2030278"/>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9D2CBF1-2E8A-BD89-BAB0-E723C86D31E9}"/>
              </a:ext>
            </a:extLst>
          </p:cNvPr>
          <p:cNvCxnSpPr>
            <a:cxnSpLocks/>
          </p:cNvCxnSpPr>
          <p:nvPr/>
        </p:nvCxnSpPr>
        <p:spPr>
          <a:xfrm>
            <a:off x="2533078" y="2859437"/>
            <a:ext cx="636325" cy="0"/>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01563DA-E20F-EC34-1BD2-E075ACEAA34F}"/>
              </a:ext>
            </a:extLst>
          </p:cNvPr>
          <p:cNvCxnSpPr>
            <a:cxnSpLocks/>
          </p:cNvCxnSpPr>
          <p:nvPr/>
        </p:nvCxnSpPr>
        <p:spPr>
          <a:xfrm>
            <a:off x="2533078" y="2229712"/>
            <a:ext cx="0" cy="629725"/>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F036737-563B-F171-CADE-E34212839DFB}"/>
              </a:ext>
            </a:extLst>
          </p:cNvPr>
          <p:cNvCxnSpPr>
            <a:cxnSpLocks/>
          </p:cNvCxnSpPr>
          <p:nvPr/>
        </p:nvCxnSpPr>
        <p:spPr>
          <a:xfrm>
            <a:off x="1619250" y="2229712"/>
            <a:ext cx="913828" cy="0"/>
          </a:xfrm>
          <a:prstGeom prst="line">
            <a:avLst/>
          </a:prstGeom>
          <a:ln w="76200" cap="rnd">
            <a:solidFill>
              <a:schemeClr val="accent4"/>
            </a:solidFill>
          </a:ln>
          <a:effectLst/>
        </p:spPr>
        <p:style>
          <a:lnRef idx="1">
            <a:schemeClr val="accent1"/>
          </a:lnRef>
          <a:fillRef idx="0">
            <a:schemeClr val="accent1"/>
          </a:fillRef>
          <a:effectRef idx="0">
            <a:schemeClr val="accent1"/>
          </a:effectRef>
          <a:fontRef idx="minor">
            <a:schemeClr val="tx1"/>
          </a:fontRef>
        </p:style>
      </p:cxnSp>
      <p:sp>
        <p:nvSpPr>
          <p:cNvPr id="12" name="Isosceles Triangle 11">
            <a:extLst>
              <a:ext uri="{FF2B5EF4-FFF2-40B4-BE49-F238E27FC236}">
                <a16:creationId xmlns:a16="http://schemas.microsoft.com/office/drawing/2014/main" id="{E4049C36-0BE3-DA4D-4196-D25954761869}"/>
              </a:ext>
            </a:extLst>
          </p:cNvPr>
          <p:cNvSpPr/>
          <p:nvPr/>
        </p:nvSpPr>
        <p:spPr>
          <a:xfrm rot="16200000">
            <a:off x="1419229" y="2135414"/>
            <a:ext cx="211448" cy="188595"/>
          </a:xfrm>
          <a:prstGeom prst="triangl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cxnSp>
        <p:nvCxnSpPr>
          <p:cNvPr id="14" name="Straight Connector 13">
            <a:extLst>
              <a:ext uri="{FF2B5EF4-FFF2-40B4-BE49-F238E27FC236}">
                <a16:creationId xmlns:a16="http://schemas.microsoft.com/office/drawing/2014/main" id="{0B95255F-6580-68C1-7E53-4400F7509DEB}"/>
              </a:ext>
            </a:extLst>
          </p:cNvPr>
          <p:cNvCxnSpPr>
            <a:cxnSpLocks/>
          </p:cNvCxnSpPr>
          <p:nvPr/>
        </p:nvCxnSpPr>
        <p:spPr>
          <a:xfrm>
            <a:off x="2729293" y="2714125"/>
            <a:ext cx="916747" cy="0"/>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30ABB15-787C-1F1D-EE80-14AC9D534DEC}"/>
              </a:ext>
            </a:extLst>
          </p:cNvPr>
          <p:cNvCxnSpPr>
            <a:cxnSpLocks/>
          </p:cNvCxnSpPr>
          <p:nvPr/>
        </p:nvCxnSpPr>
        <p:spPr>
          <a:xfrm>
            <a:off x="2729293" y="2068702"/>
            <a:ext cx="0" cy="645423"/>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D65E08-1941-C856-A06E-CD36379D941C}"/>
              </a:ext>
            </a:extLst>
          </p:cNvPr>
          <p:cNvCxnSpPr>
            <a:cxnSpLocks/>
          </p:cNvCxnSpPr>
          <p:nvPr/>
        </p:nvCxnSpPr>
        <p:spPr>
          <a:xfrm>
            <a:off x="1430655" y="2060167"/>
            <a:ext cx="1298638" cy="8535"/>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sp>
        <p:nvSpPr>
          <p:cNvPr id="17" name="Isosceles Triangle 16">
            <a:extLst>
              <a:ext uri="{FF2B5EF4-FFF2-40B4-BE49-F238E27FC236}">
                <a16:creationId xmlns:a16="http://schemas.microsoft.com/office/drawing/2014/main" id="{17299B2E-58FC-5C4D-4742-F76A67BD646B}"/>
              </a:ext>
            </a:extLst>
          </p:cNvPr>
          <p:cNvSpPr/>
          <p:nvPr/>
        </p:nvSpPr>
        <p:spPr>
          <a:xfrm rot="16200000">
            <a:off x="1230634" y="1965869"/>
            <a:ext cx="211448" cy="188595"/>
          </a:xfrm>
          <a:prstGeom prst="triangl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pic>
        <p:nvPicPr>
          <p:cNvPr id="18" name="Picture 17">
            <a:extLst>
              <a:ext uri="{FF2B5EF4-FFF2-40B4-BE49-F238E27FC236}">
                <a16:creationId xmlns:a16="http://schemas.microsoft.com/office/drawing/2014/main" id="{3A309490-484D-0F3C-2A22-B4A07D4BA5C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677268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3">
            <a:extLst>
              <a:ext uri="{FF2B5EF4-FFF2-40B4-BE49-F238E27FC236}">
                <a16:creationId xmlns:a16="http://schemas.microsoft.com/office/drawing/2014/main" id="{100AEBF9-AC51-EACC-34EC-691C05D06BED}"/>
              </a:ext>
            </a:extLst>
          </p:cNvPr>
          <p:cNvSpPr txBox="1">
            <a:spLocks/>
          </p:cNvSpPr>
          <p:nvPr/>
        </p:nvSpPr>
        <p:spPr>
          <a:xfrm>
            <a:off x="4438920" y="894315"/>
            <a:ext cx="7658194" cy="576482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6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Available Models:</a:t>
            </a: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EZ71DV: 12,800 – 160,000 BTUh / 0.4 - 9.0 gpm</a:t>
            </a: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EZ98DV: 12,800 – 180,000 BTUh / 0.4 - 9.8 gpm</a:t>
            </a: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EZ111DV: 12,800 – 199,900 BTUh / 0.4 – 11.1 gpm</a:t>
            </a:r>
          </a:p>
          <a:p>
            <a:endParaRPr lang="en-US" sz="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r>
              <a:rPr lang="en-US" sz="28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Key Features:</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Top Mounted Water Connections</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0.98</a:t>
            </a:r>
          </a:p>
          <a:p>
            <a:pPr marL="571500" indent="-571500">
              <a:buFont typeface="Arial" panose="020B0604020202020204" pitchFamily="34" charset="0"/>
              <a:buChar char="•"/>
            </a:pPr>
            <a:r>
              <a:rPr lang="en-US" sz="2800" b="0" i="0">
                <a:solidFill>
                  <a:schemeClr val="bg1"/>
                </a:solidFill>
                <a:effectLst>
                  <a:outerShdw blurRad="63500" dist="63500" dir="2700000" algn="tl" rotWithShape="0">
                    <a:prstClr val="black">
                      <a:alpha val="40000"/>
                    </a:prstClr>
                  </a:outerShdw>
                </a:effectLst>
                <a:latin typeface="Franklin Gothic Medium" panose="020B0603020102020204" pitchFamily="34" charset="0"/>
              </a:rPr>
              <a:t>EZ Start Plus Bluetooth® App</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Built-in Operation Panel</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Field Gas Conversion </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(included in the box)</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Versatile Venting </a:t>
            </a:r>
            <a:r>
              <a:rPr lang="en-US" sz="1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(one model for Indoor and Outdoor installations)</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2”, 3” or 4” PVC/CPVC/PP</a:t>
            </a:r>
          </a:p>
          <a:p>
            <a:pPr marL="1028700" lvl="1"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2” Max length: 75’</a:t>
            </a:r>
          </a:p>
          <a:p>
            <a:pPr marL="1028700" lvl="1"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3” Max length: 150’</a:t>
            </a:r>
          </a:p>
          <a:p>
            <a:pPr marL="1028700" lvl="1" indent="-571500">
              <a:buFont typeface="Arial" panose="020B0604020202020204" pitchFamily="34" charset="0"/>
              <a:buChar char="•"/>
            </a:pPr>
            <a:r>
              <a:rPr lang="en-US" sz="2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4” Max length: 65’</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Flexible 2” SV up to 35’</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25 Year Heat Exchanger Warranty</a:t>
            </a:r>
          </a:p>
        </p:txBody>
      </p:sp>
      <p:cxnSp>
        <p:nvCxnSpPr>
          <p:cNvPr id="9" name="Straight Arrow Connector 8">
            <a:extLst>
              <a:ext uri="{FF2B5EF4-FFF2-40B4-BE49-F238E27FC236}">
                <a16:creationId xmlns:a16="http://schemas.microsoft.com/office/drawing/2014/main" id="{8119AC2D-D3AC-ABFD-BEFD-28D75EAE89C0}"/>
              </a:ext>
            </a:extLst>
          </p:cNvPr>
          <p:cNvCxnSpPr>
            <a:cxnSpLocks/>
          </p:cNvCxnSpPr>
          <p:nvPr/>
        </p:nvCxnSpPr>
        <p:spPr>
          <a:xfrm>
            <a:off x="128120" y="764249"/>
            <a:ext cx="82742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FDA8C3B-D161-00E4-F6A8-23ACC00C3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23" y="134480"/>
            <a:ext cx="4805738" cy="551161"/>
          </a:xfrm>
          <a:prstGeom prst="rect">
            <a:avLst/>
          </a:prstGeom>
          <a:effectLst>
            <a:outerShdw blurRad="63500" dist="63500" dir="2700000" algn="tl" rotWithShape="0">
              <a:prstClr val="black">
                <a:alpha val="40000"/>
              </a:prstClr>
            </a:outerShdw>
          </a:effectLst>
        </p:spPr>
      </p:pic>
      <p:sp>
        <p:nvSpPr>
          <p:cNvPr id="11" name="Title 1">
            <a:extLst>
              <a:ext uri="{FF2B5EF4-FFF2-40B4-BE49-F238E27FC236}">
                <a16:creationId xmlns:a16="http://schemas.microsoft.com/office/drawing/2014/main" id="{53E76FFD-8B3D-C62C-17D9-8EB7EBF5365B}"/>
              </a:ext>
            </a:extLst>
          </p:cNvPr>
          <p:cNvSpPr>
            <a:spLocks noGrp="1"/>
          </p:cNvSpPr>
          <p:nvPr>
            <p:ph type="title"/>
          </p:nvPr>
        </p:nvSpPr>
        <p:spPr>
          <a:xfrm>
            <a:off x="4987291" y="76352"/>
            <a:ext cx="7204709"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OVERVIEW</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2" name="Picture 1">
            <a:extLst>
              <a:ext uri="{FF2B5EF4-FFF2-40B4-BE49-F238E27FC236}">
                <a16:creationId xmlns:a16="http://schemas.microsoft.com/office/drawing/2014/main" id="{7F300BB4-57FF-29DE-DDA9-93E010F70C07}"/>
              </a:ext>
            </a:extLst>
          </p:cNvPr>
          <p:cNvPicPr>
            <a:picLocks noChangeAspect="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868680" y="1236539"/>
            <a:ext cx="3201790" cy="4794692"/>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4A15ED6F-7940-E801-9EB6-B72C00922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375" y="3489890"/>
            <a:ext cx="1751152" cy="2730500"/>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3BDF9A49-7C76-04E8-9C99-B5B7C98B303F}"/>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180704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76E47-07F9-4219-2AD7-476BCCD12AE8}"/>
            </a:ext>
          </a:extLst>
        </p:cNvPr>
        <p:cNvGrpSpPr/>
        <p:nvPr/>
      </p:nvGrpSpPr>
      <p:grpSpPr>
        <a:xfrm>
          <a:off x="0" y="0"/>
          <a:ext cx="0" cy="0"/>
          <a:chOff x="0" y="0"/>
          <a:chExt cx="0" cy="0"/>
        </a:xfrm>
      </p:grpSpPr>
      <p:sp>
        <p:nvSpPr>
          <p:cNvPr id="5" name="Content Placeholder 3">
            <a:extLst>
              <a:ext uri="{FF2B5EF4-FFF2-40B4-BE49-F238E27FC236}">
                <a16:creationId xmlns:a16="http://schemas.microsoft.com/office/drawing/2014/main" id="{3AE1828C-DB4C-9C4C-81B1-1C6D081DB770}"/>
              </a:ext>
            </a:extLst>
          </p:cNvPr>
          <p:cNvSpPr txBox="1">
            <a:spLocks/>
          </p:cNvSpPr>
          <p:nvPr/>
        </p:nvSpPr>
        <p:spPr>
          <a:xfrm>
            <a:off x="4221356" y="1086931"/>
            <a:ext cx="7716644" cy="84971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All P</a:t>
            </a:r>
            <a:r>
              <a:rPr lang="en-US" sz="2600">
                <a:solidFill>
                  <a:prstClr val="white"/>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RO</a:t>
            </a:r>
            <a:r>
              <a:rPr kumimoji="0" lang="en-US" sz="2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 Series models are ready for use with NG and include a simple field gas conversion to LP.</a:t>
            </a:r>
            <a:endParaRPr kumimoji="0" lang="en-US" sz="2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endParaRPr>
          </a:p>
        </p:txBody>
      </p:sp>
      <p:sp>
        <p:nvSpPr>
          <p:cNvPr id="11" name="Title 1">
            <a:extLst>
              <a:ext uri="{FF2B5EF4-FFF2-40B4-BE49-F238E27FC236}">
                <a16:creationId xmlns:a16="http://schemas.microsoft.com/office/drawing/2014/main" id="{EAA01137-633F-4586-3235-09713C262EAA}"/>
              </a:ext>
            </a:extLst>
          </p:cNvPr>
          <p:cNvSpPr>
            <a:spLocks noGrp="1"/>
          </p:cNvSpPr>
          <p:nvPr>
            <p:ph type="title"/>
          </p:nvPr>
        </p:nvSpPr>
        <p:spPr>
          <a:xfrm>
            <a:off x="4987291" y="76352"/>
            <a:ext cx="7204709"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GAS CONVERSION</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12" name="Picture 11">
            <a:extLst>
              <a:ext uri="{FF2B5EF4-FFF2-40B4-BE49-F238E27FC236}">
                <a16:creationId xmlns:a16="http://schemas.microsoft.com/office/drawing/2014/main" id="{ABD6BE13-FA87-9DD0-F81A-CAAFF3886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23" y="134480"/>
            <a:ext cx="4805738" cy="551161"/>
          </a:xfrm>
          <a:prstGeom prst="rect">
            <a:avLst/>
          </a:prstGeom>
          <a:effectLst>
            <a:outerShdw blurRad="63500" dist="63500" dir="2700000" algn="tl" rotWithShape="0">
              <a:prstClr val="black">
                <a:alpha val="40000"/>
              </a:prstClr>
            </a:outerShdw>
          </a:effectLst>
        </p:spPr>
      </p:pic>
      <p:cxnSp>
        <p:nvCxnSpPr>
          <p:cNvPr id="13" name="Straight Arrow Connector 12">
            <a:extLst>
              <a:ext uri="{FF2B5EF4-FFF2-40B4-BE49-F238E27FC236}">
                <a16:creationId xmlns:a16="http://schemas.microsoft.com/office/drawing/2014/main" id="{B5D6FEB6-7C4C-CBF3-864E-837AADFCAE47}"/>
              </a:ext>
            </a:extLst>
          </p:cNvPr>
          <p:cNvCxnSpPr>
            <a:cxnSpLocks/>
          </p:cNvCxnSpPr>
          <p:nvPr/>
        </p:nvCxnSpPr>
        <p:spPr>
          <a:xfrm>
            <a:off x="128120" y="764249"/>
            <a:ext cx="10128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8DA2CF4-D8B4-3EAC-2AB2-F229F1B064CF}"/>
              </a:ext>
            </a:extLst>
          </p:cNvPr>
          <p:cNvPicPr>
            <a:picLocks noChangeAspect="1"/>
          </p:cNvPicPr>
          <p:nvPr/>
        </p:nvPicPr>
        <p:blipFill>
          <a:blip r:embed="rId3" cstate="print">
            <a:extLst>
              <a:ext uri="{28A0092B-C50C-407E-A947-70E740481C1C}">
                <a14:useLocalDpi xmlns:a14="http://schemas.microsoft.com/office/drawing/2010/main" val="0"/>
              </a:ext>
            </a:extLst>
          </a:blip>
          <a:srcRect l="19800" r="8476"/>
          <a:stretch/>
        </p:blipFill>
        <p:spPr>
          <a:xfrm>
            <a:off x="4297556" y="2174187"/>
            <a:ext cx="4055420" cy="4240630"/>
          </a:xfrm>
          <a:prstGeom prst="rect">
            <a:avLst/>
          </a:prstGeom>
          <a:effectLst>
            <a:outerShdw blurRad="63500" dist="63500" dir="2700000" algn="tl" rotWithShape="0">
              <a:prstClr val="black">
                <a:alpha val="40000"/>
              </a:prstClr>
            </a:outerShdw>
            <a:softEdge rad="19050"/>
          </a:effectLst>
        </p:spPr>
      </p:pic>
      <p:pic>
        <p:nvPicPr>
          <p:cNvPr id="3" name="Picture 2">
            <a:extLst>
              <a:ext uri="{FF2B5EF4-FFF2-40B4-BE49-F238E27FC236}">
                <a16:creationId xmlns:a16="http://schemas.microsoft.com/office/drawing/2014/main" id="{D1763A47-560D-0AD0-B89A-27D809F81E8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607674" y="2040365"/>
            <a:ext cx="2312578" cy="4508274"/>
          </a:xfrm>
          <a:prstGeom prst="rect">
            <a:avLst/>
          </a:prstGeom>
          <a:effectLst>
            <a:outerShdw blurRad="63500" dist="63500" dir="2700000" algn="tl" rotWithShape="0">
              <a:prstClr val="black">
                <a:alpha val="40000"/>
              </a:prstClr>
            </a:outerShdw>
            <a:softEdge rad="12700"/>
          </a:effectLst>
        </p:spPr>
      </p:pic>
      <p:pic>
        <p:nvPicPr>
          <p:cNvPr id="6" name="Picture 2" descr="Finger Touch Screen On White Illustrations, Royalty-Free Vector Graphics &amp; Clip Art - iStock">
            <a:extLst>
              <a:ext uri="{FF2B5EF4-FFF2-40B4-BE49-F238E27FC236}">
                <a16:creationId xmlns:a16="http://schemas.microsoft.com/office/drawing/2014/main" id="{F4E99253-8215-1B50-422D-9E79B6CA14EB}"/>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10216020" y="3475244"/>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845B93E-6EC1-D861-3785-44FFC584D9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4880" y="4411107"/>
            <a:ext cx="2110745" cy="1843723"/>
          </a:xfrm>
          <a:prstGeom prst="rect">
            <a:avLst/>
          </a:prstGeom>
          <a:effectLst>
            <a:outerShdw blurRad="63500" dist="63500" dir="2700000" algn="tl" rotWithShape="0">
              <a:prstClr val="black">
                <a:alpha val="40000"/>
              </a:prstClr>
            </a:outerShdw>
          </a:effectLst>
        </p:spPr>
      </p:pic>
      <p:pic>
        <p:nvPicPr>
          <p:cNvPr id="10" name="Picture 9">
            <a:extLst>
              <a:ext uri="{FF2B5EF4-FFF2-40B4-BE49-F238E27FC236}">
                <a16:creationId xmlns:a16="http://schemas.microsoft.com/office/drawing/2014/main" id="{A4B20046-D280-D0A1-F88E-EAC1116D4774}"/>
              </a:ext>
            </a:extLst>
          </p:cNvPr>
          <p:cNvPicPr>
            <a:picLocks noChangeAspect="1"/>
          </p:cNvPicPr>
          <p:nvPr/>
        </p:nvPicPr>
        <p:blipFill>
          <a:blip r:embed="rId8">
            <a:extLst>
              <a:ext uri="{28A0092B-C50C-407E-A947-70E740481C1C}">
                <a14:useLocalDpi xmlns:a14="http://schemas.microsoft.com/office/drawing/2010/main" val="0"/>
              </a:ext>
            </a:extLst>
          </a:blip>
          <a:srcRect l="18957" t="7178" r="19515" b="5397"/>
          <a:stretch>
            <a:fillRect/>
          </a:stretch>
        </p:blipFill>
        <p:spPr>
          <a:xfrm>
            <a:off x="868680" y="1236539"/>
            <a:ext cx="3201790" cy="4794692"/>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5D7828A6-840E-E57E-74B9-79198F599B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6375" y="3489890"/>
            <a:ext cx="1751152" cy="2730500"/>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9BF0D755-91C0-D17E-7F00-2F9C7B239E6C}"/>
              </a:ext>
            </a:extLst>
          </p:cNvPr>
          <p:cNvPicPr>
            <a:picLocks noChangeAspect="1"/>
          </p:cNvPicPr>
          <p:nvPr/>
        </p:nvPicPr>
        <p:blipFill>
          <a:blip r:embed="rId10">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79716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2205DB-046E-444A-8746-9CC6A280650E}"/>
              </a:ext>
            </a:extLst>
          </p:cNvPr>
          <p:cNvSpPr>
            <a:spLocks noGrp="1"/>
          </p:cNvSpPr>
          <p:nvPr>
            <p:ph type="body" sz="half" idx="2"/>
          </p:nvPr>
        </p:nvSpPr>
        <p:spPr>
          <a:xfrm>
            <a:off x="5056525" y="1057021"/>
            <a:ext cx="6769268" cy="5711559"/>
          </a:xfrm>
          <a:effectLst>
            <a:outerShdw blurRad="63500" dist="63500" dir="2700000" algn="tl" rotWithShape="0">
              <a:prstClr val="black">
                <a:alpha val="40000"/>
              </a:prstClr>
            </a:outerShdw>
          </a:effectLst>
        </p:spPr>
        <p:txBody>
          <a:bodyPr vert="horz" lIns="91440" tIns="45720" rIns="91440" bIns="45720" rtlCol="0" anchor="t">
            <a:normAutofit fontScale="92500" lnSpcReduction="20000"/>
          </a:bodyPr>
          <a:lstStyle/>
          <a:p>
            <a:pPr>
              <a:buNone/>
            </a:pPr>
            <a:r>
              <a:rPr lang="en-US" sz="20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Available Models:</a:t>
            </a:r>
          </a:p>
          <a:p>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NRCR92DV: </a:t>
            </a: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12,800 – 165,000 BTUh / 0.4 - 9.2 gpm </a:t>
            </a:r>
          </a:p>
          <a:p>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NRCR111DV: </a:t>
            </a: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12,800 – 199,900 BTUh / 0.4 – 11.1 gpm</a:t>
            </a:r>
            <a:endPar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r>
              <a:rPr lang="en-US" sz="20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Key Features:</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Built-In Recirculation Pump</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0.98</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EZ Start Plus Bluetooth® App</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Versatile Venting (Just like EZ Pro Series)</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Steady BTU Control</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15 Year Heat Exchanger Warranty</a:t>
            </a:r>
          </a:p>
          <a:p>
            <a:r>
              <a:rPr lang="en-US" sz="20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Recirc Setting:</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Auto Learning (Default)</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Manual Timer (Using EZ Start app or Operation Panel)</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Title 24 (On Demand)</a:t>
            </a:r>
          </a:p>
          <a:p>
            <a:r>
              <a:rPr lang="en-US" sz="20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Recirc Types:</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Dedicated Recirculation</a:t>
            </a:r>
          </a:p>
          <a:p>
            <a:pPr marL="285750" indent="-285750">
              <a:buFont typeface="Arial" panose="020B0604020202020204" pitchFamily="34" charset="0"/>
              <a:buChar char="•"/>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Crossover (up to 2)</a:t>
            </a:r>
          </a:p>
        </p:txBody>
      </p:sp>
      <p:pic>
        <p:nvPicPr>
          <p:cNvPr id="11" name="Picture 10" descr="A black and grey logo&#10;&#10;AI-generated content may be incorrect.">
            <a:extLst>
              <a:ext uri="{FF2B5EF4-FFF2-40B4-BE49-F238E27FC236}">
                <a16:creationId xmlns:a16="http://schemas.microsoft.com/office/drawing/2014/main" id="{FA8076DA-A8C4-BF41-ABF3-350B6E6735C7}"/>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2" name="Picture 11">
            <a:extLst>
              <a:ext uri="{FF2B5EF4-FFF2-40B4-BE49-F238E27FC236}">
                <a16:creationId xmlns:a16="http://schemas.microsoft.com/office/drawing/2014/main" id="{D2085CF8-F5A8-7410-367C-1270E61798E1}"/>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37F88163-1494-CA91-581D-DA52B18602DD}"/>
              </a:ext>
            </a:extLst>
          </p:cNvPr>
          <p:cNvPicPr>
            <a:picLocks noChangeAspect="1"/>
          </p:cNvPicPr>
          <p:nvPr/>
        </p:nvPicPr>
        <p:blipFill>
          <a:blip r:embed="rId4" cstate="print">
            <a:extLst>
              <a:ext uri="{28A0092B-C50C-407E-A947-70E740481C1C}">
                <a14:useLocalDpi xmlns:a14="http://schemas.microsoft.com/office/drawing/2010/main" val="0"/>
              </a:ext>
            </a:extLst>
          </a:blip>
          <a:srcRect l="33287" r="25602"/>
          <a:stretch>
            <a:fillRect/>
          </a:stretch>
        </p:blipFill>
        <p:spPr>
          <a:xfrm>
            <a:off x="65156" y="1197269"/>
            <a:ext cx="3685687" cy="5603240"/>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CD752A92-A6F1-3923-FCBE-D9BA9BF438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9378" y="4644737"/>
            <a:ext cx="1279239" cy="1994188"/>
          </a:xfrm>
          <a:prstGeom prst="rect">
            <a:avLst/>
          </a:prstGeom>
          <a:effectLst>
            <a:outerShdw blurRad="63500" dist="63500" dir="2700000" algn="tl" rotWithShape="0">
              <a:prstClr val="black">
                <a:alpha val="40000"/>
              </a:prstClr>
            </a:outerShdw>
          </a:effectLst>
        </p:spPr>
      </p:pic>
      <p:sp>
        <p:nvSpPr>
          <p:cNvPr id="2" name="Title 1">
            <a:extLst>
              <a:ext uri="{FF2B5EF4-FFF2-40B4-BE49-F238E27FC236}">
                <a16:creationId xmlns:a16="http://schemas.microsoft.com/office/drawing/2014/main" id="{2DF35828-29D3-73CA-A670-8AC02318DBD0}"/>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OVERVIEW</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62D34303-1A20-9B48-5BB0-BDF0E5768A49}"/>
              </a:ext>
            </a:extLst>
          </p:cNvPr>
          <p:cNvCxnSpPr>
            <a:cxnSpLocks/>
          </p:cNvCxnSpPr>
          <p:nvPr/>
        </p:nvCxnSpPr>
        <p:spPr>
          <a:xfrm>
            <a:off x="3994000" y="810630"/>
            <a:ext cx="5236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B115F29-8202-3652-3205-8D3E54558683}"/>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110252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2205DB-046E-444A-8746-9CC6A280650E}"/>
              </a:ext>
            </a:extLst>
          </p:cNvPr>
          <p:cNvSpPr>
            <a:spLocks noGrp="1"/>
          </p:cNvSpPr>
          <p:nvPr>
            <p:ph type="body" sz="half" idx="2"/>
          </p:nvPr>
        </p:nvSpPr>
        <p:spPr>
          <a:xfrm>
            <a:off x="5181837" y="1378850"/>
            <a:ext cx="6893323" cy="4668520"/>
          </a:xfr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p>
            <a:pPr>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The NRCR PRO is a pre-mix style unit and thus has the same venting options as the EZ PRO Series:</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DV Direct Vent</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SV Single Vent</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OD Outdoor</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No Roof Kit</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FSV Flexible Single Vent</a:t>
            </a:r>
          </a:p>
          <a:p>
            <a:pPr marL="342900" indent="-342900">
              <a:buFont typeface="Arial" panose="020B0604020202020204" pitchFamily="34" charset="0"/>
              <a:buChar char="•"/>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Common Vent Capable (2 Units Quick Connected)</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1" name="Picture 10" descr="A black and grey logo&#10;&#10;AI-generated content may be incorrect.">
            <a:extLst>
              <a:ext uri="{FF2B5EF4-FFF2-40B4-BE49-F238E27FC236}">
                <a16:creationId xmlns:a16="http://schemas.microsoft.com/office/drawing/2014/main" id="{DFA15C9F-E736-E257-5440-1A3F58618AF8}"/>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2" name="Picture 11">
            <a:extLst>
              <a:ext uri="{FF2B5EF4-FFF2-40B4-BE49-F238E27FC236}">
                <a16:creationId xmlns:a16="http://schemas.microsoft.com/office/drawing/2014/main" id="{6DD66FE8-D4F6-2760-A2B1-DCDF2158F24E}"/>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2" name="Title 1">
            <a:extLst>
              <a:ext uri="{FF2B5EF4-FFF2-40B4-BE49-F238E27FC236}">
                <a16:creationId xmlns:a16="http://schemas.microsoft.com/office/drawing/2014/main" id="{EEB94A8A-07E4-D9BB-587D-1D252E930B73}"/>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3" name="Straight Arrow Connector 2">
            <a:extLst>
              <a:ext uri="{FF2B5EF4-FFF2-40B4-BE49-F238E27FC236}">
                <a16:creationId xmlns:a16="http://schemas.microsoft.com/office/drawing/2014/main" id="{2F52406D-16A8-4EB2-98D4-AF535E632865}"/>
              </a:ext>
            </a:extLst>
          </p:cNvPr>
          <p:cNvCxnSpPr>
            <a:cxnSpLocks/>
          </p:cNvCxnSpPr>
          <p:nvPr/>
        </p:nvCxnSpPr>
        <p:spPr>
          <a:xfrm>
            <a:off x="3994000" y="810630"/>
            <a:ext cx="4540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B58B5B3-778A-F148-374E-4A093791CBA6}"/>
              </a:ext>
            </a:extLst>
          </p:cNvPr>
          <p:cNvPicPr>
            <a:picLocks noChangeAspect="1"/>
          </p:cNvPicPr>
          <p:nvPr/>
        </p:nvPicPr>
        <p:blipFill>
          <a:blip r:embed="rId4" cstate="print">
            <a:extLst>
              <a:ext uri="{28A0092B-C50C-407E-A947-70E740481C1C}">
                <a14:useLocalDpi xmlns:a14="http://schemas.microsoft.com/office/drawing/2010/main" val="0"/>
              </a:ext>
            </a:extLst>
          </a:blip>
          <a:srcRect l="33287" r="25602"/>
          <a:stretch>
            <a:fillRect/>
          </a:stretch>
        </p:blipFill>
        <p:spPr>
          <a:xfrm>
            <a:off x="65156" y="1197269"/>
            <a:ext cx="3685687" cy="5603240"/>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B1A92A26-6B01-80FC-B491-B0B79F696B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9378" y="4644737"/>
            <a:ext cx="1279239" cy="1994188"/>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CB1E5EFC-4937-41B7-4CD7-59BE55A0D227}"/>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960235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ack and grey logo&#10;&#10;AI-generated content may be incorrect.">
            <a:extLst>
              <a:ext uri="{FF2B5EF4-FFF2-40B4-BE49-F238E27FC236}">
                <a16:creationId xmlns:a16="http://schemas.microsoft.com/office/drawing/2014/main" id="{4B6C30A4-5BD9-6D8F-F425-BD7F054C0DEB}"/>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97587323-0581-23F9-3C29-63BEBDA19E4E}"/>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9" name="Title 1">
            <a:extLst>
              <a:ext uri="{FF2B5EF4-FFF2-40B4-BE49-F238E27FC236}">
                <a16:creationId xmlns:a16="http://schemas.microsoft.com/office/drawing/2014/main" id="{ADC37693-252D-BE7E-7F79-0CF0E6D0840B}"/>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DEDICATED</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2" name="Straight Arrow Connector 11">
            <a:extLst>
              <a:ext uri="{FF2B5EF4-FFF2-40B4-BE49-F238E27FC236}">
                <a16:creationId xmlns:a16="http://schemas.microsoft.com/office/drawing/2014/main" id="{32D5F42E-7A49-AF02-CF28-1A0DB8A054D8}"/>
              </a:ext>
            </a:extLst>
          </p:cNvPr>
          <p:cNvCxnSpPr>
            <a:cxnSpLocks/>
          </p:cNvCxnSpPr>
          <p:nvPr/>
        </p:nvCxnSpPr>
        <p:spPr>
          <a:xfrm>
            <a:off x="3994000" y="810630"/>
            <a:ext cx="5236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C55DDC8-A64D-77D9-3F12-A1F6DE28D107}"/>
              </a:ext>
            </a:extLst>
          </p:cNvPr>
          <p:cNvSpPr txBox="1">
            <a:spLocks/>
          </p:cNvSpPr>
          <p:nvPr/>
        </p:nvSpPr>
        <p:spPr>
          <a:xfrm>
            <a:off x="3943032" y="881069"/>
            <a:ext cx="81584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lvl="0">
              <a:defRPr/>
            </a:pPr>
            <a:r>
              <a:rPr lang="en-US" sz="1900">
                <a:solidFill>
                  <a:prstClr val="white"/>
                </a:solidFill>
                <a:effectLst>
                  <a:outerShdw blurRad="63500" dist="63500" dir="2700000" algn="tl" rotWithShape="0">
                    <a:prstClr val="black">
                      <a:alpha val="40000"/>
                    </a:prstClr>
                  </a:outerShdw>
                </a:effectLst>
                <a:latin typeface="Franklin Gothic Medium" panose="020B0603020102020204" pitchFamily="34" charset="0"/>
              </a:rPr>
              <a:t>Return Line should have a shut off valve, hose bibb and expansion tank</a:t>
            </a:r>
          </a:p>
        </p:txBody>
      </p:sp>
      <p:pic>
        <p:nvPicPr>
          <p:cNvPr id="3" name="Picture 2">
            <a:extLst>
              <a:ext uri="{FF2B5EF4-FFF2-40B4-BE49-F238E27FC236}">
                <a16:creationId xmlns:a16="http://schemas.microsoft.com/office/drawing/2014/main" id="{D0ACB0D3-6F68-7F18-E7A1-88CF94926979}"/>
              </a:ext>
            </a:extLst>
          </p:cNvPr>
          <p:cNvPicPr>
            <a:picLocks noChangeAspect="1"/>
          </p:cNvPicPr>
          <p:nvPr/>
        </p:nvPicPr>
        <p:blipFill>
          <a:blip r:embed="rId4">
            <a:extLst>
              <a:ext uri="{28A0092B-C50C-407E-A947-70E740481C1C}">
                <a14:useLocalDpi xmlns:a14="http://schemas.microsoft.com/office/drawing/2010/main" val="0"/>
              </a:ext>
            </a:extLst>
          </a:blip>
          <a:srcRect l="125" t="20573" r="-125" b="1328"/>
          <a:stretch>
            <a:fillRect/>
          </a:stretch>
        </p:blipFill>
        <p:spPr>
          <a:xfrm>
            <a:off x="0" y="1320801"/>
            <a:ext cx="12192000" cy="5356029"/>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9CF20830-8E02-1A95-8606-DD1A1FDC3618}"/>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058156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C17B3C0-7B07-791D-AC7F-5E071FDCEA50}"/>
              </a:ext>
            </a:extLst>
          </p:cNvPr>
          <p:cNvPicPr>
            <a:picLocks noChangeAspect="1"/>
          </p:cNvPicPr>
          <p:nvPr/>
        </p:nvPicPr>
        <p:blipFill>
          <a:blip r:embed="rId2">
            <a:extLst>
              <a:ext uri="{28A0092B-C50C-407E-A947-70E740481C1C}">
                <a14:useLocalDpi xmlns:a14="http://schemas.microsoft.com/office/drawing/2010/main" val="0"/>
              </a:ext>
            </a:extLst>
          </a:blip>
          <a:srcRect t="20641"/>
          <a:stretch>
            <a:fillRect/>
          </a:stretch>
        </p:blipFill>
        <p:spPr>
          <a:xfrm>
            <a:off x="-15240" y="1324156"/>
            <a:ext cx="12192000" cy="5442404"/>
          </a:xfrm>
          <a:prstGeom prst="rect">
            <a:avLst/>
          </a:prstGeom>
          <a:effectLst>
            <a:outerShdw blurRad="63500" dist="63500" dir="2700000" algn="tl" rotWithShape="0">
              <a:prstClr val="black">
                <a:alpha val="40000"/>
              </a:prstClr>
            </a:outerShdw>
          </a:effectLst>
        </p:spPr>
      </p:pic>
      <p:pic>
        <p:nvPicPr>
          <p:cNvPr id="5" name="Picture 4" descr="A close-up of a cross section of a cross section&#10;&#10;Description automatically generated with low confidence">
            <a:extLst>
              <a:ext uri="{FF2B5EF4-FFF2-40B4-BE49-F238E27FC236}">
                <a16:creationId xmlns:a16="http://schemas.microsoft.com/office/drawing/2014/main" id="{31583A84-42C4-3E7B-6753-152EBED26E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5333" y="187941"/>
            <a:ext cx="1987638" cy="2018656"/>
          </a:xfrm>
          <a:prstGeom prst="rect">
            <a:avLst/>
          </a:prstGeom>
          <a:effectLst>
            <a:outerShdw blurRad="63500" dist="63500" dir="2700000" algn="tl" rotWithShape="0">
              <a:prstClr val="black">
                <a:alpha val="40000"/>
              </a:prstClr>
            </a:outerShdw>
            <a:softEdge rad="12700"/>
          </a:effectLst>
        </p:spPr>
      </p:pic>
      <p:pic>
        <p:nvPicPr>
          <p:cNvPr id="6" name="Picture 5" descr="A flexible metal hose with nozzles&#10;&#10;AI-generated content may be incorrect.">
            <a:extLst>
              <a:ext uri="{FF2B5EF4-FFF2-40B4-BE49-F238E27FC236}">
                <a16:creationId xmlns:a16="http://schemas.microsoft.com/office/drawing/2014/main" id="{7CD802C1-0128-0F58-2F3F-DFEE759A11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8944" y="216942"/>
            <a:ext cx="620190" cy="633881"/>
          </a:xfrm>
          <a:prstGeom prst="rect">
            <a:avLst/>
          </a:prstGeom>
          <a:effectLst/>
        </p:spPr>
      </p:pic>
      <p:pic>
        <p:nvPicPr>
          <p:cNvPr id="10" name="Picture 9" descr="A black and grey logo&#10;&#10;AI-generated content may be incorrect.">
            <a:extLst>
              <a:ext uri="{FF2B5EF4-FFF2-40B4-BE49-F238E27FC236}">
                <a16:creationId xmlns:a16="http://schemas.microsoft.com/office/drawing/2014/main" id="{1B3D2E17-FCBA-A729-0537-8D61BF35B794}"/>
              </a:ext>
            </a:extLst>
          </p:cNvPr>
          <p:cNvPicPr>
            <a:picLocks noChangeAspect="1"/>
          </p:cNvPicPr>
          <p:nvPr/>
        </p:nvPicPr>
        <p:blipFill>
          <a:blip r:embed="rId5"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F7B3AB15-B9CB-485A-3AFF-9BAC8759BF66}"/>
              </a:ext>
            </a:extLst>
          </p:cNvPr>
          <p:cNvPicPr>
            <a:picLocks noChangeAspect="1"/>
          </p:cNvPicPr>
          <p:nvPr/>
        </p:nvPicPr>
        <p:blipFill>
          <a:blip r:embed="rId6"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9" name="Title 1">
            <a:extLst>
              <a:ext uri="{FF2B5EF4-FFF2-40B4-BE49-F238E27FC236}">
                <a16:creationId xmlns:a16="http://schemas.microsoft.com/office/drawing/2014/main" id="{84A0F973-81F8-CC0A-D3DA-A7206322AB5B}"/>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CROSSOVER</a:t>
            </a:r>
            <a:endParaRPr lang="en-US" sz="5000">
              <a:solidFill>
                <a:schemeClr val="bg1"/>
              </a:solidFill>
              <a:effectLst>
                <a:outerShdw blurRad="63500" dist="63500" dir="2700000" algn="tl" rotWithShape="0">
                  <a:prstClr val="black">
                    <a:alpha val="40000"/>
                  </a:prstClr>
                </a:outerShdw>
              </a:effectLst>
              <a:cs typeface="Calibri Light"/>
            </a:endParaRPr>
          </a:p>
        </p:txBody>
      </p:sp>
      <p:sp>
        <p:nvSpPr>
          <p:cNvPr id="14" name="Text Placeholder 2">
            <a:extLst>
              <a:ext uri="{FF2B5EF4-FFF2-40B4-BE49-F238E27FC236}">
                <a16:creationId xmlns:a16="http://schemas.microsoft.com/office/drawing/2014/main" id="{04385A54-1B06-133D-C19A-1CA843EA715E}"/>
              </a:ext>
            </a:extLst>
          </p:cNvPr>
          <p:cNvSpPr txBox="1">
            <a:spLocks/>
          </p:cNvSpPr>
          <p:nvPr/>
        </p:nvSpPr>
        <p:spPr>
          <a:xfrm>
            <a:off x="3994000" y="902220"/>
            <a:ext cx="5530999" cy="6889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When using a crossover valve, the minimum set temperature is 120 F</a:t>
            </a:r>
          </a:p>
        </p:txBody>
      </p:sp>
      <p:cxnSp>
        <p:nvCxnSpPr>
          <p:cNvPr id="15" name="Straight Arrow Connector 14">
            <a:extLst>
              <a:ext uri="{FF2B5EF4-FFF2-40B4-BE49-F238E27FC236}">
                <a16:creationId xmlns:a16="http://schemas.microsoft.com/office/drawing/2014/main" id="{71F4ACF3-BB45-D8B7-58AF-CD40ADCD601D}"/>
              </a:ext>
            </a:extLst>
          </p:cNvPr>
          <p:cNvCxnSpPr>
            <a:cxnSpLocks/>
          </p:cNvCxnSpPr>
          <p:nvPr/>
        </p:nvCxnSpPr>
        <p:spPr>
          <a:xfrm>
            <a:off x="3994000" y="810630"/>
            <a:ext cx="5495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74053A0-83E7-5B36-4416-D7D4EE3DD514}"/>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30000"/>
                    </a14:imgEffect>
                  </a14:imgLayer>
                </a14:imgProps>
              </a:ext>
              <a:ext uri="{28A0092B-C50C-407E-A947-70E740481C1C}">
                <a14:useLocalDpi xmlns:a14="http://schemas.microsoft.com/office/drawing/2010/main" val="0"/>
              </a:ext>
            </a:extLst>
          </a:blip>
          <a:stretch>
            <a:fillRect/>
          </a:stretch>
        </p:blipFill>
        <p:spPr>
          <a:xfrm flipH="1">
            <a:off x="2774164" y="4663440"/>
            <a:ext cx="1003993" cy="1183708"/>
          </a:xfrm>
          <a:prstGeom prst="rect">
            <a:avLst/>
          </a:prstGeom>
          <a:effectLst>
            <a:outerShdw blurRad="63500" dist="63500" dir="2700000" algn="tl" rotWithShape="0">
              <a:prstClr val="black">
                <a:alpha val="40000"/>
              </a:prstClr>
            </a:outerShdw>
          </a:effectLst>
        </p:spPr>
      </p:pic>
      <p:cxnSp>
        <p:nvCxnSpPr>
          <p:cNvPr id="3" name="Straight Arrow Connector 2">
            <a:extLst>
              <a:ext uri="{FF2B5EF4-FFF2-40B4-BE49-F238E27FC236}">
                <a16:creationId xmlns:a16="http://schemas.microsoft.com/office/drawing/2014/main" id="{D857302E-8B36-E410-27A6-D3AB3F6E8419}"/>
              </a:ext>
            </a:extLst>
          </p:cNvPr>
          <p:cNvCxnSpPr>
            <a:cxnSpLocks/>
          </p:cNvCxnSpPr>
          <p:nvPr/>
        </p:nvCxnSpPr>
        <p:spPr>
          <a:xfrm flipH="1">
            <a:off x="2121384" y="5327967"/>
            <a:ext cx="652780" cy="189865"/>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AD472E3C-AB9C-49DD-48D2-E42F00D9A782}"/>
              </a:ext>
            </a:extLst>
          </p:cNvPr>
          <p:cNvSpPr/>
          <p:nvPr/>
        </p:nvSpPr>
        <p:spPr>
          <a:xfrm>
            <a:off x="1168400" y="4947920"/>
            <a:ext cx="828040" cy="949960"/>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8CE184C7-DF68-9650-7429-FE2A22457B83}"/>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168090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63F6E-A435-4549-89C8-6A9FAE082BA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B898AF8-9EB5-BD79-2E3F-628650757C41}"/>
              </a:ext>
            </a:extLst>
          </p:cNvPr>
          <p:cNvPicPr>
            <a:picLocks noChangeAspect="1"/>
          </p:cNvPicPr>
          <p:nvPr/>
        </p:nvPicPr>
        <p:blipFill>
          <a:blip r:embed="rId2">
            <a:extLst>
              <a:ext uri="{28A0092B-C50C-407E-A947-70E740481C1C}">
                <a14:useLocalDpi xmlns:a14="http://schemas.microsoft.com/office/drawing/2010/main" val="0"/>
              </a:ext>
            </a:extLst>
          </a:blip>
          <a:srcRect t="687" b="23299"/>
          <a:stretch>
            <a:fillRect/>
          </a:stretch>
        </p:blipFill>
        <p:spPr>
          <a:xfrm>
            <a:off x="0" y="1229361"/>
            <a:ext cx="12192000" cy="5213041"/>
          </a:xfrm>
          <a:prstGeom prst="rect">
            <a:avLst/>
          </a:prstGeom>
          <a:effectLst/>
        </p:spPr>
      </p:pic>
      <p:sp>
        <p:nvSpPr>
          <p:cNvPr id="10" name="Text Placeholder 2">
            <a:extLst>
              <a:ext uri="{FF2B5EF4-FFF2-40B4-BE49-F238E27FC236}">
                <a16:creationId xmlns:a16="http://schemas.microsoft.com/office/drawing/2014/main" id="{FE41016F-BB66-F159-931E-8F814975A05B}"/>
              </a:ext>
            </a:extLst>
          </p:cNvPr>
          <p:cNvSpPr txBox="1">
            <a:spLocks/>
          </p:cNvSpPr>
          <p:nvPr/>
        </p:nvSpPr>
        <p:spPr>
          <a:xfrm>
            <a:off x="2407920" y="525210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FF8800"/>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Return Water</a:t>
            </a:r>
          </a:p>
        </p:txBody>
      </p:sp>
      <p:sp>
        <p:nvSpPr>
          <p:cNvPr id="11" name="Text Placeholder 2">
            <a:extLst>
              <a:ext uri="{FF2B5EF4-FFF2-40B4-BE49-F238E27FC236}">
                <a16:creationId xmlns:a16="http://schemas.microsoft.com/office/drawing/2014/main" id="{685B0BF7-3847-4315-5ECC-6E58FD01ABE6}"/>
              </a:ext>
            </a:extLst>
          </p:cNvPr>
          <p:cNvSpPr txBox="1">
            <a:spLocks/>
          </p:cNvSpPr>
          <p:nvPr/>
        </p:nvSpPr>
        <p:spPr>
          <a:xfrm>
            <a:off x="4201160" y="623161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Hot Water</a:t>
            </a:r>
          </a:p>
        </p:txBody>
      </p:sp>
      <p:sp>
        <p:nvSpPr>
          <p:cNvPr id="3" name="Text Placeholder 2">
            <a:extLst>
              <a:ext uri="{FF2B5EF4-FFF2-40B4-BE49-F238E27FC236}">
                <a16:creationId xmlns:a16="http://schemas.microsoft.com/office/drawing/2014/main" id="{FDCEEE9F-0EBF-B956-511E-0603F79E78D7}"/>
              </a:ext>
            </a:extLst>
          </p:cNvPr>
          <p:cNvSpPr txBox="1">
            <a:spLocks/>
          </p:cNvSpPr>
          <p:nvPr/>
        </p:nvSpPr>
        <p:spPr>
          <a:xfrm>
            <a:off x="4326660" y="5251091"/>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Cold Water</a:t>
            </a:r>
          </a:p>
        </p:txBody>
      </p:sp>
      <p:sp>
        <p:nvSpPr>
          <p:cNvPr id="8" name="Text Placeholder 2">
            <a:extLst>
              <a:ext uri="{FF2B5EF4-FFF2-40B4-BE49-F238E27FC236}">
                <a16:creationId xmlns:a16="http://schemas.microsoft.com/office/drawing/2014/main" id="{86FA720A-1E26-A10C-38CD-9C5AA431B2E0}"/>
              </a:ext>
            </a:extLst>
          </p:cNvPr>
          <p:cNvSpPr txBox="1">
            <a:spLocks/>
          </p:cNvSpPr>
          <p:nvPr/>
        </p:nvSpPr>
        <p:spPr>
          <a:xfrm>
            <a:off x="5788972" y="623161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Hot Water</a:t>
            </a:r>
          </a:p>
        </p:txBody>
      </p:sp>
      <p:sp>
        <p:nvSpPr>
          <p:cNvPr id="16" name="Text Placeholder 2">
            <a:extLst>
              <a:ext uri="{FF2B5EF4-FFF2-40B4-BE49-F238E27FC236}">
                <a16:creationId xmlns:a16="http://schemas.microsoft.com/office/drawing/2014/main" id="{C5648F1A-D6F5-4423-1845-C9CF76417C70}"/>
              </a:ext>
            </a:extLst>
          </p:cNvPr>
          <p:cNvSpPr txBox="1">
            <a:spLocks/>
          </p:cNvSpPr>
          <p:nvPr/>
        </p:nvSpPr>
        <p:spPr>
          <a:xfrm>
            <a:off x="8653320" y="525210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FF8800"/>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Return Water</a:t>
            </a:r>
          </a:p>
        </p:txBody>
      </p:sp>
      <p:sp>
        <p:nvSpPr>
          <p:cNvPr id="18" name="Text Placeholder 2">
            <a:extLst>
              <a:ext uri="{FF2B5EF4-FFF2-40B4-BE49-F238E27FC236}">
                <a16:creationId xmlns:a16="http://schemas.microsoft.com/office/drawing/2014/main" id="{F63C04F2-7B07-1033-097F-C715BA5638A9}"/>
              </a:ext>
            </a:extLst>
          </p:cNvPr>
          <p:cNvSpPr txBox="1">
            <a:spLocks/>
          </p:cNvSpPr>
          <p:nvPr/>
        </p:nvSpPr>
        <p:spPr>
          <a:xfrm>
            <a:off x="6685182" y="5231948"/>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Cold Water</a:t>
            </a:r>
          </a:p>
        </p:txBody>
      </p:sp>
      <p:sp>
        <p:nvSpPr>
          <p:cNvPr id="19" name="Rectangle 18">
            <a:extLst>
              <a:ext uri="{FF2B5EF4-FFF2-40B4-BE49-F238E27FC236}">
                <a16:creationId xmlns:a16="http://schemas.microsoft.com/office/drawing/2014/main" id="{F7749DEC-FA83-5747-5AE0-4C7E5AA85C50}"/>
              </a:ext>
            </a:extLst>
          </p:cNvPr>
          <p:cNvSpPr/>
          <p:nvPr/>
        </p:nvSpPr>
        <p:spPr>
          <a:xfrm>
            <a:off x="5603240" y="4170680"/>
            <a:ext cx="690880" cy="853440"/>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7B7F367-90C5-7C89-95AD-B1129E1BFE7B}"/>
              </a:ext>
            </a:extLst>
          </p:cNvPr>
          <p:cNvSpPr/>
          <p:nvPr/>
        </p:nvSpPr>
        <p:spPr>
          <a:xfrm>
            <a:off x="193412" y="4403747"/>
            <a:ext cx="832748" cy="449685"/>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2357EAF-CA6D-4CD1-BFE7-914E185299B5}"/>
              </a:ext>
            </a:extLst>
          </p:cNvPr>
          <p:cNvSpPr/>
          <p:nvPr/>
        </p:nvSpPr>
        <p:spPr>
          <a:xfrm>
            <a:off x="11120492" y="4388507"/>
            <a:ext cx="832748" cy="449685"/>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B16E8148-B2D2-4329-E584-22D6DE24F2D6}"/>
              </a:ext>
            </a:extLst>
          </p:cNvPr>
          <p:cNvSpPr/>
          <p:nvPr/>
        </p:nvSpPr>
        <p:spPr>
          <a:xfrm>
            <a:off x="259080" y="1463040"/>
            <a:ext cx="3841430" cy="1554480"/>
          </a:xfrm>
          <a:prstGeom prst="rect">
            <a:avLst/>
          </a:prstGeom>
          <a:solidFill>
            <a:schemeClr val="bg1"/>
          </a:solidFill>
          <a:ln>
            <a:solidFill>
              <a:schemeClr val="bg1"/>
            </a:solid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0A65A150-9632-99C3-AB4A-F17C01FCDDF3}"/>
              </a:ext>
            </a:extLst>
          </p:cNvPr>
          <p:cNvPicPr>
            <a:picLocks noChangeAspect="1"/>
          </p:cNvPicPr>
          <p:nvPr/>
        </p:nvPicPr>
        <p:blipFill>
          <a:blip r:embed="rId3" cstate="print">
            <a:extLst>
              <a:ext uri="{28A0092B-C50C-407E-A947-70E740481C1C}">
                <a14:useLocalDpi xmlns:a14="http://schemas.microsoft.com/office/drawing/2010/main" val="0"/>
              </a:ext>
            </a:extLst>
          </a:blip>
          <a:srcRect l="17166" t="32000" r="16889" b="32446"/>
          <a:stretch>
            <a:fillRect/>
          </a:stretch>
        </p:blipFill>
        <p:spPr>
          <a:xfrm>
            <a:off x="347472" y="1988983"/>
            <a:ext cx="2072640" cy="838112"/>
          </a:xfrm>
          <a:prstGeom prst="rect">
            <a:avLst/>
          </a:prstGeom>
          <a:effectLst>
            <a:outerShdw blurRad="63500" dist="63500" dir="2700000" algn="tl" rotWithShape="0">
              <a:prstClr val="black">
                <a:alpha val="40000"/>
              </a:prstClr>
            </a:outerShdw>
          </a:effectLst>
        </p:spPr>
      </p:pic>
      <p:pic>
        <p:nvPicPr>
          <p:cNvPr id="26" name="Picture 25">
            <a:extLst>
              <a:ext uri="{FF2B5EF4-FFF2-40B4-BE49-F238E27FC236}">
                <a16:creationId xmlns:a16="http://schemas.microsoft.com/office/drawing/2014/main" id="{A35E736A-9532-297C-7DAF-18263878E00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3000"/>
                    </a14:imgEffect>
                  </a14:imgLayer>
                </a14:imgProps>
              </a:ext>
              <a:ext uri="{28A0092B-C50C-407E-A947-70E740481C1C}">
                <a14:useLocalDpi xmlns:a14="http://schemas.microsoft.com/office/drawing/2010/main" val="0"/>
              </a:ext>
            </a:extLst>
          </a:blip>
          <a:stretch>
            <a:fillRect/>
          </a:stretch>
        </p:blipFill>
        <p:spPr>
          <a:xfrm flipH="1">
            <a:off x="2758196" y="1539312"/>
            <a:ext cx="1283560" cy="1418138"/>
          </a:xfrm>
          <a:prstGeom prst="rect">
            <a:avLst/>
          </a:prstGeom>
          <a:effectLst>
            <a:outerShdw blurRad="63500" dist="63500" dir="2700000" algn="tl" rotWithShape="0">
              <a:prstClr val="black">
                <a:alpha val="40000"/>
              </a:prstClr>
            </a:outerShdw>
          </a:effectLst>
        </p:spPr>
      </p:pic>
      <p:cxnSp>
        <p:nvCxnSpPr>
          <p:cNvPr id="52" name="Straight Connector 51">
            <a:extLst>
              <a:ext uri="{FF2B5EF4-FFF2-40B4-BE49-F238E27FC236}">
                <a16:creationId xmlns:a16="http://schemas.microsoft.com/office/drawing/2014/main" id="{1F9B0A11-E4F0-3BCC-17D2-B5FE03CB2419}"/>
              </a:ext>
            </a:extLst>
          </p:cNvPr>
          <p:cNvCxnSpPr/>
          <p:nvPr/>
        </p:nvCxnSpPr>
        <p:spPr>
          <a:xfrm>
            <a:off x="1389380" y="2994660"/>
            <a:ext cx="0" cy="1534160"/>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603C63-2428-C874-9750-6C2C3F3575F6}"/>
              </a:ext>
            </a:extLst>
          </p:cNvPr>
          <p:cNvCxnSpPr>
            <a:cxnSpLocks/>
          </p:cNvCxnSpPr>
          <p:nvPr/>
        </p:nvCxnSpPr>
        <p:spPr>
          <a:xfrm flipH="1">
            <a:off x="1053465" y="4528820"/>
            <a:ext cx="335915"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2350725-3D92-4BE2-3128-F7F9B8BA2183}"/>
              </a:ext>
            </a:extLst>
          </p:cNvPr>
          <p:cNvCxnSpPr>
            <a:cxnSpLocks/>
          </p:cNvCxnSpPr>
          <p:nvPr/>
        </p:nvCxnSpPr>
        <p:spPr>
          <a:xfrm>
            <a:off x="4991100" y="2817495"/>
            <a:ext cx="0" cy="1899285"/>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8A6A47D-7B1E-8C95-C1B7-C050BD528FF1}"/>
              </a:ext>
            </a:extLst>
          </p:cNvPr>
          <p:cNvCxnSpPr>
            <a:cxnSpLocks/>
          </p:cNvCxnSpPr>
          <p:nvPr/>
        </p:nvCxnSpPr>
        <p:spPr>
          <a:xfrm>
            <a:off x="4991100" y="4707255"/>
            <a:ext cx="594360"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B72116E-4440-E037-DC66-4E2872AD7208}"/>
              </a:ext>
            </a:extLst>
          </p:cNvPr>
          <p:cNvCxnSpPr>
            <a:cxnSpLocks/>
          </p:cNvCxnSpPr>
          <p:nvPr/>
        </p:nvCxnSpPr>
        <p:spPr>
          <a:xfrm flipH="1" flipV="1">
            <a:off x="4001391" y="2817495"/>
            <a:ext cx="989709" cy="9525"/>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692384C-036C-F373-A974-85EB7A4BF632}"/>
              </a:ext>
            </a:extLst>
          </p:cNvPr>
          <p:cNvCxnSpPr>
            <a:cxnSpLocks/>
          </p:cNvCxnSpPr>
          <p:nvPr/>
        </p:nvCxnSpPr>
        <p:spPr>
          <a:xfrm>
            <a:off x="10833227" y="1353254"/>
            <a:ext cx="0" cy="3192076"/>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FAD6ED1D-DC78-5FC7-F2CF-2222334317D1}"/>
              </a:ext>
            </a:extLst>
          </p:cNvPr>
          <p:cNvCxnSpPr>
            <a:cxnSpLocks/>
          </p:cNvCxnSpPr>
          <p:nvPr/>
        </p:nvCxnSpPr>
        <p:spPr>
          <a:xfrm>
            <a:off x="10823312" y="4488815"/>
            <a:ext cx="277123"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Isosceles Triangle 75">
            <a:extLst>
              <a:ext uri="{FF2B5EF4-FFF2-40B4-BE49-F238E27FC236}">
                <a16:creationId xmlns:a16="http://schemas.microsoft.com/office/drawing/2014/main" id="{F29DDF00-D0F6-B09F-9887-6599ECBB3B3A}"/>
              </a:ext>
            </a:extLst>
          </p:cNvPr>
          <p:cNvSpPr/>
          <p:nvPr/>
        </p:nvSpPr>
        <p:spPr>
          <a:xfrm rot="5400000">
            <a:off x="3652286" y="5343526"/>
            <a:ext cx="114300" cy="127635"/>
          </a:xfrm>
          <a:prstGeom prst="triangle">
            <a:avLst/>
          </a:prstGeom>
          <a:solidFill>
            <a:srgbClr val="FF8800"/>
          </a:solidFill>
          <a:ln>
            <a:solidFill>
              <a:srgbClr val="FF88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77" name="Isosceles Triangle 76">
            <a:extLst>
              <a:ext uri="{FF2B5EF4-FFF2-40B4-BE49-F238E27FC236}">
                <a16:creationId xmlns:a16="http://schemas.microsoft.com/office/drawing/2014/main" id="{3F93D677-52B7-2DFA-39E2-9B648475340B}"/>
              </a:ext>
            </a:extLst>
          </p:cNvPr>
          <p:cNvSpPr/>
          <p:nvPr/>
        </p:nvSpPr>
        <p:spPr>
          <a:xfrm rot="16200000">
            <a:off x="8553451" y="5343526"/>
            <a:ext cx="114300" cy="127635"/>
          </a:xfrm>
          <a:prstGeom prst="triangle">
            <a:avLst/>
          </a:prstGeom>
          <a:solidFill>
            <a:srgbClr val="FF8800"/>
          </a:solidFill>
          <a:ln>
            <a:solidFill>
              <a:srgbClr val="FF88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78" name="Isosceles Triangle 77">
            <a:extLst>
              <a:ext uri="{FF2B5EF4-FFF2-40B4-BE49-F238E27FC236}">
                <a16:creationId xmlns:a16="http://schemas.microsoft.com/office/drawing/2014/main" id="{EA79EE79-F765-7EDD-A931-1F4DAF572E2B}"/>
              </a:ext>
            </a:extLst>
          </p:cNvPr>
          <p:cNvSpPr/>
          <p:nvPr/>
        </p:nvSpPr>
        <p:spPr>
          <a:xfrm rot="16200000">
            <a:off x="4234147" y="5343525"/>
            <a:ext cx="114300" cy="127635"/>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F480205D-DEC0-022B-7AFC-5044CFE74FE2}"/>
              </a:ext>
            </a:extLst>
          </p:cNvPr>
          <p:cNvSpPr/>
          <p:nvPr/>
        </p:nvSpPr>
        <p:spPr>
          <a:xfrm rot="5400000">
            <a:off x="7811738" y="5343525"/>
            <a:ext cx="114300" cy="127635"/>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F4845147-185D-5490-22CF-793BB20435FA}"/>
              </a:ext>
            </a:extLst>
          </p:cNvPr>
          <p:cNvSpPr/>
          <p:nvPr/>
        </p:nvSpPr>
        <p:spPr>
          <a:xfrm>
            <a:off x="292100" y="1501747"/>
            <a:ext cx="2456180" cy="304192"/>
          </a:xfrm>
          <a:prstGeom prst="rect">
            <a:avLst/>
          </a:prstGeom>
          <a:solidFill>
            <a:srgbClr val="ED1C24"/>
          </a:solidFill>
          <a:ln>
            <a:no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82" name="Isosceles Triangle 81">
            <a:extLst>
              <a:ext uri="{FF2B5EF4-FFF2-40B4-BE49-F238E27FC236}">
                <a16:creationId xmlns:a16="http://schemas.microsoft.com/office/drawing/2014/main" id="{82741F7C-5C50-4CA4-E24D-4DE410C01340}"/>
              </a:ext>
            </a:extLst>
          </p:cNvPr>
          <p:cNvSpPr/>
          <p:nvPr/>
        </p:nvSpPr>
        <p:spPr>
          <a:xfrm rot="16200000">
            <a:off x="4107180" y="6321434"/>
            <a:ext cx="114300" cy="127635"/>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83" name="Isosceles Triangle 82">
            <a:extLst>
              <a:ext uri="{FF2B5EF4-FFF2-40B4-BE49-F238E27FC236}">
                <a16:creationId xmlns:a16="http://schemas.microsoft.com/office/drawing/2014/main" id="{66E9B434-0973-3152-B69C-787332306CED}"/>
              </a:ext>
            </a:extLst>
          </p:cNvPr>
          <p:cNvSpPr/>
          <p:nvPr/>
        </p:nvSpPr>
        <p:spPr>
          <a:xfrm rot="5400000">
            <a:off x="6850190" y="6325616"/>
            <a:ext cx="114300" cy="127635"/>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85" name="Text Placeholder 2">
            <a:extLst>
              <a:ext uri="{FF2B5EF4-FFF2-40B4-BE49-F238E27FC236}">
                <a16:creationId xmlns:a16="http://schemas.microsoft.com/office/drawing/2014/main" id="{DB3E900B-990F-9552-5E52-2C7614B76CEC}"/>
              </a:ext>
            </a:extLst>
          </p:cNvPr>
          <p:cNvSpPr txBox="1">
            <a:spLocks/>
          </p:cNvSpPr>
          <p:nvPr/>
        </p:nvSpPr>
        <p:spPr>
          <a:xfrm>
            <a:off x="317500" y="1524777"/>
            <a:ext cx="2402840" cy="28116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Crossover Kit: CSV-BPK</a:t>
            </a:r>
          </a:p>
        </p:txBody>
      </p:sp>
      <p:sp>
        <p:nvSpPr>
          <p:cNvPr id="86" name="Isosceles Triangle 85">
            <a:extLst>
              <a:ext uri="{FF2B5EF4-FFF2-40B4-BE49-F238E27FC236}">
                <a16:creationId xmlns:a16="http://schemas.microsoft.com/office/drawing/2014/main" id="{98F3D066-BD04-706C-A075-81F2E5C165CD}"/>
              </a:ext>
            </a:extLst>
          </p:cNvPr>
          <p:cNvSpPr/>
          <p:nvPr/>
        </p:nvSpPr>
        <p:spPr>
          <a:xfrm rot="10800000">
            <a:off x="5442125" y="5625846"/>
            <a:ext cx="206200" cy="230257"/>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CAEF252F-1301-A673-35B8-AA9650F7F908}"/>
              </a:ext>
            </a:extLst>
          </p:cNvPr>
          <p:cNvSpPr/>
          <p:nvPr/>
        </p:nvSpPr>
        <p:spPr>
          <a:xfrm rot="10800000">
            <a:off x="6937934" y="1230839"/>
            <a:ext cx="333679" cy="287654"/>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D722DCF-389E-D2CD-CC24-F708B553ABE6}"/>
              </a:ext>
            </a:extLst>
          </p:cNvPr>
          <p:cNvSpPr/>
          <p:nvPr/>
        </p:nvSpPr>
        <p:spPr>
          <a:xfrm>
            <a:off x="9138920" y="992550"/>
            <a:ext cx="2608230" cy="1554480"/>
          </a:xfrm>
          <a:prstGeom prst="rect">
            <a:avLst/>
          </a:prstGeom>
          <a:solidFill>
            <a:schemeClr val="bg1"/>
          </a:solidFill>
          <a:ln>
            <a:solidFill>
              <a:schemeClr val="bg1"/>
            </a:solid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357A6F2-5AA9-BFCE-E5B6-B2ED85868051}"/>
              </a:ext>
            </a:extLst>
          </p:cNvPr>
          <p:cNvPicPr>
            <a:picLocks noChangeAspect="1"/>
          </p:cNvPicPr>
          <p:nvPr/>
        </p:nvPicPr>
        <p:blipFill>
          <a:blip r:embed="rId3" cstate="print">
            <a:extLst>
              <a:ext uri="{28A0092B-C50C-407E-A947-70E740481C1C}">
                <a14:useLocalDpi xmlns:a14="http://schemas.microsoft.com/office/drawing/2010/main" val="0"/>
              </a:ext>
            </a:extLst>
          </a:blip>
          <a:srcRect l="17166" t="32000" r="16889" b="32446"/>
          <a:stretch>
            <a:fillRect/>
          </a:stretch>
        </p:blipFill>
        <p:spPr>
          <a:xfrm>
            <a:off x="9358046" y="1516116"/>
            <a:ext cx="2072640" cy="838112"/>
          </a:xfrm>
          <a:prstGeom prst="rect">
            <a:avLst/>
          </a:prstGeom>
          <a:effectLst>
            <a:outerShdw blurRad="63500" dist="63500" dir="2700000" algn="tl" rotWithShape="0">
              <a:prstClr val="black">
                <a:alpha val="40000"/>
              </a:prstClr>
            </a:outerShdw>
          </a:effectLst>
        </p:spPr>
      </p:pic>
      <p:sp>
        <p:nvSpPr>
          <p:cNvPr id="14" name="Rectangle 13">
            <a:extLst>
              <a:ext uri="{FF2B5EF4-FFF2-40B4-BE49-F238E27FC236}">
                <a16:creationId xmlns:a16="http://schemas.microsoft.com/office/drawing/2014/main" id="{9409019B-B820-238D-755D-0E3F08104DB8}"/>
              </a:ext>
            </a:extLst>
          </p:cNvPr>
          <p:cNvSpPr/>
          <p:nvPr/>
        </p:nvSpPr>
        <p:spPr>
          <a:xfrm>
            <a:off x="9219850" y="1031257"/>
            <a:ext cx="2456180" cy="304192"/>
          </a:xfrm>
          <a:prstGeom prst="rect">
            <a:avLst/>
          </a:prstGeom>
          <a:solidFill>
            <a:srgbClr val="ED1C24"/>
          </a:solidFill>
          <a:ln>
            <a:no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17" name="Text Placeholder 2">
            <a:extLst>
              <a:ext uri="{FF2B5EF4-FFF2-40B4-BE49-F238E27FC236}">
                <a16:creationId xmlns:a16="http://schemas.microsoft.com/office/drawing/2014/main" id="{0002CADD-5499-5CCD-141C-643E7F650EAE}"/>
              </a:ext>
            </a:extLst>
          </p:cNvPr>
          <p:cNvSpPr txBox="1">
            <a:spLocks/>
          </p:cNvSpPr>
          <p:nvPr/>
        </p:nvSpPr>
        <p:spPr>
          <a:xfrm>
            <a:off x="9231312" y="1049519"/>
            <a:ext cx="2402840" cy="28116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Crossover Valve: </a:t>
            </a:r>
            <a:r>
              <a:rPr kumimoji="0" lang="en-US" sz="1300" b="0" i="0" u="none" strike="noStrike" kern="1200" cap="none" spc="0" normalizeH="0" baseline="0" noProof="0" err="1">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cCS</a:t>
            </a:r>
            <a:r>
              <a:rPr kumimoji="0" lang="en-US" sz="13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-V</a:t>
            </a:r>
          </a:p>
        </p:txBody>
      </p:sp>
      <p:pic>
        <p:nvPicPr>
          <p:cNvPr id="15" name="Picture 14" descr="A black and grey logo&#10;&#10;AI-generated content may be incorrect.">
            <a:extLst>
              <a:ext uri="{FF2B5EF4-FFF2-40B4-BE49-F238E27FC236}">
                <a16:creationId xmlns:a16="http://schemas.microsoft.com/office/drawing/2014/main" id="{F15A1134-432B-3D07-7FB6-0B69CD3EB2D7}"/>
              </a:ext>
            </a:extLst>
          </p:cNvPr>
          <p:cNvPicPr>
            <a:picLocks noChangeAspect="1"/>
          </p:cNvPicPr>
          <p:nvPr/>
        </p:nvPicPr>
        <p:blipFill>
          <a:blip r:embed="rId6"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21" name="Picture 20">
            <a:extLst>
              <a:ext uri="{FF2B5EF4-FFF2-40B4-BE49-F238E27FC236}">
                <a16:creationId xmlns:a16="http://schemas.microsoft.com/office/drawing/2014/main" id="{1F5C446B-FECE-63C1-351A-51386B9C25F7}"/>
              </a:ext>
            </a:extLst>
          </p:cNvPr>
          <p:cNvPicPr>
            <a:picLocks noChangeAspect="1"/>
          </p:cNvPicPr>
          <p:nvPr/>
        </p:nvPicPr>
        <p:blipFill>
          <a:blip r:embed="rId7"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22" name="Title 1">
            <a:extLst>
              <a:ext uri="{FF2B5EF4-FFF2-40B4-BE49-F238E27FC236}">
                <a16:creationId xmlns:a16="http://schemas.microsoft.com/office/drawing/2014/main" id="{3B95BE54-4F8A-D752-9FA1-DDE94EE9C75E}"/>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2 CROSSOVER</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23" name="Straight Arrow Connector 22">
            <a:extLst>
              <a:ext uri="{FF2B5EF4-FFF2-40B4-BE49-F238E27FC236}">
                <a16:creationId xmlns:a16="http://schemas.microsoft.com/office/drawing/2014/main" id="{35A4B710-68DA-905F-E314-0E976150B095}"/>
              </a:ext>
            </a:extLst>
          </p:cNvPr>
          <p:cNvCxnSpPr>
            <a:cxnSpLocks/>
          </p:cNvCxnSpPr>
          <p:nvPr/>
        </p:nvCxnSpPr>
        <p:spPr>
          <a:xfrm>
            <a:off x="3994000" y="810630"/>
            <a:ext cx="6039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282DE8-5B58-BDBE-9830-C08185F65997}"/>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42971689"/>
      </p:ext>
    </p:extLst>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F8454-6F12-4D7F-B8CF-3321A339A3A1}"/>
              </a:ext>
            </a:extLst>
          </p:cNvPr>
          <p:cNvSpPr>
            <a:spLocks noGrp="1"/>
          </p:cNvSpPr>
          <p:nvPr>
            <p:ph type="title"/>
          </p:nvPr>
        </p:nvSpPr>
        <p:spPr>
          <a:xfrm>
            <a:off x="5826760" y="89420"/>
            <a:ext cx="6365240"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AUTO LEARNING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604630D3-CB7C-4015-B1CA-549395D885C6}"/>
              </a:ext>
            </a:extLst>
          </p:cNvPr>
          <p:cNvCxnSpPr>
            <a:cxnSpLocks/>
          </p:cNvCxnSpPr>
          <p:nvPr/>
        </p:nvCxnSpPr>
        <p:spPr>
          <a:xfrm>
            <a:off x="3994000" y="810630"/>
            <a:ext cx="6674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Content Placeholder 3">
            <a:extLst>
              <a:ext uri="{FF2B5EF4-FFF2-40B4-BE49-F238E27FC236}">
                <a16:creationId xmlns:a16="http://schemas.microsoft.com/office/drawing/2014/main" id="{9DD789EE-A068-6392-E357-55476F5B7216}"/>
              </a:ext>
            </a:extLst>
          </p:cNvPr>
          <p:cNvSpPr>
            <a:spLocks noGrp="1"/>
          </p:cNvSpPr>
          <p:nvPr>
            <p:ph type="body" sz="half" idx="2"/>
          </p:nvPr>
        </p:nvSpPr>
        <p:spPr>
          <a:xfrm>
            <a:off x="4187193" y="1849608"/>
            <a:ext cx="7644623" cy="3930015"/>
          </a:xfrm>
          <a:effectLst>
            <a:outerShdw blurRad="63500" dist="63500" dir="2700000" algn="tl" rotWithShape="0">
              <a:prstClr val="black">
                <a:alpha val="40000"/>
              </a:prstClr>
            </a:outerShdw>
          </a:effectLst>
        </p:spPr>
        <p:txBody>
          <a:bodyPr vert="horz" lIns="91440" tIns="45720" rIns="91440" bIns="45720" rtlCol="0" anchor="t">
            <a:normAutofit/>
          </a:bodyPr>
          <a:lstStyle/>
          <a:p>
            <a:pPr marL="0" marR="0"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Auto Learning mode memorizes the customers usage patterns and automatically runs the pump during the hours hot water is needed. If the customers patterns change, the unit will adapt and remove times when it appears the customer no longer uses hot water.</a:t>
            </a:r>
          </a:p>
        </p:txBody>
      </p:sp>
      <p:pic>
        <p:nvPicPr>
          <p:cNvPr id="5" name="Picture 4" descr="A black and grey logo&#10;&#10;AI-generated content may be incorrect.">
            <a:extLst>
              <a:ext uri="{FF2B5EF4-FFF2-40B4-BE49-F238E27FC236}">
                <a16:creationId xmlns:a16="http://schemas.microsoft.com/office/drawing/2014/main" id="{9C706896-38B7-867C-52A2-B1E87D650ABD}"/>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4E896CDC-BFCE-1C75-C8DD-4AE5717D2B3C}"/>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7D7EC917-8850-0FEA-1C35-100B058F3C96}"/>
              </a:ext>
            </a:extLst>
          </p:cNvPr>
          <p:cNvPicPr>
            <a:picLocks noChangeAspect="1"/>
          </p:cNvPicPr>
          <p:nvPr/>
        </p:nvPicPr>
        <p:blipFill>
          <a:blip r:embed="rId4" cstate="print">
            <a:extLst>
              <a:ext uri="{28A0092B-C50C-407E-A947-70E740481C1C}">
                <a14:useLocalDpi xmlns:a14="http://schemas.microsoft.com/office/drawing/2010/main" val="0"/>
              </a:ext>
            </a:extLst>
          </a:blip>
          <a:srcRect l="35648" t="2667" r="22917" b="4310"/>
          <a:stretch>
            <a:fillRect/>
          </a:stretch>
        </p:blipFill>
        <p:spPr>
          <a:xfrm>
            <a:off x="319454" y="1281400"/>
            <a:ext cx="3821242" cy="5361766"/>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1AD04145-5A6D-8AE5-D159-0FC077285C28}"/>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843063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9DD789EE-A068-6392-E357-55476F5B7216}"/>
              </a:ext>
            </a:extLst>
          </p:cNvPr>
          <p:cNvSpPr>
            <a:spLocks noGrp="1"/>
          </p:cNvSpPr>
          <p:nvPr>
            <p:ph type="body" sz="half" idx="2"/>
          </p:nvPr>
        </p:nvSpPr>
        <p:spPr>
          <a:xfrm>
            <a:off x="3884220" y="1849362"/>
            <a:ext cx="7960360" cy="4741295"/>
          </a:xfrm>
          <a:effectLst>
            <a:outerShdw blurRad="63500" dist="63500" dir="2700000" algn="tl" rotWithShape="0">
              <a:prstClr val="black">
                <a:alpha val="40000"/>
              </a:prstClr>
            </a:outerShdw>
          </a:effectLst>
        </p:spPr>
        <p:txBody>
          <a:bodyPr vert="horz" lIns="91440" tIns="45720" rIns="91440" bIns="45720" rtlCol="0" anchor="t">
            <a:normAutofit/>
          </a:bodyPr>
          <a:lstStyle/>
          <a:p>
            <a:pPr marL="0" marR="0"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Schedule the NRCR PRO recirc times manually with the EZ Start Plus App. Simply tap the hours you want the pump to run.</a:t>
            </a:r>
          </a:p>
          <a:p>
            <a:pPr marL="0" marR="0"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Want the same schedule every weekday? Adjust the schedule for one day then copy to all weekdays. </a:t>
            </a:r>
          </a:p>
          <a:p>
            <a:pPr marL="0" marR="0"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 longer requires extra purchase!</a:t>
            </a:r>
          </a:p>
        </p:txBody>
      </p:sp>
      <p:sp>
        <p:nvSpPr>
          <p:cNvPr id="5" name="Title 1">
            <a:extLst>
              <a:ext uri="{FF2B5EF4-FFF2-40B4-BE49-F238E27FC236}">
                <a16:creationId xmlns:a16="http://schemas.microsoft.com/office/drawing/2014/main" id="{488933A9-08C6-4979-18D8-B6B548528F5C}"/>
              </a:ext>
            </a:extLst>
          </p:cNvPr>
          <p:cNvSpPr txBox="1">
            <a:spLocks/>
          </p:cNvSpPr>
          <p:nvPr/>
        </p:nvSpPr>
        <p:spPr>
          <a:xfrm>
            <a:off x="5826760" y="89420"/>
            <a:ext cx="6365240"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MANUAL SCHEDULE</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11" name="Picture 10" descr="A black and grey logo&#10;&#10;AI-generated content may be incorrect.">
            <a:extLst>
              <a:ext uri="{FF2B5EF4-FFF2-40B4-BE49-F238E27FC236}">
                <a16:creationId xmlns:a16="http://schemas.microsoft.com/office/drawing/2014/main" id="{FC94F776-F118-0427-6C2A-6E42832D03C3}"/>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E9241CFB-D972-03A3-FB63-DB464C4C3D2B}"/>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502CE920-E270-0E37-09B5-9EFEC4B79E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12" y="1007365"/>
            <a:ext cx="3656648" cy="5850635"/>
          </a:xfrm>
          <a:prstGeom prst="rect">
            <a:avLst/>
          </a:prstGeom>
          <a:effectLst>
            <a:outerShdw blurRad="63500" dist="63500" dir="2700000" algn="tl" rotWithShape="0">
              <a:prstClr val="black">
                <a:alpha val="40000"/>
              </a:prstClr>
            </a:outerShdw>
          </a:effectLst>
        </p:spPr>
      </p:pic>
      <p:cxnSp>
        <p:nvCxnSpPr>
          <p:cNvPr id="2" name="Straight Arrow Connector 1">
            <a:extLst>
              <a:ext uri="{FF2B5EF4-FFF2-40B4-BE49-F238E27FC236}">
                <a16:creationId xmlns:a16="http://schemas.microsoft.com/office/drawing/2014/main" id="{30144708-8428-BFAC-2E34-D41CE30E6B50}"/>
              </a:ext>
            </a:extLst>
          </p:cNvPr>
          <p:cNvCxnSpPr>
            <a:cxnSpLocks/>
          </p:cNvCxnSpPr>
          <p:nvPr/>
        </p:nvCxnSpPr>
        <p:spPr>
          <a:xfrm>
            <a:off x="3994000" y="810630"/>
            <a:ext cx="7776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53CB190-F018-7CED-1617-7A4ECF54F9AF}"/>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86324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9DD789EE-A068-6392-E357-55476F5B7216}"/>
              </a:ext>
            </a:extLst>
          </p:cNvPr>
          <p:cNvSpPr>
            <a:spLocks noGrp="1"/>
          </p:cNvSpPr>
          <p:nvPr>
            <p:ph type="body" sz="half" idx="2"/>
          </p:nvPr>
        </p:nvSpPr>
        <p:spPr>
          <a:xfrm>
            <a:off x="4187193" y="1516120"/>
            <a:ext cx="7644623" cy="1663891"/>
          </a:xfrm>
          <a:effectLst>
            <a:outerShdw blurRad="63500" dist="63500" dir="2700000" algn="tl" rotWithShape="0">
              <a:prstClr val="black">
                <a:alpha val="40000"/>
              </a:prstClr>
            </a:outerShdw>
          </a:effectLst>
        </p:spPr>
        <p:txBody>
          <a:bodyPr vert="horz" lIns="91440" tIns="45720" rIns="91440" bIns="45720" rtlCol="0" anchor="t">
            <a:normAutofit/>
          </a:bodyPr>
          <a:lstStyle/>
          <a:p>
            <a:pPr marL="0" marR="0"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On Demand mode only runs the pump when the customer presses a button or activates a motion sensor.</a:t>
            </a:r>
          </a:p>
        </p:txBody>
      </p:sp>
      <p:sp>
        <p:nvSpPr>
          <p:cNvPr id="5" name="Title 1">
            <a:extLst>
              <a:ext uri="{FF2B5EF4-FFF2-40B4-BE49-F238E27FC236}">
                <a16:creationId xmlns:a16="http://schemas.microsoft.com/office/drawing/2014/main" id="{2868A55E-192F-6323-FBD6-92354DC5790D}"/>
              </a:ext>
            </a:extLst>
          </p:cNvPr>
          <p:cNvSpPr txBox="1">
            <a:spLocks/>
          </p:cNvSpPr>
          <p:nvPr/>
        </p:nvSpPr>
        <p:spPr>
          <a:xfrm>
            <a:off x="5826760" y="89420"/>
            <a:ext cx="6365240"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TITLE 24 ON DEMAND</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10" name="Picture 9" descr="A black and grey logo&#10;&#10;AI-generated content may be incorrect.">
            <a:extLst>
              <a:ext uri="{FF2B5EF4-FFF2-40B4-BE49-F238E27FC236}">
                <a16:creationId xmlns:a16="http://schemas.microsoft.com/office/drawing/2014/main" id="{6F12B478-E0DB-86D4-A120-90BDD7024C30}"/>
              </a:ext>
            </a:extLst>
          </p:cNvPr>
          <p:cNvPicPr>
            <a:picLocks noChangeAspect="1"/>
          </p:cNvPicPr>
          <p:nvPr/>
        </p:nvPicPr>
        <p:blipFill>
          <a:blip r:embed="rId2" cstate="print">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9B7CD396-B68C-47F7-102D-76A184AAC738}"/>
              </a:ext>
            </a:extLst>
          </p:cNvPr>
          <p:cNvPicPr>
            <a:picLocks noChangeAspect="1"/>
          </p:cNvPicPr>
          <p:nvPr/>
        </p:nvPicPr>
        <p:blipFill>
          <a:blip r:embed="rId3" cstate="print">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pic>
        <p:nvPicPr>
          <p:cNvPr id="2" name="Picture 1">
            <a:extLst>
              <a:ext uri="{FF2B5EF4-FFF2-40B4-BE49-F238E27FC236}">
                <a16:creationId xmlns:a16="http://schemas.microsoft.com/office/drawing/2014/main" id="{5DEAA2D1-2E72-A06A-B712-828984B1AA8D}"/>
              </a:ext>
            </a:extLst>
          </p:cNvPr>
          <p:cNvPicPr>
            <a:picLocks noChangeAspect="1"/>
          </p:cNvPicPr>
          <p:nvPr/>
        </p:nvPicPr>
        <p:blipFill>
          <a:blip r:embed="rId4" cstate="print">
            <a:extLst>
              <a:ext uri="{28A0092B-C50C-407E-A947-70E740481C1C}">
                <a14:useLocalDpi xmlns:a14="http://schemas.microsoft.com/office/drawing/2010/main" val="0"/>
              </a:ext>
            </a:extLst>
          </a:blip>
          <a:srcRect l="35648" t="2667" r="22917" b="4310"/>
          <a:stretch>
            <a:fillRect/>
          </a:stretch>
        </p:blipFill>
        <p:spPr>
          <a:xfrm>
            <a:off x="319454" y="1281400"/>
            <a:ext cx="3821242" cy="5361766"/>
          </a:xfrm>
          <a:prstGeom prst="rect">
            <a:avLst/>
          </a:prstGeom>
          <a:effectLst>
            <a:outerShdw blurRad="63500" dist="63500" dir="2700000" algn="tl" rotWithShape="0">
              <a:prstClr val="black">
                <a:alpha val="40000"/>
              </a:prstClr>
            </a:outerShdw>
          </a:effectLst>
        </p:spPr>
      </p:pic>
      <p:cxnSp>
        <p:nvCxnSpPr>
          <p:cNvPr id="3" name="Straight Arrow Connector 2">
            <a:extLst>
              <a:ext uri="{FF2B5EF4-FFF2-40B4-BE49-F238E27FC236}">
                <a16:creationId xmlns:a16="http://schemas.microsoft.com/office/drawing/2014/main" id="{41663520-B601-90F3-C2FD-3E4CF2AD4FBA}"/>
              </a:ext>
            </a:extLst>
          </p:cNvPr>
          <p:cNvCxnSpPr>
            <a:cxnSpLocks/>
          </p:cNvCxnSpPr>
          <p:nvPr/>
        </p:nvCxnSpPr>
        <p:spPr>
          <a:xfrm>
            <a:off x="3994000" y="810630"/>
            <a:ext cx="8081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descr="A picture containing text, jack, electronics&#10;&#10;Description automatically generated">
            <a:extLst>
              <a:ext uri="{FF2B5EF4-FFF2-40B4-BE49-F238E27FC236}">
                <a16:creationId xmlns:a16="http://schemas.microsoft.com/office/drawing/2014/main" id="{BDB07A95-145F-56C0-DFB4-F5D9ECCEE853}"/>
              </a:ext>
            </a:extLst>
          </p:cNvPr>
          <p:cNvPicPr>
            <a:picLocks noChangeAspect="1"/>
          </p:cNvPicPr>
          <p:nvPr/>
        </p:nvPicPr>
        <p:blipFill rotWithShape="1">
          <a:blip r:embed="rId5">
            <a:extLst>
              <a:ext uri="{28A0092B-C50C-407E-A947-70E740481C1C}">
                <a14:useLocalDpi xmlns:a14="http://schemas.microsoft.com/office/drawing/2010/main" val="0"/>
              </a:ext>
            </a:extLst>
          </a:blip>
          <a:srcRect l="28015" t="2821" r="28014" b="2830"/>
          <a:stretch/>
        </p:blipFill>
        <p:spPr>
          <a:xfrm>
            <a:off x="10610289" y="3299113"/>
            <a:ext cx="1379390" cy="2219863"/>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AEC6554E-4BC3-F477-78FF-38532715B7A9}"/>
              </a:ext>
            </a:extLst>
          </p:cNvPr>
          <p:cNvPicPr>
            <a:picLocks noChangeAspect="1"/>
          </p:cNvPicPr>
          <p:nvPr/>
        </p:nvPicPr>
        <p:blipFill>
          <a:blip r:embed="rId6"/>
          <a:stretch>
            <a:fillRect/>
          </a:stretch>
        </p:blipFill>
        <p:spPr>
          <a:xfrm>
            <a:off x="4327576" y="3339705"/>
            <a:ext cx="3808267" cy="2138680"/>
          </a:xfrm>
          <a:prstGeom prst="rect">
            <a:avLst/>
          </a:prstGeom>
          <a:effectLst>
            <a:outerShdw blurRad="63500" dist="63500" dir="2700000" algn="tl" rotWithShape="0">
              <a:prstClr val="black">
                <a:alpha val="40000"/>
              </a:prstClr>
            </a:outerShdw>
            <a:softEdge rad="19050"/>
          </a:effectLst>
        </p:spPr>
      </p:pic>
      <p:sp>
        <p:nvSpPr>
          <p:cNvPr id="8" name="TextBox 7">
            <a:extLst>
              <a:ext uri="{FF2B5EF4-FFF2-40B4-BE49-F238E27FC236}">
                <a16:creationId xmlns:a16="http://schemas.microsoft.com/office/drawing/2014/main" id="{20AE5E44-7030-0B56-2B63-ADE49E0099CB}"/>
              </a:ext>
            </a:extLst>
          </p:cNvPr>
          <p:cNvSpPr txBox="1"/>
          <p:nvPr/>
        </p:nvSpPr>
        <p:spPr>
          <a:xfrm>
            <a:off x="10378198" y="5518975"/>
            <a:ext cx="1965513" cy="590931"/>
          </a:xfrm>
          <a:prstGeom prst="rect">
            <a:avLst/>
          </a:prstGeom>
          <a:noFill/>
          <a:effectLst>
            <a:outerShdw blurRad="63500" dist="63500" dir="2700000" algn="tl" rotWithShape="0">
              <a:prstClr val="black">
                <a:alpha val="40000"/>
              </a:prstClr>
            </a:outerShdw>
          </a:effectLst>
        </p:spPr>
        <p:txBody>
          <a:bodyPr wrap="square">
            <a:spAutoFit/>
          </a:bodyPr>
          <a:lstStyle/>
          <a:p>
            <a:pPr marR="0" lvl="0" algn="ctr" defTabSz="914400" rtl="0" eaLnBrk="1" fontAlgn="auto" latinLnBrk="0" hangingPunct="1">
              <a:lnSpc>
                <a:spcPct val="90000"/>
              </a:lnSpc>
              <a:spcBef>
                <a:spcPts val="1000"/>
              </a:spcBef>
              <a:spcAft>
                <a:spcPts val="0"/>
              </a:spcAft>
              <a:buClrTx/>
              <a:buSzTx/>
              <a:tabLst/>
              <a:defRPr/>
            </a:pPr>
            <a:r>
              <a:rPr lang="en-US" sz="1800">
                <a:solidFill>
                  <a:prstClr val="white"/>
                </a:solidFill>
                <a:effectLst>
                  <a:outerShdw blurRad="63500" dist="63500" dir="2700000" algn="tl" rotWithShape="0">
                    <a:prstClr val="black">
                      <a:alpha val="40000"/>
                    </a:prstClr>
                  </a:outerShdw>
                </a:effectLst>
                <a:latin typeface="Franklin Gothic Medium" panose="020B0603020102020204" pitchFamily="34" charset="0"/>
              </a:rPr>
              <a:t>Rocker Switch (IHK-RS)</a:t>
            </a:r>
          </a:p>
        </p:txBody>
      </p:sp>
      <p:sp>
        <p:nvSpPr>
          <p:cNvPr id="9" name="TextBox 8">
            <a:extLst>
              <a:ext uri="{FF2B5EF4-FFF2-40B4-BE49-F238E27FC236}">
                <a16:creationId xmlns:a16="http://schemas.microsoft.com/office/drawing/2014/main" id="{6A1C7489-EABC-22F2-92AA-777AC88098DA}"/>
              </a:ext>
            </a:extLst>
          </p:cNvPr>
          <p:cNvSpPr txBox="1"/>
          <p:nvPr/>
        </p:nvSpPr>
        <p:spPr>
          <a:xfrm>
            <a:off x="4327576" y="5518976"/>
            <a:ext cx="3821241" cy="341632"/>
          </a:xfrm>
          <a:prstGeom prst="rect">
            <a:avLst/>
          </a:prstGeom>
          <a:noFill/>
          <a:effectLst>
            <a:outerShdw blurRad="63500" dist="63500" dir="2700000" algn="tl" rotWithShape="0">
              <a:prstClr val="black">
                <a:alpha val="40000"/>
              </a:prstClr>
            </a:outerShdw>
          </a:effectLst>
        </p:spPr>
        <p:txBody>
          <a:bodyPr wrap="square">
            <a:spAutoFit/>
          </a:bodyPr>
          <a:lstStyle/>
          <a:p>
            <a:pPr marR="0" lvl="0" algn="ctr" defTabSz="914400" rtl="0" eaLnBrk="1" fontAlgn="auto" latinLnBrk="0" hangingPunct="1">
              <a:lnSpc>
                <a:spcPct val="90000"/>
              </a:lnSpc>
              <a:spcBef>
                <a:spcPts val="1000"/>
              </a:spcBef>
              <a:spcAft>
                <a:spcPts val="0"/>
              </a:spcAft>
              <a:buClrTx/>
              <a:buSzTx/>
              <a:tabLst/>
              <a:defRPr/>
            </a:pPr>
            <a:r>
              <a:rPr lang="en-US" sz="1800">
                <a:solidFill>
                  <a:prstClr val="white"/>
                </a:solidFill>
                <a:effectLst>
                  <a:outerShdw blurRad="63500" dist="63500" dir="2700000" algn="tl" rotWithShape="0">
                    <a:prstClr val="black">
                      <a:alpha val="40000"/>
                    </a:prstClr>
                  </a:outerShdw>
                </a:effectLst>
                <a:latin typeface="Franklin Gothic Medium" panose="020B0603020102020204" pitchFamily="34" charset="0"/>
              </a:rPr>
              <a:t>Wireless Push Button Kit (WLB)</a:t>
            </a:r>
          </a:p>
        </p:txBody>
      </p:sp>
      <p:pic>
        <p:nvPicPr>
          <p:cNvPr id="15" name="Picture 14">
            <a:extLst>
              <a:ext uri="{FF2B5EF4-FFF2-40B4-BE49-F238E27FC236}">
                <a16:creationId xmlns:a16="http://schemas.microsoft.com/office/drawing/2014/main" id="{6D221FD7-9064-2C4E-CB5D-335F42603BAE}"/>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6100"/>
                    </a14:imgEffect>
                    <a14:imgEffect>
                      <a14:brightnessContrast bright="-9000"/>
                    </a14:imgEffect>
                  </a14:imgLayer>
                </a14:imgProps>
              </a:ext>
            </a:extLst>
          </a:blip>
          <a:srcRect l="7649" r="7693"/>
          <a:stretch>
            <a:fillRect/>
          </a:stretch>
        </p:blipFill>
        <p:spPr>
          <a:xfrm>
            <a:off x="8445383" y="3334922"/>
            <a:ext cx="1932815" cy="2138680"/>
          </a:xfrm>
          <a:prstGeom prst="rect">
            <a:avLst/>
          </a:prstGeom>
          <a:effectLst>
            <a:outerShdw blurRad="63500" dist="63500" dir="2700000" algn="tl" rotWithShape="0">
              <a:prstClr val="black">
                <a:alpha val="40000"/>
              </a:prstClr>
            </a:outerShdw>
            <a:softEdge rad="19050"/>
          </a:effectLst>
        </p:spPr>
      </p:pic>
      <p:sp>
        <p:nvSpPr>
          <p:cNvPr id="16" name="TextBox 15">
            <a:extLst>
              <a:ext uri="{FF2B5EF4-FFF2-40B4-BE49-F238E27FC236}">
                <a16:creationId xmlns:a16="http://schemas.microsoft.com/office/drawing/2014/main" id="{69DE33B8-1FC1-84D3-2AC3-341FB68894BC}"/>
              </a:ext>
            </a:extLst>
          </p:cNvPr>
          <p:cNvSpPr txBox="1"/>
          <p:nvPr/>
        </p:nvSpPr>
        <p:spPr>
          <a:xfrm>
            <a:off x="8270868" y="5518976"/>
            <a:ext cx="2199012" cy="590931"/>
          </a:xfrm>
          <a:prstGeom prst="rect">
            <a:avLst/>
          </a:prstGeom>
          <a:noFill/>
          <a:effectLst>
            <a:outerShdw blurRad="63500" dist="63500" dir="2700000" algn="tl" rotWithShape="0">
              <a:prstClr val="black">
                <a:alpha val="40000"/>
              </a:prstClr>
            </a:outerShdw>
          </a:effectLst>
        </p:spPr>
        <p:txBody>
          <a:bodyPr wrap="square">
            <a:spAutoFit/>
          </a:bodyPr>
          <a:lstStyle/>
          <a:p>
            <a:pPr marR="0" lvl="0" algn="ctr" defTabSz="914400" rtl="0" eaLnBrk="1" fontAlgn="auto" latinLnBrk="0" hangingPunct="1">
              <a:lnSpc>
                <a:spcPct val="90000"/>
              </a:lnSpc>
              <a:spcBef>
                <a:spcPts val="1000"/>
              </a:spcBef>
              <a:spcAft>
                <a:spcPts val="0"/>
              </a:spcAft>
              <a:buClrTx/>
              <a:buSzTx/>
              <a:tabLst/>
              <a:defRPr/>
            </a:pPr>
            <a:r>
              <a:rPr lang="en-US">
                <a:solidFill>
                  <a:prstClr val="white"/>
                </a:solidFill>
                <a:effectLst>
                  <a:outerShdw blurRad="63500" dist="63500" dir="2700000" algn="tl" rotWithShape="0">
                    <a:prstClr val="black">
                      <a:alpha val="40000"/>
                    </a:prstClr>
                  </a:outerShdw>
                </a:effectLst>
                <a:latin typeface="Franklin Gothic Medium" panose="020B0603020102020204" pitchFamily="34" charset="0"/>
              </a:rPr>
              <a:t>Optional Motion Sensor (WLB-MS)</a:t>
            </a:r>
          </a:p>
        </p:txBody>
      </p:sp>
      <p:pic>
        <p:nvPicPr>
          <p:cNvPr id="13" name="Picture 12">
            <a:extLst>
              <a:ext uri="{FF2B5EF4-FFF2-40B4-BE49-F238E27FC236}">
                <a16:creationId xmlns:a16="http://schemas.microsoft.com/office/drawing/2014/main" id="{31A2D5C4-16FE-9473-C6DB-F2DF19E27817}"/>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16483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text, packaging and labeling, carton, box&#10;&#10;Description automatically generated">
            <a:extLst>
              <a:ext uri="{FF2B5EF4-FFF2-40B4-BE49-F238E27FC236}">
                <a16:creationId xmlns:a16="http://schemas.microsoft.com/office/drawing/2014/main" id="{17AB8D98-AFE5-3950-2E1E-5C13A5B377B3}"/>
              </a:ext>
            </a:extLst>
          </p:cNvPr>
          <p:cNvPicPr>
            <a:picLocks noChangeAspect="1"/>
          </p:cNvPicPr>
          <p:nvPr/>
        </p:nvPicPr>
        <p:blipFill rotWithShape="1">
          <a:blip r:embed="rId2">
            <a:extLst>
              <a:ext uri="{28A0092B-C50C-407E-A947-70E740481C1C}">
                <a14:useLocalDpi xmlns:a14="http://schemas.microsoft.com/office/drawing/2010/main" val="0"/>
              </a:ext>
            </a:extLst>
          </a:blip>
          <a:srcRect l="23091" t="10647" r="25965" b="7951"/>
          <a:stretch/>
        </p:blipFill>
        <p:spPr>
          <a:xfrm>
            <a:off x="817536" y="1549831"/>
            <a:ext cx="2929180" cy="4680488"/>
          </a:xfrm>
          <a:prstGeom prst="rect">
            <a:avLst/>
          </a:prstGeom>
          <a:effectLst>
            <a:outerShdw blurRad="63500" dist="63500" dir="2700000" algn="tl" rotWithShape="0">
              <a:prstClr val="black">
                <a:alpha val="40000"/>
              </a:prstClr>
            </a:outerShdw>
          </a:effectLst>
        </p:spPr>
      </p:pic>
      <p:sp>
        <p:nvSpPr>
          <p:cNvPr id="12" name="Content Placeholder 3">
            <a:extLst>
              <a:ext uri="{FF2B5EF4-FFF2-40B4-BE49-F238E27FC236}">
                <a16:creationId xmlns:a16="http://schemas.microsoft.com/office/drawing/2014/main" id="{33C28272-E5A1-B9C9-A36B-5070B54B25A0}"/>
              </a:ext>
            </a:extLst>
          </p:cNvPr>
          <p:cNvSpPr txBox="1">
            <a:spLocks/>
          </p:cNvSpPr>
          <p:nvPr/>
        </p:nvSpPr>
        <p:spPr>
          <a:xfrm>
            <a:off x="4009516" y="1208020"/>
            <a:ext cx="8145030" cy="406611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Arial" panose="020B0604020202020204" pitchFamily="34" charset="0"/>
              <a:buChar char="•"/>
            </a:pPr>
            <a:r>
              <a:rPr lang="en-US" sz="2800" b="1">
                <a:solidFill>
                  <a:srgbClr val="FF0000"/>
                </a:solidFill>
                <a:effectLst>
                  <a:outerShdw blurRad="63500" dist="63500" dir="2700000" algn="tl" rotWithShape="0">
                    <a:prstClr val="black">
                      <a:alpha val="40000"/>
                    </a:prstClr>
                  </a:outerShdw>
                </a:effectLst>
                <a:latin typeface="Franklin Gothic Medium" panose="020B0603020102020204" pitchFamily="34" charset="0"/>
                <a:cs typeface="Calibri"/>
              </a:rPr>
              <a:t>EZ</a:t>
            </a: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Tank Replacement of a 40 Gallon Tank</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Bundle kits include Unit, Isolation Valves and 25’ Flex Vent Kit </a:t>
            </a:r>
            <a:r>
              <a:rPr lang="en-US" sz="15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(35’ Optional, sold separately)</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Top Mounted Water Connections</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120k Max btu High Efficiency Unit</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6.6 gpm Max</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0.87</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Copper Primary HEX and SS Secondary HEX</a:t>
            </a:r>
          </a:p>
          <a:p>
            <a:pPr marL="285750" indent="-28575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12 Year Heat Exchanger Warranty</a:t>
            </a:r>
          </a:p>
          <a:p>
            <a:pPr marL="285750" indent="-285750">
              <a:buFont typeface="Arial" panose="020B0604020202020204" pitchFamily="34" charset="0"/>
              <a:buChar char="•"/>
            </a:pP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endParaRPr lang="en-US">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Calibri"/>
            </a:endParaRPr>
          </a:p>
        </p:txBody>
      </p:sp>
      <p:sp>
        <p:nvSpPr>
          <p:cNvPr id="13" name="Content Placeholder 3">
            <a:extLst>
              <a:ext uri="{FF2B5EF4-FFF2-40B4-BE49-F238E27FC236}">
                <a16:creationId xmlns:a16="http://schemas.microsoft.com/office/drawing/2014/main" id="{1FEA8B39-E606-642D-E64B-25824B201ECB}"/>
              </a:ext>
            </a:extLst>
          </p:cNvPr>
          <p:cNvSpPr txBox="1">
            <a:spLocks/>
          </p:cNvSpPr>
          <p:nvPr/>
        </p:nvSpPr>
        <p:spPr>
          <a:xfrm>
            <a:off x="4009516" y="5472540"/>
            <a:ext cx="7420484" cy="10199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EZTR40 can </a:t>
            </a:r>
            <a:r>
              <a:rPr lang="en-US" sz="1800" i="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only</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be used when replacing a tank and using the flexible venting, it </a:t>
            </a:r>
            <a:r>
              <a:rPr lang="en-US" sz="1800" i="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cannot</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be adapted to vent with PVC or other rigid plastic venting. </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2821D999-EFAE-1E37-D19D-B124C92BE0C6}"/>
              </a:ext>
            </a:extLst>
          </p:cNvPr>
          <p:cNvSpPr txBox="1">
            <a:spLocks/>
          </p:cNvSpPr>
          <p:nvPr/>
        </p:nvSpPr>
        <p:spPr>
          <a:xfrm>
            <a:off x="0" y="0"/>
            <a:ext cx="9023011"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EZTR40 PACKAGE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541C653A-5961-9B37-9887-623B0F2B53AC}"/>
              </a:ext>
            </a:extLst>
          </p:cNvPr>
          <p:cNvCxnSpPr>
            <a:cxnSpLocks/>
          </p:cNvCxnSpPr>
          <p:nvPr/>
        </p:nvCxnSpPr>
        <p:spPr>
          <a:xfrm>
            <a:off x="128120" y="764249"/>
            <a:ext cx="52312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D5C4F11-5522-3690-7525-A404D77FA0A4}"/>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67658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7CEB63EF-8CC2-66BD-A4B2-1DD27438F6E0}"/>
              </a:ext>
            </a:extLst>
          </p:cNvPr>
          <p:cNvSpPr txBox="1">
            <a:spLocks/>
          </p:cNvSpPr>
          <p:nvPr/>
        </p:nvSpPr>
        <p:spPr>
          <a:xfrm>
            <a:off x="3722765" y="1026450"/>
            <a:ext cx="8145956" cy="567166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571500" indent="-571500">
              <a:buFont typeface="Arial" panose="020B0604020202020204" pitchFamily="34" charset="0"/>
              <a:buChar char="•"/>
            </a:pPr>
            <a:r>
              <a:rPr lang="en-US" sz="2800" b="1">
                <a:ln>
                  <a:solidFill>
                    <a:schemeClr val="tx1"/>
                  </a:solidFill>
                </a:ln>
                <a:solidFill>
                  <a:srgbClr val="FF0000"/>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EZ</a:t>
            </a: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Tank Replacement </a:t>
            </a: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of a 50 or 75 Gallon Tank</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Bundle kits include Unit, Isolation Valves and 25’ Flex Vent Kit </a:t>
            </a:r>
            <a:r>
              <a:rPr lang="en-US" sz="1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(35’ Optional, sold separately)</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Top Mounted Water Connections</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EZTR50 includes EZ98 PRO Unit </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(180k btu/9.8 gpm)</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EZTR75 includes EZ111 PRO Unit </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(199k btu/11.1 gpm)</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Dual Stainless Steel Heat Exchangers</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UEF = 0.98</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Built-in Operation Panel</a:t>
            </a:r>
          </a:p>
          <a:p>
            <a:pPr marL="571500" indent="-571500">
              <a:buFont typeface="Arial" panose="020B0604020202020204" pitchFamily="34" charset="0"/>
              <a:buChar char="•"/>
            </a:pPr>
            <a:r>
              <a:rPr lang="en-US" sz="2800" b="0" i="0">
                <a:solidFill>
                  <a:schemeClr val="bg1"/>
                </a:solidFill>
                <a:effectLst>
                  <a:outerShdw blurRad="63500" dist="63500" dir="2700000" algn="tl" rotWithShape="0">
                    <a:prstClr val="black">
                      <a:alpha val="40000"/>
                    </a:prstClr>
                  </a:outerShdw>
                </a:effectLst>
                <a:latin typeface="Franklin Gothic Medium" panose="020B0603020102020204" pitchFamily="34" charset="0"/>
              </a:rPr>
              <a:t>EZ Start Plus Bluetooth® App</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Field Gas Conversion</a:t>
            </a:r>
          </a:p>
          <a:p>
            <a:pPr marL="571500" indent="-571500">
              <a:buFont typeface="Arial" panose="020B0604020202020204" pitchFamily="34" charset="0"/>
              <a:buChar char="•"/>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25 Year Heat Exchanger Warranty</a:t>
            </a:r>
          </a:p>
          <a:p>
            <a:pPr marL="571500" indent="-571500">
              <a:buFont typeface="Arial" panose="020B0604020202020204" pitchFamily="34" charset="0"/>
              <a:buChar char="•"/>
            </a:pP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07BC99D1-82BC-4F9C-54D4-F3F2A3CBE67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EZTR50 &amp; EZTR75 PACKAGES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2C853EE0-1B0F-5965-F91C-3FE6A2269386}"/>
              </a:ext>
            </a:extLst>
          </p:cNvPr>
          <p:cNvCxnSpPr>
            <a:cxnSpLocks/>
          </p:cNvCxnSpPr>
          <p:nvPr/>
        </p:nvCxnSpPr>
        <p:spPr>
          <a:xfrm>
            <a:off x="128120" y="764249"/>
            <a:ext cx="85485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F0BCE1D-A83E-012B-20D9-51AE1E372ED3}"/>
              </a:ext>
            </a:extLst>
          </p:cNvPr>
          <p:cNvPicPr>
            <a:picLocks noChangeAspect="1"/>
          </p:cNvPicPr>
          <p:nvPr/>
        </p:nvPicPr>
        <p:blipFill>
          <a:blip r:embed="rId2">
            <a:extLst>
              <a:ext uri="{28A0092B-C50C-407E-A947-70E740481C1C}">
                <a14:useLocalDpi xmlns:a14="http://schemas.microsoft.com/office/drawing/2010/main" val="0"/>
              </a:ext>
            </a:extLst>
          </a:blip>
          <a:srcRect l="16391" r="16391"/>
          <a:stretch/>
        </p:blipFill>
        <p:spPr>
          <a:xfrm>
            <a:off x="-45720" y="931750"/>
            <a:ext cx="3876040" cy="5766369"/>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6C84E058-A993-3F64-6EAA-AB88887B092D}"/>
              </a:ext>
            </a:extLst>
          </p:cNvPr>
          <p:cNvPicPr>
            <a:picLocks noChangeAspect="1"/>
          </p:cNvPicPr>
          <p:nvPr/>
        </p:nvPicPr>
        <p:blipFill>
          <a:blip r:embed="rId3" cstate="print">
            <a:extLst>
              <a:ext uri="{28A0092B-C50C-407E-A947-70E740481C1C}">
                <a14:useLocalDpi xmlns:a14="http://schemas.microsoft.com/office/drawing/2010/main" val="0"/>
              </a:ext>
            </a:extLst>
          </a:blip>
          <a:srcRect t="-2817" b="-2817"/>
          <a:stretch/>
        </p:blipFill>
        <p:spPr>
          <a:xfrm>
            <a:off x="278316" y="3393390"/>
            <a:ext cx="934905" cy="1539912"/>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CACB049F-BCE9-4671-0C93-519F94CDDC3E}"/>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329467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36E5192D-44C8-4E05-B0CB-9027DEA2B358}"/>
              </a:ext>
            </a:extLst>
          </p:cNvPr>
          <p:cNvSpPr txBox="1">
            <a:spLocks/>
          </p:cNvSpPr>
          <p:nvPr/>
        </p:nvSpPr>
        <p:spPr>
          <a:xfrm>
            <a:off x="216375" y="1242204"/>
            <a:ext cx="6973327" cy="36359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Use existing 3” or 4” round b-vent </a:t>
            </a:r>
          </a:p>
          <a:p>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(no oval vent or common venting with other appliance)</a:t>
            </a:r>
          </a:p>
          <a:p>
            <a:endPar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25’ included with EZTR package.</a:t>
            </a: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35’ vent kit optional, part # EZ2FVK-2</a:t>
            </a:r>
          </a:p>
          <a:p>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NOTE: Flexible vent can be shortened but you </a:t>
            </a:r>
            <a:r>
              <a:rPr lang="en-US" sz="2800" i="1">
                <a:solidFill>
                  <a:schemeClr val="bg1"/>
                </a:solidFill>
                <a:effectLst>
                  <a:outerShdw blurRad="63500" dist="63500" dir="2700000" algn="tl" rotWithShape="0">
                    <a:prstClr val="black">
                      <a:alpha val="40000"/>
                    </a:prstClr>
                  </a:outerShdw>
                </a:effectLst>
                <a:latin typeface="Franklin Gothic Medium" panose="020B0603020102020204" pitchFamily="34" charset="0"/>
              </a:rPr>
              <a:t>cannot</a:t>
            </a: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 join 2 pieces of flexible vent to extend the length.  </a:t>
            </a:r>
          </a:p>
          <a:p>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p:txBody>
      </p:sp>
      <p:pic>
        <p:nvPicPr>
          <p:cNvPr id="12" name="Picture 11">
            <a:extLst>
              <a:ext uri="{FF2B5EF4-FFF2-40B4-BE49-F238E27FC236}">
                <a16:creationId xmlns:a16="http://schemas.microsoft.com/office/drawing/2014/main" id="{E8814A3F-5D42-490B-9B7A-DE96B5E83BBF}"/>
              </a:ext>
            </a:extLst>
          </p:cNvPr>
          <p:cNvPicPr>
            <a:picLocks noChangeAspect="1"/>
          </p:cNvPicPr>
          <p:nvPr/>
        </p:nvPicPr>
        <p:blipFill>
          <a:blip r:embed="rId2" cstate="print">
            <a:extLst>
              <a:ext uri="{28A0092B-C50C-407E-A947-70E740481C1C}">
                <a14:useLocalDpi xmlns:a14="http://schemas.microsoft.com/office/drawing/2010/main" val="0"/>
              </a:ext>
            </a:extLst>
          </a:blip>
          <a:srcRect l="4309"/>
          <a:stretch>
            <a:fillRect/>
          </a:stretch>
        </p:blipFill>
        <p:spPr>
          <a:xfrm>
            <a:off x="7189702" y="944880"/>
            <a:ext cx="4658258" cy="5776834"/>
          </a:xfrm>
          <a:prstGeom prst="rect">
            <a:avLst/>
          </a:prstGeom>
          <a:effectLst>
            <a:outerShdw blurRad="63500" dist="63500" dir="2700000" algn="tl" rotWithShape="0">
              <a:prstClr val="black">
                <a:alpha val="40000"/>
              </a:prstClr>
            </a:outerShdw>
            <a:softEdge rad="19050"/>
          </a:effectLst>
        </p:spPr>
      </p:pic>
      <p:sp>
        <p:nvSpPr>
          <p:cNvPr id="3" name="TextBox 2">
            <a:extLst>
              <a:ext uri="{FF2B5EF4-FFF2-40B4-BE49-F238E27FC236}">
                <a16:creationId xmlns:a16="http://schemas.microsoft.com/office/drawing/2014/main" id="{C8B86A4A-33E5-1866-C2B5-6056795B43C7}"/>
              </a:ext>
            </a:extLst>
          </p:cNvPr>
          <p:cNvSpPr txBox="1"/>
          <p:nvPr/>
        </p:nvSpPr>
        <p:spPr>
          <a:xfrm>
            <a:off x="254842" y="5377815"/>
            <a:ext cx="6110364" cy="923330"/>
          </a:xfrm>
          <a:prstGeom prst="rect">
            <a:avLst/>
          </a:prstGeom>
          <a:noFill/>
          <a:effectLst>
            <a:outerShdw blurRad="63500" dist="63500" dir="2700000" algn="tl" rotWithShape="0">
              <a:prstClr val="black">
                <a:alpha val="40000"/>
              </a:prstClr>
            </a:outerShdw>
          </a:effectLst>
        </p:spPr>
        <p:txBody>
          <a:bodyPr wrap="square">
            <a:spAutoFit/>
          </a:bodyPr>
          <a:lstStyle/>
          <a:p>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Example: If you need 30’, you would buy the 35’ kit and cut off 5’. You would </a:t>
            </a:r>
            <a:r>
              <a:rPr lang="en-US" sz="1800" i="1">
                <a:solidFill>
                  <a:schemeClr val="bg1"/>
                </a:solidFill>
                <a:effectLst>
                  <a:outerShdw blurRad="63500" dist="63500" dir="2700000" algn="tl" rotWithShape="0">
                    <a:prstClr val="black">
                      <a:alpha val="40000"/>
                    </a:prstClr>
                  </a:outerShdw>
                </a:effectLst>
                <a:latin typeface="Franklin Gothic Medium" panose="020B0603020102020204" pitchFamily="34" charset="0"/>
              </a:rPr>
              <a:t>not</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 attach an extra 5’ to the included 25’ kit.</a:t>
            </a:r>
            <a:endParaRPr lang="en-US">
              <a:effectLst>
                <a:outerShdw blurRad="63500" dist="63500" dir="2700000" algn="tl" rotWithShape="0">
                  <a:prstClr val="black">
                    <a:alpha val="40000"/>
                  </a:prstClr>
                </a:outerShdw>
              </a:effectLst>
            </a:endParaRPr>
          </a:p>
        </p:txBody>
      </p:sp>
      <p:sp>
        <p:nvSpPr>
          <p:cNvPr id="4" name="Title 1">
            <a:extLst>
              <a:ext uri="{FF2B5EF4-FFF2-40B4-BE49-F238E27FC236}">
                <a16:creationId xmlns:a16="http://schemas.microsoft.com/office/drawing/2014/main" id="{0ABB3B76-A242-4811-8ACF-30C96A7E5EA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EZTR PACKAGES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5" name="Straight Arrow Connector 4">
            <a:extLst>
              <a:ext uri="{FF2B5EF4-FFF2-40B4-BE49-F238E27FC236}">
                <a16:creationId xmlns:a16="http://schemas.microsoft.com/office/drawing/2014/main" id="{97A87FC0-8737-193D-E9EA-853F95D39D93}"/>
              </a:ext>
            </a:extLst>
          </p:cNvPr>
          <p:cNvCxnSpPr>
            <a:cxnSpLocks/>
          </p:cNvCxnSpPr>
          <p:nvPr/>
        </p:nvCxnSpPr>
        <p:spPr>
          <a:xfrm>
            <a:off x="128120" y="764249"/>
            <a:ext cx="4906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ACA80B3-C020-5ABE-D700-55C3382FFFF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6971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9DD789EE-A068-6392-E357-55476F5B7216}"/>
              </a:ext>
            </a:extLst>
          </p:cNvPr>
          <p:cNvSpPr>
            <a:spLocks noGrp="1"/>
          </p:cNvSpPr>
          <p:nvPr>
            <p:ph type="body" sz="half" idx="2"/>
          </p:nvPr>
        </p:nvSpPr>
        <p:spPr>
          <a:xfrm>
            <a:off x="3937000" y="1195021"/>
            <a:ext cx="7909560" cy="2261801"/>
          </a:xfrm>
          <a:effectLst>
            <a:outerShdw blurRad="63500" dist="63500" dir="2700000" algn="tl" rotWithShape="0">
              <a:prstClr val="black">
                <a:alpha val="40000"/>
              </a:prstClr>
            </a:outerShdw>
          </a:effectLst>
        </p:spPr>
        <p:txBody>
          <a:bodyPr vert="horz" lIns="91440" tIns="45720" rIns="91440" bIns="45720" rtlCol="0" anchor="t">
            <a:normAutofit fontScale="92500"/>
          </a:bodyPr>
          <a:lstStyle/>
          <a:p>
            <a:pPr marL="0" marR="0" algn="ctr">
              <a:lnSpc>
                <a:spcPct val="107000"/>
              </a:lnSpc>
              <a:spcBef>
                <a:spcPts val="0"/>
              </a:spcBef>
              <a:spcAft>
                <a:spcPts val="800"/>
              </a:spcAft>
            </a:pPr>
            <a:r>
              <a:rPr lang="en-US" sz="40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Many Noritz units are compatible with external recirculation pumps such as the Noritz RPK-EXT pump kit.</a:t>
            </a:r>
          </a:p>
        </p:txBody>
      </p:sp>
      <p:pic>
        <p:nvPicPr>
          <p:cNvPr id="7" name="Picture 6" descr="A picture containing watch, clock, electronic device, electronics&#10;&#10;Description automatically generated">
            <a:extLst>
              <a:ext uri="{FF2B5EF4-FFF2-40B4-BE49-F238E27FC236}">
                <a16:creationId xmlns:a16="http://schemas.microsoft.com/office/drawing/2014/main" id="{C4BB86C3-5D6F-88A7-4975-CD745E463A05}"/>
              </a:ext>
            </a:extLst>
          </p:cNvPr>
          <p:cNvPicPr>
            <a:picLocks noChangeAspect="1"/>
          </p:cNvPicPr>
          <p:nvPr/>
        </p:nvPicPr>
        <p:blipFill rotWithShape="1">
          <a:blip r:embed="rId2">
            <a:extLst>
              <a:ext uri="{28A0092B-C50C-407E-A947-70E740481C1C}">
                <a14:useLocalDpi xmlns:a14="http://schemas.microsoft.com/office/drawing/2010/main" val="0"/>
              </a:ext>
            </a:extLst>
          </a:blip>
          <a:srcRect l="74942" t="53631" r="6384" b="14666"/>
          <a:stretch/>
        </p:blipFill>
        <p:spPr>
          <a:xfrm>
            <a:off x="555701" y="1089528"/>
            <a:ext cx="3144369" cy="4124894"/>
          </a:xfrm>
          <a:prstGeom prst="rect">
            <a:avLst/>
          </a:prstGeom>
          <a:effectLst>
            <a:outerShdw blurRad="63500" dist="63500" dir="2700000" algn="tl" rotWithShape="0">
              <a:prstClr val="black">
                <a:alpha val="40000"/>
              </a:prstClr>
            </a:outerShdw>
          </a:effectLst>
        </p:spPr>
      </p:pic>
      <p:pic>
        <p:nvPicPr>
          <p:cNvPr id="11" name="Picture 10" descr="A picture containing text, screenshot, font, number&#10;&#10;Description automatically generated">
            <a:extLst>
              <a:ext uri="{FF2B5EF4-FFF2-40B4-BE49-F238E27FC236}">
                <a16:creationId xmlns:a16="http://schemas.microsoft.com/office/drawing/2014/main" id="{6A7E8F21-3B8B-B5A4-965E-483163882D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544" y="3429000"/>
            <a:ext cx="1602342" cy="1478541"/>
          </a:xfrm>
          <a:prstGeom prst="rect">
            <a:avLst/>
          </a:prstGeom>
          <a:effectLst>
            <a:outerShdw blurRad="63500" dist="63500" dir="2700000" algn="tl" rotWithShape="0">
              <a:prstClr val="black">
                <a:alpha val="40000"/>
              </a:prstClr>
            </a:outerShdw>
          </a:effectLst>
        </p:spPr>
      </p:pic>
      <p:sp>
        <p:nvSpPr>
          <p:cNvPr id="15" name="Content Placeholder 3">
            <a:extLst>
              <a:ext uri="{FF2B5EF4-FFF2-40B4-BE49-F238E27FC236}">
                <a16:creationId xmlns:a16="http://schemas.microsoft.com/office/drawing/2014/main" id="{8DF588B8-F136-B613-DE45-DE59CA87A51D}"/>
              </a:ext>
            </a:extLst>
          </p:cNvPr>
          <p:cNvSpPr txBox="1">
            <a:spLocks/>
          </p:cNvSpPr>
          <p:nvPr/>
        </p:nvSpPr>
        <p:spPr>
          <a:xfrm>
            <a:off x="4104339" y="3622040"/>
            <a:ext cx="7644623" cy="288544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7000"/>
              </a:lnSpc>
              <a:spcBef>
                <a:spcPts val="0"/>
              </a:spcBef>
              <a:spcAft>
                <a:spcPts val="800"/>
              </a:spcAft>
            </a:pPr>
            <a:r>
              <a:rPr lang="en-US"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Important Notes:</a:t>
            </a:r>
          </a:p>
          <a:p>
            <a:pPr marL="285750" indent="-285750">
              <a:lnSpc>
                <a:spcPct val="107000"/>
              </a:lnSpc>
              <a:spcBef>
                <a:spcPts val="0"/>
              </a:spcBef>
              <a:spcAft>
                <a:spcPts val="800"/>
              </a:spcAft>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Display Window Units are not compatible with the RPK-EXT pump kit as they do not have a pump control connection. An externally controlled pump may still be used though</a:t>
            </a:r>
          </a:p>
          <a:p>
            <a:pPr marL="285750" indent="-285750">
              <a:lnSpc>
                <a:spcPct val="107000"/>
              </a:lnSpc>
              <a:spcBef>
                <a:spcPts val="0"/>
              </a:spcBef>
              <a:spcAft>
                <a:spcPts val="800"/>
              </a:spcAft>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Single unit installations only (Will not work with Quick Connected Systems)</a:t>
            </a:r>
          </a:p>
          <a:p>
            <a:pPr marL="285750" indent="-285750">
              <a:lnSpc>
                <a:spcPct val="107000"/>
              </a:lnSpc>
              <a:spcBef>
                <a:spcPts val="0"/>
              </a:spcBef>
              <a:spcAft>
                <a:spcPts val="800"/>
              </a:spcAft>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Remote included with RPK-EXT kit is optional on EZ Pro and CDV Pro units that use the EZ Start Plus App</a:t>
            </a:r>
            <a:endParaRPr lang="en-US" i="1"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pPr marL="285750" indent="-285750">
              <a:lnSpc>
                <a:spcPct val="107000"/>
              </a:lnSpc>
              <a:spcBef>
                <a:spcPts val="0"/>
              </a:spcBef>
              <a:spcAft>
                <a:spcPts val="800"/>
              </a:spcAft>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RPK-EXT-P Kit available without remote control for EZ Pro or CDV Pro installations</a:t>
            </a:r>
            <a:endParaRPr lang="en-US" i="1" dirty="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16" name="Content Placeholder 3">
            <a:extLst>
              <a:ext uri="{FF2B5EF4-FFF2-40B4-BE49-F238E27FC236}">
                <a16:creationId xmlns:a16="http://schemas.microsoft.com/office/drawing/2014/main" id="{D3E4649E-7D21-8DC2-5229-5F8970529C46}"/>
              </a:ext>
            </a:extLst>
          </p:cNvPr>
          <p:cNvSpPr txBox="1">
            <a:spLocks/>
          </p:cNvSpPr>
          <p:nvPr/>
        </p:nvSpPr>
        <p:spPr>
          <a:xfrm>
            <a:off x="713731" y="5025390"/>
            <a:ext cx="2824976" cy="1131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RPK-EXT</a:t>
            </a:r>
          </a:p>
          <a:p>
            <a:pPr algn="ctr">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Pump Kit</a:t>
            </a:r>
          </a:p>
        </p:txBody>
      </p:sp>
      <p:sp>
        <p:nvSpPr>
          <p:cNvPr id="5" name="Title 1">
            <a:extLst>
              <a:ext uri="{FF2B5EF4-FFF2-40B4-BE49-F238E27FC236}">
                <a16:creationId xmlns:a16="http://schemas.microsoft.com/office/drawing/2014/main" id="{27A313E5-8962-63D2-10A6-6EFF0C63EB2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EXTERNAL RECIRCULATION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83E1BF7F-F0D8-510C-B637-BAE3073C5FAB}"/>
              </a:ext>
            </a:extLst>
          </p:cNvPr>
          <p:cNvCxnSpPr>
            <a:cxnSpLocks/>
          </p:cNvCxnSpPr>
          <p:nvPr/>
        </p:nvCxnSpPr>
        <p:spPr>
          <a:xfrm>
            <a:off x="128120" y="764249"/>
            <a:ext cx="7817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4C199D-223A-B78C-0953-5CB9DF35F88E}"/>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57181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1AD2E7-E376-A0FA-B134-451AC84DCE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85600" y="1330575"/>
            <a:ext cx="6374280" cy="5009416"/>
          </a:xfrm>
          <a:prstGeom prst="rect">
            <a:avLst/>
          </a:prstGeom>
          <a:effectLst>
            <a:outerShdw blurRad="63500" dist="63500" dir="2700000" algn="tl" rotWithShape="0">
              <a:prstClr val="black">
                <a:alpha val="40000"/>
              </a:prstClr>
            </a:outerShdw>
            <a:softEdge rad="19050"/>
          </a:effectLst>
        </p:spPr>
      </p:pic>
      <p:sp>
        <p:nvSpPr>
          <p:cNvPr id="10" name="Content Placeholder 3">
            <a:extLst>
              <a:ext uri="{FF2B5EF4-FFF2-40B4-BE49-F238E27FC236}">
                <a16:creationId xmlns:a16="http://schemas.microsoft.com/office/drawing/2014/main" id="{B0A35EF2-FBE3-B194-5244-4F60FFB4F862}"/>
              </a:ext>
            </a:extLst>
          </p:cNvPr>
          <p:cNvSpPr>
            <a:spLocks noGrp="1"/>
          </p:cNvSpPr>
          <p:nvPr>
            <p:ph type="body" sz="half" idx="2"/>
          </p:nvPr>
        </p:nvSpPr>
        <p:spPr>
          <a:xfrm>
            <a:off x="6807200" y="2247900"/>
            <a:ext cx="5273040" cy="3033100"/>
          </a:xfrm>
          <a:effectLst>
            <a:outerShdw blurRad="63500" dist="63500" dir="2700000" algn="tl" rotWithShape="0">
              <a:prstClr val="black">
                <a:alpha val="40000"/>
              </a:prstClr>
            </a:outerShdw>
          </a:effectLst>
        </p:spPr>
        <p:txBody>
          <a:bodyPr vert="horz" lIns="91440" tIns="45720" rIns="91440" bIns="45720" rtlCol="0" anchor="t">
            <a:normAutofit/>
          </a:bodyPr>
          <a:lstStyle/>
          <a:p>
            <a:pPr>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Typical Recirc Diagram</a:t>
            </a:r>
          </a:p>
          <a:p>
            <a:pPr marL="342900" indent="-342900">
              <a:buFont typeface="Arial" panose="020B0604020202020204" pitchFamily="34" charset="0"/>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Size pump for 2 gpm max flow</a:t>
            </a:r>
          </a:p>
          <a:p>
            <a:pPr marL="342900" indent="-342900">
              <a:buFont typeface="Arial" panose="020B0604020202020204" pitchFamily="34" charset="0"/>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Control pump with timer or aquastat or use pump connection wires inside unit</a:t>
            </a:r>
          </a:p>
          <a:p>
            <a:pPr marL="342900" indent="-342900">
              <a:buFont typeface="Arial" panose="020B0604020202020204" pitchFamily="34" charset="0"/>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Set aquastat 10 degrees below unit set temperature</a:t>
            </a:r>
          </a:p>
        </p:txBody>
      </p:sp>
      <p:sp>
        <p:nvSpPr>
          <p:cNvPr id="2" name="Title 1">
            <a:extLst>
              <a:ext uri="{FF2B5EF4-FFF2-40B4-BE49-F238E27FC236}">
                <a16:creationId xmlns:a16="http://schemas.microsoft.com/office/drawing/2014/main" id="{8388FFB7-5AC3-EA33-69C6-3EB85E1C6794}"/>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EXTERNAL RECIRCULATION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3" name="Straight Arrow Connector 2">
            <a:extLst>
              <a:ext uri="{FF2B5EF4-FFF2-40B4-BE49-F238E27FC236}">
                <a16:creationId xmlns:a16="http://schemas.microsoft.com/office/drawing/2014/main" id="{38E5ADC0-99AC-D4F9-C31E-817EEB37DF7D}"/>
              </a:ext>
            </a:extLst>
          </p:cNvPr>
          <p:cNvCxnSpPr>
            <a:cxnSpLocks/>
          </p:cNvCxnSpPr>
          <p:nvPr/>
        </p:nvCxnSpPr>
        <p:spPr>
          <a:xfrm>
            <a:off x="128120" y="764249"/>
            <a:ext cx="7817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A71953C-0637-5A0F-D905-D39C68C7ED06}"/>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02252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39DA19E-02FE-4B7F-8244-2169072D08BD}"/>
              </a:ext>
            </a:extLst>
          </p:cNvPr>
          <p:cNvSpPr txBox="1">
            <a:spLocks/>
          </p:cNvSpPr>
          <p:nvPr/>
        </p:nvSpPr>
        <p:spPr>
          <a:xfrm>
            <a:off x="305920" y="1652497"/>
            <a:ext cx="11620754" cy="419696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Proper sizing is a key aspect of the customers experience and satisfaction with their tankless.</a:t>
            </a:r>
          </a:p>
          <a:p>
            <a:pPr algn="ct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An undersized tankless </a:t>
            </a:r>
            <a:r>
              <a:rPr lang="en-US" sz="2800" i="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will</a:t>
            </a: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provide the proper temperature but the customer will not be able to run as many hot water fixtures at the same time as they want.</a:t>
            </a:r>
          </a:p>
          <a:p>
            <a:pPr algn="ct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This problem will be more apparent in the wintertime as the cold-water temperatures are even colder.</a:t>
            </a:r>
          </a:p>
        </p:txBody>
      </p:sp>
      <p:sp>
        <p:nvSpPr>
          <p:cNvPr id="4" name="Title 1">
            <a:extLst>
              <a:ext uri="{FF2B5EF4-FFF2-40B4-BE49-F238E27FC236}">
                <a16:creationId xmlns:a16="http://schemas.microsoft.com/office/drawing/2014/main" id="{72739ED7-0104-B2C8-2B05-8AC8A1F0812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HOW TO SIZE A TANKLESS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20131700-F90E-D606-8B58-85FB3B61C3FE}"/>
              </a:ext>
            </a:extLst>
          </p:cNvPr>
          <p:cNvCxnSpPr>
            <a:cxnSpLocks/>
          </p:cNvCxnSpPr>
          <p:nvPr/>
        </p:nvCxnSpPr>
        <p:spPr>
          <a:xfrm>
            <a:off x="128120" y="764249"/>
            <a:ext cx="73750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731A8ED-18B3-3688-D7F6-65D02AE5F848}"/>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05238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39DA19E-02FE-4B7F-8244-2169072D08BD}"/>
              </a:ext>
            </a:extLst>
          </p:cNvPr>
          <p:cNvSpPr txBox="1">
            <a:spLocks/>
          </p:cNvSpPr>
          <p:nvPr/>
        </p:nvSpPr>
        <p:spPr>
          <a:xfrm>
            <a:off x="169092" y="934428"/>
            <a:ext cx="11620754" cy="6636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Step 1:</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Determine your maximum temperature rise. This is the difference between the tankless set temp and the wintertime ground water temp (aka Delta T)</a:t>
            </a:r>
          </a:p>
        </p:txBody>
      </p:sp>
      <p:pic>
        <p:nvPicPr>
          <p:cNvPr id="8" name="Picture 7">
            <a:extLst>
              <a:ext uri="{FF2B5EF4-FFF2-40B4-BE49-F238E27FC236}">
                <a16:creationId xmlns:a16="http://schemas.microsoft.com/office/drawing/2014/main" id="{E112FA22-1EEE-4A46-AA51-ADC1653FF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20" y="2171610"/>
            <a:ext cx="6367930" cy="4139155"/>
          </a:xfrm>
          <a:prstGeom prst="rect">
            <a:avLst/>
          </a:prstGeom>
          <a:effectLst>
            <a:outerShdw blurRad="63500" dist="63500" dir="2700000" algn="tl" rotWithShape="0">
              <a:prstClr val="black">
                <a:alpha val="40000"/>
              </a:prstClr>
            </a:outerShdw>
            <a:softEdge rad="19050"/>
          </a:effectLst>
        </p:spPr>
      </p:pic>
      <p:pic>
        <p:nvPicPr>
          <p:cNvPr id="9" name="Graphic 8" descr="Marker">
            <a:extLst>
              <a:ext uri="{FF2B5EF4-FFF2-40B4-BE49-F238E27FC236}">
                <a16:creationId xmlns:a16="http://schemas.microsoft.com/office/drawing/2014/main" id="{2BEDD5E5-B3EB-46A7-A356-42DBD5ADC9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6070" y="3340735"/>
            <a:ext cx="914400" cy="914400"/>
          </a:xfrm>
          <a:prstGeom prst="rect">
            <a:avLst/>
          </a:prstGeom>
          <a:effectLst>
            <a:outerShdw blurRad="63500" dist="63500" dir="2700000" algn="tl" rotWithShape="0">
              <a:prstClr val="black">
                <a:alpha val="40000"/>
              </a:prstClr>
            </a:outerShdw>
          </a:effectLst>
        </p:spPr>
      </p:pic>
      <p:sp>
        <p:nvSpPr>
          <p:cNvPr id="10" name="Rectangle 9">
            <a:extLst>
              <a:ext uri="{FF2B5EF4-FFF2-40B4-BE49-F238E27FC236}">
                <a16:creationId xmlns:a16="http://schemas.microsoft.com/office/drawing/2014/main" id="{89D68385-7FAC-412F-A1E4-5DB0FB47D2F2}"/>
              </a:ext>
            </a:extLst>
          </p:cNvPr>
          <p:cNvSpPr/>
          <p:nvPr/>
        </p:nvSpPr>
        <p:spPr>
          <a:xfrm>
            <a:off x="6743700" y="2171610"/>
            <a:ext cx="4775200" cy="646331"/>
          </a:xfrm>
          <a:prstGeom prst="rect">
            <a:avLst/>
          </a:prstGeom>
          <a:effectLst>
            <a:outerShdw blurRad="63500" dist="63500" dir="2700000" algn="tl" rotWithShape="0">
              <a:prstClr val="black">
                <a:alpha val="40000"/>
              </a:prstClr>
            </a:outerShdw>
          </a:effectLst>
        </p:spPr>
        <p:txBody>
          <a:bodyPr wrap="square">
            <a:spAutoFit/>
          </a:body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For the purpose of this example let’s say the home is on the central coast of California.</a:t>
            </a:r>
          </a:p>
        </p:txBody>
      </p:sp>
      <p:sp>
        <p:nvSpPr>
          <p:cNvPr id="11" name="Rectangle 10">
            <a:extLst>
              <a:ext uri="{FF2B5EF4-FFF2-40B4-BE49-F238E27FC236}">
                <a16:creationId xmlns:a16="http://schemas.microsoft.com/office/drawing/2014/main" id="{A2883163-4FE7-445C-8EE9-059012785D84}"/>
              </a:ext>
            </a:extLst>
          </p:cNvPr>
          <p:cNvSpPr/>
          <p:nvPr/>
        </p:nvSpPr>
        <p:spPr>
          <a:xfrm>
            <a:off x="6743700" y="2921779"/>
            <a:ext cx="4883150" cy="646331"/>
          </a:xfrm>
          <a:prstGeom prst="rect">
            <a:avLst/>
          </a:prstGeom>
          <a:effectLst>
            <a:outerShdw blurRad="63500" dist="63500" dir="2700000" algn="tl" rotWithShape="0">
              <a:prstClr val="black">
                <a:alpha val="40000"/>
              </a:prstClr>
            </a:outerShdw>
          </a:effectLst>
        </p:spPr>
        <p:txBody>
          <a:bodyPr wrap="square">
            <a:spAutoFit/>
          </a:body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Based on the map, we’ll say the winter ground water temp is 55 F.</a:t>
            </a:r>
          </a:p>
        </p:txBody>
      </p:sp>
      <p:sp>
        <p:nvSpPr>
          <p:cNvPr id="12" name="Rectangle 11">
            <a:extLst>
              <a:ext uri="{FF2B5EF4-FFF2-40B4-BE49-F238E27FC236}">
                <a16:creationId xmlns:a16="http://schemas.microsoft.com/office/drawing/2014/main" id="{6E3B1E55-D1AC-498B-A00C-3158E0E603E7}"/>
              </a:ext>
            </a:extLst>
          </p:cNvPr>
          <p:cNvSpPr/>
          <p:nvPr/>
        </p:nvSpPr>
        <p:spPr>
          <a:xfrm>
            <a:off x="6743700" y="3671948"/>
            <a:ext cx="5448300" cy="1200329"/>
          </a:xfrm>
          <a:prstGeom prst="rect">
            <a:avLst/>
          </a:prstGeom>
          <a:effectLst>
            <a:outerShdw blurRad="63500" dist="63500" dir="2700000" algn="tl" rotWithShape="0">
              <a:prstClr val="black">
                <a:alpha val="40000"/>
              </a:prstClr>
            </a:outerShdw>
          </a:effectLst>
        </p:spPr>
        <p:txBody>
          <a:bodyPr wrap="square">
            <a:spAutoFit/>
          </a:body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Now you can determine the wintertime temperature rise:</a:t>
            </a:r>
          </a:p>
          <a:p>
            <a:endPar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120</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 Set Temp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55</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 Ground Water Temp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65 Delta T</a:t>
            </a:r>
          </a:p>
        </p:txBody>
      </p:sp>
      <p:sp>
        <p:nvSpPr>
          <p:cNvPr id="4" name="Title 1">
            <a:extLst>
              <a:ext uri="{FF2B5EF4-FFF2-40B4-BE49-F238E27FC236}">
                <a16:creationId xmlns:a16="http://schemas.microsoft.com/office/drawing/2014/main" id="{264066BC-D29E-6AFB-4DDE-14BF3AFD0F58}"/>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HOW TO SIZE A TANKLESS: STEP 1</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3942B284-3385-89C9-C396-DF4E07F53141}"/>
              </a:ext>
            </a:extLst>
          </p:cNvPr>
          <p:cNvCxnSpPr>
            <a:cxnSpLocks/>
          </p:cNvCxnSpPr>
          <p:nvPr/>
        </p:nvCxnSpPr>
        <p:spPr>
          <a:xfrm>
            <a:off x="128120" y="764249"/>
            <a:ext cx="9620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97648A2-3E85-4D47-1F9F-EE0D3C4DB38D}"/>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74565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39DA19E-02FE-4B7F-8244-2169072D08BD}"/>
              </a:ext>
            </a:extLst>
          </p:cNvPr>
          <p:cNvSpPr txBox="1">
            <a:spLocks/>
          </p:cNvSpPr>
          <p:nvPr/>
        </p:nvSpPr>
        <p:spPr>
          <a:xfrm>
            <a:off x="168110" y="932545"/>
            <a:ext cx="11620754" cy="6636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Step 2:</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Determine the peak hot water demand of the home. If possible, ask the homeowner.</a:t>
            </a:r>
          </a:p>
        </p:txBody>
      </p:sp>
      <p:sp>
        <p:nvSpPr>
          <p:cNvPr id="10" name="Rectangle 9">
            <a:extLst>
              <a:ext uri="{FF2B5EF4-FFF2-40B4-BE49-F238E27FC236}">
                <a16:creationId xmlns:a16="http://schemas.microsoft.com/office/drawing/2014/main" id="{89D68385-7FAC-412F-A1E4-5DB0FB47D2F2}"/>
              </a:ext>
            </a:extLst>
          </p:cNvPr>
          <p:cNvSpPr/>
          <p:nvPr/>
        </p:nvSpPr>
        <p:spPr>
          <a:xfrm>
            <a:off x="778338" y="2635160"/>
            <a:ext cx="2898312" cy="1477328"/>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Shower:</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 2 </a:t>
            </a:r>
            <a:r>
              <a:rPr lang="en-US"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endPar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b="1"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Lav</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 Sink:</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 1 </a:t>
            </a:r>
            <a:r>
              <a:rPr lang="en-US"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endPar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Kitchen Sink: </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1.5 </a:t>
            </a:r>
            <a:r>
              <a:rPr lang="en-US"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endPar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Dishwasher: </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2 </a:t>
            </a:r>
            <a:r>
              <a:rPr lang="en-US"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endPar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Washing Machine: </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2 </a:t>
            </a:r>
            <a:r>
              <a:rPr lang="en-US"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endPar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p:txBody>
      </p:sp>
      <p:sp>
        <p:nvSpPr>
          <p:cNvPr id="11" name="Rectangle 10">
            <a:extLst>
              <a:ext uri="{FF2B5EF4-FFF2-40B4-BE49-F238E27FC236}">
                <a16:creationId xmlns:a16="http://schemas.microsoft.com/office/drawing/2014/main" id="{A2883163-4FE7-445C-8EE9-059012785D84}"/>
              </a:ext>
            </a:extLst>
          </p:cNvPr>
          <p:cNvSpPr/>
          <p:nvPr/>
        </p:nvSpPr>
        <p:spPr>
          <a:xfrm>
            <a:off x="168110" y="1399338"/>
            <a:ext cx="8933330" cy="646331"/>
          </a:xfrm>
          <a:prstGeom prst="rect">
            <a:avLst/>
          </a:prstGeom>
          <a:effectLst>
            <a:outerShdw blurRad="63500" dist="63500" dir="2700000" algn="tl" rotWithShape="0">
              <a:prstClr val="black">
                <a:alpha val="40000"/>
              </a:prstClr>
            </a:outerShdw>
          </a:effectLst>
        </p:spPr>
        <p:txBody>
          <a:bodyPr wrap="square">
            <a:spAutoFit/>
          </a:body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Fixtures and appliances all have different flow rates depending on manufacturer however you can use an average amount to get a ballpark figure:</a:t>
            </a:r>
          </a:p>
        </p:txBody>
      </p:sp>
      <p:sp>
        <p:nvSpPr>
          <p:cNvPr id="12" name="Rectangle 11">
            <a:extLst>
              <a:ext uri="{FF2B5EF4-FFF2-40B4-BE49-F238E27FC236}">
                <a16:creationId xmlns:a16="http://schemas.microsoft.com/office/drawing/2014/main" id="{6E3B1E55-D1AC-498B-A00C-3158E0E603E7}"/>
              </a:ext>
            </a:extLst>
          </p:cNvPr>
          <p:cNvSpPr/>
          <p:nvPr/>
        </p:nvSpPr>
        <p:spPr>
          <a:xfrm>
            <a:off x="305920" y="4452998"/>
            <a:ext cx="6634630"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Example 1: </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Peak usage: 2 Showers &amp; Washing Machine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6 </a:t>
            </a:r>
            <a:r>
              <a:rPr lang="en-US" b="1"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 </a:t>
            </a:r>
          </a:p>
        </p:txBody>
      </p:sp>
      <p:sp>
        <p:nvSpPr>
          <p:cNvPr id="13" name="Rectangle 12">
            <a:extLst>
              <a:ext uri="{FF2B5EF4-FFF2-40B4-BE49-F238E27FC236}">
                <a16:creationId xmlns:a16="http://schemas.microsoft.com/office/drawing/2014/main" id="{E6FA7A57-F960-4FE1-8C1D-DEDE6F30E186}"/>
              </a:ext>
            </a:extLst>
          </p:cNvPr>
          <p:cNvSpPr/>
          <p:nvPr/>
        </p:nvSpPr>
        <p:spPr>
          <a:xfrm>
            <a:off x="305920" y="5332229"/>
            <a:ext cx="6634630"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Example 2: </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Peak usage: 4 Showers &amp; Dishwasher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10 gpm </a:t>
            </a:r>
          </a:p>
        </p:txBody>
      </p:sp>
      <p:pic>
        <p:nvPicPr>
          <p:cNvPr id="4" name="Picture 3" descr="A large room with a sink and a mirror&#10;&#10;Description automatically generated">
            <a:extLst>
              <a:ext uri="{FF2B5EF4-FFF2-40B4-BE49-F238E27FC236}">
                <a16:creationId xmlns:a16="http://schemas.microsoft.com/office/drawing/2014/main" id="{C62F53AB-BBAF-581F-E795-CC32609B1B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3649" y="2542341"/>
            <a:ext cx="3150542" cy="2100361"/>
          </a:xfrm>
          <a:prstGeom prst="rect">
            <a:avLst/>
          </a:prstGeom>
          <a:effectLst>
            <a:outerShdw blurRad="63500" dist="63500" dir="2700000" algn="tl" rotWithShape="0">
              <a:prstClr val="black">
                <a:alpha val="40000"/>
              </a:prstClr>
            </a:outerShdw>
            <a:softEdge rad="19050"/>
          </a:effectLst>
        </p:spPr>
      </p:pic>
      <p:pic>
        <p:nvPicPr>
          <p:cNvPr id="8" name="Picture 7" descr="A picture containing appliance, building, brick, sitting&#10;&#10;Description automatically generated">
            <a:extLst>
              <a:ext uri="{FF2B5EF4-FFF2-40B4-BE49-F238E27FC236}">
                <a16:creationId xmlns:a16="http://schemas.microsoft.com/office/drawing/2014/main" id="{5114B52B-E3CC-BF46-28E0-BDC56A4181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9566" y="4649606"/>
            <a:ext cx="3150542" cy="2100361"/>
          </a:xfrm>
          <a:prstGeom prst="rect">
            <a:avLst/>
          </a:prstGeom>
          <a:effectLst>
            <a:outerShdw blurRad="63500" dist="63500" dir="2700000" algn="tl" rotWithShape="0">
              <a:prstClr val="black">
                <a:alpha val="40000"/>
              </a:prstClr>
            </a:outerShdw>
            <a:softEdge rad="19050"/>
          </a:effectLst>
        </p:spPr>
      </p:pic>
      <p:pic>
        <p:nvPicPr>
          <p:cNvPr id="9" name="Picture 8" descr="A kitchen with a sink and a window&#10;&#10;Description automatically generated">
            <a:extLst>
              <a:ext uri="{FF2B5EF4-FFF2-40B4-BE49-F238E27FC236}">
                <a16:creationId xmlns:a16="http://schemas.microsoft.com/office/drawing/2014/main" id="{034608EC-4B26-A66B-2FC5-B87398DD06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2139" y="2542340"/>
            <a:ext cx="3289107" cy="2100361"/>
          </a:xfrm>
          <a:prstGeom prst="rect">
            <a:avLst/>
          </a:prstGeom>
          <a:effectLst>
            <a:outerShdw blurRad="63500" dist="63500" dir="2700000" algn="tl" rotWithShape="0">
              <a:prstClr val="black">
                <a:alpha val="40000"/>
              </a:prstClr>
            </a:outerShdw>
            <a:softEdge rad="19050"/>
          </a:effectLst>
        </p:spPr>
      </p:pic>
      <p:sp>
        <p:nvSpPr>
          <p:cNvPr id="14" name="Title 1">
            <a:extLst>
              <a:ext uri="{FF2B5EF4-FFF2-40B4-BE49-F238E27FC236}">
                <a16:creationId xmlns:a16="http://schemas.microsoft.com/office/drawing/2014/main" id="{86065E45-C361-7ED6-BB5A-ADCA810FF08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HOW TO SIZE A TANKLESS: STEP 2</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5" name="Straight Arrow Connector 14">
            <a:extLst>
              <a:ext uri="{FF2B5EF4-FFF2-40B4-BE49-F238E27FC236}">
                <a16:creationId xmlns:a16="http://schemas.microsoft.com/office/drawing/2014/main" id="{A7A497A4-53C4-A304-41C8-1B78F0F547AA}"/>
              </a:ext>
            </a:extLst>
          </p:cNvPr>
          <p:cNvCxnSpPr>
            <a:cxnSpLocks/>
          </p:cNvCxnSpPr>
          <p:nvPr/>
        </p:nvCxnSpPr>
        <p:spPr>
          <a:xfrm>
            <a:off x="128120" y="764249"/>
            <a:ext cx="9620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52ABD26-53F5-91AE-7E5A-D8612E861481}"/>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3733194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0A4A20-3362-207B-4360-D452373DA4C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57104" y="1859423"/>
            <a:ext cx="6096000" cy="4948564"/>
          </a:xfrm>
          <a:prstGeom prst="rect">
            <a:avLst/>
          </a:prstGeom>
          <a:effectLst>
            <a:outerShdw blurRad="63500" dist="63500" dir="2700000" algn="tl" rotWithShape="0">
              <a:prstClr val="black">
                <a:alpha val="40000"/>
              </a:prstClr>
            </a:outerShdw>
            <a:softEdge rad="12700"/>
          </a:effectLst>
        </p:spPr>
      </p:pic>
      <p:sp>
        <p:nvSpPr>
          <p:cNvPr id="7" name="Content Placeholder 3">
            <a:extLst>
              <a:ext uri="{FF2B5EF4-FFF2-40B4-BE49-F238E27FC236}">
                <a16:creationId xmlns:a16="http://schemas.microsoft.com/office/drawing/2014/main" id="{139DA19E-02FE-4B7F-8244-2169072D08BD}"/>
              </a:ext>
            </a:extLst>
          </p:cNvPr>
          <p:cNvSpPr txBox="1">
            <a:spLocks/>
          </p:cNvSpPr>
          <p:nvPr/>
        </p:nvSpPr>
        <p:spPr>
          <a:xfrm>
            <a:off x="168110" y="932545"/>
            <a:ext cx="11620754" cy="6636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Step 3:</a:t>
            </a: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Select the proper unit or pair of units using the sizing chart found online or in the product catalog.</a:t>
            </a:r>
          </a:p>
        </p:txBody>
      </p:sp>
      <p:sp>
        <p:nvSpPr>
          <p:cNvPr id="11" name="Rectangle 10">
            <a:extLst>
              <a:ext uri="{FF2B5EF4-FFF2-40B4-BE49-F238E27FC236}">
                <a16:creationId xmlns:a16="http://schemas.microsoft.com/office/drawing/2014/main" id="{A2883163-4FE7-445C-8EE9-059012785D84}"/>
              </a:ext>
            </a:extLst>
          </p:cNvPr>
          <p:cNvSpPr/>
          <p:nvPr/>
        </p:nvSpPr>
        <p:spPr>
          <a:xfrm>
            <a:off x="168110" y="1403446"/>
            <a:ext cx="8933330" cy="646331"/>
          </a:xfrm>
          <a:prstGeom prst="rect">
            <a:avLst/>
          </a:prstGeom>
          <a:effectLst>
            <a:outerShdw blurRad="63500" dist="63500" dir="2700000" algn="tl" rotWithShape="0">
              <a:prstClr val="black">
                <a:alpha val="40000"/>
              </a:prstClr>
            </a:outerShdw>
          </a:effectLst>
        </p:spPr>
        <p:txBody>
          <a:bodyPr wrap="square">
            <a:spAutoFit/>
          </a:body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Simply find the Temperature Rise on the left then match up a unit or pair of units that provides the approximate flow rate needed.</a:t>
            </a:r>
          </a:p>
        </p:txBody>
      </p:sp>
      <p:sp>
        <p:nvSpPr>
          <p:cNvPr id="12" name="Rectangle 11">
            <a:extLst>
              <a:ext uri="{FF2B5EF4-FFF2-40B4-BE49-F238E27FC236}">
                <a16:creationId xmlns:a16="http://schemas.microsoft.com/office/drawing/2014/main" id="{6E3B1E55-D1AC-498B-A00C-3158E0E603E7}"/>
              </a:ext>
            </a:extLst>
          </p:cNvPr>
          <p:cNvSpPr/>
          <p:nvPr/>
        </p:nvSpPr>
        <p:spPr>
          <a:xfrm>
            <a:off x="222934" y="3229472"/>
            <a:ext cx="5522257"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Example 1: </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Peak usage: 2 Showers &amp; Washing Machine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6 </a:t>
            </a:r>
            <a:r>
              <a:rPr lang="en-US" b="1"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 </a:t>
            </a:r>
          </a:p>
        </p:txBody>
      </p:sp>
      <p:sp>
        <p:nvSpPr>
          <p:cNvPr id="13" name="Rectangle 12">
            <a:extLst>
              <a:ext uri="{FF2B5EF4-FFF2-40B4-BE49-F238E27FC236}">
                <a16:creationId xmlns:a16="http://schemas.microsoft.com/office/drawing/2014/main" id="{E6FA7A57-F960-4FE1-8C1D-DEDE6F30E186}"/>
              </a:ext>
            </a:extLst>
          </p:cNvPr>
          <p:cNvSpPr/>
          <p:nvPr/>
        </p:nvSpPr>
        <p:spPr>
          <a:xfrm>
            <a:off x="222934" y="5131388"/>
            <a:ext cx="5436778"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Example 2: </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Peak usage: 4 Showers &amp; Dish Washer = </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10 </a:t>
            </a:r>
            <a:r>
              <a:rPr lang="en-US" b="1" err="1">
                <a:solidFill>
                  <a:schemeClr val="bg1"/>
                </a:solidFill>
                <a:effectLst>
                  <a:outerShdw blurRad="63500" dist="63500" dir="2700000" algn="tl" rotWithShape="0">
                    <a:prstClr val="black">
                      <a:alpha val="40000"/>
                    </a:prstClr>
                  </a:outerShdw>
                </a:effectLst>
                <a:latin typeface="Franklin Gothic Medium" panose="020B0603020102020204" pitchFamily="34" charset="0"/>
              </a:rPr>
              <a:t>gpm</a:t>
            </a:r>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 </a:t>
            </a:r>
          </a:p>
        </p:txBody>
      </p:sp>
      <p:sp>
        <p:nvSpPr>
          <p:cNvPr id="15" name="Rectangle 14">
            <a:extLst>
              <a:ext uri="{FF2B5EF4-FFF2-40B4-BE49-F238E27FC236}">
                <a16:creationId xmlns:a16="http://schemas.microsoft.com/office/drawing/2014/main" id="{C80901F5-3717-453A-A77F-88407BAB2E46}"/>
              </a:ext>
            </a:extLst>
          </p:cNvPr>
          <p:cNvSpPr/>
          <p:nvPr/>
        </p:nvSpPr>
        <p:spPr>
          <a:xfrm>
            <a:off x="222935" y="2363463"/>
            <a:ext cx="3606711" cy="461665"/>
          </a:xfrm>
          <a:prstGeom prst="rect">
            <a:avLst/>
          </a:prstGeom>
          <a:effectLst>
            <a:outerShdw blurRad="63500" dist="63500" dir="2700000" algn="tl" rotWithShape="0">
              <a:prstClr val="black">
                <a:alpha val="40000"/>
              </a:prstClr>
            </a:outerShdw>
          </a:effectLst>
        </p:spPr>
        <p:txBody>
          <a:bodyPr wrap="square">
            <a:spAutoFit/>
          </a:bodyPr>
          <a:lstStyle/>
          <a:p>
            <a:r>
              <a:rPr lang="en-US" sz="2400"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Temp Rise: 65</a:t>
            </a:r>
          </a:p>
        </p:txBody>
      </p:sp>
      <p:sp>
        <p:nvSpPr>
          <p:cNvPr id="16" name="Rectangle 15">
            <a:extLst>
              <a:ext uri="{FF2B5EF4-FFF2-40B4-BE49-F238E27FC236}">
                <a16:creationId xmlns:a16="http://schemas.microsoft.com/office/drawing/2014/main" id="{08821023-46F0-4B41-9DEF-8F9D1D75C11F}"/>
              </a:ext>
            </a:extLst>
          </p:cNvPr>
          <p:cNvSpPr/>
          <p:nvPr/>
        </p:nvSpPr>
        <p:spPr>
          <a:xfrm>
            <a:off x="222935" y="3890456"/>
            <a:ext cx="3872815"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Ideal Models: </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EZ111, NRCR111 or NRC111</a:t>
            </a:r>
          </a:p>
        </p:txBody>
      </p:sp>
      <p:sp>
        <p:nvSpPr>
          <p:cNvPr id="17" name="Rectangle 16">
            <a:extLst>
              <a:ext uri="{FF2B5EF4-FFF2-40B4-BE49-F238E27FC236}">
                <a16:creationId xmlns:a16="http://schemas.microsoft.com/office/drawing/2014/main" id="{9A26882F-D6CF-46DD-A988-AA6E75EF134D}"/>
              </a:ext>
            </a:extLst>
          </p:cNvPr>
          <p:cNvSpPr/>
          <p:nvPr/>
        </p:nvSpPr>
        <p:spPr>
          <a:xfrm>
            <a:off x="222934" y="5807024"/>
            <a:ext cx="3872815" cy="646331"/>
          </a:xfrm>
          <a:prstGeom prst="rect">
            <a:avLst/>
          </a:prstGeom>
          <a:effectLst>
            <a:outerShdw blurRad="63500" dist="63500" dir="2700000" algn="tl" rotWithShape="0">
              <a:prstClr val="black">
                <a:alpha val="40000"/>
              </a:prstClr>
            </a:outerShdw>
          </a:effectLst>
        </p:spPr>
        <p:txBody>
          <a:bodyPr wrap="square">
            <a:spAutoFit/>
          </a:bodyPr>
          <a:lstStyle/>
          <a:p>
            <a:r>
              <a:rPr lang="en-US" b="1">
                <a:solidFill>
                  <a:schemeClr val="bg1"/>
                </a:solidFill>
                <a:effectLst>
                  <a:outerShdw blurRad="63500" dist="63500" dir="2700000" algn="tl" rotWithShape="0">
                    <a:prstClr val="black">
                      <a:alpha val="40000"/>
                    </a:prstClr>
                  </a:outerShdw>
                </a:effectLst>
                <a:latin typeface="Franklin Gothic Medium" panose="020B0603020102020204" pitchFamily="34" charset="0"/>
              </a:rPr>
              <a:t>Ideal Models: </a:t>
            </a:r>
          </a:p>
          <a:p>
            <a:r>
              <a:rPr lang="en-US" b="1">
                <a:solidFill>
                  <a:srgbClr val="FF0000"/>
                </a:solidFill>
                <a:effectLst>
                  <a:outerShdw blurRad="63500" dist="63500" dir="2700000" algn="tl" rotWithShape="0">
                    <a:prstClr val="black">
                      <a:alpha val="40000"/>
                    </a:prstClr>
                  </a:outerShdw>
                </a:effectLst>
                <a:latin typeface="Franklin Gothic Medium" panose="020B0603020102020204" pitchFamily="34" charset="0"/>
              </a:rPr>
              <a:t>Pair of </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EZ98, NRC98 or NRCR92</a:t>
            </a:r>
          </a:p>
        </p:txBody>
      </p:sp>
      <p:sp>
        <p:nvSpPr>
          <p:cNvPr id="18" name="Rectangle 17">
            <a:extLst>
              <a:ext uri="{FF2B5EF4-FFF2-40B4-BE49-F238E27FC236}">
                <a16:creationId xmlns:a16="http://schemas.microsoft.com/office/drawing/2014/main" id="{ABC4B093-FF99-4EE7-8153-30160A05E38C}"/>
              </a:ext>
            </a:extLst>
          </p:cNvPr>
          <p:cNvSpPr/>
          <p:nvPr/>
        </p:nvSpPr>
        <p:spPr>
          <a:xfrm>
            <a:off x="6828844" y="4579620"/>
            <a:ext cx="1730956" cy="26289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63500" dist="63500" dir="2700000" algn="tl" rotWithShape="0">
                  <a:prstClr val="black">
                    <a:alpha val="40000"/>
                  </a:prstClr>
                </a:outerShdw>
              </a:effectLst>
            </a:endParaRPr>
          </a:p>
        </p:txBody>
      </p:sp>
      <p:sp>
        <p:nvSpPr>
          <p:cNvPr id="6" name="Rectangle 5">
            <a:extLst>
              <a:ext uri="{FF2B5EF4-FFF2-40B4-BE49-F238E27FC236}">
                <a16:creationId xmlns:a16="http://schemas.microsoft.com/office/drawing/2014/main" id="{DA7A0E7A-A008-5A77-0F72-004D07738E97}"/>
              </a:ext>
            </a:extLst>
          </p:cNvPr>
          <p:cNvSpPr/>
          <p:nvPr/>
        </p:nvSpPr>
        <p:spPr>
          <a:xfrm>
            <a:off x="8559800" y="4579620"/>
            <a:ext cx="1670050" cy="26289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63500" dist="63500" dir="2700000" algn="tl" rotWithShape="0">
                  <a:prstClr val="black">
                    <a:alpha val="40000"/>
                  </a:prstClr>
                </a:outerShdw>
              </a:effectLst>
            </a:endParaRPr>
          </a:p>
        </p:txBody>
      </p:sp>
      <p:sp>
        <p:nvSpPr>
          <p:cNvPr id="10" name="TextBox 9">
            <a:extLst>
              <a:ext uri="{FF2B5EF4-FFF2-40B4-BE49-F238E27FC236}">
                <a16:creationId xmlns:a16="http://schemas.microsoft.com/office/drawing/2014/main" id="{FC48C20D-FF09-A314-68D9-EFE77271A96C}"/>
              </a:ext>
            </a:extLst>
          </p:cNvPr>
          <p:cNvSpPr txBox="1"/>
          <p:nvPr/>
        </p:nvSpPr>
        <p:spPr>
          <a:xfrm>
            <a:off x="6828844" y="4856707"/>
            <a:ext cx="1705556" cy="461665"/>
          </a:xfrm>
          <a:prstGeom prst="rect">
            <a:avLst/>
          </a:prstGeom>
          <a:solidFill>
            <a:schemeClr val="bg1">
              <a:alpha val="75000"/>
            </a:schemeClr>
          </a:solidFill>
          <a:effectLst/>
        </p:spPr>
        <p:txBody>
          <a:bodyPr wrap="square">
            <a:spAutoFit/>
          </a:bodyPr>
          <a:lstStyle/>
          <a:p>
            <a:pPr algn="ctr"/>
            <a:r>
              <a:rPr lang="en-US" sz="2400" b="1">
                <a:solidFill>
                  <a:srgbClr val="FF0000"/>
                </a:solidFill>
                <a:effectLst>
                  <a:outerShdw blurRad="63500" dist="63500" dir="2700000" algn="tl" rotWithShape="0">
                    <a:prstClr val="black">
                      <a:alpha val="40000"/>
                    </a:prstClr>
                  </a:outerShdw>
                </a:effectLst>
                <a:latin typeface="Franklin Gothic Medium" panose="020B0603020102020204" pitchFamily="34" charset="0"/>
              </a:rPr>
              <a:t>Example 1</a:t>
            </a:r>
            <a:endParaRPr lang="en-US" sz="2400">
              <a:solidFill>
                <a:srgbClr val="FF0000"/>
              </a:solidFill>
              <a:effectLst>
                <a:outerShdw blurRad="63500" dist="63500" dir="2700000" algn="tl" rotWithShape="0">
                  <a:prstClr val="black">
                    <a:alpha val="40000"/>
                  </a:prstClr>
                </a:outerShdw>
              </a:effectLst>
              <a:latin typeface="Franklin Gothic Medium" panose="020B0603020102020204" pitchFamily="34" charset="0"/>
            </a:endParaRPr>
          </a:p>
        </p:txBody>
      </p:sp>
      <p:sp>
        <p:nvSpPr>
          <p:cNvPr id="23" name="TextBox 22">
            <a:extLst>
              <a:ext uri="{FF2B5EF4-FFF2-40B4-BE49-F238E27FC236}">
                <a16:creationId xmlns:a16="http://schemas.microsoft.com/office/drawing/2014/main" id="{A4BF2746-CD30-8615-5C89-8133952475D2}"/>
              </a:ext>
            </a:extLst>
          </p:cNvPr>
          <p:cNvSpPr txBox="1"/>
          <p:nvPr/>
        </p:nvSpPr>
        <p:spPr>
          <a:xfrm>
            <a:off x="8559800" y="4856707"/>
            <a:ext cx="1670050" cy="461665"/>
          </a:xfrm>
          <a:prstGeom prst="rect">
            <a:avLst/>
          </a:prstGeom>
          <a:solidFill>
            <a:schemeClr val="bg1">
              <a:alpha val="75000"/>
            </a:schemeClr>
          </a:solidFill>
          <a:effectLst/>
        </p:spPr>
        <p:txBody>
          <a:bodyPr wrap="square">
            <a:spAutoFit/>
          </a:bodyPr>
          <a:lstStyle/>
          <a:p>
            <a:pPr algn="ctr"/>
            <a:r>
              <a:rPr lang="en-US" sz="2400" b="1">
                <a:solidFill>
                  <a:srgbClr val="FF0000"/>
                </a:solidFill>
                <a:effectLst>
                  <a:outerShdw blurRad="63500" dist="63500" dir="2700000" algn="tl" rotWithShape="0">
                    <a:prstClr val="black">
                      <a:alpha val="40000"/>
                    </a:prstClr>
                  </a:outerShdw>
                </a:effectLst>
                <a:latin typeface="Franklin Gothic Medium" panose="020B0603020102020204" pitchFamily="34" charset="0"/>
              </a:rPr>
              <a:t>Example 2</a:t>
            </a:r>
            <a:endParaRPr lang="en-US" sz="2400">
              <a:solidFill>
                <a:srgbClr val="FF0000"/>
              </a:solidFill>
              <a:effectLst>
                <a:outerShdw blurRad="63500" dist="63500" dir="2700000" algn="tl" rotWithShape="0">
                  <a:prstClr val="black">
                    <a:alpha val="40000"/>
                  </a:prstClr>
                </a:outerShdw>
              </a:effectLst>
              <a:latin typeface="Franklin Gothic Medium" panose="020B0603020102020204" pitchFamily="34" charset="0"/>
            </a:endParaRPr>
          </a:p>
        </p:txBody>
      </p:sp>
      <p:sp>
        <p:nvSpPr>
          <p:cNvPr id="9" name="Title 1">
            <a:extLst>
              <a:ext uri="{FF2B5EF4-FFF2-40B4-BE49-F238E27FC236}">
                <a16:creationId xmlns:a16="http://schemas.microsoft.com/office/drawing/2014/main" id="{DBCEC07D-AE6D-D3CE-11A9-B98461A784C7}"/>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HOW TO SIZE A TANKLESS: STEP 3</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4" name="Straight Arrow Connector 13">
            <a:extLst>
              <a:ext uri="{FF2B5EF4-FFF2-40B4-BE49-F238E27FC236}">
                <a16:creationId xmlns:a16="http://schemas.microsoft.com/office/drawing/2014/main" id="{E850BC5A-45FB-A430-5AFF-68C2F803E218}"/>
              </a:ext>
            </a:extLst>
          </p:cNvPr>
          <p:cNvCxnSpPr>
            <a:cxnSpLocks/>
          </p:cNvCxnSpPr>
          <p:nvPr/>
        </p:nvCxnSpPr>
        <p:spPr>
          <a:xfrm>
            <a:off x="128120" y="764249"/>
            <a:ext cx="9620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EC45D53-52FE-B99F-1359-DF285EC006E4}"/>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84349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39DA19E-02FE-4B7F-8244-2169072D08BD}"/>
              </a:ext>
            </a:extLst>
          </p:cNvPr>
          <p:cNvSpPr txBox="1">
            <a:spLocks/>
          </p:cNvSpPr>
          <p:nvPr/>
        </p:nvSpPr>
        <p:spPr>
          <a:xfrm>
            <a:off x="0" y="1788543"/>
            <a:ext cx="12192000" cy="67652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4800" b="1">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Final Sizing Tip:</a:t>
            </a:r>
            <a:endParaRPr lang="en-US" sz="4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4" name="Picture 13" descr="A yellow light bulb with rays of light&#10;&#10;Description automatically generated with medium confidence">
            <a:extLst>
              <a:ext uri="{FF2B5EF4-FFF2-40B4-BE49-F238E27FC236}">
                <a16:creationId xmlns:a16="http://schemas.microsoft.com/office/drawing/2014/main" id="{6A9C48BF-9F19-0C08-CB05-666E86621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8560" y="1213376"/>
            <a:ext cx="1619444" cy="1619444"/>
          </a:xfrm>
          <a:prstGeom prst="rect">
            <a:avLst/>
          </a:prstGeom>
          <a:effectLst>
            <a:outerShdw blurRad="63500" dist="63500" dir="2700000" algn="tl" rotWithShape="0">
              <a:prstClr val="black">
                <a:alpha val="40000"/>
              </a:prstClr>
            </a:outerShdw>
          </a:effectLst>
        </p:spPr>
      </p:pic>
      <p:sp>
        <p:nvSpPr>
          <p:cNvPr id="19" name="Rectangle 18">
            <a:extLst>
              <a:ext uri="{FF2B5EF4-FFF2-40B4-BE49-F238E27FC236}">
                <a16:creationId xmlns:a16="http://schemas.microsoft.com/office/drawing/2014/main" id="{D18FC177-3F07-54AF-3238-B2FF2C487A0F}"/>
              </a:ext>
            </a:extLst>
          </p:cNvPr>
          <p:cNvSpPr/>
          <p:nvPr/>
        </p:nvSpPr>
        <p:spPr>
          <a:xfrm>
            <a:off x="0" y="3200570"/>
            <a:ext cx="12192000" cy="3046988"/>
          </a:xfrm>
          <a:prstGeom prst="rect">
            <a:avLst/>
          </a:prstGeom>
          <a:effectLst>
            <a:outerShdw blurRad="63500" dist="63500" dir="2700000" algn="tl" rotWithShape="0">
              <a:prstClr val="black">
                <a:alpha val="40000"/>
              </a:prstClr>
            </a:outerShdw>
          </a:effectLst>
        </p:spPr>
        <p:txBody>
          <a:bodyPr wrap="square">
            <a:spAutoFit/>
          </a:bodyPr>
          <a:lstStyle/>
          <a:p>
            <a:pPr algn="ct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It’s always better to slightly oversize a tankless system than to undersize it. </a:t>
            </a:r>
          </a:p>
          <a:p>
            <a:pPr algn="ct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pPr algn="ct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There’s virtually no downside to an oversized system for the home however and undersized system will not provide enough hot water for the home during all times of the year.</a:t>
            </a: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p:txBody>
      </p:sp>
      <p:sp>
        <p:nvSpPr>
          <p:cNvPr id="4" name="Title 1">
            <a:extLst>
              <a:ext uri="{FF2B5EF4-FFF2-40B4-BE49-F238E27FC236}">
                <a16:creationId xmlns:a16="http://schemas.microsoft.com/office/drawing/2014/main" id="{FD859BF1-9EB5-ACC3-B4DC-B9CF3C0AD4AC}"/>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HOW TO SIZE A TANKLESS: FINAL TIP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AFCA0F07-D1A6-3D97-8C13-FAFBB04CF865}"/>
              </a:ext>
            </a:extLst>
          </p:cNvPr>
          <p:cNvCxnSpPr>
            <a:cxnSpLocks/>
          </p:cNvCxnSpPr>
          <p:nvPr/>
        </p:nvCxnSpPr>
        <p:spPr>
          <a:xfrm>
            <a:off x="128120" y="764249"/>
            <a:ext cx="103366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D25BB4A-7117-3092-6BCB-7001CC195C46}"/>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30783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F64E14-4B8D-74D3-32F2-19E782350447}"/>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3225" r="3225"/>
          <a:stretch/>
        </p:blipFill>
        <p:spPr>
          <a:xfrm>
            <a:off x="0" y="1478507"/>
            <a:ext cx="4910228" cy="4215384"/>
          </a:xfrm>
          <a:prstGeom prst="rect">
            <a:avLst/>
          </a:prstGeom>
          <a:effectLst>
            <a:outerShdw blurRad="63500" dist="63500" dir="2700000" algn="tl" rotWithShape="0">
              <a:prstClr val="black">
                <a:alpha val="40000"/>
              </a:prstClr>
            </a:outerShdw>
          </a:effectLst>
        </p:spPr>
      </p:pic>
      <p:sp>
        <p:nvSpPr>
          <p:cNvPr id="7" name="Content Placeholder 3">
            <a:extLst>
              <a:ext uri="{FF2B5EF4-FFF2-40B4-BE49-F238E27FC236}">
                <a16:creationId xmlns:a16="http://schemas.microsoft.com/office/drawing/2014/main" id="{2D836960-314B-D8CD-DC3F-D4FA3CBBFF41}"/>
              </a:ext>
            </a:extLst>
          </p:cNvPr>
          <p:cNvSpPr txBox="1">
            <a:spLocks/>
          </p:cNvSpPr>
          <p:nvPr/>
        </p:nvSpPr>
        <p:spPr>
          <a:xfrm>
            <a:off x="4866641" y="1862673"/>
            <a:ext cx="7325359" cy="2547237"/>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For large residential applications</a:t>
            </a: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2 compatible Noritz units may be</a:t>
            </a: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quick connected to double the</a:t>
            </a: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hot water output.</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8" name="Picture 7">
            <a:extLst>
              <a:ext uri="{FF2B5EF4-FFF2-40B4-BE49-F238E27FC236}">
                <a16:creationId xmlns:a16="http://schemas.microsoft.com/office/drawing/2014/main" id="{B700DDB5-5BBA-A400-A04F-AE6F9C5FDF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186674" y="4409910"/>
            <a:ext cx="1909033" cy="2009940"/>
          </a:xfrm>
          <a:prstGeom prst="rect">
            <a:avLst/>
          </a:prstGeom>
          <a:effectLst>
            <a:outerShdw blurRad="63500" dist="63500" dir="2700000" algn="tl" rotWithShape="0">
              <a:prstClr val="black">
                <a:alpha val="40000"/>
              </a:prstClr>
            </a:outerShdw>
          </a:effectLst>
        </p:spPr>
      </p:pic>
      <p:sp>
        <p:nvSpPr>
          <p:cNvPr id="9" name="Content Placeholder 3">
            <a:extLst>
              <a:ext uri="{FF2B5EF4-FFF2-40B4-BE49-F238E27FC236}">
                <a16:creationId xmlns:a16="http://schemas.microsoft.com/office/drawing/2014/main" id="{8E56887F-B62B-D8EA-6030-5901F29F27FF}"/>
              </a:ext>
            </a:extLst>
          </p:cNvPr>
          <p:cNvSpPr txBox="1">
            <a:spLocks/>
          </p:cNvSpPr>
          <p:nvPr/>
        </p:nvSpPr>
        <p:spPr>
          <a:xfrm>
            <a:off x="8392898" y="5086203"/>
            <a:ext cx="2582499" cy="567048"/>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Part #: QC-2</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6" name="Title 1">
            <a:extLst>
              <a:ext uri="{FF2B5EF4-FFF2-40B4-BE49-F238E27FC236}">
                <a16:creationId xmlns:a16="http://schemas.microsoft.com/office/drawing/2014/main" id="{650F8D28-53EE-97F4-814E-F655009BB09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QUICK CONNECT SYSTEMS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34D0C7E6-2DE7-D8DF-E989-DAB9D94A9B8C}"/>
              </a:ext>
            </a:extLst>
          </p:cNvPr>
          <p:cNvCxnSpPr>
            <a:cxnSpLocks/>
          </p:cNvCxnSpPr>
          <p:nvPr/>
        </p:nvCxnSpPr>
        <p:spPr>
          <a:xfrm>
            <a:off x="128120" y="764249"/>
            <a:ext cx="759929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B883F7CD-A814-036F-72C9-A76B3F5D643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8957" t="7178" r="19515" b="5397"/>
          <a:stretch>
            <a:fillRect/>
          </a:stretch>
        </p:blipFill>
        <p:spPr>
          <a:xfrm>
            <a:off x="478640" y="2007192"/>
            <a:ext cx="2132480" cy="3193396"/>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3F68AD54-6127-F215-91EC-F04D3B40EE1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8957" t="7178" r="19515" b="5397"/>
          <a:stretch>
            <a:fillRect/>
          </a:stretch>
        </p:blipFill>
        <p:spPr>
          <a:xfrm>
            <a:off x="2887991" y="2007192"/>
            <a:ext cx="2132480" cy="3193396"/>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571C0855-5D42-84C3-BE87-DA15FEF71DCD}"/>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95978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FF22329-7FEF-DF19-AA94-473F7280FC00}"/>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3225" r="3225"/>
          <a:stretch/>
        </p:blipFill>
        <p:spPr>
          <a:xfrm>
            <a:off x="0" y="1478507"/>
            <a:ext cx="4910228" cy="4215384"/>
          </a:xfrm>
          <a:prstGeom prst="rect">
            <a:avLst/>
          </a:prstGeom>
          <a:effectLst>
            <a:outerShdw blurRad="63500" dist="63500" dir="2700000" algn="tl" rotWithShape="0">
              <a:prstClr val="black">
                <a:alpha val="40000"/>
              </a:prstClr>
            </a:outerShdw>
          </a:effectLst>
        </p:spPr>
      </p:pic>
      <p:sp>
        <p:nvSpPr>
          <p:cNvPr id="7" name="Content Placeholder 3">
            <a:extLst>
              <a:ext uri="{FF2B5EF4-FFF2-40B4-BE49-F238E27FC236}">
                <a16:creationId xmlns:a16="http://schemas.microsoft.com/office/drawing/2014/main" id="{2D836960-314B-D8CD-DC3F-D4FA3CBBFF41}"/>
              </a:ext>
            </a:extLst>
          </p:cNvPr>
          <p:cNvSpPr txBox="1">
            <a:spLocks/>
          </p:cNvSpPr>
          <p:nvPr/>
        </p:nvSpPr>
        <p:spPr>
          <a:xfrm>
            <a:off x="4641700" y="1974266"/>
            <a:ext cx="7550300" cy="2547237"/>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The system will automatically</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rotate primary and secondary</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roles to ensure even use of</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both units.</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a:extLst>
              <a:ext uri="{FF2B5EF4-FFF2-40B4-BE49-F238E27FC236}">
                <a16:creationId xmlns:a16="http://schemas.microsoft.com/office/drawing/2014/main" id="{4DCCDCB4-39FF-662A-AA2D-8428E8C2FF4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478640" y="2007192"/>
            <a:ext cx="2132480" cy="3193396"/>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5244A2CE-4A8B-8FF9-0EB0-D0B5EEE3B22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2887991" y="2007192"/>
            <a:ext cx="2132480" cy="3193396"/>
          </a:xfrm>
          <a:prstGeom prst="rect">
            <a:avLst/>
          </a:prstGeom>
          <a:effectLst>
            <a:outerShdw blurRad="63500" dist="63500" dir="2700000" algn="tl" rotWithShape="0">
              <a:prstClr val="black">
                <a:alpha val="40000"/>
              </a:prstClr>
            </a:outerShdw>
          </a:effectLst>
        </p:spPr>
      </p:pic>
      <p:sp>
        <p:nvSpPr>
          <p:cNvPr id="3" name="Content Placeholder 3">
            <a:extLst>
              <a:ext uri="{FF2B5EF4-FFF2-40B4-BE49-F238E27FC236}">
                <a16:creationId xmlns:a16="http://schemas.microsoft.com/office/drawing/2014/main" id="{CB886B77-3E1E-5CEC-D211-72A6982B813B}"/>
              </a:ext>
            </a:extLst>
          </p:cNvPr>
          <p:cNvSpPr txBox="1">
            <a:spLocks noGrp="1" noRot="1" noMove="1" noResize="1" noEditPoints="1" noAdjustHandles="1" noChangeArrowheads="1" noChangeShapeType="1"/>
          </p:cNvSpPr>
          <p:nvPr/>
        </p:nvSpPr>
        <p:spPr>
          <a:xfrm>
            <a:off x="592896" y="3147939"/>
            <a:ext cx="1901384" cy="370831"/>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Primary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6" name="Content Placeholder 3">
            <a:extLst>
              <a:ext uri="{FF2B5EF4-FFF2-40B4-BE49-F238E27FC236}">
                <a16:creationId xmlns:a16="http://schemas.microsoft.com/office/drawing/2014/main" id="{DE913182-4C0F-5499-BAB4-F8B0600410BE}"/>
              </a:ext>
            </a:extLst>
          </p:cNvPr>
          <p:cNvSpPr txBox="1">
            <a:spLocks noGrp="1" noRot="1" noMove="1" noResize="1" noEditPoints="1" noAdjustHandles="1" noChangeArrowheads="1" noChangeShapeType="1"/>
          </p:cNvSpPr>
          <p:nvPr/>
        </p:nvSpPr>
        <p:spPr>
          <a:xfrm>
            <a:off x="2968969" y="3147940"/>
            <a:ext cx="1975522" cy="370831"/>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Secondary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0" name="Arrow: Curved Down 9">
            <a:extLst>
              <a:ext uri="{FF2B5EF4-FFF2-40B4-BE49-F238E27FC236}">
                <a16:creationId xmlns:a16="http://schemas.microsoft.com/office/drawing/2014/main" id="{46D99713-E1D0-92F0-AE02-F00610EB6627}"/>
              </a:ext>
            </a:extLst>
          </p:cNvPr>
          <p:cNvSpPr>
            <a:spLocks noGrp="1" noRot="1" noMove="1" noResize="1" noEditPoints="1" noAdjustHandles="1" noChangeArrowheads="1" noChangeShapeType="1"/>
          </p:cNvSpPr>
          <p:nvPr/>
        </p:nvSpPr>
        <p:spPr>
          <a:xfrm>
            <a:off x="1430873" y="2494991"/>
            <a:ext cx="2684078" cy="484683"/>
          </a:xfrm>
          <a:prstGeom prst="curvedDownArrow">
            <a:avLst/>
          </a:prstGeom>
          <a:solidFill>
            <a:srgbClr val="FF00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ffectLst>
                <a:outerShdw blurRad="63500" dist="63500" dir="2700000" algn="tl" rotWithShape="0">
                  <a:prstClr val="black">
                    <a:alpha val="40000"/>
                  </a:prstClr>
                </a:outerShdw>
              </a:effectLst>
            </a:endParaRPr>
          </a:p>
        </p:txBody>
      </p:sp>
      <p:sp>
        <p:nvSpPr>
          <p:cNvPr id="11" name="Arrow: Curved Down 10">
            <a:extLst>
              <a:ext uri="{FF2B5EF4-FFF2-40B4-BE49-F238E27FC236}">
                <a16:creationId xmlns:a16="http://schemas.microsoft.com/office/drawing/2014/main" id="{88603B23-3F42-C961-D42B-6B593ECEC078}"/>
              </a:ext>
            </a:extLst>
          </p:cNvPr>
          <p:cNvSpPr>
            <a:spLocks noGrp="1" noRot="1" noMove="1" noResize="1" noEditPoints="1" noAdjustHandles="1" noChangeArrowheads="1" noChangeShapeType="1"/>
          </p:cNvSpPr>
          <p:nvPr/>
        </p:nvSpPr>
        <p:spPr>
          <a:xfrm rot="10800000">
            <a:off x="1405321" y="3798833"/>
            <a:ext cx="2684078" cy="484683"/>
          </a:xfrm>
          <a:prstGeom prst="curvedDownArrow">
            <a:avLst/>
          </a:prstGeom>
          <a:solidFill>
            <a:srgbClr val="FF00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ffectLst>
                <a:outerShdw blurRad="63500" dist="63500" dir="2700000" algn="tl" rotWithShape="0">
                  <a:prstClr val="black">
                    <a:alpha val="40000"/>
                  </a:prstClr>
                </a:outerShdw>
              </a:effectLst>
            </a:endParaRPr>
          </a:p>
        </p:txBody>
      </p:sp>
      <p:sp>
        <p:nvSpPr>
          <p:cNvPr id="13" name="Title 1">
            <a:extLst>
              <a:ext uri="{FF2B5EF4-FFF2-40B4-BE49-F238E27FC236}">
                <a16:creationId xmlns:a16="http://schemas.microsoft.com/office/drawing/2014/main" id="{047F948A-FD54-13AD-6A57-B18DA7DD324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QUICK CONNECT SYSTEMS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4" name="Straight Arrow Connector 13">
            <a:extLst>
              <a:ext uri="{FF2B5EF4-FFF2-40B4-BE49-F238E27FC236}">
                <a16:creationId xmlns:a16="http://schemas.microsoft.com/office/drawing/2014/main" id="{58B4387B-03DD-A122-C052-AC48BCD5E903}"/>
              </a:ext>
            </a:extLst>
          </p:cNvPr>
          <p:cNvCxnSpPr>
            <a:cxnSpLocks/>
          </p:cNvCxnSpPr>
          <p:nvPr/>
        </p:nvCxnSpPr>
        <p:spPr>
          <a:xfrm>
            <a:off x="128120" y="764249"/>
            <a:ext cx="759929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52319166-C19C-8B1B-827E-7A08C34A3561}"/>
              </a:ext>
            </a:extLst>
          </p:cNvPr>
          <p:cNvSpPr txBox="1">
            <a:spLocks/>
          </p:cNvSpPr>
          <p:nvPr/>
        </p:nvSpPr>
        <p:spPr>
          <a:xfrm>
            <a:off x="8392898" y="5086203"/>
            <a:ext cx="2582499" cy="567048"/>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Part #: QC-2</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2" name="Picture 1">
            <a:extLst>
              <a:ext uri="{FF2B5EF4-FFF2-40B4-BE49-F238E27FC236}">
                <a16:creationId xmlns:a16="http://schemas.microsoft.com/office/drawing/2014/main" id="{4CA84906-0E24-4561-FCD1-A066C19839D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186674" y="4409910"/>
            <a:ext cx="1909033" cy="2009940"/>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BC0C6937-8A03-E167-320E-123334A6D61C}"/>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7271423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EA02FCB-A4B0-4FCE-9070-8BCFFDE362D9}"/>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3225" r="3225"/>
          <a:stretch/>
        </p:blipFill>
        <p:spPr>
          <a:xfrm>
            <a:off x="0" y="1478507"/>
            <a:ext cx="4910228" cy="4215384"/>
          </a:xfrm>
          <a:prstGeom prst="rect">
            <a:avLst/>
          </a:prstGeom>
          <a:effectLst>
            <a:outerShdw blurRad="50800" dist="63500" dir="2700000" algn="tl" rotWithShape="0">
              <a:prstClr val="black">
                <a:alpha val="40000"/>
              </a:prstClr>
            </a:outerShdw>
          </a:effectLst>
        </p:spPr>
      </p:pic>
      <p:sp>
        <p:nvSpPr>
          <p:cNvPr id="7" name="Content Placeholder 3">
            <a:extLst>
              <a:ext uri="{FF2B5EF4-FFF2-40B4-BE49-F238E27FC236}">
                <a16:creationId xmlns:a16="http://schemas.microsoft.com/office/drawing/2014/main" id="{2D836960-314B-D8CD-DC3F-D4FA3CBBFF41}"/>
              </a:ext>
            </a:extLst>
          </p:cNvPr>
          <p:cNvSpPr txBox="1">
            <a:spLocks/>
          </p:cNvSpPr>
          <p:nvPr/>
        </p:nvSpPr>
        <p:spPr>
          <a:xfrm>
            <a:off x="5203324" y="2448090"/>
            <a:ext cx="6856595" cy="1681204"/>
          </a:xfrm>
          <a:prstGeom prst="rect">
            <a:avLst/>
          </a:prstGeom>
          <a:effectLst>
            <a:outerShdw blurRad="508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When there's a small demand, only the primary heater will fire up to meet the demand.</a:t>
            </a:r>
            <a:endParaRPr lang="en-US" sz="8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a:extLst>
              <a:ext uri="{FF2B5EF4-FFF2-40B4-BE49-F238E27FC236}">
                <a16:creationId xmlns:a16="http://schemas.microsoft.com/office/drawing/2014/main" id="{D5313B34-5764-B994-9328-7043C988CB9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478640" y="2007192"/>
            <a:ext cx="2132480" cy="3193396"/>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028F3BC5-4EA0-FA71-9CFC-0D5DCD0D573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2887991" y="2007192"/>
            <a:ext cx="2132480" cy="3193396"/>
          </a:xfrm>
          <a:prstGeom prst="rect">
            <a:avLst/>
          </a:prstGeom>
          <a:effectLst>
            <a:outerShdw blurRad="63500" dist="63500" dir="2700000" algn="tl" rotWithShape="0">
              <a:prstClr val="black">
                <a:alpha val="40000"/>
              </a:prstClr>
            </a:outerShdw>
          </a:effectLst>
        </p:spPr>
      </p:pic>
      <p:sp>
        <p:nvSpPr>
          <p:cNvPr id="3" name="Content Placeholder 3">
            <a:extLst>
              <a:ext uri="{FF2B5EF4-FFF2-40B4-BE49-F238E27FC236}">
                <a16:creationId xmlns:a16="http://schemas.microsoft.com/office/drawing/2014/main" id="{CB886B77-3E1E-5CEC-D211-72A6982B813B}"/>
              </a:ext>
            </a:extLst>
          </p:cNvPr>
          <p:cNvSpPr txBox="1">
            <a:spLocks noGrp="1" noRot="1" noMove="1" noResize="1" noEditPoints="1" noAdjustHandles="1" noChangeArrowheads="1" noChangeShapeType="1"/>
          </p:cNvSpPr>
          <p:nvPr/>
        </p:nvSpPr>
        <p:spPr>
          <a:xfrm>
            <a:off x="624840" y="3698950"/>
            <a:ext cx="1859280" cy="370831"/>
          </a:xfrm>
          <a:prstGeom prst="rect">
            <a:avLst/>
          </a:prstGeom>
          <a:effectLst>
            <a:outerShdw blurRad="508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Primary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6" name="Content Placeholder 3">
            <a:extLst>
              <a:ext uri="{FF2B5EF4-FFF2-40B4-BE49-F238E27FC236}">
                <a16:creationId xmlns:a16="http://schemas.microsoft.com/office/drawing/2014/main" id="{DE913182-4C0F-5499-BAB4-F8B0600410BE}"/>
              </a:ext>
            </a:extLst>
          </p:cNvPr>
          <p:cNvSpPr txBox="1">
            <a:spLocks noGrp="1" noRot="1" noMove="1" noResize="1" noEditPoints="1" noAdjustHandles="1" noChangeArrowheads="1" noChangeShapeType="1"/>
          </p:cNvSpPr>
          <p:nvPr/>
        </p:nvSpPr>
        <p:spPr>
          <a:xfrm>
            <a:off x="3000250" y="3699660"/>
            <a:ext cx="1909092" cy="370831"/>
          </a:xfrm>
          <a:prstGeom prst="rect">
            <a:avLst/>
          </a:prstGeom>
          <a:effectLst>
            <a:outerShdw blurRad="508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Secondary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3" name="Picture 12" descr="A yellow and red fire&#10;&#10;Description automatically generated with low confidence">
            <a:extLst>
              <a:ext uri="{FF2B5EF4-FFF2-40B4-BE49-F238E27FC236}">
                <a16:creationId xmlns:a16="http://schemas.microsoft.com/office/drawing/2014/main" id="{D06B500F-3BA8-762C-D77A-48981ABC0C89}"/>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50903" y="2538389"/>
            <a:ext cx="1007154" cy="1160561"/>
          </a:xfrm>
          <a:prstGeom prst="rect">
            <a:avLst/>
          </a:prstGeom>
          <a:effectLst>
            <a:outerShdw blurRad="50800" dist="63500" dir="2700000" algn="tl" rotWithShape="0">
              <a:prstClr val="black">
                <a:alpha val="40000"/>
              </a:prstClr>
            </a:outerShdw>
          </a:effectLst>
        </p:spPr>
      </p:pic>
      <p:sp>
        <p:nvSpPr>
          <p:cNvPr id="11" name="Title 1">
            <a:extLst>
              <a:ext uri="{FF2B5EF4-FFF2-40B4-BE49-F238E27FC236}">
                <a16:creationId xmlns:a16="http://schemas.microsoft.com/office/drawing/2014/main" id="{905E3E86-D7EB-36EB-F483-865249BC22E3}"/>
              </a:ext>
            </a:extLst>
          </p:cNvPr>
          <p:cNvSpPr txBox="1">
            <a:spLocks/>
          </p:cNvSpPr>
          <p:nvPr/>
        </p:nvSpPr>
        <p:spPr>
          <a:xfrm>
            <a:off x="0" y="0"/>
            <a:ext cx="12192000" cy="819893"/>
          </a:xfrm>
          <a:prstGeom prst="rect">
            <a:avLst/>
          </a:prstGeom>
          <a:effectLst>
            <a:outerShdw blurRad="508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QUICK CONNECT SYSTEMS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2" name="Straight Arrow Connector 11">
            <a:extLst>
              <a:ext uri="{FF2B5EF4-FFF2-40B4-BE49-F238E27FC236}">
                <a16:creationId xmlns:a16="http://schemas.microsoft.com/office/drawing/2014/main" id="{FDBE53B9-13D6-1DE8-2DCD-101BC68D16A8}"/>
              </a:ext>
            </a:extLst>
          </p:cNvPr>
          <p:cNvCxnSpPr>
            <a:cxnSpLocks/>
          </p:cNvCxnSpPr>
          <p:nvPr/>
        </p:nvCxnSpPr>
        <p:spPr>
          <a:xfrm>
            <a:off x="128120" y="764249"/>
            <a:ext cx="7599298" cy="0"/>
          </a:xfrm>
          <a:prstGeom prst="straightConnector1">
            <a:avLst/>
          </a:prstGeom>
          <a:ln w="38100" cap="rnd">
            <a:solidFill>
              <a:srgbClr val="ED1C24"/>
            </a:solidFill>
          </a:ln>
          <a:effectLst>
            <a:outerShdw blurRad="508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Content Placeholder 3">
            <a:extLst>
              <a:ext uri="{FF2B5EF4-FFF2-40B4-BE49-F238E27FC236}">
                <a16:creationId xmlns:a16="http://schemas.microsoft.com/office/drawing/2014/main" id="{32BCF5F0-A6FF-B174-8560-E21C22161716}"/>
              </a:ext>
            </a:extLst>
          </p:cNvPr>
          <p:cNvSpPr txBox="1">
            <a:spLocks/>
          </p:cNvSpPr>
          <p:nvPr/>
        </p:nvSpPr>
        <p:spPr>
          <a:xfrm>
            <a:off x="8392898" y="5086203"/>
            <a:ext cx="2582499" cy="567048"/>
          </a:xfrm>
          <a:prstGeom prst="rect">
            <a:avLst/>
          </a:prstGeom>
          <a:effectLst>
            <a:outerShdw blurRad="508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Part #: QC-2</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2" name="Picture 1">
            <a:extLst>
              <a:ext uri="{FF2B5EF4-FFF2-40B4-BE49-F238E27FC236}">
                <a16:creationId xmlns:a16="http://schemas.microsoft.com/office/drawing/2014/main" id="{3A55203A-54A7-BDF2-DD6E-5F7066E05BF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186674" y="4409910"/>
            <a:ext cx="1909033" cy="2009940"/>
          </a:xfrm>
          <a:prstGeom prst="rect">
            <a:avLst/>
          </a:prstGeom>
          <a:effectLst>
            <a:outerShdw blurRad="50800" dist="63500" dir="2700000" algn="tl" rotWithShape="0">
              <a:prstClr val="black">
                <a:alpha val="40000"/>
              </a:prstClr>
            </a:outerShdw>
          </a:effectLst>
        </p:spPr>
      </p:pic>
      <p:pic>
        <p:nvPicPr>
          <p:cNvPr id="8" name="Picture 7">
            <a:extLst>
              <a:ext uri="{FF2B5EF4-FFF2-40B4-BE49-F238E27FC236}">
                <a16:creationId xmlns:a16="http://schemas.microsoft.com/office/drawing/2014/main" id="{E6AD7E80-73F0-0AE2-A078-6EF4BF9DEC89}"/>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146587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18465B6-817C-E60E-118F-559BDEEC8CA8}"/>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3225" r="3225"/>
          <a:stretch/>
        </p:blipFill>
        <p:spPr>
          <a:xfrm>
            <a:off x="0" y="1478507"/>
            <a:ext cx="4910228" cy="4215384"/>
          </a:xfrm>
          <a:prstGeom prst="rect">
            <a:avLst/>
          </a:prstGeom>
          <a:effectLst>
            <a:outerShdw blurRad="63500" dist="63500" dir="2700000" algn="tl" rotWithShape="0">
              <a:prstClr val="black">
                <a:alpha val="40000"/>
              </a:prstClr>
            </a:outerShdw>
          </a:effectLst>
        </p:spPr>
      </p:pic>
      <p:sp>
        <p:nvSpPr>
          <p:cNvPr id="7" name="Content Placeholder 3">
            <a:extLst>
              <a:ext uri="{FF2B5EF4-FFF2-40B4-BE49-F238E27FC236}">
                <a16:creationId xmlns:a16="http://schemas.microsoft.com/office/drawing/2014/main" id="{2D836960-314B-D8CD-DC3F-D4FA3CBBFF41}"/>
              </a:ext>
            </a:extLst>
          </p:cNvPr>
          <p:cNvSpPr txBox="1">
            <a:spLocks/>
          </p:cNvSpPr>
          <p:nvPr/>
        </p:nvSpPr>
        <p:spPr>
          <a:xfrm>
            <a:off x="5186681" y="1949902"/>
            <a:ext cx="7005319" cy="2584857"/>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If the demand increases the primary unit will activate the secondary unit to help meet the demand.</a:t>
            </a:r>
            <a:endParaRPr lang="en-US" sz="16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2" name="Title 1">
            <a:extLst>
              <a:ext uri="{FF2B5EF4-FFF2-40B4-BE49-F238E27FC236}">
                <a16:creationId xmlns:a16="http://schemas.microsoft.com/office/drawing/2014/main" id="{9C732AC9-CCDF-CF60-A394-E375C2D02B1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QUICK CONNECT SYSTEMS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4" name="Straight Arrow Connector 13">
            <a:extLst>
              <a:ext uri="{FF2B5EF4-FFF2-40B4-BE49-F238E27FC236}">
                <a16:creationId xmlns:a16="http://schemas.microsoft.com/office/drawing/2014/main" id="{CD45C42D-26CE-33C5-446D-A2D868AB6610}"/>
              </a:ext>
            </a:extLst>
          </p:cNvPr>
          <p:cNvCxnSpPr>
            <a:cxnSpLocks/>
          </p:cNvCxnSpPr>
          <p:nvPr/>
        </p:nvCxnSpPr>
        <p:spPr>
          <a:xfrm>
            <a:off x="128120" y="764249"/>
            <a:ext cx="759929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A66C03A-4589-1285-8A27-586D3896329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478640" y="2007192"/>
            <a:ext cx="2132480" cy="3193396"/>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A013B5AE-5C43-1B86-937C-55125AE10CD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2887991" y="2007192"/>
            <a:ext cx="2132480" cy="3193396"/>
          </a:xfrm>
          <a:prstGeom prst="rect">
            <a:avLst/>
          </a:prstGeom>
          <a:effectLst>
            <a:outerShdw blurRad="63500" dist="63500" dir="2700000" algn="tl" rotWithShape="0">
              <a:prstClr val="black">
                <a:alpha val="40000"/>
              </a:prstClr>
            </a:outerShdw>
          </a:effectLst>
        </p:spPr>
      </p:pic>
      <p:sp>
        <p:nvSpPr>
          <p:cNvPr id="5" name="Content Placeholder 3">
            <a:extLst>
              <a:ext uri="{FF2B5EF4-FFF2-40B4-BE49-F238E27FC236}">
                <a16:creationId xmlns:a16="http://schemas.microsoft.com/office/drawing/2014/main" id="{CD290BFC-599A-0DA2-A2B6-E998FF703ACD}"/>
              </a:ext>
            </a:extLst>
          </p:cNvPr>
          <p:cNvSpPr txBox="1">
            <a:spLocks noGrp="1" noRot="1" noMove="1" noResize="1" noEditPoints="1" noAdjustHandles="1" noChangeArrowheads="1" noChangeShapeType="1"/>
          </p:cNvSpPr>
          <p:nvPr/>
        </p:nvSpPr>
        <p:spPr>
          <a:xfrm>
            <a:off x="624840" y="3698950"/>
            <a:ext cx="1859280" cy="370831"/>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Primary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5" name="Content Placeholder 3">
            <a:extLst>
              <a:ext uri="{FF2B5EF4-FFF2-40B4-BE49-F238E27FC236}">
                <a16:creationId xmlns:a16="http://schemas.microsoft.com/office/drawing/2014/main" id="{9B0F6E98-6702-AADA-331D-34167CD790B9}"/>
              </a:ext>
            </a:extLst>
          </p:cNvPr>
          <p:cNvSpPr txBox="1">
            <a:spLocks noGrp="1" noRot="1" noMove="1" noResize="1" noEditPoints="1" noAdjustHandles="1" noChangeArrowheads="1" noChangeShapeType="1"/>
          </p:cNvSpPr>
          <p:nvPr/>
        </p:nvSpPr>
        <p:spPr>
          <a:xfrm>
            <a:off x="3000250" y="3699660"/>
            <a:ext cx="1909092" cy="370831"/>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000">
                <a:effectLst>
                  <a:outerShdw blurRad="63500" dist="63500" dir="2700000" algn="tl" rotWithShape="0">
                    <a:prstClr val="black">
                      <a:alpha val="40000"/>
                    </a:prstClr>
                  </a:outerShdw>
                </a:effectLst>
                <a:latin typeface="Franklin Gothic Medium" panose="020B0603020102020204" pitchFamily="34" charset="0"/>
              </a:rPr>
              <a:t>Secondary</a:t>
            </a:r>
            <a:endParaRPr lang="en-US" sz="3000">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6" name="Picture 15" descr="A yellow and red fire&#10;&#10;Description automatically generated with low confidence">
            <a:extLst>
              <a:ext uri="{FF2B5EF4-FFF2-40B4-BE49-F238E27FC236}">
                <a16:creationId xmlns:a16="http://schemas.microsoft.com/office/drawing/2014/main" id="{18A28F37-A1F9-2DCF-2917-D2155A4C7E2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1050903" y="2538389"/>
            <a:ext cx="1007154" cy="1160561"/>
          </a:xfrm>
          <a:prstGeom prst="rect">
            <a:avLst/>
          </a:prstGeom>
          <a:effectLst>
            <a:outerShdw blurRad="63500" dist="63500" dir="2700000" algn="tl" rotWithShape="0">
              <a:prstClr val="black">
                <a:alpha val="40000"/>
              </a:prstClr>
            </a:outerShdw>
          </a:effectLst>
        </p:spPr>
      </p:pic>
      <p:pic>
        <p:nvPicPr>
          <p:cNvPr id="17" name="Picture 16" descr="A yellow and red fire&#10;&#10;Description automatically generated with low confidence">
            <a:extLst>
              <a:ext uri="{FF2B5EF4-FFF2-40B4-BE49-F238E27FC236}">
                <a16:creationId xmlns:a16="http://schemas.microsoft.com/office/drawing/2014/main" id="{7F4B1880-414E-625A-FCA6-8728406F4AA4}"/>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3451219" y="2538389"/>
            <a:ext cx="1007154" cy="1160561"/>
          </a:xfrm>
          <a:prstGeom prst="rect">
            <a:avLst/>
          </a:prstGeom>
          <a:effectLst>
            <a:outerShdw blurRad="63500" dist="63500" dir="2700000" algn="tl" rotWithShape="0">
              <a:prstClr val="black">
                <a:alpha val="40000"/>
              </a:prstClr>
            </a:outerShdw>
          </a:effectLst>
        </p:spPr>
      </p:pic>
      <p:sp>
        <p:nvSpPr>
          <p:cNvPr id="19" name="Content Placeholder 3">
            <a:extLst>
              <a:ext uri="{FF2B5EF4-FFF2-40B4-BE49-F238E27FC236}">
                <a16:creationId xmlns:a16="http://schemas.microsoft.com/office/drawing/2014/main" id="{B51D560D-9CBB-7D9E-3B77-E1D4DE5C0F61}"/>
              </a:ext>
            </a:extLst>
          </p:cNvPr>
          <p:cNvSpPr txBox="1">
            <a:spLocks/>
          </p:cNvSpPr>
          <p:nvPr/>
        </p:nvSpPr>
        <p:spPr>
          <a:xfrm>
            <a:off x="8392898" y="5086203"/>
            <a:ext cx="2582499" cy="567048"/>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Part #: QC-2</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2" name="Picture 1">
            <a:extLst>
              <a:ext uri="{FF2B5EF4-FFF2-40B4-BE49-F238E27FC236}">
                <a16:creationId xmlns:a16="http://schemas.microsoft.com/office/drawing/2014/main" id="{581B83EB-C87A-0174-0FB9-27AD9E8154D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186674" y="4409910"/>
            <a:ext cx="1909033" cy="2009940"/>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BF33FE98-926B-6C49-151A-4F58F417C5E7}"/>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4761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2D836960-314B-D8CD-DC3F-D4FA3CBBFF41}"/>
              </a:ext>
            </a:extLst>
          </p:cNvPr>
          <p:cNvSpPr txBox="1">
            <a:spLocks/>
          </p:cNvSpPr>
          <p:nvPr/>
        </p:nvSpPr>
        <p:spPr>
          <a:xfrm>
            <a:off x="222935" y="1222767"/>
            <a:ext cx="11737882" cy="1260832"/>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Only the PRO Series and larger residential units with an external remote are compatible with the quick connect cable, smaller display window units are designed for single unit installations.</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1" name="Content Placeholder 3">
            <a:extLst>
              <a:ext uri="{FF2B5EF4-FFF2-40B4-BE49-F238E27FC236}">
                <a16:creationId xmlns:a16="http://schemas.microsoft.com/office/drawing/2014/main" id="{35D4C7DE-D777-9513-848B-1BB888A461AD}"/>
              </a:ext>
            </a:extLst>
          </p:cNvPr>
          <p:cNvSpPr txBox="1">
            <a:spLocks/>
          </p:cNvSpPr>
          <p:nvPr/>
        </p:nvSpPr>
        <p:spPr>
          <a:xfrm>
            <a:off x="2014395" y="5337844"/>
            <a:ext cx="2386740" cy="1028053"/>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Quick Connect</a:t>
            </a:r>
          </a:p>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Compatible</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8" name="Picture 17" descr="A picture containing home appliance, screenshot, appliance, design&#10;&#10;Description automatically generated">
            <a:extLst>
              <a:ext uri="{FF2B5EF4-FFF2-40B4-BE49-F238E27FC236}">
                <a16:creationId xmlns:a16="http://schemas.microsoft.com/office/drawing/2014/main" id="{B51154A8-AA74-7140-3D03-D82E25E089E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600"/>
                    </a14:imgEffect>
                  </a14:imgLayer>
                </a14:imgProps>
              </a:ext>
              <a:ext uri="{28A0092B-C50C-407E-A947-70E740481C1C}">
                <a14:useLocalDpi xmlns:a14="http://schemas.microsoft.com/office/drawing/2010/main" val="0"/>
              </a:ext>
            </a:extLst>
          </a:blip>
          <a:stretch>
            <a:fillRect/>
          </a:stretch>
        </p:blipFill>
        <p:spPr>
          <a:xfrm>
            <a:off x="4076219" y="2683760"/>
            <a:ext cx="1929420" cy="2654085"/>
          </a:xfrm>
          <a:prstGeom prst="rect">
            <a:avLst/>
          </a:prstGeom>
          <a:effectLst>
            <a:outerShdw blurRad="63500" dist="63500" dir="2700000" algn="tl" rotWithShape="0">
              <a:prstClr val="black">
                <a:alpha val="40000"/>
              </a:prstClr>
            </a:outerShdw>
          </a:effectLst>
        </p:spPr>
      </p:pic>
      <p:pic>
        <p:nvPicPr>
          <p:cNvPr id="20" name="Picture 19" descr="A picture containing text, jack&#10;&#10;Description automatically generated">
            <a:extLst>
              <a:ext uri="{FF2B5EF4-FFF2-40B4-BE49-F238E27FC236}">
                <a16:creationId xmlns:a16="http://schemas.microsoft.com/office/drawing/2014/main" id="{3CA0AE7B-6A82-EFD8-D2B4-657D399B53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3007" y="3082931"/>
            <a:ext cx="1163227" cy="2217201"/>
          </a:xfrm>
          <a:prstGeom prst="rect">
            <a:avLst/>
          </a:prstGeom>
          <a:effectLst>
            <a:outerShdw blurRad="63500" dist="63500" dir="2700000" algn="tl" rotWithShape="0">
              <a:prstClr val="black">
                <a:alpha val="40000"/>
              </a:prstClr>
            </a:outerShdw>
          </a:effectLst>
        </p:spPr>
      </p:pic>
      <p:pic>
        <p:nvPicPr>
          <p:cNvPr id="27" name="Picture 26" descr="A white rectangular object with vent&#10;&#10;Description automatically generated with low confidence">
            <a:extLst>
              <a:ext uri="{FF2B5EF4-FFF2-40B4-BE49-F238E27FC236}">
                <a16:creationId xmlns:a16="http://schemas.microsoft.com/office/drawing/2014/main" id="{F87E58B8-E5AB-5175-9A77-BE0174EA0AD8}"/>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6100"/>
                    </a14:imgEffect>
                  </a14:imgLayer>
                </a14:imgProps>
              </a:ext>
              <a:ext uri="{28A0092B-C50C-407E-A947-70E740481C1C}">
                <a14:useLocalDpi xmlns:a14="http://schemas.microsoft.com/office/drawing/2010/main" val="0"/>
              </a:ext>
            </a:extLst>
          </a:blip>
          <a:stretch>
            <a:fillRect/>
          </a:stretch>
        </p:blipFill>
        <p:spPr>
          <a:xfrm>
            <a:off x="7874860" y="2778496"/>
            <a:ext cx="1618840" cy="2484424"/>
          </a:xfrm>
          <a:prstGeom prst="rect">
            <a:avLst/>
          </a:prstGeom>
          <a:effectLst>
            <a:outerShdw blurRad="63500" dist="63500" dir="2700000" algn="tl" rotWithShape="0">
              <a:prstClr val="black">
                <a:alpha val="40000"/>
              </a:prstClr>
            </a:outerShdw>
          </a:effectLst>
        </p:spPr>
      </p:pic>
      <p:sp>
        <p:nvSpPr>
          <p:cNvPr id="28" name="Content Placeholder 3">
            <a:extLst>
              <a:ext uri="{FF2B5EF4-FFF2-40B4-BE49-F238E27FC236}">
                <a16:creationId xmlns:a16="http://schemas.microsoft.com/office/drawing/2014/main" id="{677BEFF0-44AF-3076-0FB7-2002896500BB}"/>
              </a:ext>
            </a:extLst>
          </p:cNvPr>
          <p:cNvSpPr txBox="1">
            <a:spLocks/>
          </p:cNvSpPr>
          <p:nvPr/>
        </p:nvSpPr>
        <p:spPr>
          <a:xfrm>
            <a:off x="7158981" y="5337845"/>
            <a:ext cx="3050598" cy="1028053"/>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Not Quick Connect</a:t>
            </a:r>
          </a:p>
          <a:p>
            <a:pPr algn="ct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Compatible</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30" name="Picture 29" descr="A picture containing text, clock, digital clock, electronics&#10;&#10;Description automatically generated">
            <a:extLst>
              <a:ext uri="{FF2B5EF4-FFF2-40B4-BE49-F238E27FC236}">
                <a16:creationId xmlns:a16="http://schemas.microsoft.com/office/drawing/2014/main" id="{DE19AB74-BCCB-BA92-AF5F-8EF27347BED4}"/>
              </a:ext>
            </a:extLst>
          </p:cNvPr>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000"/>
                    </a14:imgEffect>
                  </a14:imgLayer>
                </a14:imgProps>
              </a:ext>
              <a:ext uri="{28A0092B-C50C-407E-A947-70E740481C1C}">
                <a14:useLocalDpi xmlns:a14="http://schemas.microsoft.com/office/drawing/2010/main" val="0"/>
              </a:ext>
            </a:extLst>
          </a:blip>
          <a:stretch>
            <a:fillRect/>
          </a:stretch>
        </p:blipFill>
        <p:spPr>
          <a:xfrm>
            <a:off x="4658817" y="4446135"/>
            <a:ext cx="1100246" cy="962828"/>
          </a:xfrm>
          <a:prstGeom prst="rect">
            <a:avLst/>
          </a:prstGeom>
          <a:effectLst>
            <a:outerShdw blurRad="63500" dist="63500" dir="2700000" algn="tl" rotWithShape="0">
              <a:prstClr val="black">
                <a:alpha val="40000"/>
              </a:prstClr>
            </a:outerShdw>
          </a:effectLst>
        </p:spPr>
      </p:pic>
      <p:sp>
        <p:nvSpPr>
          <p:cNvPr id="4" name="Title 1">
            <a:extLst>
              <a:ext uri="{FF2B5EF4-FFF2-40B4-BE49-F238E27FC236}">
                <a16:creationId xmlns:a16="http://schemas.microsoft.com/office/drawing/2014/main" id="{114F286B-01EC-E5BC-9AEB-2B758D89740C}"/>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QUICK CONNECT SYSTEMS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E55AD499-EF76-6AE1-C903-BC2F12987597}"/>
              </a:ext>
            </a:extLst>
          </p:cNvPr>
          <p:cNvCxnSpPr>
            <a:cxnSpLocks/>
          </p:cNvCxnSpPr>
          <p:nvPr/>
        </p:nvCxnSpPr>
        <p:spPr>
          <a:xfrm>
            <a:off x="128120" y="764249"/>
            <a:ext cx="759929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6">
            <a:extLst>
              <a:ext uri="{FF2B5EF4-FFF2-40B4-BE49-F238E27FC236}">
                <a16:creationId xmlns:a16="http://schemas.microsoft.com/office/drawing/2014/main" id="{1CD447A3-EA3E-25EE-1DB2-FDDCF35B0455}"/>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5369" t="5146" r="31175" b="3494"/>
          <a:stretch>
            <a:fillRect/>
          </a:stretch>
        </p:blipFill>
        <p:spPr bwMode="auto">
          <a:xfrm>
            <a:off x="826199" y="2802141"/>
            <a:ext cx="1499139" cy="2457351"/>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EBFD3E5-CF15-4122-37EB-5CD284EB4245}"/>
              </a:ext>
            </a:extLst>
          </p:cNvPr>
          <p:cNvPicPr>
            <a:picLocks noChangeAspect="1"/>
          </p:cNvPicPr>
          <p:nvPr/>
        </p:nvPicPr>
        <p:blipFill>
          <a:blip r:embed="rId10" cstate="print">
            <a:extLst>
              <a:ext uri="{28A0092B-C50C-407E-A947-70E740481C1C}">
                <a14:useLocalDpi xmlns:a14="http://schemas.microsoft.com/office/drawing/2010/main" val="0"/>
              </a:ext>
            </a:extLst>
          </a:blip>
          <a:srcRect l="30978" t="10009" r="25926" b="12107"/>
          <a:stretch>
            <a:fillRect/>
          </a:stretch>
        </p:blipFill>
        <p:spPr>
          <a:xfrm>
            <a:off x="9355160" y="3308558"/>
            <a:ext cx="1512810" cy="2131687"/>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84A3B8FE-A694-1B0D-1430-3393F1029066}"/>
              </a:ext>
            </a:extLst>
          </p:cNvPr>
          <p:cNvPicPr>
            <a:picLocks noChangeAspect="1"/>
          </p:cNvPicPr>
          <p:nvPr/>
        </p:nvPicPr>
        <p:blipFill>
          <a:blip r:embed="rId11">
            <a:extLst>
              <a:ext uri="{28A0092B-C50C-407E-A947-70E740481C1C}">
                <a14:useLocalDpi xmlns:a14="http://schemas.microsoft.com/office/drawing/2010/main" val="0"/>
              </a:ext>
            </a:extLst>
          </a:blip>
          <a:srcRect l="18957" t="7178" r="19515" b="5397"/>
          <a:stretch>
            <a:fillRect/>
          </a:stretch>
        </p:blipFill>
        <p:spPr>
          <a:xfrm>
            <a:off x="2196691" y="2432994"/>
            <a:ext cx="2008176" cy="3007251"/>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859A7505-514C-F2B3-73BF-D364E6571CB4}"/>
              </a:ext>
            </a:extLst>
          </p:cNvPr>
          <p:cNvPicPr>
            <a:picLocks noChangeAspect="1"/>
          </p:cNvPicPr>
          <p:nvPr/>
        </p:nvPicPr>
        <p:blipFill>
          <a:blip r:embed="rId1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60034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2205DB-046E-444A-8746-9CC6A280650E}"/>
              </a:ext>
            </a:extLst>
          </p:cNvPr>
          <p:cNvSpPr>
            <a:spLocks noGrp="1"/>
          </p:cNvSpPr>
          <p:nvPr>
            <p:ph type="body" sz="half" idx="2"/>
          </p:nvPr>
        </p:nvSpPr>
        <p:spPr>
          <a:xfrm>
            <a:off x="498356" y="1007357"/>
            <a:ext cx="11195283" cy="2572022"/>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Of equal importance to a proper sized unit, is a properly sized and installed gas line to ensure adequate gas pressure. </a:t>
            </a:r>
          </a:p>
          <a:p>
            <a:pPr algn="ctr">
              <a:buNone/>
            </a:pPr>
            <a:endParaRPr lang="en-US" sz="1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pPr algn="ctr">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Afterall, what good is selecting the perfect tankless if the gas system can’t support it’s needs? </a:t>
            </a: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6" name="Title 1">
            <a:extLst>
              <a:ext uri="{FF2B5EF4-FFF2-40B4-BE49-F238E27FC236}">
                <a16:creationId xmlns:a16="http://schemas.microsoft.com/office/drawing/2014/main" id="{39A1B00D-D079-01EF-98BC-A38945316CB0}"/>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GAS LINE SIZING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3C1AFCE8-E0C2-476E-A121-A473980D1563}"/>
              </a:ext>
            </a:extLst>
          </p:cNvPr>
          <p:cNvCxnSpPr>
            <a:cxnSpLocks/>
          </p:cNvCxnSpPr>
          <p:nvPr/>
        </p:nvCxnSpPr>
        <p:spPr>
          <a:xfrm>
            <a:off x="128120" y="764249"/>
            <a:ext cx="461640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Rectangle 3">
            <a:extLst>
              <a:ext uri="{FF2B5EF4-FFF2-40B4-BE49-F238E27FC236}">
                <a16:creationId xmlns:a16="http://schemas.microsoft.com/office/drawing/2014/main" id="{9AEB7B39-EF74-57EA-7396-DFFADF9D2F07}"/>
              </a:ext>
            </a:extLst>
          </p:cNvPr>
          <p:cNvSpPr txBox="1">
            <a:spLocks/>
          </p:cNvSpPr>
          <p:nvPr/>
        </p:nvSpPr>
        <p:spPr>
          <a:xfrm>
            <a:off x="3036258" y="4352272"/>
            <a:ext cx="3124546" cy="1332222"/>
          </a:xfrm>
          <a:prstGeom prst="rect">
            <a:avLst/>
          </a:prstGeom>
          <a:effectLst>
            <a:outerShdw blurRad="63500" dist="635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a:ln>
                  <a:noFill/>
                </a:ln>
                <a:solidFill>
                  <a:srgbClr val="FFFF00"/>
                </a:solidFill>
                <a:effectLst>
                  <a:outerShdw blurRad="63500" dist="63500" dir="2700000" algn="tl" rotWithShape="0">
                    <a:prstClr val="black">
                      <a:alpha val="40000"/>
                    </a:prstClr>
                  </a:outerShdw>
                </a:effectLst>
                <a:uLnTx/>
                <a:uFillTx/>
                <a:latin typeface="Franklin Gothic Medium" panose="020B0603020102020204" pitchFamily="34" charset="0"/>
              </a:rPr>
              <a:t>NATURAL GAS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rPr>
              <a:t>3.5  TO 10.5 INCHES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2400" b="1"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ndParaRPr>
          </a:p>
        </p:txBody>
      </p:sp>
      <p:sp>
        <p:nvSpPr>
          <p:cNvPr id="3" name="Rectangle 3">
            <a:extLst>
              <a:ext uri="{FF2B5EF4-FFF2-40B4-BE49-F238E27FC236}">
                <a16:creationId xmlns:a16="http://schemas.microsoft.com/office/drawing/2014/main" id="{DC3EE2BB-05E0-5C61-A855-23DD2884DC13}"/>
              </a:ext>
            </a:extLst>
          </p:cNvPr>
          <p:cNvSpPr txBox="1">
            <a:spLocks/>
          </p:cNvSpPr>
          <p:nvPr/>
        </p:nvSpPr>
        <p:spPr>
          <a:xfrm>
            <a:off x="6240815" y="4352272"/>
            <a:ext cx="3021641" cy="1284805"/>
          </a:xfrm>
          <a:prstGeom prst="rect">
            <a:avLst/>
          </a:prstGeom>
          <a:effectLst>
            <a:outerShdw blurRad="63500" dist="635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a:ln>
                  <a:noFill/>
                </a:ln>
                <a:solidFill>
                  <a:srgbClr val="5B9BD5">
                    <a:lumMod val="75000"/>
                  </a:srgbClr>
                </a:solidFill>
                <a:effectLst>
                  <a:outerShdw blurRad="63500" dist="63500" dir="2700000" algn="tl" rotWithShape="0">
                    <a:prstClr val="black">
                      <a:alpha val="40000"/>
                    </a:prstClr>
                  </a:outerShdw>
                </a:effectLst>
                <a:uLnTx/>
                <a:uFillTx/>
                <a:latin typeface="Franklin Gothic Medium" panose="020B0603020102020204" pitchFamily="34" charset="0"/>
              </a:rPr>
              <a:t>PROPANE GAS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rPr>
              <a:t>8.0 TO 14.0 INCHES</a:t>
            </a:r>
          </a:p>
        </p:txBody>
      </p:sp>
      <p:sp>
        <p:nvSpPr>
          <p:cNvPr id="8" name="TextBox 7">
            <a:extLst>
              <a:ext uri="{FF2B5EF4-FFF2-40B4-BE49-F238E27FC236}">
                <a16:creationId xmlns:a16="http://schemas.microsoft.com/office/drawing/2014/main" id="{4B903EBE-F10A-FD0D-9D55-71CACC4BA74C}"/>
              </a:ext>
            </a:extLst>
          </p:cNvPr>
          <p:cNvSpPr txBox="1"/>
          <p:nvPr/>
        </p:nvSpPr>
        <p:spPr>
          <a:xfrm>
            <a:off x="2675152" y="3705941"/>
            <a:ext cx="6971303" cy="646331"/>
          </a:xfrm>
          <a:prstGeom prst="rect">
            <a:avLst/>
          </a:prstGeom>
          <a:noFill/>
          <a:effectLst>
            <a:outerShdw blurRad="63500" dist="635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rPr>
              <a:t>Required Gas Supply Pressure</a:t>
            </a:r>
          </a:p>
        </p:txBody>
      </p:sp>
      <p:sp>
        <p:nvSpPr>
          <p:cNvPr id="9" name="TextBox 8">
            <a:extLst>
              <a:ext uri="{FF2B5EF4-FFF2-40B4-BE49-F238E27FC236}">
                <a16:creationId xmlns:a16="http://schemas.microsoft.com/office/drawing/2014/main" id="{E58FD50F-2A12-6FE8-ACA6-DCB02F77C2BE}"/>
              </a:ext>
            </a:extLst>
          </p:cNvPr>
          <p:cNvSpPr txBox="1"/>
          <p:nvPr/>
        </p:nvSpPr>
        <p:spPr>
          <a:xfrm>
            <a:off x="1904855" y="5313911"/>
            <a:ext cx="8610883" cy="646331"/>
          </a:xfrm>
          <a:prstGeom prst="rect">
            <a:avLst/>
          </a:prstGeom>
          <a:noFill/>
          <a:effectLst>
            <a:outerShdw blurRad="63500" dist="63500" dir="2700000" algn="tl" rotWithShape="0">
              <a:prstClr val="black">
                <a:alpha val="40000"/>
              </a:prstClr>
            </a:outerShdw>
          </a:effectLst>
        </p:spPr>
        <p:txBody>
          <a:bodyPr wrap="none" rtlCol="0">
            <a:spAutoFit/>
          </a:bodyPr>
          <a:lstStyle/>
          <a:p>
            <a:r>
              <a:rPr lang="en-US" b="1">
                <a:solidFill>
                  <a:prstClr val="white"/>
                </a:solidFill>
                <a:effectLst>
                  <a:outerShdw blurRad="63500" dist="63500" dir="2700000" algn="tl" rotWithShape="0">
                    <a:prstClr val="black">
                      <a:alpha val="40000"/>
                    </a:prstClr>
                  </a:outerShdw>
                </a:effectLst>
                <a:latin typeface="Franklin Gothic Medium" panose="020B0603020102020204" pitchFamily="34" charset="0"/>
              </a:rPr>
              <a:t>* Supply pressures may vary unit to unit, refer to rating plate for exact pressure range</a:t>
            </a:r>
          </a:p>
          <a:p>
            <a:endParaRPr lang="en-US">
              <a:effectLst>
                <a:outerShdw blurRad="63500" dist="63500" dir="2700000" algn="tl" rotWithShape="0">
                  <a:prstClr val="black">
                    <a:alpha val="40000"/>
                  </a:prstClr>
                </a:outerShdw>
              </a:effectLst>
              <a:latin typeface="Franklin Gothic Medium" panose="020B0603020102020204" pitchFamily="34" charset="0"/>
            </a:endParaRPr>
          </a:p>
        </p:txBody>
      </p:sp>
      <p:pic>
        <p:nvPicPr>
          <p:cNvPr id="10" name="Picture 9">
            <a:extLst>
              <a:ext uri="{FF2B5EF4-FFF2-40B4-BE49-F238E27FC236}">
                <a16:creationId xmlns:a16="http://schemas.microsoft.com/office/drawing/2014/main" id="{2BA27592-4467-E3C6-78BD-B782C38B430C}"/>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211595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DEE78-A02A-7386-DC57-4BC8AFE7734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8026A2C-74B7-D8D4-DA78-2CFC69FCCFA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GAS PRESSURE CHECK</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47364DA6-C959-FA49-85F3-AF334747E0EF}"/>
              </a:ext>
            </a:extLst>
          </p:cNvPr>
          <p:cNvCxnSpPr>
            <a:cxnSpLocks/>
          </p:cNvCxnSpPr>
          <p:nvPr/>
        </p:nvCxnSpPr>
        <p:spPr>
          <a:xfrm>
            <a:off x="128120" y="764249"/>
            <a:ext cx="6591857"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AB9946F-AEA3-99FD-059F-8B2C6F25C3CF}"/>
              </a:ext>
            </a:extLst>
          </p:cNvPr>
          <p:cNvSpPr txBox="1"/>
          <p:nvPr/>
        </p:nvSpPr>
        <p:spPr>
          <a:xfrm>
            <a:off x="6635610" y="768518"/>
            <a:ext cx="5477126" cy="1703543"/>
          </a:xfrm>
          <a:prstGeom prst="rect">
            <a:avLst/>
          </a:prstGeom>
          <a:noFill/>
          <a:effectLst>
            <a:outerShdw blurRad="63500" dist="63500" dir="2700000" algn="tl" rotWithShape="0">
              <a:prstClr val="black">
                <a:alpha val="40000"/>
              </a:prstClr>
            </a:outerShdw>
          </a:effectLst>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Check the pressure when the unit is sitting idle (Static  Pressure</a:t>
            </a: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a:t>
            </a:r>
            <a:endPar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Check the pressure when the unit is in high fire (Dynamic Pressure) </a:t>
            </a:r>
          </a:p>
        </p:txBody>
      </p:sp>
      <p:sp>
        <p:nvSpPr>
          <p:cNvPr id="9" name="TextBox 8">
            <a:extLst>
              <a:ext uri="{FF2B5EF4-FFF2-40B4-BE49-F238E27FC236}">
                <a16:creationId xmlns:a16="http://schemas.microsoft.com/office/drawing/2014/main" id="{61E62E0F-D284-9F2F-7E6A-3B5A660BAD28}"/>
              </a:ext>
            </a:extLst>
          </p:cNvPr>
          <p:cNvSpPr txBox="1"/>
          <p:nvPr/>
        </p:nvSpPr>
        <p:spPr>
          <a:xfrm>
            <a:off x="6858000" y="2917413"/>
            <a:ext cx="5051684" cy="646331"/>
          </a:xfrm>
          <a:prstGeom prst="rect">
            <a:avLst/>
          </a:prstGeom>
          <a:noFill/>
          <a:effectLst>
            <a:outerShdw blurRad="63500" dist="635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Check the pressure on the gas connection or the bottom port of gas valve using T15 </a:t>
            </a:r>
            <a:r>
              <a:rPr kumimoji="0" lang="en-US" sz="1800" b="0" i="0" u="none" strike="noStrike" kern="1200" cap="none" spc="0" normalizeH="0" baseline="0" noProof="0" err="1">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torx</a:t>
            </a:r>
            <a:r>
              <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a:t>
            </a:r>
            <a:endParaRPr kumimoji="0" lang="en-US" sz="18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A576B70-BA1F-2CF3-1DAC-9076ED28E225}"/>
              </a:ext>
            </a:extLst>
          </p:cNvPr>
          <p:cNvSpPr txBox="1"/>
          <p:nvPr/>
        </p:nvSpPr>
        <p:spPr>
          <a:xfrm>
            <a:off x="79264" y="819893"/>
            <a:ext cx="3375296" cy="830997"/>
          </a:xfrm>
          <a:prstGeom prst="rect">
            <a:avLst/>
          </a:prstGeom>
          <a:noFill/>
          <a:effectLst>
            <a:outerShdw blurRad="63500" dist="63500" dir="2700000" algn="tl" rotWithShape="0">
              <a:prstClr val="black">
                <a:alpha val="40000"/>
              </a:prstClr>
            </a:outerShdw>
          </a:effectLst>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1) Locate and shut off gas valve</a:t>
            </a:r>
            <a:endPar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5F487B5-754D-B800-E5D7-EBB958C69E35}"/>
              </a:ext>
            </a:extLst>
          </p:cNvPr>
          <p:cNvSpPr txBox="1"/>
          <p:nvPr/>
        </p:nvSpPr>
        <p:spPr>
          <a:xfrm>
            <a:off x="79263" y="2089014"/>
            <a:ext cx="3408303" cy="830997"/>
          </a:xfrm>
          <a:prstGeom prst="rect">
            <a:avLst/>
          </a:prstGeom>
          <a:noFill/>
          <a:effectLst>
            <a:outerShdw blurRad="63500" dist="63500" dir="2700000" algn="tl" rotWithShape="0">
              <a:prstClr val="black">
                <a:alpha val="40000"/>
              </a:prstClr>
            </a:outerShdw>
          </a:effectLst>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2) Zero manometer then connect to inlet port</a:t>
            </a:r>
            <a:endPar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65DC6AF-AC8B-E6DF-FFF0-812B2B850D7F}"/>
              </a:ext>
            </a:extLst>
          </p:cNvPr>
          <p:cNvSpPr txBox="1"/>
          <p:nvPr/>
        </p:nvSpPr>
        <p:spPr>
          <a:xfrm>
            <a:off x="79264" y="3699477"/>
            <a:ext cx="3375296" cy="830997"/>
          </a:xfrm>
          <a:prstGeom prst="rect">
            <a:avLst/>
          </a:prstGeom>
          <a:noFill/>
          <a:effectLst>
            <a:outerShdw blurRad="63500" dist="63500" dir="2700000" algn="tl" rotWithShape="0">
              <a:prstClr val="black">
                <a:alpha val="40000"/>
              </a:prstClr>
            </a:outerShdw>
          </a:effectLst>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3</a:t>
            </a:r>
            <a:r>
              <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 Open gas valve and note static pressure</a:t>
            </a:r>
            <a:endPar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46CF6F8D-5DD0-2C28-440C-7406FC360DFF}"/>
              </a:ext>
            </a:extLst>
          </p:cNvPr>
          <p:cNvSpPr txBox="1"/>
          <p:nvPr/>
        </p:nvSpPr>
        <p:spPr>
          <a:xfrm>
            <a:off x="79264" y="5227254"/>
            <a:ext cx="3375296" cy="1569660"/>
          </a:xfrm>
          <a:prstGeom prst="rect">
            <a:avLst/>
          </a:prstGeom>
          <a:noFill/>
          <a:effectLst>
            <a:outerShdw blurRad="63500" dist="63500" dir="2700000" algn="tl" rotWithShape="0">
              <a:prstClr val="black">
                <a:alpha val="40000"/>
              </a:prstClr>
            </a:outerShdw>
          </a:effectLst>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mn-cs"/>
              </a:rPr>
              <a:t>4) Create a high flow to ensure unit is in high fire and note dynamic pressure</a:t>
            </a:r>
            <a:endParaRPr kumimoji="0" lang="en-US" sz="24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9CDA9AA1-E553-0F81-EEB7-BE5642CFC0B4}"/>
              </a:ext>
            </a:extLst>
          </p:cNvPr>
          <p:cNvPicPr>
            <a:picLocks noChangeAspect="1"/>
          </p:cNvPicPr>
          <p:nvPr/>
        </p:nvPicPr>
        <p:blipFill>
          <a:blip r:embed="rId3" cstate="print">
            <a:extLst>
              <a:ext uri="{28A0092B-C50C-407E-A947-70E740481C1C}">
                <a14:useLocalDpi xmlns:a14="http://schemas.microsoft.com/office/drawing/2010/main" val="0"/>
              </a:ext>
            </a:extLst>
          </a:blip>
          <a:srcRect b="15421"/>
          <a:stretch>
            <a:fillRect/>
          </a:stretch>
        </p:blipFill>
        <p:spPr>
          <a:xfrm>
            <a:off x="3600450" y="875703"/>
            <a:ext cx="2716533" cy="1292187"/>
          </a:xfrm>
          <a:prstGeom prst="rect">
            <a:avLst/>
          </a:prstGeom>
          <a:effectLst>
            <a:outerShdw blurRad="63500" dist="63500" dir="2700000" algn="tl" rotWithShape="0">
              <a:prstClr val="black">
                <a:alpha val="40000"/>
              </a:prstClr>
            </a:outerShdw>
            <a:softEdge rad="12700"/>
          </a:effectLst>
        </p:spPr>
      </p:pic>
      <p:pic>
        <p:nvPicPr>
          <p:cNvPr id="25" name="Picture 24">
            <a:extLst>
              <a:ext uri="{FF2B5EF4-FFF2-40B4-BE49-F238E27FC236}">
                <a16:creationId xmlns:a16="http://schemas.microsoft.com/office/drawing/2014/main" id="{7A4B1473-1AE4-D080-A0EA-AA8363CE36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0446" y="2171700"/>
            <a:ext cx="2716530" cy="1527777"/>
          </a:xfrm>
          <a:prstGeom prst="rect">
            <a:avLst/>
          </a:prstGeom>
          <a:effectLst>
            <a:outerShdw blurRad="63500" dist="63500" dir="2700000" algn="tl" rotWithShape="0">
              <a:prstClr val="black">
                <a:alpha val="40000"/>
              </a:prstClr>
            </a:outerShdw>
            <a:softEdge rad="12700"/>
          </a:effectLst>
        </p:spPr>
      </p:pic>
      <p:pic>
        <p:nvPicPr>
          <p:cNvPr id="27" name="Picture 26">
            <a:extLst>
              <a:ext uri="{FF2B5EF4-FFF2-40B4-BE49-F238E27FC236}">
                <a16:creationId xmlns:a16="http://schemas.microsoft.com/office/drawing/2014/main" id="{C9A84137-5ABA-106D-CF34-3366E9D47D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9147" y="3699477"/>
            <a:ext cx="2716531" cy="1527777"/>
          </a:xfrm>
          <a:prstGeom prst="rect">
            <a:avLst/>
          </a:prstGeom>
          <a:effectLst>
            <a:outerShdw blurRad="63500" dist="63500" dir="2700000" algn="tl" rotWithShape="0">
              <a:prstClr val="black">
                <a:alpha val="40000"/>
              </a:prstClr>
            </a:outerShdw>
            <a:softEdge rad="12700"/>
          </a:effectLst>
        </p:spPr>
      </p:pic>
      <p:pic>
        <p:nvPicPr>
          <p:cNvPr id="29" name="Picture 28">
            <a:extLst>
              <a:ext uri="{FF2B5EF4-FFF2-40B4-BE49-F238E27FC236}">
                <a16:creationId xmlns:a16="http://schemas.microsoft.com/office/drawing/2014/main" id="{DF35189D-5894-D871-AE89-35C8EDC743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09146" y="5227254"/>
            <a:ext cx="2716531" cy="1527777"/>
          </a:xfrm>
          <a:prstGeom prst="rect">
            <a:avLst/>
          </a:prstGeom>
          <a:effectLst>
            <a:outerShdw blurRad="63500" dist="63500" dir="2700000" algn="tl" rotWithShape="0">
              <a:prstClr val="black">
                <a:alpha val="40000"/>
              </a:prstClr>
            </a:outerShdw>
            <a:softEdge rad="12700"/>
          </a:effectLst>
        </p:spPr>
      </p:pic>
      <p:pic>
        <p:nvPicPr>
          <p:cNvPr id="31" name="Picture 30" descr="Close-up of a machine with a screw&#10;&#10;AI-generated content may be incorrect.">
            <a:extLst>
              <a:ext uri="{FF2B5EF4-FFF2-40B4-BE49-F238E27FC236}">
                <a16:creationId xmlns:a16="http://schemas.microsoft.com/office/drawing/2014/main" id="{C8250FD9-0FEF-30C5-07A5-AC6AAB31EFD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30720" y="3593885"/>
            <a:ext cx="4724030" cy="2657267"/>
          </a:xfrm>
          <a:prstGeom prst="rect">
            <a:avLst/>
          </a:prstGeom>
          <a:effectLst>
            <a:outerShdw blurRad="63500" dist="63500" dir="2700000" algn="tl" rotWithShape="0">
              <a:prstClr val="black">
                <a:alpha val="40000"/>
              </a:prstClr>
            </a:outerShdw>
            <a:softEdge rad="12700"/>
          </a:effectLst>
        </p:spPr>
      </p:pic>
      <p:sp>
        <p:nvSpPr>
          <p:cNvPr id="21" name="Oval 20">
            <a:extLst>
              <a:ext uri="{FF2B5EF4-FFF2-40B4-BE49-F238E27FC236}">
                <a16:creationId xmlns:a16="http://schemas.microsoft.com/office/drawing/2014/main" id="{160109BE-9C2C-531A-17E8-CB0D6929CAF5}"/>
              </a:ext>
            </a:extLst>
          </p:cNvPr>
          <p:cNvSpPr/>
          <p:nvPr/>
        </p:nvSpPr>
        <p:spPr>
          <a:xfrm rot="20515262">
            <a:off x="10346070" y="5037439"/>
            <a:ext cx="565122" cy="748860"/>
          </a:xfrm>
          <a:prstGeom prst="ellipse">
            <a:avLst/>
          </a:prstGeom>
          <a:noFill/>
          <a:ln w="38100">
            <a:solidFill>
              <a:srgbClr val="ED1C24"/>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pic>
        <p:nvPicPr>
          <p:cNvPr id="5" name="Picture 4">
            <a:extLst>
              <a:ext uri="{FF2B5EF4-FFF2-40B4-BE49-F238E27FC236}">
                <a16:creationId xmlns:a16="http://schemas.microsoft.com/office/drawing/2014/main" id="{715A1297-0620-5408-B488-F99B76E5171C}"/>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273633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2205DB-046E-444A-8746-9CC6A280650E}"/>
              </a:ext>
            </a:extLst>
          </p:cNvPr>
          <p:cNvSpPr>
            <a:spLocks noGrp="1"/>
          </p:cNvSpPr>
          <p:nvPr>
            <p:ph type="body" sz="half" idx="2"/>
          </p:nvPr>
        </p:nvSpPr>
        <p:spPr>
          <a:xfrm>
            <a:off x="128120" y="1904410"/>
            <a:ext cx="6760360" cy="3250327"/>
          </a:xfr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PRO Series installation manuals contains 5 sizing tables for hard pipe gas lines, 4 for NG and 1 for LP.</a:t>
            </a:r>
          </a:p>
          <a:p>
            <a:pPr algn="ct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To pick what NG chart you use, you will need to know the initial supply pressure.</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97237EB5-C1FC-2C37-067A-5794929A3094}"/>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GAS LINE SIZING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4D8F249A-4CA4-13F7-168D-3F231DDE6107}"/>
              </a:ext>
            </a:extLst>
          </p:cNvPr>
          <p:cNvCxnSpPr>
            <a:cxnSpLocks/>
          </p:cNvCxnSpPr>
          <p:nvPr/>
        </p:nvCxnSpPr>
        <p:spPr>
          <a:xfrm>
            <a:off x="128120" y="764249"/>
            <a:ext cx="461640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6967CA3-6EA7-94C6-2650-90962B4CA4BC}"/>
              </a:ext>
            </a:extLst>
          </p:cNvPr>
          <p:cNvPicPr>
            <a:picLocks noChangeAspect="1"/>
          </p:cNvPicPr>
          <p:nvPr/>
        </p:nvPicPr>
        <p:blipFill>
          <a:blip r:embed="rId2"/>
          <a:stretch>
            <a:fillRect/>
          </a:stretch>
        </p:blipFill>
        <p:spPr>
          <a:xfrm>
            <a:off x="7146926" y="70104"/>
            <a:ext cx="4772368" cy="6717791"/>
          </a:xfrm>
          <a:prstGeom prst="rect">
            <a:avLst/>
          </a:prstGeom>
          <a:effectLst>
            <a:outerShdw blurRad="63500" dist="63500" dir="2700000" algn="tl" rotWithShape="0">
              <a:prstClr val="black">
                <a:alpha val="40000"/>
              </a:prstClr>
            </a:outerShdw>
            <a:softEdge rad="12700"/>
          </a:effectLst>
        </p:spPr>
      </p:pic>
      <p:pic>
        <p:nvPicPr>
          <p:cNvPr id="2" name="Picture 1">
            <a:extLst>
              <a:ext uri="{FF2B5EF4-FFF2-40B4-BE49-F238E27FC236}">
                <a16:creationId xmlns:a16="http://schemas.microsoft.com/office/drawing/2014/main" id="{FEAFDB7D-611B-03A8-7CEE-F4EAAB5D02F1}"/>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6476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A7865-A911-ED00-3B4D-1814F82148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40FF36B-968A-7EA6-815D-442FD8F64928}"/>
              </a:ext>
            </a:extLst>
          </p:cNvPr>
          <p:cNvSpPr>
            <a:spLocks noGrp="1"/>
          </p:cNvSpPr>
          <p:nvPr>
            <p:ph type="body" sz="half" idx="2"/>
          </p:nvPr>
        </p:nvSpPr>
        <p:spPr>
          <a:xfrm>
            <a:off x="128120" y="1904055"/>
            <a:ext cx="6101186" cy="3743960"/>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After determining the initial supply pressure, you can use the charts to determine the maximum equivalent length of ½” hard pipe you may use based on the max btu of the unit.</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AA8AD2EE-0189-22CC-2390-2E576EB89091}"/>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½” GAS LINE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6BA71B4E-D07B-DFE6-E27E-6BFF3593DB5F}"/>
              </a:ext>
            </a:extLst>
          </p:cNvPr>
          <p:cNvCxnSpPr>
            <a:cxnSpLocks/>
          </p:cNvCxnSpPr>
          <p:nvPr/>
        </p:nvCxnSpPr>
        <p:spPr>
          <a:xfrm>
            <a:off x="128120" y="764249"/>
            <a:ext cx="88533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5ACAA5D-2DEF-1284-45E9-1C7C268F1DF5}"/>
              </a:ext>
            </a:extLst>
          </p:cNvPr>
          <p:cNvPicPr>
            <a:picLocks noChangeAspect="1"/>
          </p:cNvPicPr>
          <p:nvPr/>
        </p:nvPicPr>
        <p:blipFill>
          <a:blip r:embed="rId2"/>
          <a:srcRect l="3850" t="9511" b="19720"/>
          <a:stretch>
            <a:fillRect/>
          </a:stretch>
        </p:blipFill>
        <p:spPr>
          <a:xfrm>
            <a:off x="6357426" y="819893"/>
            <a:ext cx="5706454" cy="5912284"/>
          </a:xfrm>
          <a:prstGeom prst="rect">
            <a:avLst/>
          </a:prstGeom>
          <a:effectLst>
            <a:outerShdw blurRad="63500" dist="63500" dir="2700000" algn="tl" rotWithShape="0">
              <a:prstClr val="black">
                <a:alpha val="40000"/>
              </a:prstClr>
            </a:outerShdw>
            <a:softEdge rad="12700"/>
          </a:effectLst>
        </p:spPr>
      </p:pic>
      <p:sp>
        <p:nvSpPr>
          <p:cNvPr id="6" name="Arrow: Right 5">
            <a:extLst>
              <a:ext uri="{FF2B5EF4-FFF2-40B4-BE49-F238E27FC236}">
                <a16:creationId xmlns:a16="http://schemas.microsoft.com/office/drawing/2014/main" id="{E921CF43-9C93-F4A7-C611-835F77B3E20E}"/>
              </a:ext>
            </a:extLst>
          </p:cNvPr>
          <p:cNvSpPr/>
          <p:nvPr/>
        </p:nvSpPr>
        <p:spPr>
          <a:xfrm rot="10800000">
            <a:off x="11343080" y="775234"/>
            <a:ext cx="523240" cy="391160"/>
          </a:xfrm>
          <a:prstGeom prst="rightArrow">
            <a:avLst/>
          </a:prstGeom>
          <a:solidFill>
            <a:srgbClr val="ED1C24"/>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7" name="Arrow: Right 6">
            <a:extLst>
              <a:ext uri="{FF2B5EF4-FFF2-40B4-BE49-F238E27FC236}">
                <a16:creationId xmlns:a16="http://schemas.microsoft.com/office/drawing/2014/main" id="{7EF3D9E6-9AF4-E8F0-2AED-53C00E221677}"/>
              </a:ext>
            </a:extLst>
          </p:cNvPr>
          <p:cNvSpPr/>
          <p:nvPr/>
        </p:nvSpPr>
        <p:spPr>
          <a:xfrm rot="10800000">
            <a:off x="11343080" y="2238274"/>
            <a:ext cx="523240" cy="391160"/>
          </a:xfrm>
          <a:prstGeom prst="rightArrow">
            <a:avLst/>
          </a:prstGeom>
          <a:solidFill>
            <a:srgbClr val="ED1C24"/>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9" name="Arrow: Right 8">
            <a:extLst>
              <a:ext uri="{FF2B5EF4-FFF2-40B4-BE49-F238E27FC236}">
                <a16:creationId xmlns:a16="http://schemas.microsoft.com/office/drawing/2014/main" id="{7D423BDB-C361-3FC4-0A3D-3D4BDE128805}"/>
              </a:ext>
            </a:extLst>
          </p:cNvPr>
          <p:cNvSpPr/>
          <p:nvPr/>
        </p:nvSpPr>
        <p:spPr>
          <a:xfrm rot="10800000">
            <a:off x="11343080" y="3691153"/>
            <a:ext cx="523240" cy="391160"/>
          </a:xfrm>
          <a:prstGeom prst="rightArrow">
            <a:avLst/>
          </a:prstGeom>
          <a:solidFill>
            <a:srgbClr val="ED1C24"/>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1" name="Arrow: Right 10">
            <a:extLst>
              <a:ext uri="{FF2B5EF4-FFF2-40B4-BE49-F238E27FC236}">
                <a16:creationId xmlns:a16="http://schemas.microsoft.com/office/drawing/2014/main" id="{161AEF1F-B648-0E9D-40A1-68E8D7B7F0B1}"/>
              </a:ext>
            </a:extLst>
          </p:cNvPr>
          <p:cNvSpPr/>
          <p:nvPr/>
        </p:nvSpPr>
        <p:spPr>
          <a:xfrm rot="10800000">
            <a:off x="11343080" y="5144031"/>
            <a:ext cx="523240" cy="391160"/>
          </a:xfrm>
          <a:prstGeom prst="rightArrow">
            <a:avLst/>
          </a:prstGeom>
          <a:solidFill>
            <a:srgbClr val="ED1C24"/>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pic>
        <p:nvPicPr>
          <p:cNvPr id="2" name="Picture 1">
            <a:extLst>
              <a:ext uri="{FF2B5EF4-FFF2-40B4-BE49-F238E27FC236}">
                <a16:creationId xmlns:a16="http://schemas.microsoft.com/office/drawing/2014/main" id="{651C5F2C-2582-59C0-5EDF-49899FDD2DA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87799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E8450-D38E-6ED1-16D7-41190D15466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30DF725-66D8-2181-B503-70963F736EA6}"/>
              </a:ext>
            </a:extLst>
          </p:cNvPr>
          <p:cNvSpPr>
            <a:spLocks noGrp="1"/>
          </p:cNvSpPr>
          <p:nvPr>
            <p:ph type="body" sz="half" idx="2"/>
          </p:nvPr>
        </p:nvSpPr>
        <p:spPr>
          <a:xfrm>
            <a:off x="87105" y="2153116"/>
            <a:ext cx="6115446" cy="1667846"/>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higher the initial supply pressure, the longer the ½” gas line can be.</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2" name="Picture 1">
            <a:extLst>
              <a:ext uri="{FF2B5EF4-FFF2-40B4-BE49-F238E27FC236}">
                <a16:creationId xmlns:a16="http://schemas.microsoft.com/office/drawing/2014/main" id="{7F268961-676C-73D0-B9FF-4A40216FC927}"/>
              </a:ext>
            </a:extLst>
          </p:cNvPr>
          <p:cNvPicPr>
            <a:picLocks noChangeAspect="1"/>
          </p:cNvPicPr>
          <p:nvPr/>
        </p:nvPicPr>
        <p:blipFill>
          <a:blip r:embed="rId2"/>
          <a:srcRect l="3850" t="9511" b="19720"/>
          <a:stretch>
            <a:fillRect/>
          </a:stretch>
        </p:blipFill>
        <p:spPr>
          <a:xfrm>
            <a:off x="6357426" y="819893"/>
            <a:ext cx="5706454" cy="5912284"/>
          </a:xfrm>
          <a:prstGeom prst="rect">
            <a:avLst/>
          </a:prstGeom>
          <a:effectLst>
            <a:outerShdw blurRad="63500" dist="63500" dir="2700000" algn="tl" rotWithShape="0">
              <a:prstClr val="black">
                <a:alpha val="40000"/>
              </a:prstClr>
            </a:outerShdw>
            <a:softEdge rad="12700"/>
          </a:effectLst>
        </p:spPr>
      </p:pic>
      <p:sp>
        <p:nvSpPr>
          <p:cNvPr id="5" name="Title 1">
            <a:extLst>
              <a:ext uri="{FF2B5EF4-FFF2-40B4-BE49-F238E27FC236}">
                <a16:creationId xmlns:a16="http://schemas.microsoft.com/office/drawing/2014/main" id="{095D44D6-AC4D-F5F7-064C-AAEAB33D7D30}"/>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½” GAS LINE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95A06878-7F50-9E63-879B-60E78E77FB09}"/>
              </a:ext>
            </a:extLst>
          </p:cNvPr>
          <p:cNvCxnSpPr>
            <a:cxnSpLocks/>
          </p:cNvCxnSpPr>
          <p:nvPr/>
        </p:nvCxnSpPr>
        <p:spPr>
          <a:xfrm>
            <a:off x="128120" y="764249"/>
            <a:ext cx="88533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C87F204-DF3E-A8F0-7935-ADB1D7F09AF4}"/>
              </a:ext>
            </a:extLst>
          </p:cNvPr>
          <p:cNvSpPr/>
          <p:nvPr/>
        </p:nvSpPr>
        <p:spPr>
          <a:xfrm>
            <a:off x="6880049" y="1290320"/>
            <a:ext cx="370381" cy="36322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9" name="Rectangle 8">
            <a:extLst>
              <a:ext uri="{FF2B5EF4-FFF2-40B4-BE49-F238E27FC236}">
                <a16:creationId xmlns:a16="http://schemas.microsoft.com/office/drawing/2014/main" id="{CB9873C7-B46F-8BB8-A39F-CF6CF46B711C}"/>
              </a:ext>
            </a:extLst>
          </p:cNvPr>
          <p:cNvSpPr/>
          <p:nvPr/>
        </p:nvSpPr>
        <p:spPr>
          <a:xfrm>
            <a:off x="6880048" y="2736215"/>
            <a:ext cx="726617" cy="36322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1" name="Rectangle 10">
            <a:extLst>
              <a:ext uri="{FF2B5EF4-FFF2-40B4-BE49-F238E27FC236}">
                <a16:creationId xmlns:a16="http://schemas.microsoft.com/office/drawing/2014/main" id="{41A23A5F-3613-20B6-F8B0-8E4D6FFFDB93}"/>
              </a:ext>
            </a:extLst>
          </p:cNvPr>
          <p:cNvSpPr/>
          <p:nvPr/>
        </p:nvSpPr>
        <p:spPr>
          <a:xfrm>
            <a:off x="6880048" y="4182110"/>
            <a:ext cx="1448612" cy="36322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2" name="Rectangle 11">
            <a:extLst>
              <a:ext uri="{FF2B5EF4-FFF2-40B4-BE49-F238E27FC236}">
                <a16:creationId xmlns:a16="http://schemas.microsoft.com/office/drawing/2014/main" id="{5814F770-300F-2BAA-E745-6712668F45A4}"/>
              </a:ext>
            </a:extLst>
          </p:cNvPr>
          <p:cNvSpPr/>
          <p:nvPr/>
        </p:nvSpPr>
        <p:spPr>
          <a:xfrm>
            <a:off x="6880048" y="5650865"/>
            <a:ext cx="2176322" cy="363220"/>
          </a:xfrm>
          <a:prstGeom prst="rect">
            <a:avLst/>
          </a:prstGeom>
          <a:noFill/>
          <a:ln w="254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3" name="Content Placeholder 3">
            <a:extLst>
              <a:ext uri="{FF2B5EF4-FFF2-40B4-BE49-F238E27FC236}">
                <a16:creationId xmlns:a16="http://schemas.microsoft.com/office/drawing/2014/main" id="{CAE76EFE-143D-AFE8-C408-F5E0B47ACC77}"/>
              </a:ext>
            </a:extLst>
          </p:cNvPr>
          <p:cNvSpPr txBox="1">
            <a:spLocks/>
          </p:cNvSpPr>
          <p:nvPr/>
        </p:nvSpPr>
        <p:spPr>
          <a:xfrm>
            <a:off x="60350" y="4047956"/>
            <a:ext cx="6115446" cy="166784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Highlighted areas indicate max equivalent length for an EZ71DV (160k btu max). Equivalent length factors in elbows and fittings, not just straight pipe.</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3" name="Picture 2">
            <a:extLst>
              <a:ext uri="{FF2B5EF4-FFF2-40B4-BE49-F238E27FC236}">
                <a16:creationId xmlns:a16="http://schemas.microsoft.com/office/drawing/2014/main" id="{9F494862-EDC1-62B2-6CCF-488DBF05318F}"/>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45482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38A49C-FBBE-9F87-1340-17770C760B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969264"/>
            <a:ext cx="9290304" cy="5225796"/>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66267B9E-3239-18C2-5EC2-F02814B9352F}"/>
              </a:ext>
            </a:extLst>
          </p:cNvPr>
          <p:cNvSpPr>
            <a:spLocks noGrp="1"/>
          </p:cNvSpPr>
          <p:nvPr>
            <p:ph type="body" sz="half" idx="2"/>
          </p:nvPr>
        </p:nvSpPr>
        <p:spPr>
          <a:xfrm>
            <a:off x="0" y="969264"/>
            <a:ext cx="10698479" cy="828207"/>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Both Dedicated and Branching from an existing gas line are acceptable choices.</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5" name="Title 1">
            <a:extLst>
              <a:ext uri="{FF2B5EF4-FFF2-40B4-BE49-F238E27FC236}">
                <a16:creationId xmlns:a16="http://schemas.microsoft.com/office/drawing/2014/main" id="{C904231A-7988-EA81-E50C-4D5E9538D57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DEDICATED OR BRANCH GAS LINE?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E78BD113-A0A7-A51E-E078-62E367F966B5}"/>
              </a:ext>
            </a:extLst>
          </p:cNvPr>
          <p:cNvCxnSpPr>
            <a:cxnSpLocks/>
          </p:cNvCxnSpPr>
          <p:nvPr/>
        </p:nvCxnSpPr>
        <p:spPr>
          <a:xfrm>
            <a:off x="128120" y="764249"/>
            <a:ext cx="9940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2F95D85-2693-B498-1540-30AC284E28E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6966726" y="2280919"/>
            <a:ext cx="2148183" cy="3216911"/>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891D545B-A0C8-84B0-A1D5-DCB5CD5A5B92}"/>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676767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38A49C-FBBE-9F87-1340-17770C760B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0" y="969264"/>
            <a:ext cx="9290304" cy="5225795"/>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66267B9E-3239-18C2-5EC2-F02814B9352F}"/>
              </a:ext>
            </a:extLst>
          </p:cNvPr>
          <p:cNvSpPr>
            <a:spLocks noGrp="1"/>
          </p:cNvSpPr>
          <p:nvPr>
            <p:ph type="body" sz="half" idx="2"/>
          </p:nvPr>
        </p:nvSpPr>
        <p:spPr>
          <a:xfrm>
            <a:off x="0" y="969264"/>
            <a:ext cx="11807848" cy="828207"/>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However, if you branch off the existing gas line, you need to make sure all sections of the line can support the btu demand.</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 name="Content Placeholder 3">
            <a:extLst>
              <a:ext uri="{FF2B5EF4-FFF2-40B4-BE49-F238E27FC236}">
                <a16:creationId xmlns:a16="http://schemas.microsoft.com/office/drawing/2014/main" id="{7D5B8079-41B0-F2D0-DE87-49C04B778832}"/>
              </a:ext>
            </a:extLst>
          </p:cNvPr>
          <p:cNvSpPr txBox="1">
            <a:spLocks noGrp="1" noRot="1" noMove="1" noResize="1" noEditPoints="1" noAdjustHandles="1" noChangeArrowheads="1" noChangeShapeType="1"/>
          </p:cNvSpPr>
          <p:nvPr/>
        </p:nvSpPr>
        <p:spPr>
          <a:xfrm>
            <a:off x="2424660" y="4964242"/>
            <a:ext cx="1608298" cy="87817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Section 1</a:t>
            </a:r>
          </a:p>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(300k btu)</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Content Placeholder 3">
            <a:extLst>
              <a:ext uri="{FF2B5EF4-FFF2-40B4-BE49-F238E27FC236}">
                <a16:creationId xmlns:a16="http://schemas.microsoft.com/office/drawing/2014/main" id="{E9EA1076-DAD7-4E47-4E1C-06622FFC7E00}"/>
              </a:ext>
            </a:extLst>
          </p:cNvPr>
          <p:cNvSpPr txBox="1">
            <a:spLocks noGrp="1" noRot="1" noMove="1" noResize="1" noEditPoints="1" noAdjustHandles="1" noChangeArrowheads="1" noChangeShapeType="1"/>
          </p:cNvSpPr>
          <p:nvPr/>
        </p:nvSpPr>
        <p:spPr>
          <a:xfrm>
            <a:off x="4139785" y="4959244"/>
            <a:ext cx="1608298" cy="87817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Section 2</a:t>
            </a:r>
          </a:p>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(240k btu)</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17377E23-10D7-0515-D8E0-BCBBB8C19FEF}"/>
              </a:ext>
            </a:extLst>
          </p:cNvPr>
          <p:cNvSpPr txBox="1">
            <a:spLocks noGrp="1" noRot="1" noMove="1" noResize="1" noEditPoints="1" noAdjustHandles="1" noChangeArrowheads="1" noChangeShapeType="1"/>
          </p:cNvSpPr>
          <p:nvPr/>
        </p:nvSpPr>
        <p:spPr>
          <a:xfrm>
            <a:off x="6575687" y="5979827"/>
            <a:ext cx="1608298" cy="87817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Section 3</a:t>
            </a:r>
          </a:p>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(200k btu)</a:t>
            </a:r>
            <a:endPar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9" name="Title 1">
            <a:extLst>
              <a:ext uri="{FF2B5EF4-FFF2-40B4-BE49-F238E27FC236}">
                <a16:creationId xmlns:a16="http://schemas.microsoft.com/office/drawing/2014/main" id="{EDEB8A59-3B04-D3AD-FAB4-C91CCE15908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DEDICATED OR BRANCH GAS LINE?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2F21F20F-2359-1B49-38C6-D899F5DB5C42}"/>
              </a:ext>
            </a:extLst>
          </p:cNvPr>
          <p:cNvCxnSpPr>
            <a:cxnSpLocks/>
          </p:cNvCxnSpPr>
          <p:nvPr/>
        </p:nvCxnSpPr>
        <p:spPr>
          <a:xfrm>
            <a:off x="128120" y="764249"/>
            <a:ext cx="9940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Content Placeholder 3">
            <a:extLst>
              <a:ext uri="{FF2B5EF4-FFF2-40B4-BE49-F238E27FC236}">
                <a16:creationId xmlns:a16="http://schemas.microsoft.com/office/drawing/2014/main" id="{89711940-5ED7-FD6B-E8F6-F01EAA1666DD}"/>
              </a:ext>
            </a:extLst>
          </p:cNvPr>
          <p:cNvSpPr txBox="1">
            <a:spLocks noGrp="1" noRot="1" noMove="1" noResize="1" noEditPoints="1" noAdjustHandles="1" noChangeArrowheads="1" noChangeShapeType="1"/>
          </p:cNvSpPr>
          <p:nvPr/>
        </p:nvSpPr>
        <p:spPr>
          <a:xfrm>
            <a:off x="3238677" y="2202129"/>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60k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4" name="Content Placeholder 3">
            <a:extLst>
              <a:ext uri="{FF2B5EF4-FFF2-40B4-BE49-F238E27FC236}">
                <a16:creationId xmlns:a16="http://schemas.microsoft.com/office/drawing/2014/main" id="{087FA2BE-F1E5-58EA-A92A-1B88DD179448}"/>
              </a:ext>
            </a:extLst>
          </p:cNvPr>
          <p:cNvSpPr txBox="1">
            <a:spLocks noGrp="1" noRot="1" noMove="1" noResize="1" noEditPoints="1" noAdjustHandles="1" noChangeArrowheads="1" noChangeShapeType="1"/>
          </p:cNvSpPr>
          <p:nvPr/>
        </p:nvSpPr>
        <p:spPr>
          <a:xfrm>
            <a:off x="5035939" y="2225061"/>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40k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5" name="Content Placeholder 3">
            <a:extLst>
              <a:ext uri="{FF2B5EF4-FFF2-40B4-BE49-F238E27FC236}">
                <a16:creationId xmlns:a16="http://schemas.microsoft.com/office/drawing/2014/main" id="{BD153C75-122D-4CA4-F6F1-3F4F35491EF0}"/>
              </a:ext>
            </a:extLst>
          </p:cNvPr>
          <p:cNvSpPr txBox="1">
            <a:spLocks noGrp="1" noRot="1" noMove="1" noResize="1" noEditPoints="1" noAdjustHandles="1" noChangeArrowheads="1" noChangeShapeType="1"/>
          </p:cNvSpPr>
          <p:nvPr/>
        </p:nvSpPr>
        <p:spPr>
          <a:xfrm>
            <a:off x="7477135" y="2052362"/>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200k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5" name="Picture 4">
            <a:extLst>
              <a:ext uri="{FF2B5EF4-FFF2-40B4-BE49-F238E27FC236}">
                <a16:creationId xmlns:a16="http://schemas.microsoft.com/office/drawing/2014/main" id="{E8B6B3F8-6D1B-8391-91A9-C01DEDDCBE3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6966726" y="2280919"/>
            <a:ext cx="2148183" cy="3216911"/>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F1F66A76-CB9F-619E-EE4A-FC25E0D83EFE}"/>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044301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home appliance, appliance&#10;&#10;Description automatically generated">
            <a:extLst>
              <a:ext uri="{FF2B5EF4-FFF2-40B4-BE49-F238E27FC236}">
                <a16:creationId xmlns:a16="http://schemas.microsoft.com/office/drawing/2014/main" id="{1CD89B3D-0499-9CB5-227E-16619DE4A33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 y="969659"/>
            <a:ext cx="9291254" cy="5226331"/>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66267B9E-3239-18C2-5EC2-F02814B9352F}"/>
              </a:ext>
            </a:extLst>
          </p:cNvPr>
          <p:cNvSpPr>
            <a:spLocks noGrp="1"/>
          </p:cNvSpPr>
          <p:nvPr>
            <p:ph type="body" sz="half" idx="2"/>
          </p:nvPr>
        </p:nvSpPr>
        <p:spPr>
          <a:xfrm>
            <a:off x="0" y="969264"/>
            <a:ext cx="10357000" cy="828207"/>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Also make sure the gas meter can supply the total btu demand of the home.</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5" name="Content Placeholder 3">
            <a:extLst>
              <a:ext uri="{FF2B5EF4-FFF2-40B4-BE49-F238E27FC236}">
                <a16:creationId xmlns:a16="http://schemas.microsoft.com/office/drawing/2014/main" id="{34284C9B-52B2-91AB-17D1-CB292F87D308}"/>
              </a:ext>
            </a:extLst>
          </p:cNvPr>
          <p:cNvSpPr txBox="1">
            <a:spLocks noGrp="1" noRot="1" noMove="1" noResize="1" noEditPoints="1" noAdjustHandles="1" noChangeArrowheads="1" noChangeShapeType="1"/>
          </p:cNvSpPr>
          <p:nvPr/>
        </p:nvSpPr>
        <p:spPr>
          <a:xfrm>
            <a:off x="3238677" y="2202129"/>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60k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6" name="Content Placeholder 3">
            <a:extLst>
              <a:ext uri="{FF2B5EF4-FFF2-40B4-BE49-F238E27FC236}">
                <a16:creationId xmlns:a16="http://schemas.microsoft.com/office/drawing/2014/main" id="{49D0FE1F-8E88-73B5-AAD4-19A758DA7064}"/>
              </a:ext>
            </a:extLst>
          </p:cNvPr>
          <p:cNvSpPr txBox="1">
            <a:spLocks noGrp="1" noRot="1" noMove="1" noResize="1" noEditPoints="1" noAdjustHandles="1" noChangeArrowheads="1" noChangeShapeType="1"/>
          </p:cNvSpPr>
          <p:nvPr/>
        </p:nvSpPr>
        <p:spPr>
          <a:xfrm>
            <a:off x="5035939" y="2225061"/>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40k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0" name="Content Placeholder 3">
            <a:extLst>
              <a:ext uri="{FF2B5EF4-FFF2-40B4-BE49-F238E27FC236}">
                <a16:creationId xmlns:a16="http://schemas.microsoft.com/office/drawing/2014/main" id="{062DF3B3-4CAE-C289-9CE1-514B2981C0B7}"/>
              </a:ext>
            </a:extLst>
          </p:cNvPr>
          <p:cNvSpPr txBox="1">
            <a:spLocks noGrp="1" noRot="1" noMove="1" noResize="1" noEditPoints="1" noAdjustHandles="1" noChangeArrowheads="1" noChangeShapeType="1"/>
          </p:cNvSpPr>
          <p:nvPr/>
        </p:nvSpPr>
        <p:spPr>
          <a:xfrm>
            <a:off x="590945" y="5061516"/>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250 CFH</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947C9951-398A-6B85-8048-73DB35CA20E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DEDICATED OR BRANCH GAS LINE?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2AECD856-3593-1F7B-0FC4-A0DA89CE9D85}"/>
              </a:ext>
            </a:extLst>
          </p:cNvPr>
          <p:cNvCxnSpPr>
            <a:cxnSpLocks/>
          </p:cNvCxnSpPr>
          <p:nvPr/>
        </p:nvCxnSpPr>
        <p:spPr>
          <a:xfrm>
            <a:off x="128120" y="764249"/>
            <a:ext cx="9940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2" name="Picture 4" descr="Gas meter size?? — Heating Help: The Wall">
            <a:extLst>
              <a:ext uri="{FF2B5EF4-FFF2-40B4-BE49-F238E27FC236}">
                <a16:creationId xmlns:a16="http://schemas.microsoft.com/office/drawing/2014/main" id="{0BA29A5F-FE99-46FB-BBFA-2E8B33ABB470}"/>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b="36548"/>
          <a:stretch/>
        </p:blipFill>
        <p:spPr bwMode="auto">
          <a:xfrm>
            <a:off x="9402644" y="3399833"/>
            <a:ext cx="2678092" cy="2693917"/>
          </a:xfrm>
          <a:prstGeom prst="rect">
            <a:avLst/>
          </a:prstGeom>
          <a:ln w="38100" cap="sq">
            <a:solidFill>
              <a:srgbClr val="000000"/>
            </a:solidFill>
            <a:prstDash val="solid"/>
            <a:miter lim="800000"/>
          </a:ln>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290A4D01-7B68-3F1B-2476-53475252E05C}"/>
              </a:ext>
            </a:extLst>
          </p:cNvPr>
          <p:cNvSpPr txBox="1">
            <a:spLocks noGrp="1" noRot="1" noMove="1" noResize="1" noEditPoints="1" noAdjustHandles="1" noChangeArrowheads="1" noChangeShapeType="1"/>
          </p:cNvSpPr>
          <p:nvPr/>
        </p:nvSpPr>
        <p:spPr bwMode="auto">
          <a:xfrm>
            <a:off x="9937219" y="1627753"/>
            <a:ext cx="2223904" cy="707886"/>
          </a:xfrm>
          <a:prstGeom prst="rect">
            <a:avLst/>
          </a:prstGeom>
          <a:noFill/>
          <a:ln>
            <a:noFill/>
          </a:ln>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entury" panose="02040604050505020304" pitchFamily="18" charset="0"/>
              </a:defRPr>
            </a:lvl1pPr>
            <a:lvl2pPr marL="742950" indent="-285750">
              <a:spcBef>
                <a:spcPct val="20000"/>
              </a:spcBef>
              <a:buFont typeface="Arial" panose="020B0604020202020204" pitchFamily="34" charset="0"/>
              <a:buChar char="–"/>
              <a:defRPr sz="2800">
                <a:solidFill>
                  <a:schemeClr val="tx1"/>
                </a:solidFill>
                <a:latin typeface="Century" panose="02040604050505020304" pitchFamily="18" charset="0"/>
              </a:defRPr>
            </a:lvl2pPr>
            <a:lvl3pPr marL="1143000" indent="-228600">
              <a:spcBef>
                <a:spcPct val="20000"/>
              </a:spcBef>
              <a:buFont typeface="Arial" panose="020B0604020202020204" pitchFamily="34" charset="0"/>
              <a:buChar char="•"/>
              <a:defRPr sz="2400">
                <a:solidFill>
                  <a:schemeClr val="tx1"/>
                </a:solidFill>
                <a:latin typeface="Century" panose="02040604050505020304" pitchFamily="18" charset="0"/>
              </a:defRPr>
            </a:lvl3pPr>
            <a:lvl4pPr marL="1600200" indent="-228600">
              <a:spcBef>
                <a:spcPct val="20000"/>
              </a:spcBef>
              <a:buFont typeface="Arial" panose="020B0604020202020204" pitchFamily="34" charset="0"/>
              <a:buChar char="–"/>
              <a:defRPr sz="2000">
                <a:solidFill>
                  <a:schemeClr val="tx1"/>
                </a:solidFill>
                <a:latin typeface="Century" panose="02040604050505020304" pitchFamily="18" charset="0"/>
              </a:defRPr>
            </a:lvl4pPr>
            <a:lvl5pPr marL="2057400" indent="-228600">
              <a:spcBef>
                <a:spcPct val="20000"/>
              </a:spcBef>
              <a:buFont typeface="Arial" panose="020B0604020202020204" pitchFamily="34" charset="0"/>
              <a:buChar char="»"/>
              <a:defRPr sz="2000">
                <a:solidFill>
                  <a:schemeClr val="tx1"/>
                </a:solidFill>
                <a:latin typeface="Century" panose="020406040505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entury" panose="020406040505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entury" panose="020406040505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entury" panose="020406040505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entury" panose="020406040505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a:ln>
                  <a:noFill/>
                </a:ln>
                <a:solidFill>
                  <a:schemeClr val="bg1"/>
                </a:solidFill>
                <a:effectLst>
                  <a:outerShdw blurRad="63500" dist="63500" dir="2700000" algn="tl" rotWithShape="0">
                    <a:prstClr val="black">
                      <a:alpha val="40000"/>
                    </a:prstClr>
                  </a:outerShdw>
                </a:effectLst>
                <a:uLnTx/>
                <a:uFillTx/>
                <a:latin typeface="Franklin Gothic Medium" panose="020B0603020102020204" pitchFamily="34" charset="0"/>
                <a:cs typeface="Arial" panose="020B0604020202020204" pitchFamily="34" charset="0"/>
              </a:rPr>
              <a:t>Check Rating Plate on Meter</a:t>
            </a:r>
          </a:p>
        </p:txBody>
      </p:sp>
      <p:cxnSp>
        <p:nvCxnSpPr>
          <p:cNvPr id="14" name="Straight Arrow Connector 13">
            <a:extLst>
              <a:ext uri="{FF2B5EF4-FFF2-40B4-BE49-F238E27FC236}">
                <a16:creationId xmlns:a16="http://schemas.microsoft.com/office/drawing/2014/main" id="{34883406-8106-FADB-80F7-6BCA2EB24B2B}"/>
              </a:ext>
            </a:extLst>
          </p:cNvPr>
          <p:cNvCxnSpPr>
            <a:cxnSpLocks noGrp="1" noRot="1" noMove="1" noResize="1" noEditPoints="1" noAdjustHandles="1" noChangeArrowheads="1" noChangeShapeType="1"/>
          </p:cNvCxnSpPr>
          <p:nvPr/>
        </p:nvCxnSpPr>
        <p:spPr>
          <a:xfrm>
            <a:off x="10429336" y="2335639"/>
            <a:ext cx="769907" cy="2974775"/>
          </a:xfrm>
          <a:prstGeom prst="straightConnector1">
            <a:avLst/>
          </a:prstGeom>
          <a:ln w="57150">
            <a:solidFill>
              <a:schemeClr val="bg1"/>
            </a:solidFill>
            <a:prstDash val="sys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Content Placeholder 3">
            <a:extLst>
              <a:ext uri="{FF2B5EF4-FFF2-40B4-BE49-F238E27FC236}">
                <a16:creationId xmlns:a16="http://schemas.microsoft.com/office/drawing/2014/main" id="{3F68F611-8B51-D6B7-69BD-C2DB0B174925}"/>
              </a:ext>
            </a:extLst>
          </p:cNvPr>
          <p:cNvSpPr txBox="1">
            <a:spLocks noGrp="1" noRot="1" noMove="1" noResize="1" noEditPoints="1" noAdjustHandles="1" noChangeArrowheads="1" noChangeShapeType="1"/>
          </p:cNvSpPr>
          <p:nvPr/>
        </p:nvSpPr>
        <p:spPr>
          <a:xfrm>
            <a:off x="3655792" y="6214279"/>
            <a:ext cx="3716013"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300k btu = total of all gas appliances </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1" name="Content Placeholder 3">
            <a:extLst>
              <a:ext uri="{FF2B5EF4-FFF2-40B4-BE49-F238E27FC236}">
                <a16:creationId xmlns:a16="http://schemas.microsoft.com/office/drawing/2014/main" id="{4558BA7A-7C8E-F2AF-36D5-C08FA6D06EED}"/>
              </a:ext>
            </a:extLst>
          </p:cNvPr>
          <p:cNvSpPr txBox="1">
            <a:spLocks noGrp="1" noRot="1" noMove="1" noResize="1" noEditPoints="1" noAdjustHandles="1" noChangeArrowheads="1" noChangeShapeType="1"/>
          </p:cNvSpPr>
          <p:nvPr/>
        </p:nvSpPr>
        <p:spPr>
          <a:xfrm>
            <a:off x="7477135" y="2052362"/>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200k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5" name="Picture 14">
            <a:extLst>
              <a:ext uri="{FF2B5EF4-FFF2-40B4-BE49-F238E27FC236}">
                <a16:creationId xmlns:a16="http://schemas.microsoft.com/office/drawing/2014/main" id="{D59076EC-16A1-1827-03F6-AF8FCDFA96C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8957" t="7178" r="19515" b="5397"/>
          <a:stretch>
            <a:fillRect/>
          </a:stretch>
        </p:blipFill>
        <p:spPr>
          <a:xfrm>
            <a:off x="6966726" y="2280919"/>
            <a:ext cx="2148183" cy="3216911"/>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4CCA2B06-336F-BB75-C5EE-4F288D5A7CE7}"/>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0104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CD89B3D-0499-9CB5-227E-16619DE4A33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0" y="969264"/>
            <a:ext cx="9290304" cy="5225795"/>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66267B9E-3239-18C2-5EC2-F02814B9352F}"/>
              </a:ext>
            </a:extLst>
          </p:cNvPr>
          <p:cNvSpPr>
            <a:spLocks noGrp="1"/>
          </p:cNvSpPr>
          <p:nvPr>
            <p:ph type="body" sz="half" idx="2"/>
          </p:nvPr>
        </p:nvSpPr>
        <p:spPr>
          <a:xfrm>
            <a:off x="0" y="969264"/>
            <a:ext cx="10241176" cy="828207"/>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In some cases, it may need to be upsized to handle the added demand of the tankless unit.</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Title 1">
            <a:extLst>
              <a:ext uri="{FF2B5EF4-FFF2-40B4-BE49-F238E27FC236}">
                <a16:creationId xmlns:a16="http://schemas.microsoft.com/office/drawing/2014/main" id="{57E4A8BD-884C-7BC1-617C-9B77802A0AC4}"/>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DEDICATED OR BRANCH GAS LINE?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586379FB-399E-9A27-92FB-9E64F8BD43F4}"/>
              </a:ext>
            </a:extLst>
          </p:cNvPr>
          <p:cNvCxnSpPr>
            <a:cxnSpLocks/>
          </p:cNvCxnSpPr>
          <p:nvPr/>
        </p:nvCxnSpPr>
        <p:spPr>
          <a:xfrm>
            <a:off x="128120" y="764249"/>
            <a:ext cx="9940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1A087A53-CAB0-9D4F-5867-4604060687DC}"/>
              </a:ext>
            </a:extLst>
          </p:cNvPr>
          <p:cNvSpPr txBox="1">
            <a:spLocks noGrp="1" noRot="1" noMove="1" noResize="1" noEditPoints="1" noAdjustHandles="1" noChangeArrowheads="1" noChangeShapeType="1"/>
          </p:cNvSpPr>
          <p:nvPr/>
        </p:nvSpPr>
        <p:spPr>
          <a:xfrm>
            <a:off x="3238677" y="2202129"/>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60k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2" name="Content Placeholder 3">
            <a:extLst>
              <a:ext uri="{FF2B5EF4-FFF2-40B4-BE49-F238E27FC236}">
                <a16:creationId xmlns:a16="http://schemas.microsoft.com/office/drawing/2014/main" id="{45E2AA8D-C324-B786-A1FB-9AF2E10BFA92}"/>
              </a:ext>
            </a:extLst>
          </p:cNvPr>
          <p:cNvSpPr txBox="1">
            <a:spLocks noGrp="1" noRot="1" noMove="1" noResize="1" noEditPoints="1" noAdjustHandles="1" noChangeArrowheads="1" noChangeShapeType="1"/>
          </p:cNvSpPr>
          <p:nvPr/>
        </p:nvSpPr>
        <p:spPr>
          <a:xfrm>
            <a:off x="5035939" y="2225061"/>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40k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15" name="Content Placeholder 3">
            <a:extLst>
              <a:ext uri="{FF2B5EF4-FFF2-40B4-BE49-F238E27FC236}">
                <a16:creationId xmlns:a16="http://schemas.microsoft.com/office/drawing/2014/main" id="{9E0257F4-97E1-EA88-C954-B36B67A63997}"/>
              </a:ext>
            </a:extLst>
          </p:cNvPr>
          <p:cNvSpPr txBox="1">
            <a:spLocks noGrp="1" noRot="1" noMove="1" noResize="1" noEditPoints="1" noAdjustHandles="1" noChangeArrowheads="1" noChangeShapeType="1"/>
          </p:cNvSpPr>
          <p:nvPr/>
        </p:nvSpPr>
        <p:spPr>
          <a:xfrm>
            <a:off x="590945" y="5061516"/>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425 CFH</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 name="Content Placeholder 3">
            <a:extLst>
              <a:ext uri="{FF2B5EF4-FFF2-40B4-BE49-F238E27FC236}">
                <a16:creationId xmlns:a16="http://schemas.microsoft.com/office/drawing/2014/main" id="{A3FE8DF7-16BF-F5F0-B1FC-60FC37A12E6F}"/>
              </a:ext>
            </a:extLst>
          </p:cNvPr>
          <p:cNvSpPr txBox="1">
            <a:spLocks noGrp="1" noRot="1" noMove="1" noResize="1" noEditPoints="1" noAdjustHandles="1" noChangeArrowheads="1" noChangeShapeType="1"/>
          </p:cNvSpPr>
          <p:nvPr/>
        </p:nvSpPr>
        <p:spPr>
          <a:xfrm>
            <a:off x="7477135" y="2052362"/>
            <a:ext cx="1127364" cy="3453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200k btu</a:t>
            </a:r>
            <a:endPar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5" name="Picture 4">
            <a:extLst>
              <a:ext uri="{FF2B5EF4-FFF2-40B4-BE49-F238E27FC236}">
                <a16:creationId xmlns:a16="http://schemas.microsoft.com/office/drawing/2014/main" id="{6C5380E1-314E-96D5-3CDB-00B2FC03C42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8957" t="7178" r="19515" b="5397"/>
          <a:stretch>
            <a:fillRect/>
          </a:stretch>
        </p:blipFill>
        <p:spPr>
          <a:xfrm>
            <a:off x="6966726" y="2280919"/>
            <a:ext cx="2148183" cy="3216911"/>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110C34ED-B146-5CC2-42AE-4A9FB3DE9D68}"/>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02844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BED6A-459A-8548-CF86-7D61FC6E5BF7}"/>
            </a:ext>
          </a:extLst>
        </p:cNvPr>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B4302CDE-B771-6A36-C17D-1383B032771F}"/>
              </a:ext>
            </a:extLst>
          </p:cNvPr>
          <p:cNvSpPr>
            <a:spLocks noGrp="1"/>
          </p:cNvSpPr>
          <p:nvPr>
            <p:ph type="body" sz="half" idx="2"/>
          </p:nvPr>
        </p:nvSpPr>
        <p:spPr>
          <a:xfrm>
            <a:off x="7234640" y="1169751"/>
            <a:ext cx="4844091" cy="1757189"/>
          </a:xfrm>
          <a:effectLst>
            <a:outerShdw blurRad="63500" dist="63500" dir="2700000" algn="tl" rotWithShape="0">
              <a:prstClr val="black">
                <a:alpha val="40000"/>
              </a:prstClr>
            </a:outerShdw>
          </a:effectLst>
        </p:spPr>
        <p:txBody>
          <a:bodyPr vert="horz" lIns="91440" tIns="45720" rIns="91440" bIns="45720" rtlCol="0" anchor="t">
            <a:normAutofit/>
          </a:bodyPr>
          <a:lstStyle/>
          <a:p>
            <a:pPr algn="ctr">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If using the PRO Series units only an Orifice Change and programing with EZ Start Plus App is needed.  LP Orifice is included with the unit.</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Title 1">
            <a:extLst>
              <a:ext uri="{FF2B5EF4-FFF2-40B4-BE49-F238E27FC236}">
                <a16:creationId xmlns:a16="http://schemas.microsoft.com/office/drawing/2014/main" id="{847B0B1C-71DA-FF92-2304-1E814A51301C}"/>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PROPANE TANK &amp; ORIFICE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DFBC3A5A-4EB7-FFA0-4850-67585F5C56D2}"/>
              </a:ext>
            </a:extLst>
          </p:cNvPr>
          <p:cNvCxnSpPr>
            <a:cxnSpLocks/>
          </p:cNvCxnSpPr>
          <p:nvPr/>
        </p:nvCxnSpPr>
        <p:spPr>
          <a:xfrm>
            <a:off x="128120" y="764249"/>
            <a:ext cx="7463125"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4B23101F-8110-2761-C57C-57A315449FE5}"/>
              </a:ext>
            </a:extLst>
          </p:cNvPr>
          <p:cNvSpPr txBox="1">
            <a:spLocks/>
          </p:cNvSpPr>
          <p:nvPr/>
        </p:nvSpPr>
        <p:spPr>
          <a:xfrm>
            <a:off x="3608388" y="1298899"/>
            <a:ext cx="3611401" cy="1225862"/>
          </a:xfrm>
          <a:prstGeom prst="rect">
            <a:avLst/>
          </a:prstGeom>
          <a:effectLst>
            <a:outerShdw blurRad="63500" dist="635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3200" b="1" i="0" u="none" strike="noStrike" kern="1200" cap="none" spc="0" normalizeH="0" baseline="0" noProof="0">
                <a:ln>
                  <a:noFill/>
                </a:ln>
                <a:solidFill>
                  <a:srgbClr val="0070C0"/>
                </a:solidFill>
                <a:effectLst>
                  <a:outerShdw blurRad="63500" dist="63500" dir="2700000" algn="tl" rotWithShape="0">
                    <a:prstClr val="black">
                      <a:alpha val="40000"/>
                    </a:prstClr>
                  </a:outerShdw>
                </a:effectLst>
                <a:uLnTx/>
                <a:uFillTx/>
                <a:latin typeface="Calibri" panose="020F0502020204030204"/>
                <a:ea typeface="+mn-ea"/>
                <a:cs typeface="+mn-cs"/>
              </a:rPr>
              <a:t>PROPANE GAS</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3200" b="1" i="0" u="none" strike="noStrike" kern="1200" cap="none" spc="0" normalizeH="0" baseline="0" noProof="0">
                <a:ln>
                  <a:noFill/>
                </a:ln>
                <a:solidFill>
                  <a:srgbClr val="0070C0"/>
                </a:solidFill>
                <a:effectLst>
                  <a:outerShdw blurRad="63500" dist="63500" dir="2700000" algn="tl" rotWithShape="0">
                    <a:prstClr val="black">
                      <a:alpha val="40000"/>
                    </a:prstClr>
                  </a:outerShdw>
                </a:effectLst>
                <a:uLnTx/>
                <a:uFillTx/>
                <a:latin typeface="Calibri" panose="020F0502020204030204"/>
                <a:ea typeface="+mn-ea"/>
                <a:cs typeface="+mn-cs"/>
              </a:rPr>
              <a:t>8.0 TO 13.0 INCHES</a:t>
            </a:r>
          </a:p>
        </p:txBody>
      </p:sp>
      <p:pic>
        <p:nvPicPr>
          <p:cNvPr id="13" name="Picture 12" descr="A close-up of a device&#10;&#10;AI-generated content may be incorrect.">
            <a:extLst>
              <a:ext uri="{FF2B5EF4-FFF2-40B4-BE49-F238E27FC236}">
                <a16:creationId xmlns:a16="http://schemas.microsoft.com/office/drawing/2014/main" id="{34033C40-C6D0-8EA9-C9DD-9AE7671A03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8748" y="2644438"/>
            <a:ext cx="4215873" cy="3682540"/>
          </a:xfrm>
          <a:prstGeom prst="rect">
            <a:avLst/>
          </a:prstGeom>
          <a:effectLst>
            <a:outerShdw blurRad="63500" dist="63500" dir="2700000" algn="tl" rotWithShape="0">
              <a:prstClr val="black">
                <a:alpha val="40000"/>
              </a:prstClr>
            </a:outerShdw>
          </a:effectLst>
        </p:spPr>
      </p:pic>
      <p:pic>
        <p:nvPicPr>
          <p:cNvPr id="19" name="Picture 18">
            <a:extLst>
              <a:ext uri="{FF2B5EF4-FFF2-40B4-BE49-F238E27FC236}">
                <a16:creationId xmlns:a16="http://schemas.microsoft.com/office/drawing/2014/main" id="{D7890943-89BF-996C-4FC9-EAA95F95208E}"/>
              </a:ext>
            </a:extLst>
          </p:cNvPr>
          <p:cNvPicPr>
            <a:picLocks noChangeAspect="1"/>
          </p:cNvPicPr>
          <p:nvPr/>
        </p:nvPicPr>
        <p:blipFill>
          <a:blip r:embed="rId3"/>
          <a:stretch>
            <a:fillRect/>
          </a:stretch>
        </p:blipFill>
        <p:spPr>
          <a:xfrm>
            <a:off x="292791" y="3158024"/>
            <a:ext cx="5964413" cy="3488488"/>
          </a:xfrm>
          <a:prstGeom prst="rect">
            <a:avLst/>
          </a:prstGeom>
          <a:effectLst>
            <a:outerShdw blurRad="63500" dist="63500" dir="2700000" algn="tl" rotWithShape="0">
              <a:prstClr val="black">
                <a:alpha val="40000"/>
              </a:prstClr>
            </a:outerShdw>
            <a:softEdge rad="19050"/>
          </a:effectLst>
        </p:spPr>
      </p:pic>
      <p:pic>
        <p:nvPicPr>
          <p:cNvPr id="21" name="Picture 20">
            <a:extLst>
              <a:ext uri="{FF2B5EF4-FFF2-40B4-BE49-F238E27FC236}">
                <a16:creationId xmlns:a16="http://schemas.microsoft.com/office/drawing/2014/main" id="{7FBB1000-A201-3C68-2336-B011C80DCE20}"/>
              </a:ext>
            </a:extLst>
          </p:cNvPr>
          <p:cNvPicPr>
            <a:picLocks noChangeAspect="1"/>
          </p:cNvPicPr>
          <p:nvPr/>
        </p:nvPicPr>
        <p:blipFill>
          <a:blip r:embed="rId4"/>
          <a:stretch>
            <a:fillRect/>
          </a:stretch>
        </p:blipFill>
        <p:spPr>
          <a:xfrm>
            <a:off x="292791" y="1050977"/>
            <a:ext cx="3300746" cy="1875963"/>
          </a:xfrm>
          <a:prstGeom prst="rect">
            <a:avLst/>
          </a:prstGeom>
          <a:effectLst>
            <a:outerShdw blurRad="63500" dist="63500" dir="2700000" algn="tl" rotWithShape="0">
              <a:prstClr val="black">
                <a:alpha val="40000"/>
              </a:prstClr>
            </a:outerShdw>
            <a:softEdge rad="19050"/>
          </a:effectLst>
        </p:spPr>
      </p:pic>
      <p:pic>
        <p:nvPicPr>
          <p:cNvPr id="2" name="Picture 1">
            <a:extLst>
              <a:ext uri="{FF2B5EF4-FFF2-40B4-BE49-F238E27FC236}">
                <a16:creationId xmlns:a16="http://schemas.microsoft.com/office/drawing/2014/main" id="{C744056A-547A-5EDA-42A2-6126898A713A}"/>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34002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4571999" y="2393868"/>
            <a:ext cx="7118433" cy="273651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Now that you’ve sized out the perfect unit for the job and made sure the gas system can support the new tankless, it’s time to pick the perfect installation location.</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Title 1">
            <a:extLst>
              <a:ext uri="{FF2B5EF4-FFF2-40B4-BE49-F238E27FC236}">
                <a16:creationId xmlns:a16="http://schemas.microsoft.com/office/drawing/2014/main" id="{5F56C037-D6AB-5FAF-FF20-9A624DF77FE0}"/>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CHOOSING INSTALLATION LOCATION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014BDA1F-1F8C-0188-2DE3-8A24176E72A8}"/>
              </a:ext>
            </a:extLst>
          </p:cNvPr>
          <p:cNvCxnSpPr>
            <a:cxnSpLocks/>
          </p:cNvCxnSpPr>
          <p:nvPr/>
        </p:nvCxnSpPr>
        <p:spPr>
          <a:xfrm>
            <a:off x="128120" y="764249"/>
            <a:ext cx="100471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D7BF9D1-CB4C-693A-353E-3DDA297DA257}"/>
              </a:ext>
            </a:extLst>
          </p:cNvPr>
          <p:cNvPicPr>
            <a:picLocks noChangeAspect="1"/>
          </p:cNvPicPr>
          <p:nvPr/>
        </p:nvPicPr>
        <p:blipFill>
          <a:blip r:embed="rId2">
            <a:extLst>
              <a:ext uri="{28A0092B-C50C-407E-A947-70E740481C1C}">
                <a14:useLocalDpi xmlns:a14="http://schemas.microsoft.com/office/drawing/2010/main" val="0"/>
              </a:ext>
            </a:extLst>
          </a:blip>
          <a:srcRect l="18957" t="7178" r="19515" b="5397"/>
          <a:stretch>
            <a:fillRect/>
          </a:stretch>
        </p:blipFill>
        <p:spPr>
          <a:xfrm>
            <a:off x="75036" y="1001430"/>
            <a:ext cx="3687064" cy="5521390"/>
          </a:xfrm>
          <a:prstGeom prst="rect">
            <a:avLst/>
          </a:prstGeom>
          <a:effectLst>
            <a:outerShdw blurRad="63500" dist="63500" dir="2700000" algn="tl" rotWithShape="0">
              <a:prstClr val="black">
                <a:alpha val="40000"/>
              </a:prstClr>
            </a:outerShdw>
          </a:effectLst>
        </p:spPr>
      </p:pic>
      <p:pic>
        <p:nvPicPr>
          <p:cNvPr id="11" name="Picture 10" descr="A picture containing machine, meter&#10;&#10;Description automatically generated">
            <a:extLst>
              <a:ext uri="{FF2B5EF4-FFF2-40B4-BE49-F238E27FC236}">
                <a16:creationId xmlns:a16="http://schemas.microsoft.com/office/drawing/2014/main" id="{9A843B50-40B9-1D22-52DD-BD087C371A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8568" y="3221044"/>
            <a:ext cx="3402224" cy="3402224"/>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904787BF-9B4D-7595-F5E1-1CF0BF43B449}"/>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81695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6385810" y="2619721"/>
            <a:ext cx="5338350" cy="318453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For cold climates where snow is a regular or even occasional occurrence, you’ll want to install the unit indoors. </a:t>
            </a:r>
            <a:endParaRPr lang="en-US" sz="9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descr="A swing in the snow&#10;&#10;Description automatically generated with low confidence">
            <a:extLst>
              <a:ext uri="{FF2B5EF4-FFF2-40B4-BE49-F238E27FC236}">
                <a16:creationId xmlns:a16="http://schemas.microsoft.com/office/drawing/2014/main" id="{06910831-2C83-F3A9-746F-BFCC58B6F7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20" y="1945851"/>
            <a:ext cx="5907208" cy="3937787"/>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FE375728-51C8-DFE2-9A45-52D6000C298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CHOOSING INSTALLATION LOCATION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BD2916AA-94B4-5017-AB14-587BE82E6BC8}"/>
              </a:ext>
            </a:extLst>
          </p:cNvPr>
          <p:cNvCxnSpPr>
            <a:cxnSpLocks/>
          </p:cNvCxnSpPr>
          <p:nvPr/>
        </p:nvCxnSpPr>
        <p:spPr>
          <a:xfrm>
            <a:off x="128120" y="764249"/>
            <a:ext cx="100471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3FF0263-14B5-E645-48F8-E2E263FD3F01}"/>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869179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6393559" y="2322478"/>
            <a:ext cx="5338350" cy="318453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For warm climates that never see freezing weather, installing the unit outdoors is a great way to free up space inside the home. </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a:extLst>
              <a:ext uri="{FF2B5EF4-FFF2-40B4-BE49-F238E27FC236}">
                <a16:creationId xmlns:a16="http://schemas.microsoft.com/office/drawing/2014/main" id="{06910831-2C83-F3A9-746F-BFCC58B6F7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6395" y="1945851"/>
            <a:ext cx="5906258" cy="3937787"/>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E4B0AB7B-386E-1F26-C8F9-0FAAA4A9E94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CHOOSING INSTALLATION LOCATION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C524D234-E73F-C06F-3EB9-4FF5A5B50E1E}"/>
              </a:ext>
            </a:extLst>
          </p:cNvPr>
          <p:cNvCxnSpPr>
            <a:cxnSpLocks/>
          </p:cNvCxnSpPr>
          <p:nvPr/>
        </p:nvCxnSpPr>
        <p:spPr>
          <a:xfrm>
            <a:off x="128120" y="764249"/>
            <a:ext cx="100471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D84C09C-6DB8-D343-8054-76F510F8E2EF}"/>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10269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255439-99D2-C05B-ABCA-F608C1DC9790}"/>
              </a:ext>
            </a:extLst>
          </p:cNvPr>
          <p:cNvPicPr>
            <a:picLocks noChangeAspect="1"/>
          </p:cNvPicPr>
          <p:nvPr/>
        </p:nvPicPr>
        <p:blipFill>
          <a:blip r:embed="rId2" cstate="print">
            <a:extLst>
              <a:ext uri="{28A0092B-C50C-407E-A947-70E740481C1C}">
                <a14:useLocalDpi xmlns:a14="http://schemas.microsoft.com/office/drawing/2010/main" val="0"/>
              </a:ext>
            </a:extLst>
          </a:blip>
          <a:srcRect l="31858" r="22274" b="4181"/>
          <a:stretch>
            <a:fillRect/>
          </a:stretch>
        </p:blipFill>
        <p:spPr>
          <a:xfrm>
            <a:off x="341381" y="764249"/>
            <a:ext cx="4669213" cy="6093751"/>
          </a:xfrm>
          <a:prstGeom prst="rect">
            <a:avLst/>
          </a:prstGeom>
          <a:effectLst>
            <a:outerShdw blurRad="63500" dist="63500" dir="2700000" algn="tl" rotWithShape="0">
              <a:prstClr val="black">
                <a:alpha val="40000"/>
              </a:prstClr>
            </a:outerShdw>
          </a:effectLst>
        </p:spPr>
      </p:pic>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5091192" y="2010905"/>
            <a:ext cx="6904495" cy="371571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Keep in mind all tankless water heaters have motorized parts. When in operation they </a:t>
            </a:r>
            <a:r>
              <a:rPr lang="en-US" sz="3600" i="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are</a:t>
            </a: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fairly quiet, but the noises may bother some customers so keep that in mind when scouting a location to install the unit. </a:t>
            </a:r>
            <a:endParaRPr lang="en-US" sz="595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Title 1">
            <a:extLst>
              <a:ext uri="{FF2B5EF4-FFF2-40B4-BE49-F238E27FC236}">
                <a16:creationId xmlns:a16="http://schemas.microsoft.com/office/drawing/2014/main" id="{DF0BD1DE-D162-7AC0-9BF2-9B60723783C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CHOOSING INSTALLATION LOCATION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5D4274E8-AA66-FF2E-55C9-591819C2516E}"/>
              </a:ext>
            </a:extLst>
          </p:cNvPr>
          <p:cNvCxnSpPr>
            <a:cxnSpLocks/>
          </p:cNvCxnSpPr>
          <p:nvPr/>
        </p:nvCxnSpPr>
        <p:spPr>
          <a:xfrm>
            <a:off x="128120" y="764249"/>
            <a:ext cx="100471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CE5217A-49DF-3334-995D-D5D0EAB9C513}"/>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022640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5304295" y="2559158"/>
            <a:ext cx="6718514" cy="22976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If possible, avoid installing the unit on a bedroom wall or other areas where customers might expect a quiet space.</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descr="A person sleeping in a bed&#10;&#10;Description automatically generated with medium confidence">
            <a:extLst>
              <a:ext uri="{FF2B5EF4-FFF2-40B4-BE49-F238E27FC236}">
                <a16:creationId xmlns:a16="http://schemas.microsoft.com/office/drawing/2014/main" id="{47884306-F9F9-2B03-19FB-00D0EE2309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9859"/>
          <a:stretch/>
        </p:blipFill>
        <p:spPr>
          <a:xfrm>
            <a:off x="305920" y="1689316"/>
            <a:ext cx="4851141" cy="4037308"/>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6583B71E-4B7B-A312-451A-E51A8E44DC5E}"/>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CHOOSING INSTALLATION LOCATION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1465E501-006F-076F-5C8B-AAB34E24B94C}"/>
              </a:ext>
            </a:extLst>
          </p:cNvPr>
          <p:cNvCxnSpPr>
            <a:cxnSpLocks/>
          </p:cNvCxnSpPr>
          <p:nvPr/>
        </p:nvCxnSpPr>
        <p:spPr>
          <a:xfrm>
            <a:off x="128120" y="764249"/>
            <a:ext cx="100471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11960D4-2FAD-9439-54D6-377486ABD1C0}"/>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96977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483258" y="1351607"/>
            <a:ext cx="11225483" cy="19030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When installing the unit indoors, you have a few different venting options available to you although they will generally fall into 1 of 2 categories:</a:t>
            </a:r>
            <a:endParaRPr lang="en-US" sz="9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26230968-4962-96AA-771E-799CCB196082}"/>
              </a:ext>
            </a:extLst>
          </p:cNvPr>
          <p:cNvSpPr txBox="1">
            <a:spLocks/>
          </p:cNvSpPr>
          <p:nvPr/>
        </p:nvSpPr>
        <p:spPr>
          <a:xfrm>
            <a:off x="483257" y="3340556"/>
            <a:ext cx="11225483" cy="19030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6000" b="1">
                <a:solidFill>
                  <a:srgbClr val="FF0000"/>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DV</a:t>
            </a:r>
            <a:r>
              <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Direct Vent</a:t>
            </a:r>
          </a:p>
          <a:p>
            <a:pPr algn="ctr">
              <a:buFont typeface="Arial" panose="020B0604020202020204" pitchFamily="34" charset="0"/>
              <a:buNone/>
            </a:pPr>
            <a:r>
              <a:rPr lang="en-US" sz="6000" b="1">
                <a:solidFill>
                  <a:srgbClr val="FF0000"/>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SV</a:t>
            </a:r>
            <a:r>
              <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 Single Vent</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7" name="Title 1">
            <a:extLst>
              <a:ext uri="{FF2B5EF4-FFF2-40B4-BE49-F238E27FC236}">
                <a16:creationId xmlns:a16="http://schemas.microsoft.com/office/drawing/2014/main" id="{C4131D9C-AA66-D048-84A4-978DDF73CE9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INDOOR 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E5C46631-9C68-0C74-ABF4-483CEA851A38}"/>
              </a:ext>
            </a:extLst>
          </p:cNvPr>
          <p:cNvCxnSpPr>
            <a:cxnSpLocks/>
          </p:cNvCxnSpPr>
          <p:nvPr/>
        </p:nvCxnSpPr>
        <p:spPr>
          <a:xfrm>
            <a:off x="128120" y="764249"/>
            <a:ext cx="7664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A17628D-54D9-6FD9-FEF3-41594FAFA45A}"/>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5955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hite tube on a black background&#10;&#10;Description automatically generated with medium confidence">
            <a:extLst>
              <a:ext uri="{FF2B5EF4-FFF2-40B4-BE49-F238E27FC236}">
                <a16:creationId xmlns:a16="http://schemas.microsoft.com/office/drawing/2014/main" id="{AA3C8628-D4AE-C23F-EFAC-1975A63727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15" t="39435" r="4425" b="31582"/>
          <a:stretch/>
        </p:blipFill>
        <p:spPr>
          <a:xfrm>
            <a:off x="3998562" y="2302944"/>
            <a:ext cx="4068306" cy="707601"/>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F0C08246-9172-43E0-5034-9751B1139B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896" t="20226" r="33226" b="24350"/>
          <a:stretch/>
        </p:blipFill>
        <p:spPr>
          <a:xfrm>
            <a:off x="3940677" y="3727341"/>
            <a:ext cx="1545723" cy="1239865"/>
          </a:xfrm>
          <a:prstGeom prst="rect">
            <a:avLst/>
          </a:prstGeom>
          <a:effectLst>
            <a:outerShdw blurRad="63500" dist="63500" dir="2700000" algn="tl" rotWithShape="0">
              <a:prstClr val="black">
                <a:alpha val="40000"/>
              </a:prstClr>
            </a:outerShdw>
          </a:effectLst>
        </p:spPr>
      </p:pic>
      <p:pic>
        <p:nvPicPr>
          <p:cNvPr id="17" name="Picture 16" descr="A picture containing household hardware&#10;&#10;Description automatically generated">
            <a:extLst>
              <a:ext uri="{FF2B5EF4-FFF2-40B4-BE49-F238E27FC236}">
                <a16:creationId xmlns:a16="http://schemas.microsoft.com/office/drawing/2014/main" id="{8C39CA2C-2C22-8065-2626-6B5CEA53F0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319" t="11073" r="17840" b="9322"/>
          <a:stretch/>
        </p:blipFill>
        <p:spPr>
          <a:xfrm>
            <a:off x="5677928" y="3429000"/>
            <a:ext cx="2555546" cy="1638946"/>
          </a:xfrm>
          <a:prstGeom prst="rect">
            <a:avLst/>
          </a:prstGeom>
          <a:effectLst>
            <a:outerShdw blurRad="63500" dist="63500" dir="2700000" algn="tl" rotWithShape="0">
              <a:prstClr val="black">
                <a:alpha val="40000"/>
              </a:prstClr>
            </a:outerShdw>
          </a:effectLst>
        </p:spPr>
      </p:pic>
      <p:sp>
        <p:nvSpPr>
          <p:cNvPr id="20" name="Content Placeholder 3">
            <a:extLst>
              <a:ext uri="{FF2B5EF4-FFF2-40B4-BE49-F238E27FC236}">
                <a16:creationId xmlns:a16="http://schemas.microsoft.com/office/drawing/2014/main" id="{F51B6839-AFCD-7E01-8140-BB06AB0C5E60}"/>
              </a:ext>
            </a:extLst>
          </p:cNvPr>
          <p:cNvSpPr txBox="1">
            <a:spLocks/>
          </p:cNvSpPr>
          <p:nvPr/>
        </p:nvSpPr>
        <p:spPr>
          <a:xfrm>
            <a:off x="1104253" y="5696300"/>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Two Pipes</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To Outside</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1" name="Content Placeholder 3">
            <a:extLst>
              <a:ext uri="{FF2B5EF4-FFF2-40B4-BE49-F238E27FC236}">
                <a16:creationId xmlns:a16="http://schemas.microsoft.com/office/drawing/2014/main" id="{E3722239-A7FB-0A45-DCC6-8CE14E502D03}"/>
              </a:ext>
            </a:extLst>
          </p:cNvPr>
          <p:cNvSpPr txBox="1">
            <a:spLocks/>
          </p:cNvSpPr>
          <p:nvPr/>
        </p:nvSpPr>
        <p:spPr>
          <a:xfrm>
            <a:off x="5185473" y="5696300"/>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Concentric</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Terminations</a:t>
            </a:r>
          </a:p>
        </p:txBody>
      </p:sp>
      <p:sp>
        <p:nvSpPr>
          <p:cNvPr id="22" name="Content Placeholder 3">
            <a:extLst>
              <a:ext uri="{FF2B5EF4-FFF2-40B4-BE49-F238E27FC236}">
                <a16:creationId xmlns:a16="http://schemas.microsoft.com/office/drawing/2014/main" id="{5678EBCC-13C2-0397-2462-6CBBAC838FBE}"/>
              </a:ext>
            </a:extLst>
          </p:cNvPr>
          <p:cNvSpPr txBox="1">
            <a:spLocks/>
          </p:cNvSpPr>
          <p:nvPr/>
        </p:nvSpPr>
        <p:spPr>
          <a:xfrm>
            <a:off x="9243707" y="5618335"/>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DVC Style</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Unit</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6D4D4F06-17B3-58F0-C64A-E64E6951942E}"/>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INDOOR 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7CC17E7A-F49C-AEC8-B22B-3FCAD87B67AE}"/>
              </a:ext>
            </a:extLst>
          </p:cNvPr>
          <p:cNvCxnSpPr>
            <a:cxnSpLocks/>
          </p:cNvCxnSpPr>
          <p:nvPr/>
        </p:nvCxnSpPr>
        <p:spPr>
          <a:xfrm>
            <a:off x="128120" y="764249"/>
            <a:ext cx="7664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513D56CF-0A37-A06E-2E6A-E6C4A07D396B}"/>
              </a:ext>
            </a:extLst>
          </p:cNvPr>
          <p:cNvSpPr txBox="1">
            <a:spLocks/>
          </p:cNvSpPr>
          <p:nvPr/>
        </p:nvSpPr>
        <p:spPr>
          <a:xfrm>
            <a:off x="483256" y="946405"/>
            <a:ext cx="11225483"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Direct Vent Examples:</a:t>
            </a:r>
            <a:endParaRPr lang="en-US" sz="9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100" name="Picture 4">
            <a:extLst>
              <a:ext uri="{FF2B5EF4-FFF2-40B4-BE49-F238E27FC236}">
                <a16:creationId xmlns:a16="http://schemas.microsoft.com/office/drawing/2014/main" id="{C72CF6DA-D16D-1884-D939-9286705330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06104" y="2251491"/>
            <a:ext cx="2085226" cy="3444809"/>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6CF273F-E118-97EC-6030-16939E1A040F}"/>
              </a:ext>
            </a:extLst>
          </p:cNvPr>
          <p:cNvPicPr>
            <a:picLocks noChangeAspect="1"/>
          </p:cNvPicPr>
          <p:nvPr/>
        </p:nvPicPr>
        <p:blipFill>
          <a:blip r:embed="rId6">
            <a:extLst>
              <a:ext uri="{28A0092B-C50C-407E-A947-70E740481C1C}">
                <a14:useLocalDpi xmlns:a14="http://schemas.microsoft.com/office/drawing/2010/main" val="0"/>
              </a:ext>
            </a:extLst>
          </a:blip>
          <a:srcRect l="23041" r="23041"/>
          <a:stretch/>
        </p:blipFill>
        <p:spPr>
          <a:xfrm>
            <a:off x="950876" y="1170433"/>
            <a:ext cx="2135017" cy="4525867"/>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8C391208-C804-B30F-7FDF-EE038FAB1487}"/>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528885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B8E50C9-AC8D-19DF-40E4-C97EE266A2A9}"/>
              </a:ext>
            </a:extLst>
          </p:cNvPr>
          <p:cNvPicPr>
            <a:picLocks noChangeAspect="1"/>
          </p:cNvPicPr>
          <p:nvPr/>
        </p:nvPicPr>
        <p:blipFill>
          <a:blip r:embed="rId2">
            <a:extLst>
              <a:ext uri="{28A0092B-C50C-407E-A947-70E740481C1C}">
                <a14:useLocalDpi xmlns:a14="http://schemas.microsoft.com/office/drawing/2010/main" val="0"/>
              </a:ext>
            </a:extLst>
          </a:blip>
          <a:srcRect l="7571" t="5628" r="19360"/>
          <a:stretch>
            <a:fillRect/>
          </a:stretch>
        </p:blipFill>
        <p:spPr>
          <a:xfrm>
            <a:off x="4411078" y="1386840"/>
            <a:ext cx="2919362" cy="4309460"/>
          </a:xfrm>
          <a:prstGeom prst="rect">
            <a:avLst/>
          </a:prstGeom>
          <a:effectLst>
            <a:outerShdw blurRad="63500" dist="63500" dir="2700000" algn="tl" rotWithShape="0">
              <a:prstClr val="black">
                <a:alpha val="40000"/>
              </a:prstClr>
            </a:outerShdw>
          </a:effectLst>
        </p:spPr>
      </p:pic>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483256" y="946405"/>
            <a:ext cx="11225483"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Single Vent Examples:</a:t>
            </a:r>
            <a:endParaRPr lang="en-US" sz="9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0" name="Content Placeholder 3">
            <a:extLst>
              <a:ext uri="{FF2B5EF4-FFF2-40B4-BE49-F238E27FC236}">
                <a16:creationId xmlns:a16="http://schemas.microsoft.com/office/drawing/2014/main" id="{F51B6839-AFCD-7E01-8140-BB06AB0C5E60}"/>
              </a:ext>
            </a:extLst>
          </p:cNvPr>
          <p:cNvSpPr txBox="1">
            <a:spLocks/>
          </p:cNvSpPr>
          <p:nvPr/>
        </p:nvSpPr>
        <p:spPr>
          <a:xfrm>
            <a:off x="1104253" y="5696300"/>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DV to SV</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Conversion</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1" name="Content Placeholder 3">
            <a:extLst>
              <a:ext uri="{FF2B5EF4-FFF2-40B4-BE49-F238E27FC236}">
                <a16:creationId xmlns:a16="http://schemas.microsoft.com/office/drawing/2014/main" id="{E3722239-A7FB-0A45-DCC6-8CE14E502D03}"/>
              </a:ext>
            </a:extLst>
          </p:cNvPr>
          <p:cNvSpPr txBox="1">
            <a:spLocks/>
          </p:cNvSpPr>
          <p:nvPr/>
        </p:nvSpPr>
        <p:spPr>
          <a:xfrm>
            <a:off x="5185473" y="5696300"/>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Flex Vent</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Kit</a:t>
            </a:r>
          </a:p>
        </p:txBody>
      </p:sp>
      <p:sp>
        <p:nvSpPr>
          <p:cNvPr id="22" name="Content Placeholder 3">
            <a:extLst>
              <a:ext uri="{FF2B5EF4-FFF2-40B4-BE49-F238E27FC236}">
                <a16:creationId xmlns:a16="http://schemas.microsoft.com/office/drawing/2014/main" id="{5678EBCC-13C2-0397-2462-6CBBAC838FBE}"/>
              </a:ext>
            </a:extLst>
          </p:cNvPr>
          <p:cNvSpPr txBox="1">
            <a:spLocks/>
          </p:cNvSpPr>
          <p:nvPr/>
        </p:nvSpPr>
        <p:spPr>
          <a:xfrm>
            <a:off x="9243707" y="5618335"/>
            <a:ext cx="1821051" cy="65542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SV Style</a:t>
            </a:r>
          </a:p>
          <a:p>
            <a:pPr algn="ctr">
              <a:buFont typeface="Arial" panose="020B0604020202020204" pitchFamily="34" charset="0"/>
              <a:buNone/>
            </a:pP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Times New Roman" panose="02020603050405020304" pitchFamily="18" charset="0"/>
              </a:rPr>
              <a:t>Unit</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7" name="Title 1">
            <a:extLst>
              <a:ext uri="{FF2B5EF4-FFF2-40B4-BE49-F238E27FC236}">
                <a16:creationId xmlns:a16="http://schemas.microsoft.com/office/drawing/2014/main" id="{59EDF1AF-0C04-9065-C325-33309850F47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INDOOR 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0" name="Straight Arrow Connector 9">
            <a:extLst>
              <a:ext uri="{FF2B5EF4-FFF2-40B4-BE49-F238E27FC236}">
                <a16:creationId xmlns:a16="http://schemas.microsoft.com/office/drawing/2014/main" id="{1B00CD65-D651-6D6D-4ECF-0A6DA757EDD1}"/>
              </a:ext>
            </a:extLst>
          </p:cNvPr>
          <p:cNvCxnSpPr>
            <a:cxnSpLocks/>
          </p:cNvCxnSpPr>
          <p:nvPr/>
        </p:nvCxnSpPr>
        <p:spPr>
          <a:xfrm>
            <a:off x="128120" y="764249"/>
            <a:ext cx="7664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6">
            <a:extLst>
              <a:ext uri="{FF2B5EF4-FFF2-40B4-BE49-F238E27FC236}">
                <a16:creationId xmlns:a16="http://schemas.microsoft.com/office/drawing/2014/main" id="{A27B8A01-05D1-2004-3101-B1CCE7CC18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369" t="5146" r="31175" b="3494"/>
          <a:stretch>
            <a:fillRect/>
          </a:stretch>
        </p:blipFill>
        <p:spPr bwMode="auto">
          <a:xfrm>
            <a:off x="9292890" y="2483900"/>
            <a:ext cx="1722683" cy="282377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205DD5D-0438-01AE-7E4B-0935F5B62CDA}"/>
              </a:ext>
            </a:extLst>
          </p:cNvPr>
          <p:cNvPicPr>
            <a:picLocks noChangeAspect="1"/>
          </p:cNvPicPr>
          <p:nvPr/>
        </p:nvPicPr>
        <p:blipFill>
          <a:blip r:embed="rId4">
            <a:extLst>
              <a:ext uri="{28A0092B-C50C-407E-A947-70E740481C1C}">
                <a14:useLocalDpi xmlns:a14="http://schemas.microsoft.com/office/drawing/2010/main" val="0"/>
              </a:ext>
            </a:extLst>
          </a:blip>
          <a:srcRect l="23041" r="23041"/>
          <a:stretch/>
        </p:blipFill>
        <p:spPr>
          <a:xfrm>
            <a:off x="986949" y="1185673"/>
            <a:ext cx="2128376" cy="4511788"/>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5F899F7E-9B6C-F70E-7E16-C6E6F06FBA9B}"/>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531108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9063B140-8804-A1B5-A1E9-32B419E480C3}"/>
              </a:ext>
            </a:extLst>
          </p:cNvPr>
          <p:cNvCxnSpPr>
            <a:cxnSpLocks noGrp="1" noRot="1" noMove="1" noResize="1" noEditPoints="1" noAdjustHandles="1" noChangeArrowheads="1" noChangeShapeType="1"/>
          </p:cNvCxnSpPr>
          <p:nvPr/>
        </p:nvCxnSpPr>
        <p:spPr>
          <a:xfrm>
            <a:off x="-59055" y="1753060"/>
            <a:ext cx="1028839" cy="0"/>
          </a:xfrm>
          <a:prstGeom prst="line">
            <a:avLst/>
          </a:prstGeom>
          <a:ln w="292100" cap="rnd"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D794D81-6F1F-B3DD-54A1-8035F3D00E20}"/>
              </a:ext>
            </a:extLst>
          </p:cNvPr>
          <p:cNvCxnSpPr>
            <a:cxnSpLocks noGrp="1" noRot="1" noMove="1" noResize="1" noEditPoints="1" noAdjustHandles="1" noChangeArrowheads="1" noChangeShapeType="1"/>
          </p:cNvCxnSpPr>
          <p:nvPr/>
        </p:nvCxnSpPr>
        <p:spPr>
          <a:xfrm flipV="1">
            <a:off x="969784" y="1753060"/>
            <a:ext cx="0" cy="1567451"/>
          </a:xfrm>
          <a:prstGeom prst="line">
            <a:avLst/>
          </a:prstGeom>
          <a:ln w="292100" cap="rnd"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EC22AC-0038-DC2F-0BAA-CCA6B5FA35AD}"/>
              </a:ext>
            </a:extLst>
          </p:cNvPr>
          <p:cNvCxnSpPr>
            <a:cxnSpLocks noGrp="1" noRot="1" noMove="1" noResize="1" noEditPoints="1" noAdjustHandles="1" noChangeArrowheads="1" noChangeShapeType="1"/>
          </p:cNvCxnSpPr>
          <p:nvPr/>
        </p:nvCxnSpPr>
        <p:spPr>
          <a:xfrm>
            <a:off x="-59055" y="1366042"/>
            <a:ext cx="1614578" cy="0"/>
          </a:xfrm>
          <a:prstGeom prst="line">
            <a:avLst/>
          </a:prstGeom>
          <a:ln w="292100" cap="rnd"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1F481FE-B59C-83F7-FD57-78C94D6CBAFB}"/>
              </a:ext>
            </a:extLst>
          </p:cNvPr>
          <p:cNvCxnSpPr>
            <a:cxnSpLocks noGrp="1" noRot="1" noMove="1" noResize="1" noEditPoints="1" noAdjustHandles="1" noChangeArrowheads="1" noChangeShapeType="1"/>
          </p:cNvCxnSpPr>
          <p:nvPr/>
        </p:nvCxnSpPr>
        <p:spPr>
          <a:xfrm flipV="1">
            <a:off x="1555523" y="1366042"/>
            <a:ext cx="0" cy="1567451"/>
          </a:xfrm>
          <a:prstGeom prst="line">
            <a:avLst/>
          </a:prstGeom>
          <a:ln w="292100" cap="rnd"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F636745-04EC-D233-A821-1FC9E7FE16DD}"/>
              </a:ext>
            </a:extLst>
          </p:cNvPr>
          <p:cNvCxnSpPr>
            <a:cxnSpLocks noGrp="1" noRot="1" noMove="1" noResize="1" noEditPoints="1" noAdjustHandles="1" noChangeArrowheads="1" noChangeShapeType="1"/>
          </p:cNvCxnSpPr>
          <p:nvPr/>
        </p:nvCxnSpPr>
        <p:spPr>
          <a:xfrm flipV="1">
            <a:off x="3751116" y="764249"/>
            <a:ext cx="0" cy="1567451"/>
          </a:xfrm>
          <a:prstGeom prst="line">
            <a:avLst/>
          </a:prstGeom>
          <a:ln w="292100"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4DF0600-0E93-217C-AF7A-8021B635315B}"/>
              </a:ext>
            </a:extLst>
          </p:cNvPr>
          <p:cNvCxnSpPr>
            <a:cxnSpLocks noGrp="1" noRot="1" noMove="1" noResize="1" noEditPoints="1" noAdjustHandles="1" noChangeArrowheads="1" noChangeShapeType="1"/>
          </p:cNvCxnSpPr>
          <p:nvPr/>
        </p:nvCxnSpPr>
        <p:spPr>
          <a:xfrm flipV="1">
            <a:off x="4330236" y="764249"/>
            <a:ext cx="0" cy="1508396"/>
          </a:xfrm>
          <a:prstGeom prst="line">
            <a:avLst/>
          </a:prstGeom>
          <a:ln w="292100" cmpd="sng">
            <a:solidFill>
              <a:schemeClr val="bg1">
                <a:lumMod val="85000"/>
              </a:schemeClr>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5889356" y="1654146"/>
            <a:ext cx="5676026" cy="413417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All Noritz indoor units may be vented either horizontally or vertically regardless of SV or DV vent type, with the only exception being the EZTR packages that use the 2” flexible vent. </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3001DE52-DD44-34F7-F501-B1F91ED9772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HORIZONTAL OR VERTICAL VENTING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A182D5ED-0255-1FF2-979C-7C09203A8981}"/>
              </a:ext>
            </a:extLst>
          </p:cNvPr>
          <p:cNvCxnSpPr>
            <a:cxnSpLocks/>
          </p:cNvCxnSpPr>
          <p:nvPr/>
        </p:nvCxnSpPr>
        <p:spPr>
          <a:xfrm>
            <a:off x="128120" y="764249"/>
            <a:ext cx="10189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54CA701-CA9A-7FA0-4910-F05E4208F84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18957" t="7178" r="19515" b="5397"/>
          <a:stretch>
            <a:fillRect/>
          </a:stretch>
        </p:blipFill>
        <p:spPr>
          <a:xfrm>
            <a:off x="384087" y="2140078"/>
            <a:ext cx="2551846" cy="3821398"/>
          </a:xfrm>
          <a:prstGeom prst="rect">
            <a:avLst/>
          </a:prstGeom>
          <a:effectLst>
            <a:outerShdw blurRad="63500" dist="63500" dir="2700000" algn="tl" rotWithShape="0">
              <a:prstClr val="black">
                <a:alpha val="40000"/>
              </a:prstClr>
            </a:outerShdw>
          </a:effectLst>
        </p:spPr>
      </p:pic>
      <p:pic>
        <p:nvPicPr>
          <p:cNvPr id="12" name="Picture 11">
            <a:extLst>
              <a:ext uri="{FF2B5EF4-FFF2-40B4-BE49-F238E27FC236}">
                <a16:creationId xmlns:a16="http://schemas.microsoft.com/office/drawing/2014/main" id="{D9B14B76-AB01-11A8-21AC-FC42C101189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18957" t="7178" r="19515" b="5397"/>
          <a:stretch>
            <a:fillRect/>
          </a:stretch>
        </p:blipFill>
        <p:spPr>
          <a:xfrm>
            <a:off x="3170102" y="2149767"/>
            <a:ext cx="2551846" cy="3821398"/>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0017014D-B0FA-5FC7-A838-5FCC5CD73BDC}"/>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94940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305920" y="1135251"/>
            <a:ext cx="11720765" cy="123211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Standard efficiency non-condensing units must be vented with category III stainless steel venting and high efficiency condensing models may use plastic venting such as PVC, CPVC or PP depending on code requirements.</a:t>
            </a:r>
            <a:endParaRPr lang="en-US" sz="41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4" name="Picture 3">
            <a:extLst>
              <a:ext uri="{FF2B5EF4-FFF2-40B4-BE49-F238E27FC236}">
                <a16:creationId xmlns:a16="http://schemas.microsoft.com/office/drawing/2014/main" id="{8D7BB4DB-300D-D3C0-6D81-230844B7C2B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80047" y="2800635"/>
            <a:ext cx="3065331" cy="3238733"/>
          </a:xfrm>
          <a:prstGeom prst="rect">
            <a:avLst/>
          </a:prstGeom>
          <a:effectLst>
            <a:outerShdw blurRad="63500" dist="63500" dir="2700000" algn="tl" rotWithShape="0">
              <a:prstClr val="black">
                <a:alpha val="40000"/>
              </a:prstClr>
            </a:outerShdw>
          </a:effectLst>
        </p:spPr>
      </p:pic>
      <p:pic>
        <p:nvPicPr>
          <p:cNvPr id="13" name="Picture 12" descr="A grey plastic pipe with a black background&#10;&#10;Description automatically generated with low confidence">
            <a:extLst>
              <a:ext uri="{FF2B5EF4-FFF2-40B4-BE49-F238E27FC236}">
                <a16:creationId xmlns:a16="http://schemas.microsoft.com/office/drawing/2014/main" id="{301FB7F6-F715-7693-5AD9-3A099E00B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6302" y="3013129"/>
            <a:ext cx="2874477" cy="2874477"/>
          </a:xfrm>
          <a:prstGeom prst="rect">
            <a:avLst/>
          </a:prstGeom>
          <a:effectLst>
            <a:outerShdw blurRad="63500" dist="63500" dir="2700000" algn="tl" rotWithShape="0">
              <a:prstClr val="black">
                <a:alpha val="40000"/>
              </a:prstClr>
            </a:outerShdw>
          </a:effectLst>
        </p:spPr>
      </p:pic>
      <p:pic>
        <p:nvPicPr>
          <p:cNvPr id="15" name="Picture 14" descr="A white cylinder with a black background&#10;&#10;Description automatically generated with low confidence">
            <a:extLst>
              <a:ext uri="{FF2B5EF4-FFF2-40B4-BE49-F238E27FC236}">
                <a16:creationId xmlns:a16="http://schemas.microsoft.com/office/drawing/2014/main" id="{98D5244B-F5BC-2CEE-4086-0C0163AA65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1549" y="4342108"/>
            <a:ext cx="1344019" cy="1344019"/>
          </a:xfrm>
          <a:prstGeom prst="rect">
            <a:avLst/>
          </a:prstGeom>
          <a:effectLst>
            <a:outerShdw blurRad="63500" dist="63500" dir="2700000" algn="tl" rotWithShape="0">
              <a:prstClr val="black">
                <a:alpha val="40000"/>
              </a:prstClr>
            </a:outerShdw>
          </a:effectLst>
        </p:spPr>
      </p:pic>
      <p:pic>
        <p:nvPicPr>
          <p:cNvPr id="17" name="Picture 16" descr="A white cylinder with black background&#10;&#10;Description automatically generated with low confidence">
            <a:extLst>
              <a:ext uri="{FF2B5EF4-FFF2-40B4-BE49-F238E27FC236}">
                <a16:creationId xmlns:a16="http://schemas.microsoft.com/office/drawing/2014/main" id="{0ED38932-CDBD-D1F5-8317-3693BC8468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7143" y="4568303"/>
            <a:ext cx="1487378" cy="1487378"/>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9DAB85B6-FDB9-F757-0863-D91DA777914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MATERIAL</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1" name="Straight Arrow Connector 10">
            <a:extLst>
              <a:ext uri="{FF2B5EF4-FFF2-40B4-BE49-F238E27FC236}">
                <a16:creationId xmlns:a16="http://schemas.microsoft.com/office/drawing/2014/main" id="{5EC5510D-E49E-50D3-4605-6749EDFE479E}"/>
              </a:ext>
            </a:extLst>
          </p:cNvPr>
          <p:cNvCxnSpPr>
            <a:cxnSpLocks/>
          </p:cNvCxnSpPr>
          <p:nvPr/>
        </p:nvCxnSpPr>
        <p:spPr>
          <a:xfrm>
            <a:off x="128120" y="764249"/>
            <a:ext cx="547905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1ADF560-6107-1533-8A25-EFD70BD4B1F0}"/>
              </a:ext>
            </a:extLst>
          </p:cNvPr>
          <p:cNvSpPr txBox="1"/>
          <p:nvPr/>
        </p:nvSpPr>
        <p:spPr>
          <a:xfrm>
            <a:off x="931653" y="6139250"/>
            <a:ext cx="1853392" cy="646331"/>
          </a:xfrm>
          <a:prstGeom prst="rect">
            <a:avLst/>
          </a:prstGeom>
          <a:noFill/>
          <a:effectLst>
            <a:outerShdw blurRad="63500" dist="63500" dir="2700000" algn="tl" rotWithShape="0">
              <a:prstClr val="black">
                <a:alpha val="40000"/>
              </a:prstClr>
            </a:outerShdw>
          </a:effectLst>
        </p:spPr>
        <p:txBody>
          <a:bodyPr wrap="none" rtlCol="0">
            <a:spAutoFit/>
          </a:body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Non-Condensing </a:t>
            </a:r>
          </a:p>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Model</a:t>
            </a:r>
            <a:endParaRPr lang="en-US">
              <a:effectLst>
                <a:outerShdw blurRad="63500" dist="63500" dir="2700000" algn="tl" rotWithShape="0">
                  <a:prstClr val="black">
                    <a:alpha val="40000"/>
                  </a:prstClr>
                </a:outerShdw>
              </a:effectLst>
            </a:endParaRPr>
          </a:p>
        </p:txBody>
      </p:sp>
      <p:sp>
        <p:nvSpPr>
          <p:cNvPr id="10" name="TextBox 9">
            <a:extLst>
              <a:ext uri="{FF2B5EF4-FFF2-40B4-BE49-F238E27FC236}">
                <a16:creationId xmlns:a16="http://schemas.microsoft.com/office/drawing/2014/main" id="{3094CE9A-4FDD-3465-8DE5-8BF0A5643A7D}"/>
              </a:ext>
            </a:extLst>
          </p:cNvPr>
          <p:cNvSpPr txBox="1"/>
          <p:nvPr/>
        </p:nvSpPr>
        <p:spPr>
          <a:xfrm>
            <a:off x="9569649" y="6139249"/>
            <a:ext cx="1399742" cy="646331"/>
          </a:xfrm>
          <a:prstGeom prst="rect">
            <a:avLst/>
          </a:prstGeom>
          <a:noFill/>
          <a:effectLst>
            <a:outerShdw blurRad="63500" dist="63500" dir="2700000" algn="tl" rotWithShape="0">
              <a:prstClr val="black">
                <a:alpha val="40000"/>
              </a:prstClr>
            </a:outerShdw>
          </a:effectLst>
        </p:spPr>
        <p:txBody>
          <a:bodyPr wrap="none" rtlCol="0">
            <a:spAutoFit/>
          </a:body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Condensing </a:t>
            </a:r>
          </a:p>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Model</a:t>
            </a:r>
            <a:endParaRPr lang="en-US">
              <a:effectLst>
                <a:outerShdw blurRad="63500" dist="63500" dir="2700000" algn="tl" rotWithShape="0">
                  <a:prstClr val="black">
                    <a:alpha val="40000"/>
                  </a:prstClr>
                </a:outerShdw>
              </a:effectLst>
            </a:endParaRPr>
          </a:p>
        </p:txBody>
      </p:sp>
      <p:pic>
        <p:nvPicPr>
          <p:cNvPr id="2" name="Picture 6">
            <a:extLst>
              <a:ext uri="{FF2B5EF4-FFF2-40B4-BE49-F238E27FC236}">
                <a16:creationId xmlns:a16="http://schemas.microsoft.com/office/drawing/2014/main" id="{DE2588FC-5D8F-8513-25D8-011A2CF4851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369" t="5146" r="31175" b="3494"/>
          <a:stretch>
            <a:fillRect/>
          </a:stretch>
        </p:blipFill>
        <p:spPr bwMode="auto">
          <a:xfrm>
            <a:off x="848898" y="2604378"/>
            <a:ext cx="2052070" cy="3363700"/>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2AC0331-F48D-84AD-9FFA-7A2828AE495D}"/>
              </a:ext>
            </a:extLst>
          </p:cNvPr>
          <p:cNvPicPr>
            <a:picLocks noChangeAspect="1"/>
          </p:cNvPicPr>
          <p:nvPr/>
        </p:nvPicPr>
        <p:blipFill>
          <a:blip r:embed="rId7">
            <a:extLst>
              <a:ext uri="{28A0092B-C50C-407E-A947-70E740481C1C}">
                <a14:useLocalDpi xmlns:a14="http://schemas.microsoft.com/office/drawing/2010/main" val="0"/>
              </a:ext>
            </a:extLst>
          </a:blip>
          <a:srcRect l="18957" t="7178" r="19515" b="5397"/>
          <a:stretch>
            <a:fillRect/>
          </a:stretch>
        </p:blipFill>
        <p:spPr>
          <a:xfrm>
            <a:off x="8993597" y="2431409"/>
            <a:ext cx="2551846" cy="3821398"/>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5CD921E3-1287-3364-86DE-208F41E8ED0D}"/>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014797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210B72F-173E-729E-65FF-81C963E27412}"/>
              </a:ext>
            </a:extLst>
          </p:cNvPr>
          <p:cNvSpPr>
            <a:spLocks noGrp="1"/>
          </p:cNvSpPr>
          <p:nvPr>
            <p:ph type="title"/>
          </p:nvPr>
        </p:nvSpPr>
        <p:spPr>
          <a:xfrm>
            <a:off x="128120" y="44934"/>
            <a:ext cx="7204709"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50800" dist="63500" dir="2700000" algn="tl" rotWithShape="0">
                    <a:prstClr val="black">
                      <a:alpha val="40000"/>
                    </a:prstClr>
                  </a:outerShdw>
                </a:effectLst>
                <a:latin typeface="Franklin Gothic Demi"/>
                <a:cs typeface="Calibri Light"/>
              </a:rPr>
              <a:t>PVC VENTING</a:t>
            </a:r>
            <a:endParaRPr lang="en-US" sz="5000">
              <a:solidFill>
                <a:schemeClr val="bg1"/>
              </a:solidFill>
              <a:effectLst>
                <a:outerShdw blurRad="508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40279F09-D3A6-93B2-B79D-BD3D1C693325}"/>
              </a:ext>
            </a:extLst>
          </p:cNvPr>
          <p:cNvCxnSpPr>
            <a:cxnSpLocks/>
          </p:cNvCxnSpPr>
          <p:nvPr/>
        </p:nvCxnSpPr>
        <p:spPr>
          <a:xfrm>
            <a:off x="128120" y="764249"/>
            <a:ext cx="3840031"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83EA120-4DAB-E75B-36F9-BD249061DD71}"/>
              </a:ext>
            </a:extLst>
          </p:cNvPr>
          <p:cNvSpPr/>
          <p:nvPr/>
        </p:nvSpPr>
        <p:spPr>
          <a:xfrm>
            <a:off x="70742" y="809381"/>
            <a:ext cx="5783949" cy="1420902"/>
          </a:xfrm>
          <a:prstGeom prst="rect">
            <a:avLst/>
          </a:prstGeom>
          <a:effectLst>
            <a:outerShdw blurRad="63500" dist="63500" dir="2700000" algn="tl" rotWithShape="0">
              <a:prstClr val="black">
                <a:alpha val="40000"/>
              </a:prstClr>
            </a:outerShdw>
          </a:effectLst>
        </p:spPr>
        <p:txBody>
          <a:bodyPr wrap="square">
            <a:spAutoFit/>
          </a:bodyPr>
          <a:lstStyle/>
          <a:p>
            <a:pPr marR="0" lvl="0" algn="l" defTabSz="914400" rtl="0" eaLnBrk="1" fontAlgn="auto" latinLnBrk="0" hangingPunct="1">
              <a:lnSpc>
                <a:spcPct val="150000"/>
              </a:lnSpc>
              <a:spcBef>
                <a:spcPts val="0"/>
              </a:spcBef>
              <a:spcAft>
                <a:spcPts val="0"/>
              </a:spcAft>
              <a:buClr>
                <a:prstClr val="black"/>
              </a:buClr>
              <a:buSzPct val="99000"/>
              <a:tabLst/>
              <a:defRPr/>
            </a:pP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Horizontal Exhaust runs should pitch towards the unit to allow condensation to drain in the unit and out the trap.</a:t>
            </a:r>
          </a:p>
        </p:txBody>
      </p:sp>
      <p:pic>
        <p:nvPicPr>
          <p:cNvPr id="5" name="Picture 4">
            <a:extLst>
              <a:ext uri="{FF2B5EF4-FFF2-40B4-BE49-F238E27FC236}">
                <a16:creationId xmlns:a16="http://schemas.microsoft.com/office/drawing/2014/main" id="{D5A48090-F5AB-63C6-F1F4-4EBECE6928AC}"/>
              </a:ext>
            </a:extLst>
          </p:cNvPr>
          <p:cNvPicPr>
            <a:picLocks noChangeAspect="1"/>
          </p:cNvPicPr>
          <p:nvPr/>
        </p:nvPicPr>
        <p:blipFill rotWithShape="1">
          <a:blip r:embed="rId2"/>
          <a:srcRect l="47408" t="29915" b="16532"/>
          <a:stretch>
            <a:fillRect/>
          </a:stretch>
        </p:blipFill>
        <p:spPr>
          <a:xfrm>
            <a:off x="3480436" y="2339540"/>
            <a:ext cx="2374256" cy="1920669"/>
          </a:xfrm>
          <a:prstGeom prst="rect">
            <a:avLst/>
          </a:prstGeom>
          <a:effectLst>
            <a:outerShdw blurRad="63500" dist="63500" dir="2700000" algn="tl" rotWithShape="0">
              <a:prstClr val="black">
                <a:alpha val="40000"/>
              </a:prstClr>
            </a:outerShdw>
            <a:softEdge rad="19050"/>
          </a:effectLst>
        </p:spPr>
      </p:pic>
      <p:grpSp>
        <p:nvGrpSpPr>
          <p:cNvPr id="9" name="Group 8">
            <a:extLst>
              <a:ext uri="{FF2B5EF4-FFF2-40B4-BE49-F238E27FC236}">
                <a16:creationId xmlns:a16="http://schemas.microsoft.com/office/drawing/2014/main" id="{83042290-FEA6-14D3-BD62-76BCE1DC6DDC}"/>
              </a:ext>
            </a:extLst>
          </p:cNvPr>
          <p:cNvGrpSpPr/>
          <p:nvPr/>
        </p:nvGrpSpPr>
        <p:grpSpPr>
          <a:xfrm>
            <a:off x="6517115" y="623182"/>
            <a:ext cx="5414982" cy="5730560"/>
            <a:chOff x="607460" y="652182"/>
            <a:chExt cx="5414982" cy="5058064"/>
          </a:xfrm>
          <a:effectLst>
            <a:outerShdw blurRad="63500" dist="63500" dir="2700000" algn="tl" rotWithShape="0">
              <a:prstClr val="black">
                <a:alpha val="40000"/>
              </a:prstClr>
            </a:outerShdw>
          </a:effectLst>
        </p:grpSpPr>
        <p:sp>
          <p:nvSpPr>
            <p:cNvPr id="10" name="Rectangle 9">
              <a:extLst>
                <a:ext uri="{FF2B5EF4-FFF2-40B4-BE49-F238E27FC236}">
                  <a16:creationId xmlns:a16="http://schemas.microsoft.com/office/drawing/2014/main" id="{1110EB37-0E4F-3DC7-9CDC-B76649FB0DC0}"/>
                </a:ext>
              </a:extLst>
            </p:cNvPr>
            <p:cNvSpPr/>
            <p:nvPr/>
          </p:nvSpPr>
          <p:spPr>
            <a:xfrm>
              <a:off x="937294" y="652182"/>
              <a:ext cx="5085148" cy="35315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sng"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Long Sweep Turns vs Short Radius Turns</a:t>
              </a:r>
              <a:endParaRPr kumimoji="0" lang="en-US" altLang="en-US" sz="2000" b="0" i="0" u="sng"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endParaRPr>
            </a:p>
          </p:txBody>
        </p:sp>
        <p:sp>
          <p:nvSpPr>
            <p:cNvPr id="12" name="Rectangle 11">
              <a:extLst>
                <a:ext uri="{FF2B5EF4-FFF2-40B4-BE49-F238E27FC236}">
                  <a16:creationId xmlns:a16="http://schemas.microsoft.com/office/drawing/2014/main" id="{B1FA3EDE-865F-A679-7DCF-E427525DEE19}"/>
                </a:ext>
              </a:extLst>
            </p:cNvPr>
            <p:cNvSpPr/>
            <p:nvPr/>
          </p:nvSpPr>
          <p:spPr>
            <a:xfrm>
              <a:off x="607460" y="1240615"/>
              <a:ext cx="5414982" cy="1439789"/>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Long sweep 90</a:t>
              </a: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sym typeface="Symbol" panose="05050102010706020507" pitchFamily="18" charset="2"/>
                </a:rPr>
                <a:t> creates a </a:t>
              </a: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smooth transition of the exhaust gases from one direction to another </a:t>
              </a:r>
            </a:p>
            <a:p>
              <a:pPr marR="0" lvl="0" algn="l" defTabSz="914400" rtl="0" eaLnBrk="1" fontAlgn="auto" latinLnBrk="0" hangingPunct="1">
                <a:lnSpc>
                  <a:spcPct val="100000"/>
                </a:lnSpc>
                <a:spcBef>
                  <a:spcPts val="0"/>
                </a:spcBef>
                <a:spcAft>
                  <a:spcPts val="0"/>
                </a:spcAft>
                <a:buClrTx/>
                <a:buSzTx/>
                <a:tabLst/>
                <a:defRPr/>
              </a:pPr>
              <a:endPar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Long sweep 90</a:t>
              </a: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sym typeface="Symbol" panose="05050102010706020507" pitchFamily="18" charset="2"/>
                </a:rPr>
                <a:t></a:t>
              </a:r>
              <a:r>
                <a:rPr kumimoji="0" lang="en-US" altLang="en-US" sz="2000" b="0" i="0" u="none" strike="noStrike" kern="1200" cap="none" spc="0" normalizeH="0" baseline="0" noProof="0">
                  <a:ln>
                    <a:noFill/>
                  </a:ln>
                  <a:solidFill>
                    <a:schemeClr val="bg1"/>
                  </a:solidFill>
                  <a:effectLst>
                    <a:outerShdw blurRad="50800" dist="63500" dir="2700000" algn="tl" rotWithShape="0">
                      <a:prstClr val="black">
                        <a:alpha val="40000"/>
                      </a:prstClr>
                    </a:outerShdw>
                  </a:effectLst>
                  <a:uLnTx/>
                  <a:uFillTx/>
                  <a:latin typeface="Franklin Gothic Medium" panose="020B0603020102020204" pitchFamily="34" charset="0"/>
                </a:rPr>
                <a:t> causes the least amount of turbulence.</a:t>
              </a:r>
            </a:p>
          </p:txBody>
        </p:sp>
        <p:pic>
          <p:nvPicPr>
            <p:cNvPr id="13" name="Picture 12">
              <a:extLst>
                <a:ext uri="{FF2B5EF4-FFF2-40B4-BE49-F238E27FC236}">
                  <a16:creationId xmlns:a16="http://schemas.microsoft.com/office/drawing/2014/main" id="{3601D41D-8693-E116-7C81-5ACD1A85A53D}"/>
                </a:ext>
              </a:extLst>
            </p:cNvPr>
            <p:cNvPicPr>
              <a:picLocks noChangeAspect="1"/>
            </p:cNvPicPr>
            <p:nvPr/>
          </p:nvPicPr>
          <p:blipFill>
            <a:blip r:embed="rId3"/>
            <a:stretch>
              <a:fillRect/>
            </a:stretch>
          </p:blipFill>
          <p:spPr>
            <a:xfrm>
              <a:off x="1084079" y="3202746"/>
              <a:ext cx="4461743" cy="2507500"/>
            </a:xfrm>
            <a:prstGeom prst="rect">
              <a:avLst/>
            </a:prstGeom>
            <a:effectLst>
              <a:softEdge rad="19050"/>
            </a:effectLst>
          </p:spPr>
        </p:pic>
      </p:grpSp>
      <p:pic>
        <p:nvPicPr>
          <p:cNvPr id="14" name="Picture 13">
            <a:extLst>
              <a:ext uri="{FF2B5EF4-FFF2-40B4-BE49-F238E27FC236}">
                <a16:creationId xmlns:a16="http://schemas.microsoft.com/office/drawing/2014/main" id="{76C2DD19-F19D-8E2A-6DAD-00DB5303A2C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3907" y="2326599"/>
            <a:ext cx="2223094" cy="4192484"/>
          </a:xfrm>
          <a:prstGeom prst="rect">
            <a:avLst/>
          </a:prstGeom>
          <a:effectLst>
            <a:outerShdw blurRad="63500" dist="63500" dir="2700000" algn="tl" rotWithShape="0">
              <a:prstClr val="black">
                <a:alpha val="40000"/>
              </a:prstClr>
            </a:outerShdw>
            <a:softEdge rad="19050"/>
          </a:effectLst>
        </p:spPr>
      </p:pic>
      <p:cxnSp>
        <p:nvCxnSpPr>
          <p:cNvPr id="15" name="Straight Arrow Connector 14">
            <a:extLst>
              <a:ext uri="{FF2B5EF4-FFF2-40B4-BE49-F238E27FC236}">
                <a16:creationId xmlns:a16="http://schemas.microsoft.com/office/drawing/2014/main" id="{1F0823EE-0FAF-71B7-344D-28275612D3EB}"/>
              </a:ext>
            </a:extLst>
          </p:cNvPr>
          <p:cNvCxnSpPr>
            <a:cxnSpLocks/>
          </p:cNvCxnSpPr>
          <p:nvPr/>
        </p:nvCxnSpPr>
        <p:spPr>
          <a:xfrm flipH="1" flipV="1">
            <a:off x="2018095" y="2911750"/>
            <a:ext cx="1408427" cy="9316"/>
          </a:xfrm>
          <a:prstGeom prst="straightConnector1">
            <a:avLst/>
          </a:prstGeom>
          <a:ln w="28575">
            <a:solidFill>
              <a:srgbClr val="E60000"/>
            </a:solidFill>
            <a:prstDash val="dash"/>
            <a:tailEnd type="triangle" w="lg" len="lg"/>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5376C84-FB3C-A08A-1837-DC28D0E1DD95}"/>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12210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1EC1-14A3-C3D6-E92C-2EE09EA0011E}"/>
            </a:ext>
          </a:extLst>
        </p:cNvPr>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0FC7DDFD-F24A-8660-585C-19AAB3A697C9}"/>
              </a:ext>
            </a:extLst>
          </p:cNvPr>
          <p:cNvSpPr txBox="1">
            <a:spLocks/>
          </p:cNvSpPr>
          <p:nvPr/>
        </p:nvSpPr>
        <p:spPr>
          <a:xfrm>
            <a:off x="271070" y="994172"/>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One SKU, All Venting Options.</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8" name="Picture 7">
            <a:extLst>
              <a:ext uri="{FF2B5EF4-FFF2-40B4-BE49-F238E27FC236}">
                <a16:creationId xmlns:a16="http://schemas.microsoft.com/office/drawing/2014/main" id="{B138F602-CC71-88D6-262C-E8383D428824}"/>
              </a:ext>
            </a:extLst>
          </p:cNvPr>
          <p:cNvPicPr>
            <a:picLocks noChangeAspect="1"/>
          </p:cNvPicPr>
          <p:nvPr/>
        </p:nvPicPr>
        <p:blipFill>
          <a:blip r:embed="rId2">
            <a:extLst>
              <a:ext uri="{28A0092B-C50C-407E-A947-70E740481C1C}">
                <a14:useLocalDpi xmlns:a14="http://schemas.microsoft.com/office/drawing/2010/main" val="0"/>
              </a:ext>
            </a:extLst>
          </a:blip>
          <a:srcRect l="23041" r="23041"/>
          <a:stretch/>
        </p:blipFill>
        <p:spPr>
          <a:xfrm>
            <a:off x="682069" y="1783066"/>
            <a:ext cx="1959781" cy="4154397"/>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6C2CB2FC-390C-9E87-1F65-200A027270D0}"/>
              </a:ext>
            </a:extLst>
          </p:cNvPr>
          <p:cNvPicPr>
            <a:picLocks noChangeAspect="1"/>
          </p:cNvPicPr>
          <p:nvPr/>
        </p:nvPicPr>
        <p:blipFill>
          <a:blip r:embed="rId3">
            <a:extLst>
              <a:ext uri="{28A0092B-C50C-407E-A947-70E740481C1C}">
                <a14:useLocalDpi xmlns:a14="http://schemas.microsoft.com/office/drawing/2010/main" val="0"/>
              </a:ext>
            </a:extLst>
          </a:blip>
          <a:srcRect l="23041" r="23041"/>
          <a:stretch/>
        </p:blipFill>
        <p:spPr>
          <a:xfrm>
            <a:off x="2875189" y="1795340"/>
            <a:ext cx="1959283" cy="4153340"/>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2B138C09-286C-F4E6-C8F1-2B31BBD7A18C}"/>
              </a:ext>
            </a:extLst>
          </p:cNvPr>
          <p:cNvPicPr>
            <a:picLocks noChangeAspect="1"/>
          </p:cNvPicPr>
          <p:nvPr/>
        </p:nvPicPr>
        <p:blipFill>
          <a:blip r:embed="rId4">
            <a:extLst>
              <a:ext uri="{28A0092B-C50C-407E-A947-70E740481C1C}">
                <a14:useLocalDpi xmlns:a14="http://schemas.microsoft.com/office/drawing/2010/main" val="0"/>
              </a:ext>
            </a:extLst>
          </a:blip>
          <a:srcRect l="12404" r="19360"/>
          <a:stretch>
            <a:fillRect/>
          </a:stretch>
        </p:blipFill>
        <p:spPr>
          <a:xfrm>
            <a:off x="6852879" y="1840516"/>
            <a:ext cx="2425702" cy="4062987"/>
          </a:xfrm>
          <a:prstGeom prst="rect">
            <a:avLst/>
          </a:prstGeom>
          <a:effectLst>
            <a:outerShdw blurRad="63500" dist="63500" dir="2700000" algn="tl" rotWithShape="0">
              <a:prstClr val="black">
                <a:alpha val="40000"/>
              </a:prstClr>
            </a:outerShdw>
          </a:effectLst>
        </p:spPr>
      </p:pic>
      <p:pic>
        <p:nvPicPr>
          <p:cNvPr id="20" name="Picture 19">
            <a:extLst>
              <a:ext uri="{FF2B5EF4-FFF2-40B4-BE49-F238E27FC236}">
                <a16:creationId xmlns:a16="http://schemas.microsoft.com/office/drawing/2014/main" id="{F5AECC49-48CB-3F29-BAE6-80C19ACF9D83}"/>
              </a:ext>
            </a:extLst>
          </p:cNvPr>
          <p:cNvPicPr>
            <a:picLocks noChangeAspect="1"/>
          </p:cNvPicPr>
          <p:nvPr/>
        </p:nvPicPr>
        <p:blipFill>
          <a:blip r:embed="rId5">
            <a:extLst>
              <a:ext uri="{28A0092B-C50C-407E-A947-70E740481C1C}">
                <a14:useLocalDpi xmlns:a14="http://schemas.microsoft.com/office/drawing/2010/main" val="0"/>
              </a:ext>
            </a:extLst>
          </a:blip>
          <a:srcRect l="7571" r="19360"/>
          <a:stretch>
            <a:fillRect/>
          </a:stretch>
        </p:blipFill>
        <p:spPr>
          <a:xfrm>
            <a:off x="8754504" y="1749106"/>
            <a:ext cx="2655907" cy="4154397"/>
          </a:xfrm>
          <a:prstGeom prst="rect">
            <a:avLst/>
          </a:prstGeom>
          <a:effectLst>
            <a:outerShdw blurRad="63500" dist="63500" dir="2700000" algn="tl" rotWithShape="0">
              <a:prstClr val="black">
                <a:alpha val="40000"/>
              </a:prstClr>
            </a:outerShdw>
          </a:effectLst>
        </p:spPr>
      </p:pic>
      <p:pic>
        <p:nvPicPr>
          <p:cNvPr id="22" name="Picture 21">
            <a:extLst>
              <a:ext uri="{FF2B5EF4-FFF2-40B4-BE49-F238E27FC236}">
                <a16:creationId xmlns:a16="http://schemas.microsoft.com/office/drawing/2014/main" id="{86AEA493-3DEF-AD05-98C7-276033E42D32}"/>
              </a:ext>
            </a:extLst>
          </p:cNvPr>
          <p:cNvPicPr>
            <a:picLocks noChangeAspect="1"/>
          </p:cNvPicPr>
          <p:nvPr/>
        </p:nvPicPr>
        <p:blipFill>
          <a:blip r:embed="rId6">
            <a:extLst>
              <a:ext uri="{28A0092B-C50C-407E-A947-70E740481C1C}">
                <a14:useLocalDpi xmlns:a14="http://schemas.microsoft.com/office/drawing/2010/main" val="0"/>
              </a:ext>
            </a:extLst>
          </a:blip>
          <a:srcRect l="21094" r="22567"/>
          <a:stretch>
            <a:fillRect/>
          </a:stretch>
        </p:blipFill>
        <p:spPr>
          <a:xfrm>
            <a:off x="5030800" y="2223052"/>
            <a:ext cx="1995092" cy="4047485"/>
          </a:xfrm>
          <a:prstGeom prst="rect">
            <a:avLst/>
          </a:prstGeom>
          <a:effectLst>
            <a:outerShdw blurRad="63500" dist="63500" dir="2700000" algn="tl" rotWithShape="0">
              <a:prstClr val="black">
                <a:alpha val="40000"/>
              </a:prstClr>
            </a:outerShdw>
          </a:effectLst>
        </p:spPr>
      </p:pic>
      <p:sp>
        <p:nvSpPr>
          <p:cNvPr id="23" name="Content Placeholder 3">
            <a:extLst>
              <a:ext uri="{FF2B5EF4-FFF2-40B4-BE49-F238E27FC236}">
                <a16:creationId xmlns:a16="http://schemas.microsoft.com/office/drawing/2014/main" id="{98DE71B6-920B-09CD-53EC-A0A4FBDA6206}"/>
              </a:ext>
            </a:extLst>
          </p:cNvPr>
          <p:cNvSpPr txBox="1">
            <a:spLocks/>
          </p:cNvSpPr>
          <p:nvPr/>
        </p:nvSpPr>
        <p:spPr>
          <a:xfrm>
            <a:off x="648766" y="5862298"/>
            <a:ext cx="1911018" cy="47754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Direct Vent</a:t>
            </a:r>
            <a:endPar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4" name="Content Placeholder 3">
            <a:extLst>
              <a:ext uri="{FF2B5EF4-FFF2-40B4-BE49-F238E27FC236}">
                <a16:creationId xmlns:a16="http://schemas.microsoft.com/office/drawing/2014/main" id="{8FA4CCFD-587F-AE5E-5311-760AB18A9E16}"/>
              </a:ext>
            </a:extLst>
          </p:cNvPr>
          <p:cNvSpPr txBox="1">
            <a:spLocks/>
          </p:cNvSpPr>
          <p:nvPr/>
        </p:nvSpPr>
        <p:spPr>
          <a:xfrm>
            <a:off x="2853418" y="5862299"/>
            <a:ext cx="1911018" cy="47754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Single Vent</a:t>
            </a:r>
            <a:endPar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5" name="Content Placeholder 3">
            <a:extLst>
              <a:ext uri="{FF2B5EF4-FFF2-40B4-BE49-F238E27FC236}">
                <a16:creationId xmlns:a16="http://schemas.microsoft.com/office/drawing/2014/main" id="{0DD7B113-4670-F167-6AF1-C8CC3B7118C9}"/>
              </a:ext>
            </a:extLst>
          </p:cNvPr>
          <p:cNvSpPr txBox="1">
            <a:spLocks/>
          </p:cNvSpPr>
          <p:nvPr/>
        </p:nvSpPr>
        <p:spPr>
          <a:xfrm>
            <a:off x="5021407" y="5862299"/>
            <a:ext cx="1911018" cy="47754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Outdoor</a:t>
            </a:r>
            <a:endPar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6" name="Content Placeholder 3">
            <a:extLst>
              <a:ext uri="{FF2B5EF4-FFF2-40B4-BE49-F238E27FC236}">
                <a16:creationId xmlns:a16="http://schemas.microsoft.com/office/drawing/2014/main" id="{16937FD7-B61A-4F6A-E60F-B7E5C4A4A326}"/>
              </a:ext>
            </a:extLst>
          </p:cNvPr>
          <p:cNvSpPr txBox="1">
            <a:spLocks/>
          </p:cNvSpPr>
          <p:nvPr/>
        </p:nvSpPr>
        <p:spPr>
          <a:xfrm>
            <a:off x="7185685" y="5862298"/>
            <a:ext cx="1911018" cy="47754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 Roof Kit</a:t>
            </a:r>
            <a:endPar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7" name="Content Placeholder 3">
            <a:extLst>
              <a:ext uri="{FF2B5EF4-FFF2-40B4-BE49-F238E27FC236}">
                <a16:creationId xmlns:a16="http://schemas.microsoft.com/office/drawing/2014/main" id="{953CF291-141D-BA32-B5AB-4601B6F21834}"/>
              </a:ext>
            </a:extLst>
          </p:cNvPr>
          <p:cNvSpPr txBox="1">
            <a:spLocks/>
          </p:cNvSpPr>
          <p:nvPr/>
        </p:nvSpPr>
        <p:spPr>
          <a:xfrm>
            <a:off x="9412108" y="5862298"/>
            <a:ext cx="1911018" cy="47754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Flex Vent Kit</a:t>
            </a:r>
            <a:endParaRPr lang="en-US" sz="2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3" name="Title 1">
            <a:extLst>
              <a:ext uri="{FF2B5EF4-FFF2-40B4-BE49-F238E27FC236}">
                <a16:creationId xmlns:a16="http://schemas.microsoft.com/office/drawing/2014/main" id="{50137EF1-ADC0-C5B6-D249-95C89035E45C}"/>
              </a:ext>
            </a:extLst>
          </p:cNvPr>
          <p:cNvSpPr>
            <a:spLocks noGrp="1"/>
          </p:cNvSpPr>
          <p:nvPr>
            <p:ph type="title"/>
          </p:nvPr>
        </p:nvSpPr>
        <p:spPr>
          <a:xfrm>
            <a:off x="4259453" y="51843"/>
            <a:ext cx="7204709" cy="747540"/>
          </a:xfrm>
          <a:effectLst>
            <a:outerShdw blurRad="63500" dist="63500" dir="2700000" algn="tl" rotWithShape="0">
              <a:prstClr val="black">
                <a:alpha val="40000"/>
              </a:prstClr>
            </a:outerShdw>
          </a:effectLst>
        </p:spPr>
        <p:txBody>
          <a:bodyPr>
            <a:no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7110F5DD-8A69-854A-DE71-1C753CD54213}"/>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16408D8-ADFE-E985-C434-D89BB4FFB0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71E7AE1B-9283-4953-B7FB-A7E3CA8638AA}"/>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627716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7E57C3D0-44EE-B007-A3B5-7EDF829B5129}"/>
              </a:ext>
            </a:extLst>
          </p:cNvPr>
          <p:cNvSpPr txBox="1">
            <a:spLocks/>
          </p:cNvSpPr>
          <p:nvPr/>
        </p:nvSpPr>
        <p:spPr>
          <a:xfrm>
            <a:off x="305920" y="1070611"/>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DV – Direct Vent</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B2850E31-388C-698F-8759-4A10119CC61E}"/>
              </a:ext>
            </a:extLst>
          </p:cNvPr>
          <p:cNvSpPr txBox="1">
            <a:spLocks/>
          </p:cNvSpPr>
          <p:nvPr/>
        </p:nvSpPr>
        <p:spPr>
          <a:xfrm>
            <a:off x="3768732" y="2463071"/>
            <a:ext cx="8187048" cy="3123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Ideal For: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Areas with dirty combustion air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Tight locations without combustion air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When unit is installed in a conditioned space (Why draw conditioned air through the unit?)</a:t>
            </a:r>
          </a:p>
        </p:txBody>
      </p:sp>
      <p:cxnSp>
        <p:nvCxnSpPr>
          <p:cNvPr id="14" name="Straight Arrow Connector 13">
            <a:extLst>
              <a:ext uri="{FF2B5EF4-FFF2-40B4-BE49-F238E27FC236}">
                <a16:creationId xmlns:a16="http://schemas.microsoft.com/office/drawing/2014/main" id="{12A94933-4C9F-9B43-D3F1-412EBC5A4CE7}"/>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D5FACCD-4345-6FF5-358D-8AE8166F64C3}"/>
              </a:ext>
            </a:extLst>
          </p:cNvPr>
          <p:cNvSpPr txBox="1">
            <a:spLocks/>
          </p:cNvSpPr>
          <p:nvPr/>
        </p:nvSpPr>
        <p:spPr>
          <a:xfrm>
            <a:off x="4259453" y="51843"/>
            <a:ext cx="7204709"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3" name="Picture 2">
            <a:extLst>
              <a:ext uri="{FF2B5EF4-FFF2-40B4-BE49-F238E27FC236}">
                <a16:creationId xmlns:a16="http://schemas.microsoft.com/office/drawing/2014/main" id="{6E1054B9-CE78-8ED0-A60D-F0953692130E}"/>
              </a:ext>
            </a:extLst>
          </p:cNvPr>
          <p:cNvPicPr>
            <a:picLocks noChangeAspect="1"/>
          </p:cNvPicPr>
          <p:nvPr/>
        </p:nvPicPr>
        <p:blipFill>
          <a:blip r:embed="rId2">
            <a:extLst>
              <a:ext uri="{28A0092B-C50C-407E-A947-70E740481C1C}">
                <a14:useLocalDpi xmlns:a14="http://schemas.microsoft.com/office/drawing/2010/main" val="0"/>
              </a:ext>
            </a:extLst>
          </a:blip>
          <a:srcRect l="23041" r="23041"/>
          <a:stretch/>
        </p:blipFill>
        <p:spPr>
          <a:xfrm>
            <a:off x="682069" y="1783066"/>
            <a:ext cx="2294811" cy="4864603"/>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0F116229-9ED8-15EE-C1C7-C357D0939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BDE7E87F-1506-02AA-11EA-9336CC41A193}"/>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34981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7E57C3D0-44EE-B007-A3B5-7EDF829B5129}"/>
              </a:ext>
            </a:extLst>
          </p:cNvPr>
          <p:cNvSpPr txBox="1">
            <a:spLocks/>
          </p:cNvSpPr>
          <p:nvPr/>
        </p:nvSpPr>
        <p:spPr>
          <a:xfrm>
            <a:off x="305920" y="1070611"/>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SV – Single Vent</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B2850E31-388C-698F-8759-4A10119CC61E}"/>
              </a:ext>
            </a:extLst>
          </p:cNvPr>
          <p:cNvSpPr txBox="1">
            <a:spLocks/>
          </p:cNvSpPr>
          <p:nvPr/>
        </p:nvSpPr>
        <p:spPr>
          <a:xfrm>
            <a:off x="3768732" y="2463071"/>
            <a:ext cx="8187048" cy="3123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Ideal For: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Areas with clean combustion air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Areas with plenty of combustion air</a:t>
            </a:r>
          </a:p>
        </p:txBody>
      </p:sp>
      <p:cxnSp>
        <p:nvCxnSpPr>
          <p:cNvPr id="7" name="Straight Arrow Connector 6">
            <a:extLst>
              <a:ext uri="{FF2B5EF4-FFF2-40B4-BE49-F238E27FC236}">
                <a16:creationId xmlns:a16="http://schemas.microsoft.com/office/drawing/2014/main" id="{E393E15D-5249-B35F-6E75-C84D6780A6A2}"/>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BFD9FFF6-4617-96A8-60A0-871F9AE467DA}"/>
              </a:ext>
            </a:extLst>
          </p:cNvPr>
          <p:cNvSpPr txBox="1">
            <a:spLocks/>
          </p:cNvSpPr>
          <p:nvPr/>
        </p:nvSpPr>
        <p:spPr>
          <a:xfrm>
            <a:off x="4259453" y="51843"/>
            <a:ext cx="7204709"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2" name="Picture 1">
            <a:extLst>
              <a:ext uri="{FF2B5EF4-FFF2-40B4-BE49-F238E27FC236}">
                <a16:creationId xmlns:a16="http://schemas.microsoft.com/office/drawing/2014/main" id="{D489E94E-5BF5-1BB3-2024-0FD8E0C9468B}"/>
              </a:ext>
            </a:extLst>
          </p:cNvPr>
          <p:cNvPicPr>
            <a:picLocks noChangeAspect="1"/>
          </p:cNvPicPr>
          <p:nvPr/>
        </p:nvPicPr>
        <p:blipFill>
          <a:blip r:embed="rId2">
            <a:extLst>
              <a:ext uri="{28A0092B-C50C-407E-A947-70E740481C1C}">
                <a14:useLocalDpi xmlns:a14="http://schemas.microsoft.com/office/drawing/2010/main" val="0"/>
              </a:ext>
            </a:extLst>
          </a:blip>
          <a:srcRect l="23041" r="23041"/>
          <a:stretch/>
        </p:blipFill>
        <p:spPr>
          <a:xfrm>
            <a:off x="717629" y="1793226"/>
            <a:ext cx="2294811" cy="4864603"/>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3460A6D9-34B4-95DC-7146-13D3303F0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E40EFD20-4FA4-8149-8461-A3125F277A92}"/>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50985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7E57C3D0-44EE-B007-A3B5-7EDF829B5129}"/>
              </a:ext>
            </a:extLst>
          </p:cNvPr>
          <p:cNvSpPr txBox="1">
            <a:spLocks/>
          </p:cNvSpPr>
          <p:nvPr/>
        </p:nvSpPr>
        <p:spPr>
          <a:xfrm>
            <a:off x="305920" y="1070611"/>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OD – Outdoor</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B2850E31-388C-698F-8759-4A10119CC61E}"/>
              </a:ext>
            </a:extLst>
          </p:cNvPr>
          <p:cNvSpPr txBox="1">
            <a:spLocks/>
          </p:cNvSpPr>
          <p:nvPr/>
        </p:nvSpPr>
        <p:spPr>
          <a:xfrm>
            <a:off x="3768732" y="2463071"/>
            <a:ext cx="8187048" cy="3123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Ideal For: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Warm climates without snow</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Reclaiming space in the home</a:t>
            </a:r>
          </a:p>
        </p:txBody>
      </p:sp>
      <p:cxnSp>
        <p:nvCxnSpPr>
          <p:cNvPr id="3" name="Straight Arrow Connector 2">
            <a:extLst>
              <a:ext uri="{FF2B5EF4-FFF2-40B4-BE49-F238E27FC236}">
                <a16:creationId xmlns:a16="http://schemas.microsoft.com/office/drawing/2014/main" id="{680F2D83-9159-71BE-DABD-BD04755CDD05}"/>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7210EAAA-B683-94B2-7937-F08D0464D4CA}"/>
              </a:ext>
            </a:extLst>
          </p:cNvPr>
          <p:cNvSpPr txBox="1">
            <a:spLocks/>
          </p:cNvSpPr>
          <p:nvPr/>
        </p:nvSpPr>
        <p:spPr>
          <a:xfrm>
            <a:off x="4259453" y="51843"/>
            <a:ext cx="7204709"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2" name="Picture 1">
            <a:extLst>
              <a:ext uri="{FF2B5EF4-FFF2-40B4-BE49-F238E27FC236}">
                <a16:creationId xmlns:a16="http://schemas.microsoft.com/office/drawing/2014/main" id="{5D1595EC-4BF6-89F9-12B2-63A1B5987C7E}"/>
              </a:ext>
            </a:extLst>
          </p:cNvPr>
          <p:cNvPicPr>
            <a:picLocks noChangeAspect="1"/>
          </p:cNvPicPr>
          <p:nvPr/>
        </p:nvPicPr>
        <p:blipFill>
          <a:blip r:embed="rId2">
            <a:extLst>
              <a:ext uri="{28A0092B-C50C-407E-A947-70E740481C1C}">
                <a14:useLocalDpi xmlns:a14="http://schemas.microsoft.com/office/drawing/2010/main" val="0"/>
              </a:ext>
            </a:extLst>
          </a:blip>
          <a:srcRect l="23041" t="9556" r="23041" b="9357"/>
          <a:stretch>
            <a:fillRect/>
          </a:stretch>
        </p:blipFill>
        <p:spPr>
          <a:xfrm>
            <a:off x="748486" y="2740660"/>
            <a:ext cx="2257603" cy="3880663"/>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2F23A2CB-E897-9E1B-EE16-F6FD94A0F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3E0DBD58-FB5A-53CC-3636-F5BE0EFA5A51}"/>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913760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7E57C3D0-44EE-B007-A3B5-7EDF829B5129}"/>
              </a:ext>
            </a:extLst>
          </p:cNvPr>
          <p:cNvSpPr txBox="1">
            <a:spLocks/>
          </p:cNvSpPr>
          <p:nvPr/>
        </p:nvSpPr>
        <p:spPr>
          <a:xfrm>
            <a:off x="305920" y="1070611"/>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NRK – No Roof Kit</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B2850E31-388C-698F-8759-4A10119CC61E}"/>
              </a:ext>
            </a:extLst>
          </p:cNvPr>
          <p:cNvSpPr txBox="1">
            <a:spLocks/>
          </p:cNvSpPr>
          <p:nvPr/>
        </p:nvSpPr>
        <p:spPr>
          <a:xfrm>
            <a:off x="3768732" y="2463071"/>
            <a:ext cx="8187048" cy="3123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Ideal For: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Straight up b-vent runs 8.5’ or under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Tank Retrofits</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Saving time by not replacing venting or getting on the roof</a:t>
            </a:r>
          </a:p>
        </p:txBody>
      </p:sp>
      <p:cxnSp>
        <p:nvCxnSpPr>
          <p:cNvPr id="7" name="Straight Arrow Connector 6">
            <a:extLst>
              <a:ext uri="{FF2B5EF4-FFF2-40B4-BE49-F238E27FC236}">
                <a16:creationId xmlns:a16="http://schemas.microsoft.com/office/drawing/2014/main" id="{20C485C2-C074-B9C0-1047-618BB7E787D4}"/>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754FE013-57CF-F229-BC4B-005BFD6FA18D}"/>
              </a:ext>
            </a:extLst>
          </p:cNvPr>
          <p:cNvSpPr txBox="1">
            <a:spLocks/>
          </p:cNvSpPr>
          <p:nvPr/>
        </p:nvSpPr>
        <p:spPr>
          <a:xfrm>
            <a:off x="4259453" y="51843"/>
            <a:ext cx="7204709"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2" name="Picture 1">
            <a:extLst>
              <a:ext uri="{FF2B5EF4-FFF2-40B4-BE49-F238E27FC236}">
                <a16:creationId xmlns:a16="http://schemas.microsoft.com/office/drawing/2014/main" id="{7A81F4C8-A31E-35DF-EDA1-C80D68D65A5D}"/>
              </a:ext>
            </a:extLst>
          </p:cNvPr>
          <p:cNvPicPr>
            <a:picLocks noChangeAspect="1"/>
          </p:cNvPicPr>
          <p:nvPr/>
        </p:nvPicPr>
        <p:blipFill>
          <a:blip r:embed="rId2">
            <a:extLst>
              <a:ext uri="{28A0092B-C50C-407E-A947-70E740481C1C}">
                <a14:useLocalDpi xmlns:a14="http://schemas.microsoft.com/office/drawing/2010/main" val="0"/>
              </a:ext>
            </a:extLst>
          </a:blip>
          <a:srcRect l="11729" r="23041"/>
          <a:stretch>
            <a:fillRect/>
          </a:stretch>
        </p:blipFill>
        <p:spPr>
          <a:xfrm>
            <a:off x="246381" y="1798306"/>
            <a:ext cx="2776220" cy="4864603"/>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87073E91-5679-E075-4DCA-57549E7D3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DB5C7641-1898-0D17-FA5D-BA15F0420453}"/>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15787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3">
            <a:extLst>
              <a:ext uri="{FF2B5EF4-FFF2-40B4-BE49-F238E27FC236}">
                <a16:creationId xmlns:a16="http://schemas.microsoft.com/office/drawing/2014/main" id="{7E57C3D0-44EE-B007-A3B5-7EDF829B5129}"/>
              </a:ext>
            </a:extLst>
          </p:cNvPr>
          <p:cNvSpPr txBox="1">
            <a:spLocks/>
          </p:cNvSpPr>
          <p:nvPr/>
        </p:nvSpPr>
        <p:spPr>
          <a:xfrm>
            <a:off x="305920" y="1070611"/>
            <a:ext cx="11649860" cy="6778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FSV – Flexible Single Vent</a:t>
            </a:r>
            <a:endParaRPr lang="en-US" sz="54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Content Placeholder 3">
            <a:extLst>
              <a:ext uri="{FF2B5EF4-FFF2-40B4-BE49-F238E27FC236}">
                <a16:creationId xmlns:a16="http://schemas.microsoft.com/office/drawing/2014/main" id="{B2850E31-388C-698F-8759-4A10119CC61E}"/>
              </a:ext>
            </a:extLst>
          </p:cNvPr>
          <p:cNvSpPr txBox="1">
            <a:spLocks/>
          </p:cNvSpPr>
          <p:nvPr/>
        </p:nvSpPr>
        <p:spPr>
          <a:xfrm>
            <a:off x="3768732" y="2463071"/>
            <a:ext cx="8187048" cy="312383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4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Ideal For:</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B-vent runs with 45 degree turns</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B-vent runs 5’ to 35’</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Tank Retrofits</a:t>
            </a:r>
          </a:p>
          <a:p>
            <a:pPr marL="571500" indent="-571500">
              <a:buFont typeface="Arial" panose="020B0604020202020204" pitchFamily="34" charset="0"/>
              <a:buChar char="•"/>
            </a:pPr>
            <a:r>
              <a:rPr lang="en-US" sz="3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Saving time by not replacing venting</a:t>
            </a:r>
          </a:p>
        </p:txBody>
      </p:sp>
      <p:cxnSp>
        <p:nvCxnSpPr>
          <p:cNvPr id="7" name="Straight Arrow Connector 6">
            <a:extLst>
              <a:ext uri="{FF2B5EF4-FFF2-40B4-BE49-F238E27FC236}">
                <a16:creationId xmlns:a16="http://schemas.microsoft.com/office/drawing/2014/main" id="{BADDCB47-6A0A-4526-32AB-66E8268B4CDA}"/>
              </a:ext>
            </a:extLst>
          </p:cNvPr>
          <p:cNvCxnSpPr>
            <a:cxnSpLocks/>
          </p:cNvCxnSpPr>
          <p:nvPr/>
        </p:nvCxnSpPr>
        <p:spPr>
          <a:xfrm>
            <a:off x="128120" y="764249"/>
            <a:ext cx="9386816"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1E8710D9-0AB1-BD69-A677-57C33101ADEA}"/>
              </a:ext>
            </a:extLst>
          </p:cNvPr>
          <p:cNvSpPr txBox="1">
            <a:spLocks/>
          </p:cNvSpPr>
          <p:nvPr/>
        </p:nvSpPr>
        <p:spPr>
          <a:xfrm>
            <a:off x="4259453" y="51843"/>
            <a:ext cx="7204709" cy="747540"/>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VENTING OPTIONS</a:t>
            </a:r>
            <a:endParaRPr lang="en-US" sz="5000">
              <a:solidFill>
                <a:schemeClr val="bg1"/>
              </a:solidFill>
              <a:effectLst>
                <a:outerShdw blurRad="63500" dist="63500" dir="2700000" algn="tl" rotWithShape="0">
                  <a:prstClr val="black">
                    <a:alpha val="40000"/>
                  </a:prstClr>
                </a:outerShdw>
              </a:effectLst>
              <a:cs typeface="Calibri Light"/>
            </a:endParaRPr>
          </a:p>
        </p:txBody>
      </p:sp>
      <p:pic>
        <p:nvPicPr>
          <p:cNvPr id="5" name="Picture 4">
            <a:extLst>
              <a:ext uri="{FF2B5EF4-FFF2-40B4-BE49-F238E27FC236}">
                <a16:creationId xmlns:a16="http://schemas.microsoft.com/office/drawing/2014/main" id="{B9CC2C14-5902-8CD1-798D-3069CAF2B3A5}"/>
              </a:ext>
            </a:extLst>
          </p:cNvPr>
          <p:cNvPicPr>
            <a:picLocks noChangeAspect="1"/>
          </p:cNvPicPr>
          <p:nvPr/>
        </p:nvPicPr>
        <p:blipFill>
          <a:blip r:embed="rId2">
            <a:extLst>
              <a:ext uri="{28A0092B-C50C-407E-A947-70E740481C1C}">
                <a14:useLocalDpi xmlns:a14="http://schemas.microsoft.com/office/drawing/2010/main" val="0"/>
              </a:ext>
            </a:extLst>
          </a:blip>
          <a:srcRect l="8976" r="17387"/>
          <a:stretch>
            <a:fillRect/>
          </a:stretch>
        </p:blipFill>
        <p:spPr>
          <a:xfrm>
            <a:off x="-1" y="1679504"/>
            <a:ext cx="3236595" cy="5023724"/>
          </a:xfrm>
          <a:prstGeom prst="rect">
            <a:avLst/>
          </a:prstGeom>
          <a:effectLst>
            <a:outerShdw blurRad="63500" dist="63500" dir="2700000" algn="tl" rotWithShape="0">
              <a:prstClr val="black">
                <a:alpha val="40000"/>
              </a:prstClr>
            </a:outerShdw>
          </a:effectLst>
        </p:spPr>
      </p:pic>
      <p:pic>
        <p:nvPicPr>
          <p:cNvPr id="2" name="Picture 1">
            <a:extLst>
              <a:ext uri="{FF2B5EF4-FFF2-40B4-BE49-F238E27FC236}">
                <a16:creationId xmlns:a16="http://schemas.microsoft.com/office/drawing/2014/main" id="{A5E18B1A-DE7E-884B-3603-39C03A60E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20" y="126311"/>
            <a:ext cx="4131333" cy="504023"/>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05D93B34-39A5-80EB-C7D6-5073D7A693A5}"/>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09949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5919812" y="2611465"/>
            <a:ext cx="5733707" cy="263858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EZTR installations </a:t>
            </a:r>
            <a:r>
              <a:rPr lang="en-US" sz="3600" i="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must</a:t>
            </a: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be run vertically through the existing round b-vent and </a:t>
            </a:r>
            <a:r>
              <a:rPr lang="en-US" sz="3600" i="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cannot</a:t>
            </a: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be run horizontally.</a:t>
            </a:r>
            <a:endParaRPr lang="en-US" sz="239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1" name="Picture 10">
            <a:extLst>
              <a:ext uri="{FF2B5EF4-FFF2-40B4-BE49-F238E27FC236}">
                <a16:creationId xmlns:a16="http://schemas.microsoft.com/office/drawing/2014/main" id="{C2B340BA-5431-BD90-4612-BEA57A6246C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23795" y="903665"/>
            <a:ext cx="4908909" cy="5825333"/>
          </a:xfrm>
          <a:prstGeom prst="rect">
            <a:avLst/>
          </a:prstGeom>
          <a:effectLst>
            <a:outerShdw blurRad="63500" dist="63500" dir="2700000" algn="tl" rotWithShape="0">
              <a:prstClr val="black">
                <a:alpha val="40000"/>
              </a:prstClr>
            </a:outerShdw>
            <a:softEdge rad="19050"/>
          </a:effectLst>
        </p:spPr>
      </p:pic>
      <p:sp>
        <p:nvSpPr>
          <p:cNvPr id="3" name="Title 1">
            <a:extLst>
              <a:ext uri="{FF2B5EF4-FFF2-40B4-BE49-F238E27FC236}">
                <a16:creationId xmlns:a16="http://schemas.microsoft.com/office/drawing/2014/main" id="{E01261BF-65A8-14B6-1770-E98CD12E87B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EZTR FLEX VENTING</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73D9313B-2FFE-B79C-7F97-4776A9A95B84}"/>
              </a:ext>
            </a:extLst>
          </p:cNvPr>
          <p:cNvCxnSpPr>
            <a:cxnSpLocks/>
          </p:cNvCxnSpPr>
          <p:nvPr/>
        </p:nvCxnSpPr>
        <p:spPr>
          <a:xfrm>
            <a:off x="128120" y="764249"/>
            <a:ext cx="5683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D405C14-44B1-4F29-68D8-034AE301D8C6}"/>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476244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305920" y="1135251"/>
            <a:ext cx="11720765" cy="58629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When combustion air is likely to be contaminated, such as in:</a:t>
            </a:r>
            <a:endParaRPr lang="en-US" sz="857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11" name="Picture 10" descr="A picture containing building, beam, wood, plank&#10;&#10;Description automatically generated">
            <a:extLst>
              <a:ext uri="{FF2B5EF4-FFF2-40B4-BE49-F238E27FC236}">
                <a16:creationId xmlns:a16="http://schemas.microsoft.com/office/drawing/2014/main" id="{318D8361-6DD4-78D9-D385-445F92D2B5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561" y="2317300"/>
            <a:ext cx="3789335" cy="2525434"/>
          </a:xfrm>
          <a:prstGeom prst="rect">
            <a:avLst/>
          </a:prstGeom>
          <a:effectLst>
            <a:outerShdw blurRad="63500" dist="63500" dir="2700000" algn="tl" rotWithShape="0">
              <a:prstClr val="black">
                <a:alpha val="40000"/>
              </a:prstClr>
            </a:outerShdw>
            <a:softEdge rad="12700"/>
          </a:effectLst>
        </p:spPr>
      </p:pic>
      <p:pic>
        <p:nvPicPr>
          <p:cNvPr id="14" name="Picture 13" descr="A picture containing appliance, indoor, kitchen appliance, home appliance&#10;&#10;Description automatically generated">
            <a:extLst>
              <a:ext uri="{FF2B5EF4-FFF2-40B4-BE49-F238E27FC236}">
                <a16:creationId xmlns:a16="http://schemas.microsoft.com/office/drawing/2014/main" id="{1EB14F23-C926-5E55-B181-D5021A0E83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9384" y="2317300"/>
            <a:ext cx="3473231" cy="2525434"/>
          </a:xfrm>
          <a:prstGeom prst="rect">
            <a:avLst/>
          </a:prstGeom>
          <a:effectLst>
            <a:outerShdw blurRad="63500" dist="63500" dir="2700000" algn="tl" rotWithShape="0">
              <a:prstClr val="black">
                <a:alpha val="40000"/>
              </a:prstClr>
            </a:outerShdw>
            <a:softEdge rad="12700"/>
          </a:effectLst>
        </p:spPr>
      </p:pic>
      <p:pic>
        <p:nvPicPr>
          <p:cNvPr id="18" name="Picture 17" descr="A kitchen with stainless steel appliances&#10;&#10;Description automatically generated with medium confidence">
            <a:extLst>
              <a:ext uri="{FF2B5EF4-FFF2-40B4-BE49-F238E27FC236}">
                <a16:creationId xmlns:a16="http://schemas.microsoft.com/office/drawing/2014/main" id="{43B206F5-F350-698C-07EA-65066FEDB5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103" y="2317299"/>
            <a:ext cx="3788150" cy="2525433"/>
          </a:xfrm>
          <a:prstGeom prst="rect">
            <a:avLst/>
          </a:prstGeom>
          <a:effectLst>
            <a:outerShdw blurRad="63500" dist="63500" dir="2700000" algn="tl" rotWithShape="0">
              <a:prstClr val="black">
                <a:alpha val="40000"/>
              </a:prstClr>
            </a:outerShdw>
            <a:softEdge rad="12700"/>
          </a:effectLst>
        </p:spPr>
      </p:pic>
      <p:sp>
        <p:nvSpPr>
          <p:cNvPr id="19" name="Content Placeholder 3">
            <a:extLst>
              <a:ext uri="{FF2B5EF4-FFF2-40B4-BE49-F238E27FC236}">
                <a16:creationId xmlns:a16="http://schemas.microsoft.com/office/drawing/2014/main" id="{07CC9F4E-F217-156A-58BB-E6324C67691B}"/>
              </a:ext>
            </a:extLst>
          </p:cNvPr>
          <p:cNvSpPr txBox="1">
            <a:spLocks/>
          </p:cNvSpPr>
          <p:nvPr/>
        </p:nvSpPr>
        <p:spPr>
          <a:xfrm>
            <a:off x="1450943" y="1892839"/>
            <a:ext cx="1821051" cy="3815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Attics</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0" name="Content Placeholder 3">
            <a:extLst>
              <a:ext uri="{FF2B5EF4-FFF2-40B4-BE49-F238E27FC236}">
                <a16:creationId xmlns:a16="http://schemas.microsoft.com/office/drawing/2014/main" id="{E3BAB8D1-BAA0-CB29-69FD-D4171E036F47}"/>
              </a:ext>
            </a:extLst>
          </p:cNvPr>
          <p:cNvSpPr txBox="1">
            <a:spLocks/>
          </p:cNvSpPr>
          <p:nvPr/>
        </p:nvSpPr>
        <p:spPr>
          <a:xfrm>
            <a:off x="5165369" y="1892839"/>
            <a:ext cx="2001866" cy="3815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Laundry Rooms</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1" name="Content Placeholder 3">
            <a:extLst>
              <a:ext uri="{FF2B5EF4-FFF2-40B4-BE49-F238E27FC236}">
                <a16:creationId xmlns:a16="http://schemas.microsoft.com/office/drawing/2014/main" id="{201D7F63-42B0-1822-5736-80B574746CEC}"/>
              </a:ext>
            </a:extLst>
          </p:cNvPr>
          <p:cNvSpPr txBox="1">
            <a:spLocks/>
          </p:cNvSpPr>
          <p:nvPr/>
        </p:nvSpPr>
        <p:spPr>
          <a:xfrm>
            <a:off x="8506198" y="1898759"/>
            <a:ext cx="2657959" cy="3815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Commercial Kitchens</a:t>
            </a:r>
            <a:endParaRPr lang="en-US" sz="6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23" name="TextBox 22">
            <a:extLst>
              <a:ext uri="{FF2B5EF4-FFF2-40B4-BE49-F238E27FC236}">
                <a16:creationId xmlns:a16="http://schemas.microsoft.com/office/drawing/2014/main" id="{783EE4D7-E938-4012-DF4C-4332984C278E}"/>
              </a:ext>
            </a:extLst>
          </p:cNvPr>
          <p:cNvSpPr txBox="1"/>
          <p:nvPr/>
        </p:nvSpPr>
        <p:spPr>
          <a:xfrm>
            <a:off x="534692" y="5185497"/>
            <a:ext cx="11194561" cy="707886"/>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It’s best to install a Direct Vent unit. </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p:txBody>
      </p:sp>
      <p:sp>
        <p:nvSpPr>
          <p:cNvPr id="3" name="Title 1">
            <a:extLst>
              <a:ext uri="{FF2B5EF4-FFF2-40B4-BE49-F238E27FC236}">
                <a16:creationId xmlns:a16="http://schemas.microsoft.com/office/drawing/2014/main" id="{CAFD8A6B-46E3-233C-B4A6-16F9F1427B3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WHEN TO DIRECT VENT</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8B8CC40C-F0A3-9A8B-7CB5-0D73DCAA41D3}"/>
              </a:ext>
            </a:extLst>
          </p:cNvPr>
          <p:cNvCxnSpPr>
            <a:cxnSpLocks/>
          </p:cNvCxnSpPr>
          <p:nvPr/>
        </p:nvCxnSpPr>
        <p:spPr>
          <a:xfrm>
            <a:off x="128120" y="764249"/>
            <a:ext cx="65927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5ADC585-6375-6048-DEDF-E96309B845E9}"/>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349989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5791200" y="2061454"/>
            <a:ext cx="6126480" cy="325464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Pulling in dirty combustion air with an SV unit will require quite a bit of preventative maintenance and likely shorten the overall lifespan of the unit. </a:t>
            </a:r>
            <a:endParaRPr lang="en-US" sz="21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sp>
        <p:nvSpPr>
          <p:cNvPr id="4" name="Title 1">
            <a:extLst>
              <a:ext uri="{FF2B5EF4-FFF2-40B4-BE49-F238E27FC236}">
                <a16:creationId xmlns:a16="http://schemas.microsoft.com/office/drawing/2014/main" id="{1CEC8FDA-5A9B-C900-3C6D-BBB25F9E639B}"/>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WHEN TO DIRECT VENT</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5450C214-25D4-A0D1-C0C0-CF8213B7F494}"/>
              </a:ext>
            </a:extLst>
          </p:cNvPr>
          <p:cNvCxnSpPr>
            <a:cxnSpLocks/>
          </p:cNvCxnSpPr>
          <p:nvPr/>
        </p:nvCxnSpPr>
        <p:spPr>
          <a:xfrm>
            <a:off x="128120" y="764249"/>
            <a:ext cx="65927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348C1AC-9308-9C3E-9969-0F182D689B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252" y="975878"/>
            <a:ext cx="4936779" cy="5619994"/>
          </a:xfrm>
          <a:prstGeom prst="rect">
            <a:avLst/>
          </a:prstGeom>
          <a:effectLst>
            <a:outerShdw blurRad="63500" dist="63500" dir="2700000" algn="tl" rotWithShape="0">
              <a:prstClr val="black">
                <a:alpha val="40000"/>
              </a:prstClr>
            </a:outerShdw>
            <a:softEdge rad="19050"/>
          </a:effectLst>
        </p:spPr>
      </p:pic>
      <p:pic>
        <p:nvPicPr>
          <p:cNvPr id="3" name="Picture 2">
            <a:extLst>
              <a:ext uri="{FF2B5EF4-FFF2-40B4-BE49-F238E27FC236}">
                <a16:creationId xmlns:a16="http://schemas.microsoft.com/office/drawing/2014/main" id="{42B6789D-6B20-CC48-7585-8917F37C967F}"/>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94978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F4B9C-C37D-3C59-2BD8-0581B304E0B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39C12DA-D42C-81DE-A0A4-3CF7E00DD5A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5000">
                <a:solidFill>
                  <a:prstClr val="white"/>
                </a:solidFill>
                <a:effectLst>
                  <a:outerShdw blurRad="63500" dist="63500" dir="2700000" algn="tl" rotWithShape="0">
                    <a:prstClr val="black">
                      <a:alpha val="40000"/>
                    </a:prstClr>
                  </a:outerShdw>
                </a:effectLst>
                <a:latin typeface="Franklin Gothic Demi"/>
                <a:cs typeface="Calibri Light"/>
              </a:rPr>
              <a:t>2 PIPE</a:t>
            </a:r>
            <a:r>
              <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Demi"/>
                <a:ea typeface="+mj-ea"/>
                <a:cs typeface="Calibri Light"/>
              </a:rPr>
              <a:t> TERMINATION OPTIONS</a:t>
            </a:r>
            <a:endPar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Light" panose="020F0302020204030204"/>
              <a:ea typeface="+mj-ea"/>
              <a:cs typeface="Calibri Light"/>
            </a:endParaRPr>
          </a:p>
        </p:txBody>
      </p:sp>
      <p:cxnSp>
        <p:nvCxnSpPr>
          <p:cNvPr id="7" name="Straight Arrow Connector 6">
            <a:extLst>
              <a:ext uri="{FF2B5EF4-FFF2-40B4-BE49-F238E27FC236}">
                <a16:creationId xmlns:a16="http://schemas.microsoft.com/office/drawing/2014/main" id="{17C6317F-AF05-2472-9F36-4914CE59F826}"/>
              </a:ext>
            </a:extLst>
          </p:cNvPr>
          <p:cNvCxnSpPr>
            <a:cxnSpLocks/>
          </p:cNvCxnSpPr>
          <p:nvPr/>
        </p:nvCxnSpPr>
        <p:spPr>
          <a:xfrm>
            <a:off x="128120" y="764249"/>
            <a:ext cx="8490513"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33FB480-34A9-3FD5-11FA-3152C6B7F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6019" y="2009683"/>
            <a:ext cx="2998463" cy="2773282"/>
          </a:xfrm>
          <a:prstGeom prst="rect">
            <a:avLst/>
          </a:prstGeom>
          <a:effectLst>
            <a:outerShdw blurRad="63500" dist="63500" dir="2700000" algn="tl" rotWithShape="0">
              <a:prstClr val="black">
                <a:alpha val="40000"/>
              </a:prstClr>
            </a:outerShdw>
            <a:softEdge rad="19050"/>
          </a:effectLst>
        </p:spPr>
      </p:pic>
      <p:pic>
        <p:nvPicPr>
          <p:cNvPr id="10" name="Picture 9">
            <a:extLst>
              <a:ext uri="{FF2B5EF4-FFF2-40B4-BE49-F238E27FC236}">
                <a16:creationId xmlns:a16="http://schemas.microsoft.com/office/drawing/2014/main" id="{CC24EE60-96FE-7B94-83B8-4B44C0D89A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55761" y="1372883"/>
            <a:ext cx="2875016" cy="5422888"/>
          </a:xfrm>
          <a:prstGeom prst="rect">
            <a:avLst/>
          </a:prstGeom>
          <a:effectLst>
            <a:outerShdw blurRad="63500" dist="63500" dir="2700000" algn="tl" rotWithShape="0">
              <a:prstClr val="black">
                <a:alpha val="40000"/>
              </a:prstClr>
            </a:outerShdw>
            <a:softEdge rad="19050"/>
          </a:effectLst>
        </p:spPr>
      </p:pic>
      <p:sp>
        <p:nvSpPr>
          <p:cNvPr id="12" name="Text Placeholder 2">
            <a:extLst>
              <a:ext uri="{FF2B5EF4-FFF2-40B4-BE49-F238E27FC236}">
                <a16:creationId xmlns:a16="http://schemas.microsoft.com/office/drawing/2014/main" id="{A4A80B20-7AB4-6B31-D6C8-36C87B69AB76}"/>
              </a:ext>
            </a:extLst>
          </p:cNvPr>
          <p:cNvSpPr txBox="1">
            <a:spLocks/>
          </p:cNvSpPr>
          <p:nvPr/>
        </p:nvSpPr>
        <p:spPr>
          <a:xfrm>
            <a:off x="8681720" y="856973"/>
            <a:ext cx="3510280" cy="71011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Direct Vent Vertical</a:t>
            </a:r>
          </a:p>
        </p:txBody>
      </p:sp>
      <p:sp>
        <p:nvSpPr>
          <p:cNvPr id="14" name="Text Placeholder 2">
            <a:extLst>
              <a:ext uri="{FF2B5EF4-FFF2-40B4-BE49-F238E27FC236}">
                <a16:creationId xmlns:a16="http://schemas.microsoft.com/office/drawing/2014/main" id="{904568A0-2864-C405-E139-3DDFBA9ED7E6}"/>
              </a:ext>
            </a:extLst>
          </p:cNvPr>
          <p:cNvSpPr txBox="1">
            <a:spLocks/>
          </p:cNvSpPr>
          <p:nvPr/>
        </p:nvSpPr>
        <p:spPr>
          <a:xfrm>
            <a:off x="36473" y="887165"/>
            <a:ext cx="4573248" cy="58629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Direct Vent Horizontal</a:t>
            </a:r>
          </a:p>
        </p:txBody>
      </p:sp>
      <p:pic>
        <p:nvPicPr>
          <p:cNvPr id="16" name="Picture 15">
            <a:extLst>
              <a:ext uri="{FF2B5EF4-FFF2-40B4-BE49-F238E27FC236}">
                <a16:creationId xmlns:a16="http://schemas.microsoft.com/office/drawing/2014/main" id="{913A6532-ADC1-A239-C16E-91F05E3747B8}"/>
              </a:ext>
            </a:extLst>
          </p:cNvPr>
          <p:cNvPicPr>
            <a:picLocks noChangeAspect="1"/>
          </p:cNvPicPr>
          <p:nvPr/>
        </p:nvPicPr>
        <p:blipFill>
          <a:blip r:embed="rId4"/>
          <a:stretch>
            <a:fillRect/>
          </a:stretch>
        </p:blipFill>
        <p:spPr>
          <a:xfrm>
            <a:off x="218326" y="1493753"/>
            <a:ext cx="4228175" cy="1960776"/>
          </a:xfrm>
          <a:prstGeom prst="rect">
            <a:avLst/>
          </a:prstGeom>
          <a:effectLst>
            <a:outerShdw blurRad="63500" dist="63500" dir="2700000" algn="tl" rotWithShape="0">
              <a:prstClr val="black">
                <a:alpha val="40000"/>
              </a:prstClr>
            </a:outerShdw>
            <a:softEdge rad="19050"/>
          </a:effectLst>
        </p:spPr>
      </p:pic>
      <p:pic>
        <p:nvPicPr>
          <p:cNvPr id="18" name="Picture 17">
            <a:extLst>
              <a:ext uri="{FF2B5EF4-FFF2-40B4-BE49-F238E27FC236}">
                <a16:creationId xmlns:a16="http://schemas.microsoft.com/office/drawing/2014/main" id="{28EB865F-09C0-023E-5226-FD60A4F98F2E}"/>
              </a:ext>
            </a:extLst>
          </p:cNvPr>
          <p:cNvPicPr>
            <a:picLocks noChangeAspect="1"/>
          </p:cNvPicPr>
          <p:nvPr/>
        </p:nvPicPr>
        <p:blipFill>
          <a:blip r:embed="rId5"/>
          <a:stretch>
            <a:fillRect/>
          </a:stretch>
        </p:blipFill>
        <p:spPr>
          <a:xfrm>
            <a:off x="209009" y="3656449"/>
            <a:ext cx="4228176" cy="1983488"/>
          </a:xfrm>
          <a:prstGeom prst="rect">
            <a:avLst/>
          </a:prstGeom>
          <a:effectLst>
            <a:outerShdw blurRad="63500" dist="63500" dir="2700000" algn="tl" rotWithShape="0">
              <a:prstClr val="black">
                <a:alpha val="40000"/>
              </a:prstClr>
            </a:outerShdw>
            <a:softEdge rad="19050"/>
          </a:effectLst>
        </p:spPr>
      </p:pic>
      <p:sp>
        <p:nvSpPr>
          <p:cNvPr id="19" name="Content Placeholder 3">
            <a:extLst>
              <a:ext uri="{FF2B5EF4-FFF2-40B4-BE49-F238E27FC236}">
                <a16:creationId xmlns:a16="http://schemas.microsoft.com/office/drawing/2014/main" id="{1CC5E232-A735-03D4-487D-BA07EE759775}"/>
              </a:ext>
            </a:extLst>
          </p:cNvPr>
          <p:cNvSpPr txBox="1">
            <a:spLocks/>
          </p:cNvSpPr>
          <p:nvPr/>
        </p:nvSpPr>
        <p:spPr>
          <a:xfrm>
            <a:off x="5374152" y="4875688"/>
            <a:ext cx="3401961" cy="121806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Using PVT-HL terminations the distance between the intake and exhaust is 3 ft</a:t>
            </a:r>
          </a:p>
        </p:txBody>
      </p:sp>
      <p:sp>
        <p:nvSpPr>
          <p:cNvPr id="20" name="Content Placeholder 3">
            <a:extLst>
              <a:ext uri="{FF2B5EF4-FFF2-40B4-BE49-F238E27FC236}">
                <a16:creationId xmlns:a16="http://schemas.microsoft.com/office/drawing/2014/main" id="{08BC36EA-D9BF-4B12-FDC8-F21E8ECA3765}"/>
              </a:ext>
            </a:extLst>
          </p:cNvPr>
          <p:cNvSpPr txBox="1">
            <a:spLocks/>
          </p:cNvSpPr>
          <p:nvPr/>
        </p:nvSpPr>
        <p:spPr>
          <a:xfrm>
            <a:off x="128120" y="5707209"/>
            <a:ext cx="4398160" cy="8510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Using 90 PVC elbows the distance between the intake and exhaust is 1 ft</a:t>
            </a:r>
          </a:p>
        </p:txBody>
      </p:sp>
      <p:pic>
        <p:nvPicPr>
          <p:cNvPr id="2" name="Picture 1">
            <a:extLst>
              <a:ext uri="{FF2B5EF4-FFF2-40B4-BE49-F238E27FC236}">
                <a16:creationId xmlns:a16="http://schemas.microsoft.com/office/drawing/2014/main" id="{131ED8C5-E828-49E2-F3C7-6B749238E3FA}"/>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69333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7716193" y="3274689"/>
            <a:ext cx="4417017" cy="121806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PVC-2CT: 2" Connections</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PVC-3CT: 3" Connections</a:t>
            </a:r>
            <a:endParaRPr lang="en-US" sz="3333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7" name="Picture 6">
            <a:extLst>
              <a:ext uri="{FF2B5EF4-FFF2-40B4-BE49-F238E27FC236}">
                <a16:creationId xmlns:a16="http://schemas.microsoft.com/office/drawing/2014/main" id="{883C3BE9-886A-97EA-D514-AA05CC36EBC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6054" y="1499433"/>
            <a:ext cx="7143395" cy="4594318"/>
          </a:xfrm>
          <a:prstGeom prst="rect">
            <a:avLst/>
          </a:prstGeom>
          <a:effectLst>
            <a:outerShdw blurRad="63500" dist="63500" dir="2700000" algn="tl" rotWithShape="0">
              <a:prstClr val="black">
                <a:alpha val="40000"/>
              </a:prstClr>
            </a:outerShdw>
            <a:softEdge rad="19050"/>
          </a:effectLst>
        </p:spPr>
      </p:pic>
      <p:sp>
        <p:nvSpPr>
          <p:cNvPr id="3" name="Title 1">
            <a:extLst>
              <a:ext uri="{FF2B5EF4-FFF2-40B4-BE49-F238E27FC236}">
                <a16:creationId xmlns:a16="http://schemas.microsoft.com/office/drawing/2014/main" id="{F7B028BF-7E3C-4644-F9A9-393B076409D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CONCENTRIC HORIZONTAL TERMINATION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F61E4D9B-D4DF-E54F-002E-1F9BB94DE2F7}"/>
              </a:ext>
            </a:extLst>
          </p:cNvPr>
          <p:cNvCxnSpPr>
            <a:cxnSpLocks/>
          </p:cNvCxnSpPr>
          <p:nvPr/>
        </p:nvCxnSpPr>
        <p:spPr>
          <a:xfrm>
            <a:off x="128120" y="764249"/>
            <a:ext cx="1150028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69C9D0B-FB84-D9F2-1B2B-D5A4D25FC3F2}"/>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659385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7330698" y="2530099"/>
            <a:ext cx="4417017" cy="115462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PVC-UCVK: For easy up and out venting</a:t>
            </a:r>
          </a:p>
        </p:txBody>
      </p:sp>
      <p:pic>
        <p:nvPicPr>
          <p:cNvPr id="4" name="Picture 3" descr="Diagram of a bird screen&#10;&#10;Description automatically generated">
            <a:extLst>
              <a:ext uri="{FF2B5EF4-FFF2-40B4-BE49-F238E27FC236}">
                <a16:creationId xmlns:a16="http://schemas.microsoft.com/office/drawing/2014/main" id="{E6BB7EB0-45E6-2682-A63F-83763943AF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0491" y="1173743"/>
            <a:ext cx="5025325" cy="5403514"/>
          </a:xfrm>
          <a:prstGeom prst="rect">
            <a:avLst/>
          </a:prstGeom>
          <a:effectLst>
            <a:outerShdw blurRad="63500" dist="63500" dir="2700000" algn="tl" rotWithShape="0">
              <a:prstClr val="black">
                <a:alpha val="40000"/>
              </a:prstClr>
            </a:outerShdw>
            <a:softEdge rad="19050"/>
          </a:effectLst>
        </p:spPr>
      </p:pic>
      <p:pic>
        <p:nvPicPr>
          <p:cNvPr id="7" name="Picture 6" descr="A picture containing household hardware&#10;&#10;Description automatically generated">
            <a:extLst>
              <a:ext uri="{FF2B5EF4-FFF2-40B4-BE49-F238E27FC236}">
                <a16:creationId xmlns:a16="http://schemas.microsoft.com/office/drawing/2014/main" id="{70F67598-0771-DBA2-D57B-385C19F6BE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319" t="11073" r="17840" b="9322"/>
          <a:stretch/>
        </p:blipFill>
        <p:spPr>
          <a:xfrm>
            <a:off x="7735328" y="3824207"/>
            <a:ext cx="3395311" cy="2177512"/>
          </a:xfrm>
          <a:prstGeom prst="rect">
            <a:avLst/>
          </a:prstGeom>
          <a:effectLst>
            <a:outerShdw blurRad="63500" dist="63500" dir="2700000" algn="tl" rotWithShape="0">
              <a:prstClr val="black">
                <a:alpha val="40000"/>
              </a:prstClr>
            </a:outerShdw>
          </a:effectLst>
        </p:spPr>
      </p:pic>
      <p:sp>
        <p:nvSpPr>
          <p:cNvPr id="3" name="Title 1">
            <a:extLst>
              <a:ext uri="{FF2B5EF4-FFF2-40B4-BE49-F238E27FC236}">
                <a16:creationId xmlns:a16="http://schemas.microsoft.com/office/drawing/2014/main" id="{F8279FE4-3DBB-B70D-BA70-A2763FA15EB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CONCENTRIC HORIZONTAL TERMINATION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5994387D-E0EC-4C5A-2EAF-07569742FC6C}"/>
              </a:ext>
            </a:extLst>
          </p:cNvPr>
          <p:cNvCxnSpPr>
            <a:cxnSpLocks/>
          </p:cNvCxnSpPr>
          <p:nvPr/>
        </p:nvCxnSpPr>
        <p:spPr>
          <a:xfrm>
            <a:off x="128120" y="764249"/>
            <a:ext cx="1150028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BFE2E0A-2891-5B98-5C25-F9D6C9662C4D}"/>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53733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8122274" y="2390614"/>
            <a:ext cx="4351108" cy="108875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PVC-2LPT: 2" Connections</a:t>
            </a: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PVC-3LPT: 3" Connections</a:t>
            </a:r>
            <a:endParaRPr lang="en-US" sz="277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3" name="Picture 2" descr="A picture containing text, sketch, diagram, origami&#10;&#10;Description automatically generated">
            <a:extLst>
              <a:ext uri="{FF2B5EF4-FFF2-40B4-BE49-F238E27FC236}">
                <a16:creationId xmlns:a16="http://schemas.microsoft.com/office/drawing/2014/main" id="{ECEB31C1-E3F5-D5F7-5CF3-E1DC4D1CAA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20" y="2222746"/>
            <a:ext cx="4351109" cy="3121397"/>
          </a:xfrm>
          <a:prstGeom prst="rect">
            <a:avLst/>
          </a:prstGeom>
          <a:effectLst>
            <a:outerShdw blurRad="63500" dist="63500" dir="2700000" algn="tl" rotWithShape="0">
              <a:prstClr val="black">
                <a:alpha val="40000"/>
              </a:prstClr>
            </a:outerShdw>
            <a:softEdge rad="19050"/>
          </a:effectLst>
        </p:spPr>
      </p:pic>
      <p:pic>
        <p:nvPicPr>
          <p:cNvPr id="9" name="Picture 8" descr="A picture containing circle, sketch, drawing, diagram&#10;&#10;Description automatically generated">
            <a:extLst>
              <a:ext uri="{FF2B5EF4-FFF2-40B4-BE49-F238E27FC236}">
                <a16:creationId xmlns:a16="http://schemas.microsoft.com/office/drawing/2014/main" id="{8C722C57-05A6-F1CE-238F-29680E3530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3898" y="2219029"/>
            <a:ext cx="3196072" cy="3125114"/>
          </a:xfrm>
          <a:prstGeom prst="rect">
            <a:avLst/>
          </a:prstGeom>
          <a:effectLst>
            <a:outerShdw blurRad="63500" dist="63500" dir="2700000" algn="tl" rotWithShape="0">
              <a:prstClr val="black">
                <a:alpha val="40000"/>
              </a:prstClr>
            </a:outerShdw>
            <a:softEdge rad="19050"/>
          </a:effectLst>
        </p:spPr>
      </p:pic>
      <p:pic>
        <p:nvPicPr>
          <p:cNvPr id="11" name="Picture 10">
            <a:extLst>
              <a:ext uri="{FF2B5EF4-FFF2-40B4-BE49-F238E27FC236}">
                <a16:creationId xmlns:a16="http://schemas.microsoft.com/office/drawing/2014/main" id="{7280F61F-817C-E81B-F85D-78AC9037C1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896" t="20226" r="33226" b="24350"/>
          <a:stretch/>
        </p:blipFill>
        <p:spPr>
          <a:xfrm>
            <a:off x="8675409" y="3638227"/>
            <a:ext cx="1545723" cy="1239865"/>
          </a:xfrm>
          <a:prstGeom prst="rect">
            <a:avLst/>
          </a:prstGeom>
          <a:effectLst>
            <a:outerShdw blurRad="63500" dist="63500" dir="2700000" algn="tl" rotWithShape="0">
              <a:prstClr val="black">
                <a:alpha val="40000"/>
              </a:prstClr>
            </a:outerShdw>
          </a:effectLst>
        </p:spPr>
      </p:pic>
      <p:pic>
        <p:nvPicPr>
          <p:cNvPr id="13" name="Picture 12" descr="A picture containing bathroom, water basin, black and white, design&#10;&#10;Description automatically generated with medium confidence">
            <a:extLst>
              <a:ext uri="{FF2B5EF4-FFF2-40B4-BE49-F238E27FC236}">
                <a16:creationId xmlns:a16="http://schemas.microsoft.com/office/drawing/2014/main" id="{48D2A63C-E717-2FA5-5FA5-DCB1BE539E7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196" t="19441" r="23452" b="23109"/>
          <a:stretch/>
        </p:blipFill>
        <p:spPr>
          <a:xfrm rot="16200000">
            <a:off x="10187790" y="3787805"/>
            <a:ext cx="1713377" cy="1019015"/>
          </a:xfrm>
          <a:prstGeom prst="rect">
            <a:avLst/>
          </a:prstGeom>
          <a:effectLst>
            <a:outerShdw blurRad="63500" dist="63500" dir="2700000" algn="tl" rotWithShape="0">
              <a:prstClr val="black">
                <a:alpha val="40000"/>
              </a:prstClr>
            </a:outerShdw>
          </a:effectLst>
        </p:spPr>
      </p:pic>
      <p:sp>
        <p:nvSpPr>
          <p:cNvPr id="4" name="Title 1">
            <a:extLst>
              <a:ext uri="{FF2B5EF4-FFF2-40B4-BE49-F238E27FC236}">
                <a16:creationId xmlns:a16="http://schemas.microsoft.com/office/drawing/2014/main" id="{C9416D24-CA18-1727-8F9B-89A9713AD60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CONCENTRIC HORIZONTAL TERMINATION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DEF20801-BC47-4413-73B4-C08007C88C45}"/>
              </a:ext>
            </a:extLst>
          </p:cNvPr>
          <p:cNvCxnSpPr>
            <a:cxnSpLocks/>
          </p:cNvCxnSpPr>
          <p:nvPr/>
        </p:nvCxnSpPr>
        <p:spPr>
          <a:xfrm>
            <a:off x="128120" y="764249"/>
            <a:ext cx="11500288"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9561E87-27F8-326B-0472-8E25E5A9AF7F}"/>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56168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38F61091-338F-9290-6F16-DDBFF1B592D1}"/>
              </a:ext>
            </a:extLst>
          </p:cNvPr>
          <p:cNvSpPr txBox="1">
            <a:spLocks/>
          </p:cNvSpPr>
          <p:nvPr/>
        </p:nvSpPr>
        <p:spPr>
          <a:xfrm>
            <a:off x="7350433" y="2268849"/>
            <a:ext cx="4417017" cy="273932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PVC-2CT: 2" Connections</a:t>
            </a:r>
            <a:endPar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ndParaRP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PVC-3CT: 3" Connections</a:t>
            </a:r>
          </a:p>
          <a:p>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rPr>
              <a:t>PRC-1: Plastic Rain Cap</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3" name="Picture 2">
            <a:extLst>
              <a:ext uri="{FF2B5EF4-FFF2-40B4-BE49-F238E27FC236}">
                <a16:creationId xmlns:a16="http://schemas.microsoft.com/office/drawing/2014/main" id="{86D6FD87-516C-F6FD-28CB-12380E746D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81741" y="975832"/>
            <a:ext cx="5120227" cy="5705395"/>
          </a:xfrm>
          <a:prstGeom prst="rect">
            <a:avLst/>
          </a:prstGeom>
          <a:effectLst>
            <a:outerShdw blurRad="63500" dist="63500" dir="2700000" algn="tl" rotWithShape="0">
              <a:prstClr val="black">
                <a:alpha val="40000"/>
              </a:prstClr>
            </a:outerShdw>
            <a:softEdge rad="19050"/>
          </a:effectLst>
        </p:spPr>
      </p:pic>
      <p:pic>
        <p:nvPicPr>
          <p:cNvPr id="9" name="Picture 8" descr="A picture containing art&#10;&#10;Description automatically generated with low confidence">
            <a:extLst>
              <a:ext uri="{FF2B5EF4-FFF2-40B4-BE49-F238E27FC236}">
                <a16:creationId xmlns:a16="http://schemas.microsoft.com/office/drawing/2014/main" id="{1EEE2C77-42C4-CADA-C364-2AFFEE6E03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27" t="35876" r="8106" b="15388"/>
          <a:stretch/>
        </p:blipFill>
        <p:spPr>
          <a:xfrm>
            <a:off x="8485115" y="4025139"/>
            <a:ext cx="2147651" cy="1966072"/>
          </a:xfrm>
          <a:prstGeom prst="rect">
            <a:avLst/>
          </a:prstGeom>
          <a:effectLst>
            <a:outerShdw blurRad="63500" dist="63500" dir="2700000" algn="tl" rotWithShape="0">
              <a:prstClr val="black">
                <a:alpha val="40000"/>
              </a:prstClr>
            </a:outerShdw>
          </a:effectLst>
        </p:spPr>
      </p:pic>
      <p:sp>
        <p:nvSpPr>
          <p:cNvPr id="10" name="Title 1">
            <a:extLst>
              <a:ext uri="{FF2B5EF4-FFF2-40B4-BE49-F238E27FC236}">
                <a16:creationId xmlns:a16="http://schemas.microsoft.com/office/drawing/2014/main" id="{FB36AAC5-4711-07F7-5444-A6874509246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CONCENTRIC VERTICAL TERMINATION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1" name="Straight Arrow Connector 10">
            <a:extLst>
              <a:ext uri="{FF2B5EF4-FFF2-40B4-BE49-F238E27FC236}">
                <a16:creationId xmlns:a16="http://schemas.microsoft.com/office/drawing/2014/main" id="{B8A41B67-3CA6-A84E-A240-4CFF353D13D4}"/>
              </a:ext>
            </a:extLst>
          </p:cNvPr>
          <p:cNvCxnSpPr>
            <a:cxnSpLocks/>
          </p:cNvCxnSpPr>
          <p:nvPr/>
        </p:nvCxnSpPr>
        <p:spPr>
          <a:xfrm>
            <a:off x="128120" y="764249"/>
            <a:ext cx="10611767"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823EA16-FD7D-356B-E083-E1D7D027D943}"/>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04237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cylinder, still life photography, black and white, design&#10;&#10;Description automatically generated">
            <a:extLst>
              <a:ext uri="{FF2B5EF4-FFF2-40B4-BE49-F238E27FC236}">
                <a16:creationId xmlns:a16="http://schemas.microsoft.com/office/drawing/2014/main" id="{A5F218E7-D0C6-DDAA-060E-2F6AA2FF09CB}"/>
              </a:ext>
            </a:extLst>
          </p:cNvPr>
          <p:cNvPicPr>
            <a:picLocks noChangeAspect="1"/>
          </p:cNvPicPr>
          <p:nvPr/>
        </p:nvPicPr>
        <p:blipFill rotWithShape="1">
          <a:blip r:embed="rId2">
            <a:extLst>
              <a:ext uri="{28A0092B-C50C-407E-A947-70E740481C1C}">
                <a14:useLocalDpi xmlns:a14="http://schemas.microsoft.com/office/drawing/2010/main" val="0"/>
              </a:ext>
            </a:extLst>
          </a:blip>
          <a:srcRect l="17576"/>
          <a:stretch/>
        </p:blipFill>
        <p:spPr>
          <a:xfrm>
            <a:off x="-1" y="3637467"/>
            <a:ext cx="2795381" cy="2917610"/>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C51888EF-FD7D-4162-8F0D-F7FBB55864A4}"/>
              </a:ext>
            </a:extLst>
          </p:cNvPr>
          <p:cNvPicPr>
            <a:picLocks noChangeAspect="1"/>
          </p:cNvPicPr>
          <p:nvPr/>
        </p:nvPicPr>
        <p:blipFill>
          <a:blip r:embed="rId3">
            <a:extLst>
              <a:ext uri="{28A0092B-C50C-407E-A947-70E740481C1C}">
                <a14:useLocalDpi xmlns:a14="http://schemas.microsoft.com/office/drawing/2010/main" val="0"/>
              </a:ext>
            </a:extLst>
          </a:blip>
          <a:srcRect t="263" r="-1045" b="884"/>
          <a:stretch>
            <a:fillRect/>
          </a:stretch>
        </p:blipFill>
        <p:spPr>
          <a:xfrm>
            <a:off x="7768792" y="819893"/>
            <a:ext cx="4337863" cy="5599957"/>
          </a:xfrm>
          <a:prstGeom prst="rect">
            <a:avLst/>
          </a:prstGeom>
          <a:effectLst>
            <a:outerShdw blurRad="63500" dist="63500" dir="2700000" algn="tl" rotWithShape="0">
              <a:prstClr val="black">
                <a:alpha val="40000"/>
              </a:prstClr>
            </a:outerShdw>
            <a:softEdge rad="12700"/>
          </a:effectLst>
        </p:spPr>
      </p:pic>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362015" y="1336730"/>
            <a:ext cx="7241755" cy="240611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If the installation location meets the combustion air requirements in the manual, you have the option to install a Single Vent unit or use the SV conversion kit on a compatible DV unit and run a single exhaust vent to the outside.</a:t>
            </a:r>
            <a:endParaRPr lang="en-US" sz="4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23" name="Picture 22" descr="A picture containing screenshot, black&#10;&#10;Description automatically generated">
            <a:extLst>
              <a:ext uri="{FF2B5EF4-FFF2-40B4-BE49-F238E27FC236}">
                <a16:creationId xmlns:a16="http://schemas.microsoft.com/office/drawing/2014/main" id="{6E0F127D-78EF-C5D6-F5C1-7161352779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782" t="26086" r="43859" b="44820"/>
          <a:stretch/>
        </p:blipFill>
        <p:spPr>
          <a:xfrm>
            <a:off x="1830051" y="4679215"/>
            <a:ext cx="1011265" cy="1122259"/>
          </a:xfrm>
          <a:prstGeom prst="rect">
            <a:avLst/>
          </a:prstGeom>
          <a:effectLst>
            <a:outerShdw blurRad="63500" dist="63500" dir="2700000" algn="tl" rotWithShape="0">
              <a:prstClr val="black">
                <a:alpha val="40000"/>
              </a:prstClr>
            </a:outerShdw>
          </a:effectLst>
        </p:spPr>
      </p:pic>
      <p:pic>
        <p:nvPicPr>
          <p:cNvPr id="25" name="Picture 24" descr="A picture containing black and white, design, light&#10;&#10;Description automatically generated">
            <a:extLst>
              <a:ext uri="{FF2B5EF4-FFF2-40B4-BE49-F238E27FC236}">
                <a16:creationId xmlns:a16="http://schemas.microsoft.com/office/drawing/2014/main" id="{CC747EDC-C487-39D8-622F-A2CD6DA976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01" t="34168" r="15542" b="18182"/>
          <a:stretch/>
        </p:blipFill>
        <p:spPr>
          <a:xfrm>
            <a:off x="2968618" y="4422769"/>
            <a:ext cx="1264336" cy="1361934"/>
          </a:xfrm>
          <a:prstGeom prst="rect">
            <a:avLst/>
          </a:prstGeom>
          <a:effectLst>
            <a:outerShdw blurRad="63500" dist="63500" dir="2700000" algn="tl" rotWithShape="0">
              <a:prstClr val="black">
                <a:alpha val="40000"/>
              </a:prstClr>
            </a:outerShdw>
          </a:effectLst>
        </p:spPr>
      </p:pic>
      <p:sp>
        <p:nvSpPr>
          <p:cNvPr id="8" name="Title 1">
            <a:extLst>
              <a:ext uri="{FF2B5EF4-FFF2-40B4-BE49-F238E27FC236}">
                <a16:creationId xmlns:a16="http://schemas.microsoft.com/office/drawing/2014/main" id="{EF9DDD41-EBC8-77EA-9E2A-13C6CF42E6B7}"/>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SV TERMINATION OPTIONS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28766272-9D72-9D7D-3DF6-59DF173C6110}"/>
              </a:ext>
            </a:extLst>
          </p:cNvPr>
          <p:cNvCxnSpPr>
            <a:cxnSpLocks/>
          </p:cNvCxnSpPr>
          <p:nvPr/>
        </p:nvCxnSpPr>
        <p:spPr>
          <a:xfrm>
            <a:off x="128120" y="764249"/>
            <a:ext cx="75172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0693862-62BC-EB1A-2AE4-F1D4CC94024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423209" y="3993102"/>
            <a:ext cx="3195770" cy="2421865"/>
          </a:xfrm>
          <a:prstGeom prst="rect">
            <a:avLst/>
          </a:prstGeom>
          <a:effectLst>
            <a:outerShdw blurRad="63500" dist="63500" dir="2700000" algn="tl" rotWithShape="0">
              <a:prstClr val="black">
                <a:alpha val="40000"/>
              </a:prstClr>
            </a:outerShdw>
            <a:softEdge rad="12700"/>
          </a:effectLst>
        </p:spPr>
      </p:pic>
      <p:pic>
        <p:nvPicPr>
          <p:cNvPr id="3" name="Picture 2">
            <a:extLst>
              <a:ext uri="{FF2B5EF4-FFF2-40B4-BE49-F238E27FC236}">
                <a16:creationId xmlns:a16="http://schemas.microsoft.com/office/drawing/2014/main" id="{F089D628-4A78-CCB9-6EC7-C783588086C7}"/>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88850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F19FEBA-75E0-3D0F-F98B-5B25570CF94B}"/>
              </a:ext>
            </a:extLst>
          </p:cNvPr>
          <p:cNvSpPr/>
          <p:nvPr/>
        </p:nvSpPr>
        <p:spPr>
          <a:xfrm>
            <a:off x="348712" y="3595607"/>
            <a:ext cx="3405752" cy="2010905"/>
          </a:xfrm>
          <a:prstGeom prst="rect">
            <a:avLst/>
          </a:prstGeom>
          <a:solidFill>
            <a:schemeClr val="bg1"/>
          </a:solidFill>
          <a:ln>
            <a:noFill/>
          </a:ln>
          <a:effectLst>
            <a:outerShdw blurRad="63500" dist="63500" dir="2700000" algn="tl" rotWithShape="0">
              <a:prstClr val="black">
                <a:alpha val="40000"/>
              </a:prstClr>
            </a:outerShdw>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253526" y="915951"/>
            <a:ext cx="11486439" cy="187529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Outdoor installations are probably one of the easiest options if the climate allows. However, there are still things to consider such as clearances to building openings and how close the unit is to a neighboring building. The last thing you want is for the exhaust or operational noises to affect the neighbors.</a:t>
            </a:r>
          </a:p>
        </p:txBody>
      </p:sp>
      <p:pic>
        <p:nvPicPr>
          <p:cNvPr id="10" name="Picture 9">
            <a:extLst>
              <a:ext uri="{FF2B5EF4-FFF2-40B4-BE49-F238E27FC236}">
                <a16:creationId xmlns:a16="http://schemas.microsoft.com/office/drawing/2014/main" id="{93DEA395-151E-5DE6-BBC6-DC57C0C37A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921" y="3595607"/>
            <a:ext cx="3257333" cy="1875294"/>
          </a:xfrm>
          <a:prstGeom prst="rect">
            <a:avLst/>
          </a:prstGeom>
          <a:effectLst>
            <a:outerShdw blurRad="63500" dist="63500" dir="2700000" algn="tl" rotWithShape="0">
              <a:prstClr val="black">
                <a:alpha val="40000"/>
              </a:prstClr>
            </a:outerShdw>
          </a:effectLst>
        </p:spPr>
      </p:pic>
      <p:sp>
        <p:nvSpPr>
          <p:cNvPr id="3" name="Title 1">
            <a:extLst>
              <a:ext uri="{FF2B5EF4-FFF2-40B4-BE49-F238E27FC236}">
                <a16:creationId xmlns:a16="http://schemas.microsoft.com/office/drawing/2014/main" id="{16C70874-A53D-2246-6425-89C70E899EC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OUTDOOR INSTALL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A14C7ED3-EF16-3D0C-1FF4-F75CC259ADAD}"/>
              </a:ext>
            </a:extLst>
          </p:cNvPr>
          <p:cNvCxnSpPr>
            <a:cxnSpLocks/>
          </p:cNvCxnSpPr>
          <p:nvPr/>
        </p:nvCxnSpPr>
        <p:spPr>
          <a:xfrm>
            <a:off x="128120" y="764249"/>
            <a:ext cx="105297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479FAFC-F894-14E8-C5C0-BF7BFB728809}"/>
              </a:ext>
            </a:extLst>
          </p:cNvPr>
          <p:cNvPicPr>
            <a:picLocks noChangeAspect="1"/>
          </p:cNvPicPr>
          <p:nvPr/>
        </p:nvPicPr>
        <p:blipFill>
          <a:blip r:embed="rId3">
            <a:extLst>
              <a:ext uri="{28A0092B-C50C-407E-A947-70E740481C1C}">
                <a14:useLocalDpi xmlns:a14="http://schemas.microsoft.com/office/drawing/2010/main" val="0"/>
              </a:ext>
            </a:extLst>
          </a:blip>
          <a:srcRect l="31522" t="2896" r="22293" b="35544"/>
          <a:stretch>
            <a:fillRect/>
          </a:stretch>
        </p:blipFill>
        <p:spPr>
          <a:xfrm>
            <a:off x="8846820" y="2716818"/>
            <a:ext cx="2996468" cy="3998941"/>
          </a:xfrm>
          <a:prstGeom prst="rect">
            <a:avLst/>
          </a:prstGeom>
          <a:effectLst>
            <a:outerShdw blurRad="63500" dist="63500" dir="2700000" algn="tl" rotWithShape="0">
              <a:prstClr val="black">
                <a:alpha val="40000"/>
              </a:prstClr>
            </a:outerShdw>
            <a:softEdge rad="19050"/>
          </a:effectLst>
        </p:spPr>
      </p:pic>
      <p:pic>
        <p:nvPicPr>
          <p:cNvPr id="7" name="Picture 6">
            <a:extLst>
              <a:ext uri="{FF2B5EF4-FFF2-40B4-BE49-F238E27FC236}">
                <a16:creationId xmlns:a16="http://schemas.microsoft.com/office/drawing/2014/main" id="{0C440052-365D-E694-66F3-6B882B6B56AC}"/>
              </a:ext>
            </a:extLst>
          </p:cNvPr>
          <p:cNvPicPr>
            <a:picLocks noChangeAspect="1"/>
          </p:cNvPicPr>
          <p:nvPr/>
        </p:nvPicPr>
        <p:blipFill>
          <a:blip r:embed="rId4"/>
          <a:stretch>
            <a:fillRect/>
          </a:stretch>
        </p:blipFill>
        <p:spPr>
          <a:xfrm>
            <a:off x="4164053" y="2716818"/>
            <a:ext cx="4348485" cy="3998941"/>
          </a:xfrm>
          <a:prstGeom prst="rect">
            <a:avLst/>
          </a:prstGeom>
          <a:effectLst>
            <a:outerShdw blurRad="63500" dist="63500" dir="2700000" algn="tl" rotWithShape="0">
              <a:prstClr val="black">
                <a:alpha val="40000"/>
              </a:prstClr>
            </a:outerShdw>
            <a:softEdge rad="19050"/>
          </a:effectLst>
        </p:spPr>
      </p:pic>
      <p:pic>
        <p:nvPicPr>
          <p:cNvPr id="5" name="Picture 4">
            <a:extLst>
              <a:ext uri="{FF2B5EF4-FFF2-40B4-BE49-F238E27FC236}">
                <a16:creationId xmlns:a16="http://schemas.microsoft.com/office/drawing/2014/main" id="{F2CAA202-94D7-02FA-7F0C-C682EEAC30E6}"/>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74980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ACF6D-8E2B-03BE-976B-40EBCCA69172}"/>
            </a:ext>
          </a:extLst>
        </p:cNvPr>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04DD6518-3653-9C53-7ACE-559A5EE05460}"/>
              </a:ext>
            </a:extLst>
          </p:cNvPr>
          <p:cNvSpPr txBox="1">
            <a:spLocks/>
          </p:cNvSpPr>
          <p:nvPr/>
        </p:nvSpPr>
        <p:spPr>
          <a:xfrm>
            <a:off x="217439" y="806930"/>
            <a:ext cx="11486439" cy="187529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EZ PRO and NRCR PRO units can be common vented</a:t>
            </a:r>
          </a:p>
        </p:txBody>
      </p:sp>
      <p:sp>
        <p:nvSpPr>
          <p:cNvPr id="3" name="Title 1">
            <a:extLst>
              <a:ext uri="{FF2B5EF4-FFF2-40B4-BE49-F238E27FC236}">
                <a16:creationId xmlns:a16="http://schemas.microsoft.com/office/drawing/2014/main" id="{D02B3941-BE3C-66F0-A261-A6C4BBCFBA10}"/>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COMMON VENTING 2 PRO SERIES UNITS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1DC97317-0336-AA71-F31D-B4FD749F2BF3}"/>
              </a:ext>
            </a:extLst>
          </p:cNvPr>
          <p:cNvCxnSpPr>
            <a:cxnSpLocks/>
          </p:cNvCxnSpPr>
          <p:nvPr/>
        </p:nvCxnSpPr>
        <p:spPr>
          <a:xfrm>
            <a:off x="128120" y="764249"/>
            <a:ext cx="11224242"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094C638-F136-7DA9-BC6F-A5DAC91E739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34800" y="1785969"/>
            <a:ext cx="3626000" cy="4155521"/>
          </a:xfrm>
          <a:prstGeom prst="rect">
            <a:avLst/>
          </a:prstGeom>
          <a:effectLst>
            <a:outerShdw blurRad="63500" dist="63500" dir="2700000" algn="tl" rotWithShape="0">
              <a:prstClr val="black">
                <a:alpha val="40000"/>
              </a:prstClr>
            </a:outerShdw>
            <a:softEdge rad="19050"/>
          </a:effectLst>
        </p:spPr>
      </p:pic>
      <p:pic>
        <p:nvPicPr>
          <p:cNvPr id="13" name="Picture 12">
            <a:extLst>
              <a:ext uri="{FF2B5EF4-FFF2-40B4-BE49-F238E27FC236}">
                <a16:creationId xmlns:a16="http://schemas.microsoft.com/office/drawing/2014/main" id="{D1CFBEF1-AB49-7029-F6BC-AC0F3ABA069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991005" y="1785969"/>
            <a:ext cx="7900228" cy="4155520"/>
          </a:xfrm>
          <a:prstGeom prst="rect">
            <a:avLst/>
          </a:prstGeom>
          <a:effectLst>
            <a:outerShdw blurRad="63500" dist="63500" dir="2700000" algn="tl" rotWithShape="0">
              <a:prstClr val="black">
                <a:alpha val="40000"/>
              </a:prstClr>
            </a:outerShdw>
            <a:softEdge rad="19050"/>
          </a:effectLst>
        </p:spPr>
      </p:pic>
      <p:sp>
        <p:nvSpPr>
          <p:cNvPr id="17" name="TextBox 16">
            <a:extLst>
              <a:ext uri="{FF2B5EF4-FFF2-40B4-BE49-F238E27FC236}">
                <a16:creationId xmlns:a16="http://schemas.microsoft.com/office/drawing/2014/main" id="{2025C306-9947-1F8D-B26E-B282144D6608}"/>
              </a:ext>
            </a:extLst>
          </p:cNvPr>
          <p:cNvSpPr txBox="1"/>
          <p:nvPr/>
        </p:nvSpPr>
        <p:spPr>
          <a:xfrm>
            <a:off x="6986270" y="5941489"/>
            <a:ext cx="5093970" cy="338554"/>
          </a:xfrm>
          <a:prstGeom prst="rect">
            <a:avLst/>
          </a:prstGeom>
          <a:noFill/>
          <a:effectLst>
            <a:outerShdw blurRad="63500" dist="63500" dir="2700000" algn="tl" rotWithShape="0">
              <a:prstClr val="black">
                <a:alpha val="40000"/>
              </a:prstClr>
            </a:outerShdw>
          </a:effectLst>
        </p:spPr>
        <p:txBody>
          <a:bodyPr wrap="square">
            <a:spAutoFit/>
          </a:bodyPr>
          <a:lstStyle/>
          <a:p>
            <a:r>
              <a:rPr lang="en-US" sz="1600" i="1">
                <a:solidFill>
                  <a:schemeClr val="bg1"/>
                </a:solidFill>
                <a:effectLst>
                  <a:outerShdw blurRad="63500" dist="63500" dir="2700000" algn="tl" rotWithShape="0">
                    <a:prstClr val="black">
                      <a:alpha val="40000"/>
                    </a:prstClr>
                  </a:outerShdw>
                </a:effectLst>
                <a:latin typeface="Franklin Gothic Book" panose="020B0503020102020204" pitchFamily="34" charset="0"/>
              </a:rPr>
              <a:t>*The Btu/h input of the unit will be reduced by up to 9%.</a:t>
            </a:r>
          </a:p>
        </p:txBody>
      </p:sp>
      <p:pic>
        <p:nvPicPr>
          <p:cNvPr id="5" name="Picture 4">
            <a:extLst>
              <a:ext uri="{FF2B5EF4-FFF2-40B4-BE49-F238E27FC236}">
                <a16:creationId xmlns:a16="http://schemas.microsoft.com/office/drawing/2014/main" id="{A28315F0-D4E2-0EB8-4E15-027EE6E1DFA2}"/>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0578774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26467" y="1193371"/>
            <a:ext cx="5540643" cy="56491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terminations of all gas burning appliances are subject to National Fuel Gas Codes clearance requirements to building openings. The installation manual provides these diagrams and many clearance requirements directly from the national fuel gas code for both US and Canada.</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font, diagram, paper&#10;&#10;Description automatically generated">
            <a:extLst>
              <a:ext uri="{FF2B5EF4-FFF2-40B4-BE49-F238E27FC236}">
                <a16:creationId xmlns:a16="http://schemas.microsoft.com/office/drawing/2014/main" id="{BFCFB21B-6ED8-746F-7524-F4F52F05C7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494" y="1007390"/>
            <a:ext cx="4019179" cy="5703376"/>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D71302B8-802C-0D23-494B-96F0FBC77D30}"/>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800">
                <a:solidFill>
                  <a:schemeClr val="bg1"/>
                </a:solidFill>
                <a:effectLst>
                  <a:outerShdw blurRad="63500" dist="63500" dir="2700000" algn="tl" rotWithShape="0">
                    <a:prstClr val="black">
                      <a:alpha val="40000"/>
                    </a:prstClr>
                  </a:outerShdw>
                </a:effectLst>
                <a:latin typeface="Franklin Gothic Demi"/>
                <a:cs typeface="Calibri Light"/>
              </a:rPr>
              <a:t>INSTALLATION CLEARANCE REQUIREMENTS</a:t>
            </a:r>
            <a:endParaRPr lang="en-US" sz="48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78ECBB9D-03C3-109C-8357-75D903F4A4AD}"/>
              </a:ext>
            </a:extLst>
          </p:cNvPr>
          <p:cNvCxnSpPr>
            <a:cxnSpLocks/>
          </p:cNvCxnSpPr>
          <p:nvPr/>
        </p:nvCxnSpPr>
        <p:spPr>
          <a:xfrm>
            <a:off x="128120" y="764249"/>
            <a:ext cx="118759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86F3036-B273-FE82-9D78-C128B11DB08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753937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26467" y="1193371"/>
            <a:ext cx="5540643" cy="56491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It’s important to note that Noritz does not make these clearance requirements and thus cannot overrule any local, state, provincial or national code. When there is no national code clearance listed, local code or the requirements of the gas supplier must be followed. </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font, diagram, paper&#10;&#10;Description automatically generated">
            <a:extLst>
              <a:ext uri="{FF2B5EF4-FFF2-40B4-BE49-F238E27FC236}">
                <a16:creationId xmlns:a16="http://schemas.microsoft.com/office/drawing/2014/main" id="{BFCFB21B-6ED8-746F-7524-F4F52F05C7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494" y="1007390"/>
            <a:ext cx="4019179" cy="5703376"/>
          </a:xfrm>
          <a:prstGeom prst="rect">
            <a:avLst/>
          </a:prstGeom>
          <a:effectLst>
            <a:outerShdw blurRad="63500" dist="63500" dir="2700000" algn="tl" rotWithShape="0">
              <a:prstClr val="black">
                <a:alpha val="40000"/>
              </a:prstClr>
            </a:outerShdw>
            <a:softEdge rad="19050"/>
          </a:effectLst>
        </p:spPr>
      </p:pic>
      <p:sp>
        <p:nvSpPr>
          <p:cNvPr id="2" name="Rectangle 1">
            <a:extLst>
              <a:ext uri="{FF2B5EF4-FFF2-40B4-BE49-F238E27FC236}">
                <a16:creationId xmlns:a16="http://schemas.microsoft.com/office/drawing/2014/main" id="{6FB19CDE-C39B-B46A-332A-2D2912BED42D}"/>
              </a:ext>
            </a:extLst>
          </p:cNvPr>
          <p:cNvSpPr/>
          <p:nvPr/>
        </p:nvSpPr>
        <p:spPr>
          <a:xfrm>
            <a:off x="1104254" y="1604075"/>
            <a:ext cx="3707970" cy="251847"/>
          </a:xfrm>
          <a:prstGeom prst="rect">
            <a:avLst/>
          </a:prstGeom>
          <a:no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63C5CD1-B8A2-67F7-1877-EDFA79561B56}"/>
              </a:ext>
            </a:extLst>
          </p:cNvPr>
          <p:cNvSpPr/>
          <p:nvPr/>
        </p:nvSpPr>
        <p:spPr>
          <a:xfrm>
            <a:off x="2785819" y="4019227"/>
            <a:ext cx="2213675" cy="731004"/>
          </a:xfrm>
          <a:prstGeom prst="rect">
            <a:avLst/>
          </a:prstGeom>
          <a:no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F435E79E-3B05-3B88-FB16-399D559F8F60}"/>
              </a:ext>
            </a:extLst>
          </p:cNvPr>
          <p:cNvCxnSpPr>
            <a:cxnSpLocks/>
          </p:cNvCxnSpPr>
          <p:nvPr/>
        </p:nvCxnSpPr>
        <p:spPr>
          <a:xfrm>
            <a:off x="1139125" y="6652647"/>
            <a:ext cx="2669583" cy="0"/>
          </a:xfrm>
          <a:prstGeom prst="line">
            <a:avLst/>
          </a:prstGeom>
          <a:ln w="19050">
            <a:solidFill>
              <a:srgbClr val="FF00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D187907C-112F-0CDB-9F85-2E2B65673DB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800">
                <a:solidFill>
                  <a:schemeClr val="bg1"/>
                </a:solidFill>
                <a:effectLst>
                  <a:outerShdw blurRad="63500" dist="63500" dir="2700000" algn="tl" rotWithShape="0">
                    <a:prstClr val="black">
                      <a:alpha val="40000"/>
                    </a:prstClr>
                  </a:outerShdw>
                </a:effectLst>
                <a:latin typeface="Franklin Gothic Demi"/>
                <a:cs typeface="Calibri Light"/>
              </a:rPr>
              <a:t>INSTALLATION CLEARANCE REQUIREMENTS</a:t>
            </a:r>
            <a:endParaRPr lang="en-US" sz="4800">
              <a:solidFill>
                <a:schemeClr val="bg1"/>
              </a:solidFill>
              <a:effectLst>
                <a:outerShdw blurRad="63500" dist="63500" dir="2700000" algn="tl" rotWithShape="0">
                  <a:prstClr val="black">
                    <a:alpha val="40000"/>
                  </a:prstClr>
                </a:outerShdw>
              </a:effectLst>
              <a:cs typeface="Calibri Light"/>
            </a:endParaRPr>
          </a:p>
        </p:txBody>
      </p:sp>
      <p:cxnSp>
        <p:nvCxnSpPr>
          <p:cNvPr id="11" name="Straight Arrow Connector 10">
            <a:extLst>
              <a:ext uri="{FF2B5EF4-FFF2-40B4-BE49-F238E27FC236}">
                <a16:creationId xmlns:a16="http://schemas.microsoft.com/office/drawing/2014/main" id="{3B22ED50-0FB3-2F9A-FAE8-1613B5C6127E}"/>
              </a:ext>
            </a:extLst>
          </p:cNvPr>
          <p:cNvCxnSpPr>
            <a:cxnSpLocks/>
          </p:cNvCxnSpPr>
          <p:nvPr/>
        </p:nvCxnSpPr>
        <p:spPr>
          <a:xfrm>
            <a:off x="128120" y="764249"/>
            <a:ext cx="118759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3605330-EFBD-892D-8AB5-989986A67E3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97378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89357" y="2464231"/>
            <a:ext cx="5540643" cy="278969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These codes are designed to prevent the exhaust from a gas burning appliance from entering the home and putting the occupants at risk. </a:t>
            </a:r>
            <a:endParaRPr lang="en-US" sz="8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font, diagram, paper&#10;&#10;Description automatically generated">
            <a:extLst>
              <a:ext uri="{FF2B5EF4-FFF2-40B4-BE49-F238E27FC236}">
                <a16:creationId xmlns:a16="http://schemas.microsoft.com/office/drawing/2014/main" id="{BFCFB21B-6ED8-746F-7524-F4F52F05C7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6494" y="1007390"/>
            <a:ext cx="4019179" cy="5703376"/>
          </a:xfrm>
          <a:prstGeom prst="rect">
            <a:avLst/>
          </a:prstGeom>
          <a:effectLst>
            <a:outerShdw blurRad="63500" dist="63500" dir="2700000" algn="tl" rotWithShape="0">
              <a:prstClr val="black">
                <a:alpha val="40000"/>
              </a:prstClr>
            </a:outerShdw>
            <a:softEdge rad="19050"/>
          </a:effectLst>
        </p:spPr>
      </p:pic>
      <p:sp>
        <p:nvSpPr>
          <p:cNvPr id="2" name="Rectangle 1">
            <a:extLst>
              <a:ext uri="{FF2B5EF4-FFF2-40B4-BE49-F238E27FC236}">
                <a16:creationId xmlns:a16="http://schemas.microsoft.com/office/drawing/2014/main" id="{6FB19CDE-C39B-B46A-332A-2D2912BED42D}"/>
              </a:ext>
            </a:extLst>
          </p:cNvPr>
          <p:cNvSpPr/>
          <p:nvPr/>
        </p:nvSpPr>
        <p:spPr>
          <a:xfrm>
            <a:off x="1104254" y="1604075"/>
            <a:ext cx="3707970" cy="2518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63C5CD1-B8A2-67F7-1877-EDFA79561B56}"/>
              </a:ext>
            </a:extLst>
          </p:cNvPr>
          <p:cNvSpPr/>
          <p:nvPr/>
        </p:nvSpPr>
        <p:spPr>
          <a:xfrm>
            <a:off x="2785819" y="4019227"/>
            <a:ext cx="2213675" cy="73100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F435E79E-3B05-3B88-FB16-399D559F8F60}"/>
              </a:ext>
            </a:extLst>
          </p:cNvPr>
          <p:cNvCxnSpPr>
            <a:cxnSpLocks/>
          </p:cNvCxnSpPr>
          <p:nvPr/>
        </p:nvCxnSpPr>
        <p:spPr>
          <a:xfrm>
            <a:off x="1139125" y="6652647"/>
            <a:ext cx="2669583" cy="0"/>
          </a:xfrm>
          <a:prstGeom prst="line">
            <a:avLst/>
          </a:prstGeom>
          <a:ln w="19050">
            <a:solidFill>
              <a:srgbClr val="FF00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862247BC-BD6B-DDC7-9F69-481EF1AB55D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800">
                <a:solidFill>
                  <a:schemeClr val="bg1"/>
                </a:solidFill>
                <a:effectLst>
                  <a:outerShdw blurRad="63500" dist="63500" dir="2700000" algn="tl" rotWithShape="0">
                    <a:prstClr val="black">
                      <a:alpha val="40000"/>
                    </a:prstClr>
                  </a:outerShdw>
                </a:effectLst>
                <a:latin typeface="Franklin Gothic Demi"/>
                <a:cs typeface="Calibri Light"/>
              </a:rPr>
              <a:t>INSTALLATION CLEARANCE REQUIREMENTS</a:t>
            </a:r>
            <a:endParaRPr lang="en-US" sz="4800">
              <a:solidFill>
                <a:schemeClr val="bg1"/>
              </a:solidFill>
              <a:effectLst>
                <a:outerShdw blurRad="63500" dist="63500" dir="2700000" algn="tl" rotWithShape="0">
                  <a:prstClr val="black">
                    <a:alpha val="40000"/>
                  </a:prstClr>
                </a:outerShdw>
              </a:effectLst>
              <a:cs typeface="Calibri Light"/>
            </a:endParaRPr>
          </a:p>
        </p:txBody>
      </p:sp>
      <p:cxnSp>
        <p:nvCxnSpPr>
          <p:cNvPr id="11" name="Straight Arrow Connector 10">
            <a:extLst>
              <a:ext uri="{FF2B5EF4-FFF2-40B4-BE49-F238E27FC236}">
                <a16:creationId xmlns:a16="http://schemas.microsoft.com/office/drawing/2014/main" id="{03606C26-4A5B-5AB8-A468-5BE3BB99581E}"/>
              </a:ext>
            </a:extLst>
          </p:cNvPr>
          <p:cNvCxnSpPr>
            <a:cxnSpLocks/>
          </p:cNvCxnSpPr>
          <p:nvPr/>
        </p:nvCxnSpPr>
        <p:spPr>
          <a:xfrm>
            <a:off x="128120" y="764249"/>
            <a:ext cx="118759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6B94AA6-D039-78BF-92AF-AC5831B90AC7}"/>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78531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6462127" y="2564540"/>
            <a:ext cx="5540643" cy="278969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Condensing heaters will have a ½” condensate drain connection on the bottom of the unit. </a:t>
            </a:r>
            <a:endParaRPr lang="en-US" sz="16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4D863561-5E5A-EDD9-7853-BF34A65AEE6D}"/>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CONDENSATE DRAIN CONNECTION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6FFCD4EC-92F1-9266-324D-249632411327}"/>
              </a:ext>
            </a:extLst>
          </p:cNvPr>
          <p:cNvCxnSpPr>
            <a:cxnSpLocks/>
          </p:cNvCxnSpPr>
          <p:nvPr/>
        </p:nvCxnSpPr>
        <p:spPr>
          <a:xfrm>
            <a:off x="128120" y="764249"/>
            <a:ext cx="97728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18CFB1E-6A45-4D3E-1919-E62A47E69812}"/>
              </a:ext>
            </a:extLst>
          </p:cNvPr>
          <p:cNvPicPr>
            <a:picLocks noChangeAspect="1"/>
          </p:cNvPicPr>
          <p:nvPr/>
        </p:nvPicPr>
        <p:blipFill>
          <a:blip r:embed="rId2"/>
          <a:stretch>
            <a:fillRect/>
          </a:stretch>
        </p:blipFill>
        <p:spPr>
          <a:xfrm>
            <a:off x="275590" y="1872552"/>
            <a:ext cx="5972810" cy="3674721"/>
          </a:xfrm>
          <a:prstGeom prst="rect">
            <a:avLst/>
          </a:prstGeom>
          <a:effectLst>
            <a:outerShdw blurRad="63500" dist="63500" dir="2700000" algn="tl" rotWithShape="0">
              <a:prstClr val="black">
                <a:alpha val="40000"/>
              </a:prstClr>
            </a:outerShdw>
            <a:softEdge rad="19050"/>
          </a:effectLst>
        </p:spPr>
      </p:pic>
      <p:sp>
        <p:nvSpPr>
          <p:cNvPr id="12" name="Arrow: Up 11">
            <a:extLst>
              <a:ext uri="{FF2B5EF4-FFF2-40B4-BE49-F238E27FC236}">
                <a16:creationId xmlns:a16="http://schemas.microsoft.com/office/drawing/2014/main" id="{228E7184-12B4-997E-C393-F97D803A75E2}"/>
              </a:ext>
            </a:extLst>
          </p:cNvPr>
          <p:cNvSpPr/>
          <p:nvPr/>
        </p:nvSpPr>
        <p:spPr>
          <a:xfrm rot="18343240">
            <a:off x="3849214" y="3572535"/>
            <a:ext cx="402691" cy="510405"/>
          </a:xfrm>
          <a:prstGeom prst="upArrow">
            <a:avLst/>
          </a:prstGeom>
          <a:solidFill>
            <a:srgbClr val="FF00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pic>
        <p:nvPicPr>
          <p:cNvPr id="3" name="Picture 2">
            <a:extLst>
              <a:ext uri="{FF2B5EF4-FFF2-40B4-BE49-F238E27FC236}">
                <a16:creationId xmlns:a16="http://schemas.microsoft.com/office/drawing/2014/main" id="{A825374B-1D06-DC5C-92C6-B809ED8CB715}"/>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434510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4444789" y="883720"/>
            <a:ext cx="7321641" cy="236342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32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The condensate drain line should be as short and direct as possible and you do not need to create a trap as that’s what the collector inside the unit does. </a:t>
            </a:r>
            <a:endParaRPr kumimoji="0" lang="en-US" sz="424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picture containing text, font, screenshot&#10;&#10;Description automatically generated">
            <a:extLst>
              <a:ext uri="{FF2B5EF4-FFF2-40B4-BE49-F238E27FC236}">
                <a16:creationId xmlns:a16="http://schemas.microsoft.com/office/drawing/2014/main" id="{EB2714CE-60C7-DD6D-FA49-03AADFD960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120" y="976409"/>
            <a:ext cx="4177981" cy="2196944"/>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60CF0E96-C599-1AF2-8CFB-3286F8EAB19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Demi"/>
                <a:ea typeface="+mj-ea"/>
                <a:cs typeface="Calibri Light"/>
              </a:rPr>
              <a:t>CONDENSATE DRAIN CONNECTION</a:t>
            </a:r>
            <a:endPar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Light" panose="020F0302020204030204"/>
              <a:ea typeface="+mj-ea"/>
              <a:cs typeface="Calibri Light"/>
            </a:endParaRPr>
          </a:p>
        </p:txBody>
      </p:sp>
      <p:cxnSp>
        <p:nvCxnSpPr>
          <p:cNvPr id="8" name="Straight Arrow Connector 7">
            <a:extLst>
              <a:ext uri="{FF2B5EF4-FFF2-40B4-BE49-F238E27FC236}">
                <a16:creationId xmlns:a16="http://schemas.microsoft.com/office/drawing/2014/main" id="{F009C0C4-00DF-DF8B-41C6-E23F91067BFE}"/>
              </a:ext>
            </a:extLst>
          </p:cNvPr>
          <p:cNvCxnSpPr>
            <a:cxnSpLocks/>
          </p:cNvCxnSpPr>
          <p:nvPr/>
        </p:nvCxnSpPr>
        <p:spPr>
          <a:xfrm>
            <a:off x="128120" y="764249"/>
            <a:ext cx="97728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EE8D4-9274-EC15-B122-485D6E518AB1}"/>
              </a:ext>
            </a:extLst>
          </p:cNvPr>
          <p:cNvPicPr>
            <a:picLocks noChangeAspect="1"/>
          </p:cNvPicPr>
          <p:nvPr/>
        </p:nvPicPr>
        <p:blipFill>
          <a:blip r:embed="rId3"/>
          <a:stretch>
            <a:fillRect/>
          </a:stretch>
        </p:blipFill>
        <p:spPr>
          <a:xfrm>
            <a:off x="8492001" y="3429000"/>
            <a:ext cx="1789607" cy="3357194"/>
          </a:xfrm>
          <a:prstGeom prst="rect">
            <a:avLst/>
          </a:prstGeom>
          <a:effectLst>
            <a:outerShdw blurRad="63500" dist="63500" dir="2700000" algn="tl" rotWithShape="0">
              <a:prstClr val="black">
                <a:alpha val="40000"/>
              </a:prstClr>
            </a:outerShdw>
            <a:softEdge rad="19050"/>
          </a:effectLst>
        </p:spPr>
      </p:pic>
      <p:pic>
        <p:nvPicPr>
          <p:cNvPr id="9" name="Picture 8">
            <a:extLst>
              <a:ext uri="{FF2B5EF4-FFF2-40B4-BE49-F238E27FC236}">
                <a16:creationId xmlns:a16="http://schemas.microsoft.com/office/drawing/2014/main" id="{C1DBA567-5976-E282-BF7E-4B28279438BF}"/>
              </a:ext>
            </a:extLst>
          </p:cNvPr>
          <p:cNvPicPr>
            <a:picLocks noChangeAspect="1"/>
          </p:cNvPicPr>
          <p:nvPr/>
        </p:nvPicPr>
        <p:blipFill>
          <a:blip r:embed="rId4"/>
          <a:stretch>
            <a:fillRect/>
          </a:stretch>
        </p:blipFill>
        <p:spPr>
          <a:xfrm>
            <a:off x="5275936" y="3429000"/>
            <a:ext cx="2829673" cy="3369884"/>
          </a:xfrm>
          <a:prstGeom prst="rect">
            <a:avLst/>
          </a:prstGeom>
          <a:effectLst>
            <a:outerShdw blurRad="63500" dist="63500" dir="2700000" algn="tl" rotWithShape="0">
              <a:prstClr val="black">
                <a:alpha val="40000"/>
              </a:prstClr>
            </a:outerShdw>
            <a:softEdge rad="19050"/>
          </a:effectLst>
        </p:spPr>
      </p:pic>
      <p:sp>
        <p:nvSpPr>
          <p:cNvPr id="10" name="Content Placeholder 3">
            <a:extLst>
              <a:ext uri="{FF2B5EF4-FFF2-40B4-BE49-F238E27FC236}">
                <a16:creationId xmlns:a16="http://schemas.microsoft.com/office/drawing/2014/main" id="{45A772B8-93D7-F6BF-E7EC-76ED914F1C46}"/>
              </a:ext>
            </a:extLst>
          </p:cNvPr>
          <p:cNvSpPr txBox="1">
            <a:spLocks/>
          </p:cNvSpPr>
          <p:nvPr/>
        </p:nvSpPr>
        <p:spPr>
          <a:xfrm>
            <a:off x="187960" y="4056423"/>
            <a:ext cx="4945639" cy="236342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32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Adding an air vent on the condensate line will help with draining the condensate and not backing up into the unit.</a:t>
            </a:r>
            <a:endParaRPr kumimoji="0" lang="en-US" sz="424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F4E503D5-3ADB-77E7-F771-B8556C974A51}"/>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414676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89357" y="2293749"/>
            <a:ext cx="5540643" cy="310353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If the desired drain location is a long distance from or above the heater, a condensate pump should be used. The pump should be sized to handle 2 gallons per hour. </a:t>
            </a:r>
            <a:endParaRPr lang="en-US" sz="81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7" name="Picture 6" descr="A picture containing text, diagram, font, screenshot&#10;&#10;Description automatically generated">
            <a:extLst>
              <a:ext uri="{FF2B5EF4-FFF2-40B4-BE49-F238E27FC236}">
                <a16:creationId xmlns:a16="http://schemas.microsoft.com/office/drawing/2014/main" id="{E25D6CEF-0733-9B3D-76E3-2A300DB629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954" y="1355443"/>
            <a:ext cx="3694960" cy="3600139"/>
          </a:xfrm>
          <a:prstGeom prst="rect">
            <a:avLst/>
          </a:prstGeom>
          <a:effectLst>
            <a:outerShdw blurRad="63500" dist="63500" dir="2700000" algn="tl" rotWithShape="0">
              <a:prstClr val="black">
                <a:alpha val="40000"/>
              </a:prstClr>
            </a:outerShdw>
            <a:softEdge rad="19050"/>
          </a:effectLst>
        </p:spPr>
      </p:pic>
      <p:pic>
        <p:nvPicPr>
          <p:cNvPr id="9" name="Picture 8" descr="A black text on a white background&#10;&#10;Description automatically generated with low confidence">
            <a:extLst>
              <a:ext uri="{FF2B5EF4-FFF2-40B4-BE49-F238E27FC236}">
                <a16:creationId xmlns:a16="http://schemas.microsoft.com/office/drawing/2014/main" id="{0F87383F-F035-5D95-A713-D78B2A401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954" y="5055520"/>
            <a:ext cx="3694960" cy="1199541"/>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EC96B7E5-DE6D-4800-0194-203268E040A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CONDENSATE DRAIN CONNECTION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2E1C8645-12D0-37F6-79A5-67D3713F4DD5}"/>
              </a:ext>
            </a:extLst>
          </p:cNvPr>
          <p:cNvCxnSpPr>
            <a:cxnSpLocks/>
          </p:cNvCxnSpPr>
          <p:nvPr/>
        </p:nvCxnSpPr>
        <p:spPr>
          <a:xfrm>
            <a:off x="128120" y="764249"/>
            <a:ext cx="97728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C09B98C-26E3-DCAF-C577-C37E55B0525A}"/>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865144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89357" y="2293749"/>
            <a:ext cx="5540643" cy="310353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In cold climates with freezing weather, the condensate should not be drained to the outside as the condensate line could freeze and the heater will stop operating. </a:t>
            </a:r>
            <a:endParaRPr lang="en-US" sz="1687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picture containing outdoor, needle&#10;&#10;Description automatically generated">
            <a:extLst>
              <a:ext uri="{FF2B5EF4-FFF2-40B4-BE49-F238E27FC236}">
                <a16:creationId xmlns:a16="http://schemas.microsoft.com/office/drawing/2014/main" id="{BBE99910-FB55-797A-6FC5-D1313ECC7D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05920" y="2080063"/>
            <a:ext cx="5174264" cy="3317221"/>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6EF1F66E-D65F-09CC-F541-C692149862B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CONDENSATE DRAIN CONNECTION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E1B18826-9589-5AE5-B633-5472F78A9E59}"/>
              </a:ext>
            </a:extLst>
          </p:cNvPr>
          <p:cNvCxnSpPr>
            <a:cxnSpLocks/>
          </p:cNvCxnSpPr>
          <p:nvPr/>
        </p:nvCxnSpPr>
        <p:spPr>
          <a:xfrm>
            <a:off x="128120" y="764249"/>
            <a:ext cx="97728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165A264-FC6F-39C3-A870-7BD201CE4931}"/>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753012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091194" y="1325944"/>
            <a:ext cx="6722389" cy="503694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drain line should be plastic as the acidic condensate will corrode metal pipes and the line should be no smaller than ½”. </a:t>
            </a:r>
          </a:p>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Horizontal runs should be sloped downward a ¼” for every 1 foot of piping. </a:t>
            </a:r>
          </a:p>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Make sure you leave an air gap at the end of the drain line.</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7" name="Picture 6" descr="A picture containing text, font, screenshot, white&#10;&#10;Description automatically generated">
            <a:extLst>
              <a:ext uri="{FF2B5EF4-FFF2-40B4-BE49-F238E27FC236}">
                <a16:creationId xmlns:a16="http://schemas.microsoft.com/office/drawing/2014/main" id="{5E8AB68F-5033-9EA5-36B6-43E6AB966B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9597" y="1022722"/>
            <a:ext cx="3325393" cy="1362771"/>
          </a:xfrm>
          <a:prstGeom prst="rect">
            <a:avLst/>
          </a:prstGeom>
          <a:effectLst>
            <a:outerShdw blurRad="63500" dist="63500" dir="2700000" algn="tl" rotWithShape="0">
              <a:prstClr val="black">
                <a:alpha val="40000"/>
              </a:prstClr>
            </a:outerShdw>
            <a:softEdge rad="19050"/>
          </a:effectLst>
        </p:spPr>
      </p:pic>
      <p:pic>
        <p:nvPicPr>
          <p:cNvPr id="9" name="Picture 8" descr="A picture containing text, screenshot, diagram, font&#10;&#10;Description automatically generated">
            <a:extLst>
              <a:ext uri="{FF2B5EF4-FFF2-40B4-BE49-F238E27FC236}">
                <a16:creationId xmlns:a16="http://schemas.microsoft.com/office/drawing/2014/main" id="{E0F017E6-06CF-4961-B66E-5F8F4A0C5B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9597" y="3844419"/>
            <a:ext cx="3325393" cy="2905548"/>
          </a:xfrm>
          <a:prstGeom prst="rect">
            <a:avLst/>
          </a:prstGeom>
          <a:effectLst>
            <a:outerShdw blurRad="63500" dist="63500" dir="2700000" algn="tl" rotWithShape="0">
              <a:prstClr val="black">
                <a:alpha val="40000"/>
              </a:prstClr>
            </a:outerShdw>
            <a:softEdge rad="19050"/>
          </a:effectLst>
        </p:spPr>
      </p:pic>
      <p:pic>
        <p:nvPicPr>
          <p:cNvPr id="11" name="Picture 10" descr="A picture containing text, font, screenshot, white&#10;&#10;Description automatically generated">
            <a:extLst>
              <a:ext uri="{FF2B5EF4-FFF2-40B4-BE49-F238E27FC236}">
                <a16:creationId xmlns:a16="http://schemas.microsoft.com/office/drawing/2014/main" id="{006E8219-FAA8-0718-D877-CDB81FD0EB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9596" y="2473488"/>
            <a:ext cx="3325393" cy="1282936"/>
          </a:xfrm>
          <a:prstGeom prst="rect">
            <a:avLst/>
          </a:prstGeom>
          <a:effectLst>
            <a:outerShdw blurRad="63500" dist="63500" dir="2700000" algn="tl" rotWithShape="0">
              <a:prstClr val="black">
                <a:alpha val="40000"/>
              </a:prstClr>
            </a:outerShdw>
            <a:softEdge rad="19050"/>
          </a:effectLst>
        </p:spPr>
      </p:pic>
      <p:sp>
        <p:nvSpPr>
          <p:cNvPr id="10" name="Title 1">
            <a:extLst>
              <a:ext uri="{FF2B5EF4-FFF2-40B4-BE49-F238E27FC236}">
                <a16:creationId xmlns:a16="http://schemas.microsoft.com/office/drawing/2014/main" id="{4451886C-FDA7-7946-B764-6527C0292E04}"/>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CONDENSATE DRAIN CONNECTION</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2" name="Straight Arrow Connector 11">
            <a:extLst>
              <a:ext uri="{FF2B5EF4-FFF2-40B4-BE49-F238E27FC236}">
                <a16:creationId xmlns:a16="http://schemas.microsoft.com/office/drawing/2014/main" id="{A2874541-5A2B-0B36-07EE-8E46AD708DD1}"/>
              </a:ext>
            </a:extLst>
          </p:cNvPr>
          <p:cNvCxnSpPr>
            <a:cxnSpLocks/>
          </p:cNvCxnSpPr>
          <p:nvPr/>
        </p:nvCxnSpPr>
        <p:spPr>
          <a:xfrm>
            <a:off x="128120" y="764249"/>
            <a:ext cx="97728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D09EE2C-2C67-1645-BA4D-A72A36E112DE}"/>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68065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255715" y="1554544"/>
            <a:ext cx="6567405" cy="432706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condensate collector inside the unit that should be pre-charged with water to prevent carbon monoxide leakage during initial operation of the unit. Pre-mix models such as the EZ series need about 10 oz of water while traditional condensing units like the NRC111 need about 30 oz. </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furniture, chair, screenshot&#10;&#10;Description automatically generated">
            <a:extLst>
              <a:ext uri="{FF2B5EF4-FFF2-40B4-BE49-F238E27FC236}">
                <a16:creationId xmlns:a16="http://schemas.microsoft.com/office/drawing/2014/main" id="{8D4C1D88-E616-7A93-E481-F91DD8F3103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5085" r="1749"/>
          <a:stretch/>
        </p:blipFill>
        <p:spPr>
          <a:xfrm>
            <a:off x="844657" y="936957"/>
            <a:ext cx="3789336" cy="2492043"/>
          </a:xfrm>
          <a:prstGeom prst="rect">
            <a:avLst/>
          </a:prstGeom>
          <a:effectLst>
            <a:outerShdw blurRad="63500" dist="63500" dir="2700000" algn="tl" rotWithShape="0">
              <a:prstClr val="black">
                <a:alpha val="40000"/>
              </a:prstClr>
            </a:outerShdw>
            <a:softEdge rad="19050"/>
          </a:effectLst>
        </p:spPr>
      </p:pic>
      <p:pic>
        <p:nvPicPr>
          <p:cNvPr id="12" name="Picture 11" descr="A picture containing text, sketch, diagram, design&#10;&#10;Description automatically generated">
            <a:extLst>
              <a:ext uri="{FF2B5EF4-FFF2-40B4-BE49-F238E27FC236}">
                <a16:creationId xmlns:a16="http://schemas.microsoft.com/office/drawing/2014/main" id="{275E0175-ABC7-4029-7A10-020D272641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62" t="1575" r="1660" b="5503"/>
          <a:stretch/>
        </p:blipFill>
        <p:spPr>
          <a:xfrm>
            <a:off x="844658" y="3429000"/>
            <a:ext cx="3789335" cy="3323933"/>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CCFBC75B-D0CA-879C-9741-219EA76DE927}"/>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FILLING CONDENSATE TRAP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4D4BA98A-8753-CD89-C7B3-B969ED886F56}"/>
              </a:ext>
            </a:extLst>
          </p:cNvPr>
          <p:cNvCxnSpPr>
            <a:cxnSpLocks/>
          </p:cNvCxnSpPr>
          <p:nvPr/>
        </p:nvCxnSpPr>
        <p:spPr>
          <a:xfrm>
            <a:off x="128120" y="764249"/>
            <a:ext cx="7842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57F0982-E232-4B2C-19D2-6595CF563610}"/>
              </a:ext>
            </a:extLst>
          </p:cNvPr>
          <p:cNvPicPr>
            <a:picLocks noChangeAspect="1"/>
          </p:cNvPicPr>
          <p:nvPr/>
        </p:nvPicPr>
        <p:blipFill>
          <a:blip r:embed="rId4"/>
          <a:srcRect l="8073" t="5674" b="3619"/>
          <a:stretch>
            <a:fillRect/>
          </a:stretch>
        </p:blipFill>
        <p:spPr>
          <a:xfrm>
            <a:off x="1203961" y="1531828"/>
            <a:ext cx="3081020" cy="1881178"/>
          </a:xfrm>
          <a:prstGeom prst="rect">
            <a:avLst/>
          </a:prstGeom>
          <a:effectLst>
            <a:softEdge rad="31750"/>
          </a:effectLst>
        </p:spPr>
      </p:pic>
      <p:pic>
        <p:nvPicPr>
          <p:cNvPr id="3" name="Picture 2">
            <a:extLst>
              <a:ext uri="{FF2B5EF4-FFF2-40B4-BE49-F238E27FC236}">
                <a16:creationId xmlns:a16="http://schemas.microsoft.com/office/drawing/2014/main" id="{966789A9-F46F-AB3D-6192-FFBDF4666423}"/>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448357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2FC625-CAF9-021C-0D59-6790EAF6A933}"/>
              </a:ext>
            </a:extLst>
          </p:cNvPr>
          <p:cNvSpPr/>
          <p:nvPr/>
        </p:nvSpPr>
        <p:spPr>
          <a:xfrm>
            <a:off x="669376" y="1526583"/>
            <a:ext cx="4282332" cy="4618495"/>
          </a:xfrm>
          <a:prstGeom prst="rect">
            <a:avLst/>
          </a:prstGeom>
          <a:solidFill>
            <a:schemeClr val="bg1"/>
          </a:solidFill>
          <a:ln>
            <a:noFill/>
          </a:ln>
          <a:effectLst>
            <a:outerShdw blurRad="63500" dist="63500" dir="2700000" algn="tl" rotWithShape="0">
              <a:prstClr val="black">
                <a:alpha val="40000"/>
              </a:prstClr>
            </a:outerShdw>
            <a:softEdge rad="190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263464" y="2183742"/>
            <a:ext cx="6567405" cy="33041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If you forget to pre-charge the condensate collector, make sure the installation area is well ventilated for the first 15-20 minutes of operation as the unit creates condensate and fills the collector.</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diagram of a water heater&#10;&#10;Description automatically generated with low confidence">
            <a:extLst>
              <a:ext uri="{FF2B5EF4-FFF2-40B4-BE49-F238E27FC236}">
                <a16:creationId xmlns:a16="http://schemas.microsoft.com/office/drawing/2014/main" id="{F3DCBC82-909D-3B28-5EA3-F31214DA64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42" y="1617714"/>
            <a:ext cx="4115067" cy="4453560"/>
          </a:xfrm>
          <a:prstGeom prst="rect">
            <a:avLst/>
          </a:prstGeom>
          <a:effectLst/>
        </p:spPr>
      </p:pic>
      <p:sp>
        <p:nvSpPr>
          <p:cNvPr id="8" name="Title 1">
            <a:extLst>
              <a:ext uri="{FF2B5EF4-FFF2-40B4-BE49-F238E27FC236}">
                <a16:creationId xmlns:a16="http://schemas.microsoft.com/office/drawing/2014/main" id="{9EF015B3-86D2-45D7-1EF2-A90605298FE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FILLING CONDENSATE TRAP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5FE12B4E-798E-90F4-1CBA-B49D70521F65}"/>
              </a:ext>
            </a:extLst>
          </p:cNvPr>
          <p:cNvCxnSpPr>
            <a:cxnSpLocks/>
          </p:cNvCxnSpPr>
          <p:nvPr/>
        </p:nvCxnSpPr>
        <p:spPr>
          <a:xfrm>
            <a:off x="128120" y="764249"/>
            <a:ext cx="7842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098F29D-6589-0960-E5B5-A659752FCEA7}"/>
              </a:ext>
            </a:extLst>
          </p:cNvPr>
          <p:cNvPicPr>
            <a:picLocks noChangeAspect="1"/>
          </p:cNvPicPr>
          <p:nvPr/>
        </p:nvPicPr>
        <p:blipFill>
          <a:blip r:embed="rId3"/>
          <a:stretch>
            <a:fillRect/>
          </a:stretch>
        </p:blipFill>
        <p:spPr>
          <a:xfrm>
            <a:off x="991183" y="1617714"/>
            <a:ext cx="3318561" cy="2053439"/>
          </a:xfrm>
          <a:prstGeom prst="rect">
            <a:avLst/>
          </a:prstGeom>
          <a:effectLst/>
        </p:spPr>
      </p:pic>
      <p:pic>
        <p:nvPicPr>
          <p:cNvPr id="3" name="Picture 2">
            <a:extLst>
              <a:ext uri="{FF2B5EF4-FFF2-40B4-BE49-F238E27FC236}">
                <a16:creationId xmlns:a16="http://schemas.microsoft.com/office/drawing/2014/main" id="{51BC0BD3-2256-1819-4035-ADFF257C7EA0}"/>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99075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838986" y="2183742"/>
            <a:ext cx="5991883" cy="33041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Treating the acidic condensate created by high efficiency units may be required by local code and is a good practice even if code doesn’t require it.</a:t>
            </a:r>
            <a:endParaRPr lang="en-US" sz="3333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screenshot, font&#10;&#10;Description automatically generated">
            <a:extLst>
              <a:ext uri="{FF2B5EF4-FFF2-40B4-BE49-F238E27FC236}">
                <a16:creationId xmlns:a16="http://schemas.microsoft.com/office/drawing/2014/main" id="{A12B565C-95D2-042F-EB76-9014A9FA5E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20" y="1840846"/>
            <a:ext cx="5180058" cy="3889652"/>
          </a:xfrm>
          <a:prstGeom prst="rect">
            <a:avLst/>
          </a:prstGeom>
          <a:effectLst>
            <a:outerShdw blurRad="63500" dist="63500" dir="2700000" algn="tl" rotWithShape="0">
              <a:prstClr val="black">
                <a:alpha val="40000"/>
              </a:prstClr>
            </a:outerShdw>
            <a:softEdge rad="19050"/>
          </a:effectLst>
        </p:spPr>
      </p:pic>
      <p:sp>
        <p:nvSpPr>
          <p:cNvPr id="9" name="Rectangle 8">
            <a:extLst>
              <a:ext uri="{FF2B5EF4-FFF2-40B4-BE49-F238E27FC236}">
                <a16:creationId xmlns:a16="http://schemas.microsoft.com/office/drawing/2014/main" id="{D63827DC-A7E9-5CC4-DF6A-8B8CBD8E7CB5}"/>
              </a:ext>
            </a:extLst>
          </p:cNvPr>
          <p:cNvSpPr/>
          <p:nvPr/>
        </p:nvSpPr>
        <p:spPr>
          <a:xfrm>
            <a:off x="418452" y="3290805"/>
            <a:ext cx="4723111" cy="14206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5AD615-7DD5-B501-D62B-7A7F480F84B1}"/>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NEUTRALIZING THE CONDENSATE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65C7F40D-0F7E-215B-1AE8-37F17FB652CC}"/>
              </a:ext>
            </a:extLst>
          </p:cNvPr>
          <p:cNvCxnSpPr>
            <a:cxnSpLocks/>
          </p:cNvCxnSpPr>
          <p:nvPr/>
        </p:nvCxnSpPr>
        <p:spPr>
          <a:xfrm>
            <a:off x="128120" y="764249"/>
            <a:ext cx="94984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9C0889D-8E69-A851-00D3-D5706821C49F}"/>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71370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B7F2BA-278E-DAF1-99B9-A953E2075755}"/>
              </a:ext>
            </a:extLst>
          </p:cNvPr>
          <p:cNvSpPr/>
          <p:nvPr/>
        </p:nvSpPr>
        <p:spPr>
          <a:xfrm>
            <a:off x="320040" y="995144"/>
            <a:ext cx="5372100" cy="5626636"/>
          </a:xfrm>
          <a:prstGeom prst="rect">
            <a:avLst/>
          </a:prstGeom>
          <a:solidFill>
            <a:schemeClr val="bg1"/>
          </a:solidFill>
          <a:ln>
            <a:noFill/>
          </a:ln>
          <a:effectLst>
            <a:outerShdw blurRad="63500" dist="63500" dir="2700000" algn="tl" rotWithShape="0">
              <a:prstClr val="black">
                <a:alpha val="40000"/>
              </a:prstClr>
            </a:outerShdw>
            <a:softEdge rad="190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944840" y="1787444"/>
            <a:ext cx="5991883" cy="366485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Noritz offers external neutralizers to raise the pH level of the acidic condensate to that of water so it can be drained safely. </a:t>
            </a:r>
          </a:p>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The residential neutralizer is recommended to be installed 1 per unit.</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picture containing text, diagram, screenshot, line&#10;&#10;Description automatically generated">
            <a:extLst>
              <a:ext uri="{FF2B5EF4-FFF2-40B4-BE49-F238E27FC236}">
                <a16:creationId xmlns:a16="http://schemas.microsoft.com/office/drawing/2014/main" id="{87ABAA96-14B0-C7F5-5CB2-F78E2410F41E}"/>
              </a:ext>
            </a:extLst>
          </p:cNvPr>
          <p:cNvPicPr>
            <a:picLocks noChangeAspect="1"/>
          </p:cNvPicPr>
          <p:nvPr/>
        </p:nvPicPr>
        <p:blipFill>
          <a:blip r:embed="rId2">
            <a:extLst>
              <a:ext uri="{28A0092B-C50C-407E-A947-70E740481C1C}">
                <a14:useLocalDpi xmlns:a14="http://schemas.microsoft.com/office/drawing/2010/main" val="0"/>
              </a:ext>
            </a:extLst>
          </a:blip>
          <a:srcRect b="57178"/>
          <a:stretch>
            <a:fillRect/>
          </a:stretch>
        </p:blipFill>
        <p:spPr>
          <a:xfrm>
            <a:off x="433077" y="1030704"/>
            <a:ext cx="5202936" cy="1698525"/>
          </a:xfrm>
          <a:prstGeom prst="rect">
            <a:avLst/>
          </a:prstGeom>
          <a:effectLst>
            <a:softEdge rad="19050"/>
          </a:effectLst>
        </p:spPr>
      </p:pic>
      <p:sp>
        <p:nvSpPr>
          <p:cNvPr id="7" name="Title 1">
            <a:extLst>
              <a:ext uri="{FF2B5EF4-FFF2-40B4-BE49-F238E27FC236}">
                <a16:creationId xmlns:a16="http://schemas.microsoft.com/office/drawing/2014/main" id="{BC9F2D6C-DFF9-7815-82A2-38D0575E6A4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NEUTRALIZING THE CONDENSATE</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C1AC04B6-D3D1-7160-1738-8D9734373A92}"/>
              </a:ext>
            </a:extLst>
          </p:cNvPr>
          <p:cNvCxnSpPr>
            <a:cxnSpLocks/>
          </p:cNvCxnSpPr>
          <p:nvPr/>
        </p:nvCxnSpPr>
        <p:spPr>
          <a:xfrm>
            <a:off x="128120" y="764249"/>
            <a:ext cx="94984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B91FBED-9AB9-6B90-AAEF-5F9BB7B93C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77" y="2877699"/>
            <a:ext cx="5205723" cy="3662166"/>
          </a:xfrm>
          <a:prstGeom prst="rect">
            <a:avLst/>
          </a:prstGeom>
          <a:effectLst>
            <a:softEdge rad="12700"/>
          </a:effectLst>
        </p:spPr>
      </p:pic>
      <p:pic>
        <p:nvPicPr>
          <p:cNvPr id="1030" name="Picture 6">
            <a:extLst>
              <a:ext uri="{FF2B5EF4-FFF2-40B4-BE49-F238E27FC236}">
                <a16:creationId xmlns:a16="http://schemas.microsoft.com/office/drawing/2014/main" id="{81A6F7DA-A24E-6F65-F7FA-254B293CFD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5298" y="2888533"/>
            <a:ext cx="1743341" cy="2615012"/>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143AE6C-40C8-9A4B-95D0-1ABD74715523}"/>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73059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3">
            <a:extLst>
              <a:ext uri="{FF2B5EF4-FFF2-40B4-BE49-F238E27FC236}">
                <a16:creationId xmlns:a16="http://schemas.microsoft.com/office/drawing/2014/main" id="{629479E1-6BCC-19FA-77DF-E4D372CE252B}"/>
              </a:ext>
            </a:extLst>
          </p:cNvPr>
          <p:cNvSpPr txBox="1">
            <a:spLocks/>
          </p:cNvSpPr>
          <p:nvPr/>
        </p:nvSpPr>
        <p:spPr>
          <a:xfrm>
            <a:off x="128120" y="951101"/>
            <a:ext cx="12063879" cy="80964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chemeClr val="bg1"/>
                </a:solidFill>
                <a:effectLst>
                  <a:outerShdw blurRad="63500" dist="63500" dir="2700000" algn="tl" rotWithShape="0">
                    <a:prstClr val="black">
                      <a:alpha val="40000"/>
                    </a:prstClr>
                  </a:outerShdw>
                </a:effectLst>
                <a:latin typeface="Franklin Gothic Book"/>
                <a:cs typeface="Calibri"/>
              </a:rPr>
              <a:t>Pro Series models no longer have physical dipswitches on the circuit board. All programming of the unit is done with the new EZ Start Plus App or the built in operation panel.</a:t>
            </a:r>
          </a:p>
        </p:txBody>
      </p:sp>
      <p:pic>
        <p:nvPicPr>
          <p:cNvPr id="24" name="Picture 23" descr="A screen shot of a phone&#10;&#10;Description automatically generated">
            <a:extLst>
              <a:ext uri="{FF2B5EF4-FFF2-40B4-BE49-F238E27FC236}">
                <a16:creationId xmlns:a16="http://schemas.microsoft.com/office/drawing/2014/main" id="{714CAB10-8DBD-74FD-94C9-5EF4A57FC2A9}"/>
              </a:ext>
            </a:extLst>
          </p:cNvPr>
          <p:cNvPicPr>
            <a:picLocks noChangeAspect="1"/>
          </p:cNvPicPr>
          <p:nvPr/>
        </p:nvPicPr>
        <p:blipFill>
          <a:blip r:embed="rId2" cstate="print">
            <a:extLst>
              <a:ext uri="{28A0092B-C50C-407E-A947-70E740481C1C}">
                <a14:useLocalDpi xmlns:a14="http://schemas.microsoft.com/office/drawing/2010/main" val="0"/>
              </a:ext>
            </a:extLst>
          </a:blip>
          <a:srcRect b="30814"/>
          <a:stretch/>
        </p:blipFill>
        <p:spPr>
          <a:xfrm>
            <a:off x="932869" y="1772201"/>
            <a:ext cx="4183583" cy="5085799"/>
          </a:xfrm>
          <a:prstGeom prst="rect">
            <a:avLst/>
          </a:prstGeom>
          <a:effectLst>
            <a:outerShdw blurRad="63500" dist="63500" dir="2700000" algn="tl" rotWithShape="0">
              <a:prstClr val="black">
                <a:alpha val="40000"/>
              </a:prstClr>
            </a:outerShdw>
          </a:effectLst>
        </p:spPr>
      </p:pic>
      <p:sp>
        <p:nvSpPr>
          <p:cNvPr id="3" name="Title 1">
            <a:extLst>
              <a:ext uri="{FF2B5EF4-FFF2-40B4-BE49-F238E27FC236}">
                <a16:creationId xmlns:a16="http://schemas.microsoft.com/office/drawing/2014/main" id="{2286B3FD-830C-84F4-07D1-8106436E982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 START PLUS APP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4" name="Straight Arrow Connector 3">
            <a:extLst>
              <a:ext uri="{FF2B5EF4-FFF2-40B4-BE49-F238E27FC236}">
                <a16:creationId xmlns:a16="http://schemas.microsoft.com/office/drawing/2014/main" id="{D2FD6691-2F32-935A-2A1D-DDA322B6460E}"/>
              </a:ext>
            </a:extLst>
          </p:cNvPr>
          <p:cNvCxnSpPr>
            <a:cxnSpLocks/>
          </p:cNvCxnSpPr>
          <p:nvPr/>
        </p:nvCxnSpPr>
        <p:spPr>
          <a:xfrm>
            <a:off x="128120" y="764249"/>
            <a:ext cx="58459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0F4DA7CF-67DA-29D6-B47C-0D5DC78B67A9}"/>
              </a:ext>
            </a:extLst>
          </p:cNvPr>
          <p:cNvSpPr txBox="1">
            <a:spLocks/>
          </p:cNvSpPr>
          <p:nvPr/>
        </p:nvSpPr>
        <p:spPr>
          <a:xfrm>
            <a:off x="5890004" y="5732362"/>
            <a:ext cx="5533713" cy="285234"/>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i="1">
                <a:solidFill>
                  <a:schemeClr val="bg1"/>
                </a:solidFill>
                <a:latin typeface="Franklin Gothic Book"/>
                <a:cs typeface="Calibri"/>
              </a:rPr>
              <a:t>Directions can be found in the manual</a:t>
            </a:r>
          </a:p>
        </p:txBody>
      </p:sp>
      <p:pic>
        <p:nvPicPr>
          <p:cNvPr id="6" name="Picture 5">
            <a:extLst>
              <a:ext uri="{FF2B5EF4-FFF2-40B4-BE49-F238E27FC236}">
                <a16:creationId xmlns:a16="http://schemas.microsoft.com/office/drawing/2014/main" id="{3E2729A3-6689-66DE-73F6-AF7B1A93AD12}"/>
              </a:ext>
            </a:extLst>
          </p:cNvPr>
          <p:cNvPicPr>
            <a:picLocks noChangeAspect="1"/>
          </p:cNvPicPr>
          <p:nvPr/>
        </p:nvPicPr>
        <p:blipFill>
          <a:blip r:embed="rId3">
            <a:extLst>
              <a:ext uri="{28A0092B-C50C-407E-A947-70E740481C1C}">
                <a14:useLocalDpi xmlns:a14="http://schemas.microsoft.com/office/drawing/2010/main" val="0"/>
              </a:ext>
            </a:extLst>
          </a:blip>
          <a:srcRect l="20074" t="60013" r="20282" b="7614"/>
          <a:stretch>
            <a:fillRect/>
          </a:stretch>
        </p:blipFill>
        <p:spPr>
          <a:xfrm>
            <a:off x="5669093" y="2493264"/>
            <a:ext cx="5754624" cy="3291840"/>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FABF0DF6-E8EC-CD6F-C2D3-E6E3EE087704}"/>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71948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62392A-F854-090D-38D2-67774D332A7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 START PLUS APP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E7277583-3C27-79EA-21CF-18D334B889B0}"/>
              </a:ext>
            </a:extLst>
          </p:cNvPr>
          <p:cNvCxnSpPr>
            <a:cxnSpLocks/>
          </p:cNvCxnSpPr>
          <p:nvPr/>
        </p:nvCxnSpPr>
        <p:spPr>
          <a:xfrm>
            <a:off x="128120" y="764249"/>
            <a:ext cx="58459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75AE9EA-07FE-0CF1-3FBD-3D433107477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03607" y="1098292"/>
            <a:ext cx="2362989" cy="4606548"/>
          </a:xfrm>
          <a:prstGeom prst="rect">
            <a:avLst/>
          </a:prstGeom>
          <a:effectLst>
            <a:outerShdw blurRad="63500" dist="63500" dir="2700000" algn="tl" rotWithShape="0">
              <a:prstClr val="black">
                <a:alpha val="40000"/>
              </a:prstClr>
            </a:outerShdw>
          </a:effectLst>
        </p:spPr>
      </p:pic>
      <p:pic>
        <p:nvPicPr>
          <p:cNvPr id="15" name="Picture 14">
            <a:extLst>
              <a:ext uri="{FF2B5EF4-FFF2-40B4-BE49-F238E27FC236}">
                <a16:creationId xmlns:a16="http://schemas.microsoft.com/office/drawing/2014/main" id="{4A987961-CF5D-DF63-0447-D82FE56FC0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740" y="1098291"/>
            <a:ext cx="2362989" cy="4606549"/>
          </a:xfrm>
          <a:prstGeom prst="rect">
            <a:avLst/>
          </a:prstGeom>
          <a:effectLst>
            <a:outerShdw blurRad="63500" dist="63500" dir="2700000" algn="tl" rotWithShape="0">
              <a:prstClr val="black">
                <a:alpha val="40000"/>
              </a:prstClr>
            </a:outerShdw>
          </a:effectLst>
        </p:spPr>
      </p:pic>
      <p:pic>
        <p:nvPicPr>
          <p:cNvPr id="18" name="Picture 17">
            <a:extLst>
              <a:ext uri="{FF2B5EF4-FFF2-40B4-BE49-F238E27FC236}">
                <a16:creationId xmlns:a16="http://schemas.microsoft.com/office/drawing/2014/main" id="{C27CAD97-52FB-C6BF-8BED-1312502D2DF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653272" y="1078016"/>
            <a:ext cx="2373389" cy="4626824"/>
          </a:xfrm>
          <a:prstGeom prst="rect">
            <a:avLst/>
          </a:prstGeom>
          <a:effectLst>
            <a:outerShdw blurRad="63500" dist="63500" dir="2700000" algn="tl" rotWithShape="0">
              <a:prstClr val="black">
                <a:alpha val="40000"/>
              </a:prstClr>
            </a:outerShdw>
          </a:effectLst>
        </p:spPr>
      </p:pic>
      <p:pic>
        <p:nvPicPr>
          <p:cNvPr id="21" name="Picture 20">
            <a:extLst>
              <a:ext uri="{FF2B5EF4-FFF2-40B4-BE49-F238E27FC236}">
                <a16:creationId xmlns:a16="http://schemas.microsoft.com/office/drawing/2014/main" id="{5EE4E17C-9D99-5C5B-2052-CAC4014EF50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00671" y="1098292"/>
            <a:ext cx="2362988" cy="4606548"/>
          </a:xfrm>
          <a:prstGeom prst="rect">
            <a:avLst/>
          </a:prstGeom>
          <a:effectLst>
            <a:outerShdw blurRad="63500" dist="63500" dir="2700000" algn="tl" rotWithShape="0">
              <a:prstClr val="black">
                <a:alpha val="40000"/>
              </a:prstClr>
            </a:outerShdw>
          </a:effectLst>
        </p:spPr>
      </p:pic>
      <p:sp>
        <p:nvSpPr>
          <p:cNvPr id="22" name="矢印: 右 15">
            <a:extLst>
              <a:ext uri="{FF2B5EF4-FFF2-40B4-BE49-F238E27FC236}">
                <a16:creationId xmlns:a16="http://schemas.microsoft.com/office/drawing/2014/main" id="{E150218B-8FD1-D755-4F97-26B39A671D2D}"/>
              </a:ext>
            </a:extLst>
          </p:cNvPr>
          <p:cNvSpPr/>
          <p:nvPr/>
        </p:nvSpPr>
        <p:spPr>
          <a:xfrm>
            <a:off x="2277018" y="3026904"/>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23" name="矢印: 右 15">
            <a:extLst>
              <a:ext uri="{FF2B5EF4-FFF2-40B4-BE49-F238E27FC236}">
                <a16:creationId xmlns:a16="http://schemas.microsoft.com/office/drawing/2014/main" id="{80B83381-CAF2-A02C-1176-FF03B8ACCFF7}"/>
              </a:ext>
            </a:extLst>
          </p:cNvPr>
          <p:cNvSpPr/>
          <p:nvPr/>
        </p:nvSpPr>
        <p:spPr>
          <a:xfrm>
            <a:off x="5040816" y="3024176"/>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24" name="矢印: 右 15">
            <a:extLst>
              <a:ext uri="{FF2B5EF4-FFF2-40B4-BE49-F238E27FC236}">
                <a16:creationId xmlns:a16="http://schemas.microsoft.com/office/drawing/2014/main" id="{586F3CC3-B424-408E-FADF-0901454D3B46}"/>
              </a:ext>
            </a:extLst>
          </p:cNvPr>
          <p:cNvSpPr/>
          <p:nvPr/>
        </p:nvSpPr>
        <p:spPr>
          <a:xfrm>
            <a:off x="7790033" y="3036570"/>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FE055704-FA33-CA5E-C167-B157D916DF3C}"/>
              </a:ext>
            </a:extLst>
          </p:cNvPr>
          <p:cNvSpPr txBox="1"/>
          <p:nvPr/>
        </p:nvSpPr>
        <p:spPr>
          <a:xfrm>
            <a:off x="427262" y="5695194"/>
            <a:ext cx="184975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Open EZ Start Plus App and select Contractor</a:t>
            </a:r>
            <a:endParaRPr lang="en-US" sz="1200" i="1">
              <a:effectLst>
                <a:outerShdw blurRad="63500" dist="63500" dir="2700000" algn="tl" rotWithShape="0">
                  <a:prstClr val="black">
                    <a:alpha val="40000"/>
                  </a:prstClr>
                </a:outerShdw>
              </a:effectLst>
            </a:endParaRPr>
          </a:p>
        </p:txBody>
      </p:sp>
      <p:sp>
        <p:nvSpPr>
          <p:cNvPr id="26" name="TextBox 25">
            <a:extLst>
              <a:ext uri="{FF2B5EF4-FFF2-40B4-BE49-F238E27FC236}">
                <a16:creationId xmlns:a16="http://schemas.microsoft.com/office/drawing/2014/main" id="{CA16A2E0-FA64-2BAA-58E6-462BC858A479}"/>
              </a:ext>
            </a:extLst>
          </p:cNvPr>
          <p:cNvSpPr txBox="1"/>
          <p:nvPr/>
        </p:nvSpPr>
        <p:spPr>
          <a:xfrm>
            <a:off x="8742205" y="5657175"/>
            <a:ext cx="1860738"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Enter Passcode and tap “NEXT”</a:t>
            </a:r>
            <a:endParaRPr lang="en-US" sz="1600">
              <a:effectLst>
                <a:outerShdw blurRad="63500" dist="63500" dir="2700000" algn="tl" rotWithShape="0">
                  <a:prstClr val="black">
                    <a:alpha val="40000"/>
                  </a:prstClr>
                </a:outerShdw>
              </a:effectLst>
            </a:endParaRPr>
          </a:p>
        </p:txBody>
      </p:sp>
      <p:sp>
        <p:nvSpPr>
          <p:cNvPr id="27" name="TextBox 26">
            <a:extLst>
              <a:ext uri="{FF2B5EF4-FFF2-40B4-BE49-F238E27FC236}">
                <a16:creationId xmlns:a16="http://schemas.microsoft.com/office/drawing/2014/main" id="{15326CEA-8CD8-8B02-D1F7-93FE731997DB}"/>
              </a:ext>
            </a:extLst>
          </p:cNvPr>
          <p:cNvSpPr txBox="1"/>
          <p:nvPr/>
        </p:nvSpPr>
        <p:spPr>
          <a:xfrm>
            <a:off x="3160223" y="5660401"/>
            <a:ext cx="184975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Make sure Bluetooth is ON</a:t>
            </a:r>
            <a:endParaRPr lang="en-US" sz="1600">
              <a:effectLst>
                <a:outerShdw blurRad="63500" dist="63500" dir="2700000" algn="tl" rotWithShape="0">
                  <a:prstClr val="black">
                    <a:alpha val="40000"/>
                  </a:prstClr>
                </a:outerShdw>
              </a:effectLst>
            </a:endParaRPr>
          </a:p>
        </p:txBody>
      </p:sp>
      <p:sp>
        <p:nvSpPr>
          <p:cNvPr id="28" name="TextBox 27">
            <a:extLst>
              <a:ext uri="{FF2B5EF4-FFF2-40B4-BE49-F238E27FC236}">
                <a16:creationId xmlns:a16="http://schemas.microsoft.com/office/drawing/2014/main" id="{0C9E7945-5C56-4CFB-0BD2-81157932EFEB}"/>
              </a:ext>
            </a:extLst>
          </p:cNvPr>
          <p:cNvSpPr txBox="1"/>
          <p:nvPr/>
        </p:nvSpPr>
        <p:spPr>
          <a:xfrm>
            <a:off x="5891090" y="5660400"/>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Select Unit then tap OK</a:t>
            </a:r>
            <a:endParaRPr lang="en-US" sz="1600">
              <a:effectLst>
                <a:outerShdw blurRad="63500" dist="63500" dir="2700000" algn="tl" rotWithShape="0">
                  <a:prstClr val="black">
                    <a:alpha val="40000"/>
                  </a:prstClr>
                </a:outerShdw>
              </a:effectLst>
            </a:endParaRPr>
          </a:p>
        </p:txBody>
      </p:sp>
      <p:sp>
        <p:nvSpPr>
          <p:cNvPr id="29" name="Rectangle 28">
            <a:extLst>
              <a:ext uri="{FF2B5EF4-FFF2-40B4-BE49-F238E27FC236}">
                <a16:creationId xmlns:a16="http://schemas.microsoft.com/office/drawing/2014/main" id="{7C2AED4F-1AC0-CCD8-EF38-A0764AEDB3D3}"/>
              </a:ext>
            </a:extLst>
          </p:cNvPr>
          <p:cNvSpPr/>
          <p:nvPr/>
        </p:nvSpPr>
        <p:spPr>
          <a:xfrm>
            <a:off x="8621426" y="1828043"/>
            <a:ext cx="1786592" cy="996101"/>
          </a:xfrm>
          <a:prstGeom prst="rect">
            <a:avLst/>
          </a:prstGeom>
          <a:noFill/>
          <a:ln w="15875">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cxnSp>
        <p:nvCxnSpPr>
          <p:cNvPr id="30" name="Straight Arrow Connector 29">
            <a:extLst>
              <a:ext uri="{FF2B5EF4-FFF2-40B4-BE49-F238E27FC236}">
                <a16:creationId xmlns:a16="http://schemas.microsoft.com/office/drawing/2014/main" id="{0E76149D-425A-2D2E-1769-E6F155401398}"/>
              </a:ext>
            </a:extLst>
          </p:cNvPr>
          <p:cNvCxnSpPr>
            <a:cxnSpLocks/>
          </p:cNvCxnSpPr>
          <p:nvPr/>
        </p:nvCxnSpPr>
        <p:spPr>
          <a:xfrm>
            <a:off x="9517170" y="2816524"/>
            <a:ext cx="0" cy="640080"/>
          </a:xfrm>
          <a:prstGeom prst="straightConnector1">
            <a:avLst/>
          </a:prstGeom>
          <a:ln w="12700">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1" name="Picture 30" descr="Finger Touch Screen On White Illustrations, Royalty-Free Vector Graphics &amp; Clip Art - iStock">
            <a:extLst>
              <a:ext uri="{FF2B5EF4-FFF2-40B4-BE49-F238E27FC236}">
                <a16:creationId xmlns:a16="http://schemas.microsoft.com/office/drawing/2014/main" id="{12CAC3E6-52FF-96B7-7AA7-CBDFA85B0BFB}"/>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312887" y="3880066"/>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 name="Picture 2" descr="Finger Touch Screen On White Illustrations, Royalty-Free Vector Graphics &amp; Clip Art - iStock">
            <a:extLst>
              <a:ext uri="{FF2B5EF4-FFF2-40B4-BE49-F238E27FC236}">
                <a16:creationId xmlns:a16="http://schemas.microsoft.com/office/drawing/2014/main" id="{CE108D19-410E-B7BB-8637-B1848F7A116B}"/>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42173" y="337454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3" name="Picture 2" descr="Finger Touch Screen On White Illustrations, Royalty-Free Vector Graphics &amp; Clip Art - iStock">
            <a:extLst>
              <a:ext uri="{FF2B5EF4-FFF2-40B4-BE49-F238E27FC236}">
                <a16:creationId xmlns:a16="http://schemas.microsoft.com/office/drawing/2014/main" id="{DEEBE370-0671-4F13-396D-F7579377A3C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32835" y="3740187"/>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2" descr="Finger Touch Screen On White Illustrations, Royalty-Free Vector Graphics &amp; Clip Art - iStock">
            <a:extLst>
              <a:ext uri="{FF2B5EF4-FFF2-40B4-BE49-F238E27FC236}">
                <a16:creationId xmlns:a16="http://schemas.microsoft.com/office/drawing/2014/main" id="{A22AA26D-48F3-F9B9-BB62-C721E003AA44}"/>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23497" y="4105834"/>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C48DE8F-EAE5-A4E6-BAC3-D78CD72436CB}"/>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9086838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B86F76-4A07-1263-9A77-249F3293C33B}"/>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 START PLUS APP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6" name="Straight Arrow Connector 5">
            <a:extLst>
              <a:ext uri="{FF2B5EF4-FFF2-40B4-BE49-F238E27FC236}">
                <a16:creationId xmlns:a16="http://schemas.microsoft.com/office/drawing/2014/main" id="{0BBA4C49-E8F9-39E5-CF59-18F9057704D5}"/>
              </a:ext>
            </a:extLst>
          </p:cNvPr>
          <p:cNvCxnSpPr>
            <a:cxnSpLocks/>
          </p:cNvCxnSpPr>
          <p:nvPr/>
        </p:nvCxnSpPr>
        <p:spPr>
          <a:xfrm>
            <a:off x="128120" y="764249"/>
            <a:ext cx="58459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5B870BF-2F0A-5065-36B8-CBD467EFD4E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03608" y="1098291"/>
            <a:ext cx="2362987" cy="4606546"/>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3992F6F3-C8C0-2398-F64B-4C0F857605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739" y="1098291"/>
            <a:ext cx="2362989" cy="4606549"/>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EEBBA3E0-EDBD-9F54-1A46-10AD986026C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653273" y="1078015"/>
            <a:ext cx="2373387" cy="4626821"/>
          </a:xfrm>
          <a:prstGeom prst="rect">
            <a:avLst/>
          </a:prstGeom>
          <a:effectLst>
            <a:outerShdw blurRad="63500" dist="63500" dir="2700000" algn="tl" rotWithShape="0">
              <a:prstClr val="black">
                <a:alpha val="40000"/>
              </a:prstClr>
            </a:outerShdw>
          </a:effectLst>
        </p:spPr>
      </p:pic>
      <p:sp>
        <p:nvSpPr>
          <p:cNvPr id="10" name="矢印: 右 15">
            <a:extLst>
              <a:ext uri="{FF2B5EF4-FFF2-40B4-BE49-F238E27FC236}">
                <a16:creationId xmlns:a16="http://schemas.microsoft.com/office/drawing/2014/main" id="{2FAB2C63-C3BA-F3ED-603F-88ED9FC2A173}"/>
              </a:ext>
            </a:extLst>
          </p:cNvPr>
          <p:cNvSpPr/>
          <p:nvPr/>
        </p:nvSpPr>
        <p:spPr>
          <a:xfrm>
            <a:off x="5040816" y="3024176"/>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11" name="Content Placeholder 3">
            <a:extLst>
              <a:ext uri="{FF2B5EF4-FFF2-40B4-BE49-F238E27FC236}">
                <a16:creationId xmlns:a16="http://schemas.microsoft.com/office/drawing/2014/main" id="{D5653B5F-AD70-1078-D76B-1AAA74137420}"/>
              </a:ext>
            </a:extLst>
          </p:cNvPr>
          <p:cNvSpPr txBox="1">
            <a:spLocks/>
          </p:cNvSpPr>
          <p:nvPr/>
        </p:nvSpPr>
        <p:spPr>
          <a:xfrm>
            <a:off x="8553752" y="5682764"/>
            <a:ext cx="2168857" cy="71001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Select Options Based on Installation then tap NEXT</a:t>
            </a:r>
          </a:p>
        </p:txBody>
      </p:sp>
      <p:pic>
        <p:nvPicPr>
          <p:cNvPr id="12" name="Picture 11">
            <a:extLst>
              <a:ext uri="{FF2B5EF4-FFF2-40B4-BE49-F238E27FC236}">
                <a16:creationId xmlns:a16="http://schemas.microsoft.com/office/drawing/2014/main" id="{0C8C0A46-AA4A-795C-E07A-846B13956E2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00670" y="1098292"/>
            <a:ext cx="2362986" cy="4606544"/>
          </a:xfrm>
          <a:prstGeom prst="rect">
            <a:avLst/>
          </a:prstGeom>
          <a:effectLst>
            <a:outerShdw blurRad="63500" dist="63500" dir="2700000" algn="tl" rotWithShape="0">
              <a:prstClr val="black">
                <a:alpha val="40000"/>
              </a:prstClr>
            </a:outerShdw>
          </a:effectLst>
        </p:spPr>
      </p:pic>
      <p:sp>
        <p:nvSpPr>
          <p:cNvPr id="13" name="矢印: 右 15">
            <a:extLst>
              <a:ext uri="{FF2B5EF4-FFF2-40B4-BE49-F238E27FC236}">
                <a16:creationId xmlns:a16="http://schemas.microsoft.com/office/drawing/2014/main" id="{418711B8-6718-DE22-6CCE-B682E832D1DE}"/>
              </a:ext>
            </a:extLst>
          </p:cNvPr>
          <p:cNvSpPr/>
          <p:nvPr/>
        </p:nvSpPr>
        <p:spPr>
          <a:xfrm>
            <a:off x="7790033" y="3036570"/>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14" name="矢印: 右 15">
            <a:extLst>
              <a:ext uri="{FF2B5EF4-FFF2-40B4-BE49-F238E27FC236}">
                <a16:creationId xmlns:a16="http://schemas.microsoft.com/office/drawing/2014/main" id="{070F8CA6-5453-44B4-58EC-34E9D97FAA4C}"/>
              </a:ext>
            </a:extLst>
          </p:cNvPr>
          <p:cNvSpPr/>
          <p:nvPr/>
        </p:nvSpPr>
        <p:spPr>
          <a:xfrm>
            <a:off x="2277018" y="3026904"/>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pic>
        <p:nvPicPr>
          <p:cNvPr id="16" name="Picture 15" descr="Finger Touch Screen On White Illustrations, Royalty-Free Vector Graphics &amp; Clip Art - iStock">
            <a:extLst>
              <a:ext uri="{FF2B5EF4-FFF2-40B4-BE49-F238E27FC236}">
                <a16:creationId xmlns:a16="http://schemas.microsoft.com/office/drawing/2014/main" id="{9A0A2388-597E-403D-01F9-222311D36D7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222297" y="286522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6" descr="Finger Touch Screen On White Illustrations, Royalty-Free Vector Graphics &amp; Clip Art - iStock">
            <a:extLst>
              <a:ext uri="{FF2B5EF4-FFF2-40B4-BE49-F238E27FC236}">
                <a16:creationId xmlns:a16="http://schemas.microsoft.com/office/drawing/2014/main" id="{0135F9C6-3B1D-0966-03A0-22A738F5CE5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10304782" y="504574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98395EF-4525-3607-7547-415706FA182E}"/>
              </a:ext>
            </a:extLst>
          </p:cNvPr>
          <p:cNvSpPr txBox="1"/>
          <p:nvPr/>
        </p:nvSpPr>
        <p:spPr>
          <a:xfrm>
            <a:off x="2922406" y="5690526"/>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Tap “Unit Setting”</a:t>
            </a:r>
            <a:endParaRPr lang="en-US" sz="1200" i="1">
              <a:effectLst>
                <a:outerShdw blurRad="63500" dist="63500" dir="2700000" algn="tl" rotWithShape="0">
                  <a:prstClr val="black">
                    <a:alpha val="40000"/>
                  </a:prstClr>
                </a:outerShdw>
              </a:effectLst>
            </a:endParaRPr>
          </a:p>
        </p:txBody>
      </p:sp>
      <p:sp>
        <p:nvSpPr>
          <p:cNvPr id="31" name="TextBox 30">
            <a:extLst>
              <a:ext uri="{FF2B5EF4-FFF2-40B4-BE49-F238E27FC236}">
                <a16:creationId xmlns:a16="http://schemas.microsoft.com/office/drawing/2014/main" id="{5074EBC7-765C-B3D2-3FBA-F4356B5E3C3F}"/>
              </a:ext>
            </a:extLst>
          </p:cNvPr>
          <p:cNvSpPr txBox="1"/>
          <p:nvPr/>
        </p:nvSpPr>
        <p:spPr>
          <a:xfrm>
            <a:off x="411662" y="5685238"/>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Register Warranty or skip</a:t>
            </a:r>
            <a:endParaRPr lang="en-US" sz="1600">
              <a:effectLst>
                <a:outerShdw blurRad="63500" dist="63500" dir="2700000" algn="tl" rotWithShape="0">
                  <a:prstClr val="black">
                    <a:alpha val="40000"/>
                  </a:prstClr>
                </a:outerShdw>
              </a:effectLst>
            </a:endParaRPr>
          </a:p>
        </p:txBody>
      </p:sp>
      <p:pic>
        <p:nvPicPr>
          <p:cNvPr id="32" name="Picture 31" descr="Finger Touch Screen On White Illustrations, Royalty-Free Vector Graphics &amp; Clip Art - iStock">
            <a:extLst>
              <a:ext uri="{FF2B5EF4-FFF2-40B4-BE49-F238E27FC236}">
                <a16:creationId xmlns:a16="http://schemas.microsoft.com/office/drawing/2014/main" id="{4CA63A9C-FEF8-81EE-2DDC-CF6247613AF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4354201" y="5231356"/>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0528ED8B-ADDF-5DE9-C7C3-57F72D66DFF5}"/>
              </a:ext>
            </a:extLst>
          </p:cNvPr>
          <p:cNvSpPr txBox="1"/>
          <p:nvPr/>
        </p:nvSpPr>
        <p:spPr>
          <a:xfrm>
            <a:off x="5719029" y="5685238"/>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Tap “Unit Setting”</a:t>
            </a:r>
            <a:endParaRPr lang="en-US" sz="1200" i="1">
              <a:effectLst>
                <a:outerShdw blurRad="63500" dist="63500" dir="2700000" algn="tl" rotWithShape="0">
                  <a:prstClr val="black">
                    <a:alpha val="40000"/>
                  </a:prstClr>
                </a:outerShdw>
              </a:effectLst>
            </a:endParaRPr>
          </a:p>
        </p:txBody>
      </p:sp>
      <p:pic>
        <p:nvPicPr>
          <p:cNvPr id="3" name="Picture 2">
            <a:extLst>
              <a:ext uri="{FF2B5EF4-FFF2-40B4-BE49-F238E27FC236}">
                <a16:creationId xmlns:a16="http://schemas.microsoft.com/office/drawing/2014/main" id="{6DC00EC8-C39E-0199-DDA4-AA94A31AA2BC}"/>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564791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EEE671-39AC-D4EB-9A49-9C72AE4087E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EZ START PLUS APP</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5" name="Straight Arrow Connector 14">
            <a:extLst>
              <a:ext uri="{FF2B5EF4-FFF2-40B4-BE49-F238E27FC236}">
                <a16:creationId xmlns:a16="http://schemas.microsoft.com/office/drawing/2014/main" id="{C3E94B7E-E2F5-4A74-C342-FFBA4C5086C2}"/>
              </a:ext>
            </a:extLst>
          </p:cNvPr>
          <p:cNvCxnSpPr>
            <a:cxnSpLocks/>
          </p:cNvCxnSpPr>
          <p:nvPr/>
        </p:nvCxnSpPr>
        <p:spPr>
          <a:xfrm>
            <a:off x="128120" y="764249"/>
            <a:ext cx="58459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B839B8F-D0A5-0FED-1F1A-2C19DD21B3E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400670" y="1098293"/>
            <a:ext cx="2362986" cy="4606542"/>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22359A19-7BD6-7F74-E845-51B049FFAF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72739" y="1098291"/>
            <a:ext cx="2362989" cy="4606548"/>
          </a:xfrm>
          <a:prstGeom prst="rect">
            <a:avLst/>
          </a:prstGeom>
          <a:effectLst>
            <a:outerShdw blurRad="63500" dist="63500" dir="2700000" algn="tl" rotWithShape="0">
              <a:prstClr val="black">
                <a:alpha val="40000"/>
              </a:prstClr>
            </a:outerShdw>
          </a:effectLst>
        </p:spPr>
      </p:pic>
      <p:pic>
        <p:nvPicPr>
          <p:cNvPr id="18" name="Picture 17">
            <a:extLst>
              <a:ext uri="{FF2B5EF4-FFF2-40B4-BE49-F238E27FC236}">
                <a16:creationId xmlns:a16="http://schemas.microsoft.com/office/drawing/2014/main" id="{EE140DDA-2E82-C566-D9D4-7CE6ED6AF89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903608" y="1098292"/>
            <a:ext cx="2362987" cy="4606544"/>
          </a:xfrm>
          <a:prstGeom prst="rect">
            <a:avLst/>
          </a:prstGeom>
          <a:effectLst>
            <a:outerShdw blurRad="63500" dist="63500" dir="2700000" algn="tl" rotWithShape="0">
              <a:prstClr val="black">
                <a:alpha val="40000"/>
              </a:prstClr>
            </a:outerShdw>
          </a:effectLst>
        </p:spPr>
      </p:pic>
      <p:pic>
        <p:nvPicPr>
          <p:cNvPr id="19" name="Picture 18">
            <a:extLst>
              <a:ext uri="{FF2B5EF4-FFF2-40B4-BE49-F238E27FC236}">
                <a16:creationId xmlns:a16="http://schemas.microsoft.com/office/drawing/2014/main" id="{2EBE01A1-CE0C-2A07-4351-48FDF41E83D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653273" y="1078016"/>
            <a:ext cx="2373387" cy="4626819"/>
          </a:xfrm>
          <a:prstGeom prst="rect">
            <a:avLst/>
          </a:prstGeom>
          <a:effectLst>
            <a:outerShdw blurRad="63500" dist="63500" dir="2700000" algn="tl" rotWithShape="0">
              <a:prstClr val="black">
                <a:alpha val="40000"/>
              </a:prstClr>
            </a:outerShdw>
          </a:effectLst>
        </p:spPr>
      </p:pic>
      <p:sp>
        <p:nvSpPr>
          <p:cNvPr id="20" name="Content Placeholder 3">
            <a:extLst>
              <a:ext uri="{FF2B5EF4-FFF2-40B4-BE49-F238E27FC236}">
                <a16:creationId xmlns:a16="http://schemas.microsoft.com/office/drawing/2014/main" id="{7B07F1D4-04EC-AFB8-DAC8-C154E59E9A28}"/>
              </a:ext>
            </a:extLst>
          </p:cNvPr>
          <p:cNvSpPr txBox="1">
            <a:spLocks/>
          </p:cNvSpPr>
          <p:nvPr/>
        </p:nvSpPr>
        <p:spPr>
          <a:xfrm>
            <a:off x="7379495" y="170034"/>
            <a:ext cx="4318000" cy="95995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Upon completion, email app will open to allow emailing the installation settings to Noritz. This is not required, but very helpful for Customer Care.</a:t>
            </a:r>
          </a:p>
        </p:txBody>
      </p:sp>
      <p:pic>
        <p:nvPicPr>
          <p:cNvPr id="21" name="Picture 20" descr="Finger Touch Screen On White Illustrations, Royalty-Free Vector Graphics &amp; Clip Art - iStock">
            <a:extLst>
              <a:ext uri="{FF2B5EF4-FFF2-40B4-BE49-F238E27FC236}">
                <a16:creationId xmlns:a16="http://schemas.microsoft.com/office/drawing/2014/main" id="{341DDDE8-B559-6561-11FA-F9B5DC60E1C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2014360" y="509430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Content Placeholder 3">
            <a:extLst>
              <a:ext uri="{FF2B5EF4-FFF2-40B4-BE49-F238E27FC236}">
                <a16:creationId xmlns:a16="http://schemas.microsoft.com/office/drawing/2014/main" id="{7B6F31F8-0AE4-50DF-248F-929F52F3EBF2}"/>
              </a:ext>
            </a:extLst>
          </p:cNvPr>
          <p:cNvSpPr txBox="1">
            <a:spLocks/>
          </p:cNvSpPr>
          <p:nvPr/>
        </p:nvSpPr>
        <p:spPr>
          <a:xfrm>
            <a:off x="8413338" y="5710253"/>
            <a:ext cx="2461258" cy="8096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Please fill out these items if you opt in to send.</a:t>
            </a:r>
          </a:p>
        </p:txBody>
      </p:sp>
      <p:pic>
        <p:nvPicPr>
          <p:cNvPr id="23" name="Picture 22" descr="Finger Touch Screen On White Illustrations, Royalty-Free Vector Graphics &amp; Clip Art - iStock">
            <a:extLst>
              <a:ext uri="{FF2B5EF4-FFF2-40B4-BE49-F238E27FC236}">
                <a16:creationId xmlns:a16="http://schemas.microsoft.com/office/drawing/2014/main" id="{DC4C9E4A-834E-0A1A-CC3B-5641F28E7E5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028890" y="359874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矢印: 右 15">
            <a:extLst>
              <a:ext uri="{FF2B5EF4-FFF2-40B4-BE49-F238E27FC236}">
                <a16:creationId xmlns:a16="http://schemas.microsoft.com/office/drawing/2014/main" id="{B64CA270-1606-17E9-71DA-63CE36A64903}"/>
              </a:ext>
            </a:extLst>
          </p:cNvPr>
          <p:cNvSpPr/>
          <p:nvPr/>
        </p:nvSpPr>
        <p:spPr>
          <a:xfrm>
            <a:off x="5040816" y="3024176"/>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25" name="矢印: 右 15">
            <a:extLst>
              <a:ext uri="{FF2B5EF4-FFF2-40B4-BE49-F238E27FC236}">
                <a16:creationId xmlns:a16="http://schemas.microsoft.com/office/drawing/2014/main" id="{D50897A5-9FA4-2D09-61AA-B0893B2F73C0}"/>
              </a:ext>
            </a:extLst>
          </p:cNvPr>
          <p:cNvSpPr/>
          <p:nvPr/>
        </p:nvSpPr>
        <p:spPr>
          <a:xfrm>
            <a:off x="2277018" y="3026904"/>
            <a:ext cx="791334" cy="809647"/>
          </a:xfrm>
          <a:prstGeom prst="rightArrow">
            <a:avLst/>
          </a:prstGeom>
          <a:solidFill>
            <a:srgbClr val="ED1C24"/>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94ABA507-F489-457C-FEE2-8D069411C9BD}"/>
              </a:ext>
            </a:extLst>
          </p:cNvPr>
          <p:cNvCxnSpPr>
            <a:cxnSpLocks/>
          </p:cNvCxnSpPr>
          <p:nvPr/>
        </p:nvCxnSpPr>
        <p:spPr>
          <a:xfrm flipV="1">
            <a:off x="10288270" y="4983376"/>
            <a:ext cx="0" cy="692004"/>
          </a:xfrm>
          <a:prstGeom prst="straightConnector1">
            <a:avLst/>
          </a:prstGeom>
          <a:ln w="76200">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433E7CD-A33A-CF65-E085-6F2C0BB57B56}"/>
              </a:ext>
            </a:extLst>
          </p:cNvPr>
          <p:cNvSpPr txBox="1"/>
          <p:nvPr/>
        </p:nvSpPr>
        <p:spPr>
          <a:xfrm>
            <a:off x="411662" y="5685238"/>
            <a:ext cx="188643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Review your selections then tap DONE</a:t>
            </a:r>
            <a:endParaRPr lang="en-US" sz="1600">
              <a:effectLst>
                <a:outerShdw blurRad="63500" dist="63500" dir="2700000" algn="tl" rotWithShape="0">
                  <a:prstClr val="black">
                    <a:alpha val="40000"/>
                  </a:prstClr>
                </a:outerShdw>
              </a:effectLst>
            </a:endParaRPr>
          </a:p>
        </p:txBody>
      </p:sp>
      <p:sp>
        <p:nvSpPr>
          <p:cNvPr id="28" name="TextBox 27">
            <a:extLst>
              <a:ext uri="{FF2B5EF4-FFF2-40B4-BE49-F238E27FC236}">
                <a16:creationId xmlns:a16="http://schemas.microsoft.com/office/drawing/2014/main" id="{EADC5623-DB14-DF4B-F1F6-B53ED0CA2632}"/>
              </a:ext>
            </a:extLst>
          </p:cNvPr>
          <p:cNvSpPr txBox="1"/>
          <p:nvPr/>
        </p:nvSpPr>
        <p:spPr>
          <a:xfrm>
            <a:off x="2922406" y="5690526"/>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App programs unit</a:t>
            </a:r>
            <a:endParaRPr lang="en-US" sz="1200" i="1">
              <a:effectLst>
                <a:outerShdw blurRad="63500" dist="63500" dir="2700000" algn="tl" rotWithShape="0">
                  <a:prstClr val="black">
                    <a:alpha val="40000"/>
                  </a:prstClr>
                </a:outerShdw>
              </a:effectLst>
            </a:endParaRPr>
          </a:p>
        </p:txBody>
      </p:sp>
      <p:sp>
        <p:nvSpPr>
          <p:cNvPr id="29" name="TextBox 28">
            <a:extLst>
              <a:ext uri="{FF2B5EF4-FFF2-40B4-BE49-F238E27FC236}">
                <a16:creationId xmlns:a16="http://schemas.microsoft.com/office/drawing/2014/main" id="{11AA36C7-F667-882B-B220-CA2928AA31EF}"/>
              </a:ext>
            </a:extLst>
          </p:cNvPr>
          <p:cNvSpPr txBox="1"/>
          <p:nvPr/>
        </p:nvSpPr>
        <p:spPr>
          <a:xfrm>
            <a:off x="5719029" y="5685238"/>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Tap OK when complete</a:t>
            </a:r>
            <a:endParaRPr lang="en-US" sz="1200" i="1">
              <a:effectLst>
                <a:outerShdw blurRad="63500" dist="63500" dir="2700000" algn="tl" rotWithShape="0">
                  <a:prstClr val="black">
                    <a:alpha val="40000"/>
                  </a:prstClr>
                </a:outerShdw>
              </a:effectLst>
            </a:endParaRPr>
          </a:p>
        </p:txBody>
      </p:sp>
      <p:pic>
        <p:nvPicPr>
          <p:cNvPr id="2" name="Picture 1">
            <a:extLst>
              <a:ext uri="{FF2B5EF4-FFF2-40B4-BE49-F238E27FC236}">
                <a16:creationId xmlns:a16="http://schemas.microsoft.com/office/drawing/2014/main" id="{6D1AF784-BA69-CC3E-2BEF-7354FBDE12FB}"/>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4905310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7629384" y="1792394"/>
            <a:ext cx="4366647" cy="412330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Non-PRO units will have 8 dipswitches located on the circuit board for adjusting the unit based on vent type, elevation, vent length and size. </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close-up of a switch&#10;&#10;Description automatically generated with low confidence">
            <a:extLst>
              <a:ext uri="{FF2B5EF4-FFF2-40B4-BE49-F238E27FC236}">
                <a16:creationId xmlns:a16="http://schemas.microsoft.com/office/drawing/2014/main" id="{11C6D529-E7EE-E6E0-EA03-8D9CBB0718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962" y="1225932"/>
            <a:ext cx="7047757" cy="5256233"/>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ECAF6841-E42A-BDC4-A106-EAB0882871FC}"/>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SETTING THE DIPSWITCHES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D9B98A38-70CF-6987-34E9-C145A73BBC43}"/>
              </a:ext>
            </a:extLst>
          </p:cNvPr>
          <p:cNvCxnSpPr>
            <a:cxnSpLocks/>
          </p:cNvCxnSpPr>
          <p:nvPr/>
        </p:nvCxnSpPr>
        <p:spPr>
          <a:xfrm>
            <a:off x="128120" y="764249"/>
            <a:ext cx="7791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667BF58-EEC7-A4A6-5460-B8F86C510082}"/>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595261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7725904" y="1934979"/>
            <a:ext cx="4366647" cy="377227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On smaller units that don’t include a remote control, the dipswitches will also allow you to set the output temperature above the default 120 degrees F. </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1C6D529-E7EE-E6E0-EA03-8D9CBB07183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40962" y="1468809"/>
            <a:ext cx="7047757" cy="4770479"/>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733E81C7-902C-7684-FA5E-565EFEB3141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SETTING THE DIPSWITCHES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852BA498-7E95-FD43-8417-96E0C118EE07}"/>
              </a:ext>
            </a:extLst>
          </p:cNvPr>
          <p:cNvCxnSpPr>
            <a:cxnSpLocks/>
          </p:cNvCxnSpPr>
          <p:nvPr/>
        </p:nvCxnSpPr>
        <p:spPr>
          <a:xfrm>
            <a:off x="128120" y="764249"/>
            <a:ext cx="7791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0C0945C-F4E0-96D7-24B3-33A8F4D56C07}"/>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421726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6699143" y="2659524"/>
            <a:ext cx="5428280" cy="232318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Be sure to make dipswitch changes with the power off otherwise an error code 73 will occur. </a:t>
            </a:r>
            <a:endParaRPr lang="en-US" sz="400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1C6D529-E7EE-E6E0-EA03-8D9CBB07183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000"/>
                    </a14:imgEffect>
                  </a14:imgLayer>
                </a14:imgProps>
              </a:ext>
              <a:ext uri="{28A0092B-C50C-407E-A947-70E740481C1C}">
                <a14:useLocalDpi xmlns:a14="http://schemas.microsoft.com/office/drawing/2010/main" val="0"/>
              </a:ext>
            </a:extLst>
          </a:blip>
          <a:srcRect/>
          <a:stretch/>
        </p:blipFill>
        <p:spPr>
          <a:xfrm>
            <a:off x="777959" y="1435875"/>
            <a:ext cx="5507337" cy="4770479"/>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87FC1447-AE97-A9A4-E661-4257E71E65BF}"/>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SETTING THE DIPSWITCHES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90BCAC86-D71A-92EA-41D4-61E2C801956B}"/>
              </a:ext>
            </a:extLst>
          </p:cNvPr>
          <p:cNvCxnSpPr>
            <a:cxnSpLocks/>
          </p:cNvCxnSpPr>
          <p:nvPr/>
        </p:nvCxnSpPr>
        <p:spPr>
          <a:xfrm>
            <a:off x="128120" y="764249"/>
            <a:ext cx="7791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03513AE-49B1-3FAC-6494-47388A8A3951}"/>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334450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6763720" y="2659524"/>
            <a:ext cx="5428280" cy="232318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To Clear EC73:</a:t>
            </a:r>
          </a:p>
          <a:p>
            <a:pPr marR="0">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Disconnect Power</a:t>
            </a:r>
          </a:p>
          <a:p>
            <a:pPr marR="0">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Make Dipswitch Changes</a:t>
            </a:r>
          </a:p>
          <a:p>
            <a:pPr marR="0">
              <a:lnSpc>
                <a:spcPct val="107000"/>
              </a:lnSpc>
              <a:spcBef>
                <a:spcPts val="0"/>
              </a:spcBef>
              <a:spcAft>
                <a:spcPts val="800"/>
              </a:spcAft>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Reconnect Power</a:t>
            </a:r>
          </a:p>
          <a:p>
            <a:pPr marL="0" marR="0" indent="0">
              <a:lnSpc>
                <a:spcPct val="107000"/>
              </a:lnSpc>
              <a:spcBef>
                <a:spcPts val="0"/>
              </a:spcBef>
              <a:spcAft>
                <a:spcPts val="800"/>
              </a:spcAft>
              <a:buNone/>
            </a:pP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1C6D529-E7EE-E6E0-EA03-8D9CBB07183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000"/>
                    </a14:imgEffect>
                  </a14:imgLayer>
                </a14:imgProps>
              </a:ext>
              <a:ext uri="{28A0092B-C50C-407E-A947-70E740481C1C}">
                <a14:useLocalDpi xmlns:a14="http://schemas.microsoft.com/office/drawing/2010/main" val="0"/>
              </a:ext>
            </a:extLst>
          </a:blip>
          <a:srcRect/>
          <a:stretch/>
        </p:blipFill>
        <p:spPr>
          <a:xfrm>
            <a:off x="777959" y="1435875"/>
            <a:ext cx="5507337" cy="4770479"/>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A8CA5FF0-467B-B533-15B5-0C2318BB6A33}"/>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SETTING THE DIPSWITCHES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AADB6B7B-CC5D-941B-FCC1-66A039B5D9F0}"/>
              </a:ext>
            </a:extLst>
          </p:cNvPr>
          <p:cNvCxnSpPr>
            <a:cxnSpLocks/>
          </p:cNvCxnSpPr>
          <p:nvPr/>
        </p:nvCxnSpPr>
        <p:spPr>
          <a:xfrm>
            <a:off x="128120" y="764249"/>
            <a:ext cx="77916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87997A2-7352-F5CD-6857-D79386C9CEE6}"/>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45088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222935" y="963954"/>
            <a:ext cx="11364132" cy="69018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Use the PROCard App to make dipswitch settings simple!</a:t>
            </a:r>
          </a:p>
          <a:p>
            <a:pPr marL="0" marR="0" indent="0">
              <a:lnSpc>
                <a:spcPct val="107000"/>
              </a:lnSpc>
              <a:spcBef>
                <a:spcPts val="0"/>
              </a:spcBef>
              <a:spcAft>
                <a:spcPts val="800"/>
              </a:spcAft>
              <a:buNone/>
            </a:pPr>
            <a:endPar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0AD54D5-5FE9-4477-3EA0-E2B44D08F7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61" b="1"/>
          <a:stretch/>
        </p:blipFill>
        <p:spPr>
          <a:xfrm>
            <a:off x="1340373" y="1673796"/>
            <a:ext cx="2044915" cy="4178173"/>
          </a:xfrm>
          <a:prstGeom prst="rect">
            <a:avLst/>
          </a:prstGeom>
          <a:effectLst>
            <a:outerShdw blurRad="63500" dist="63500" dir="2700000" algn="tl" rotWithShape="0">
              <a:prstClr val="black">
                <a:alpha val="40000"/>
              </a:prstClr>
            </a:outerShdw>
            <a:softEdge rad="12700"/>
          </a:effectLst>
        </p:spPr>
      </p:pic>
      <p:pic>
        <p:nvPicPr>
          <p:cNvPr id="7" name="Picture 6" descr="Graphical user interface, text, application, email&#10;&#10;Description automatically generated">
            <a:extLst>
              <a:ext uri="{FF2B5EF4-FFF2-40B4-BE49-F238E27FC236}">
                <a16:creationId xmlns:a16="http://schemas.microsoft.com/office/drawing/2014/main" id="{19756A0E-A7FA-69AB-55A6-C6BB6DA1BC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682"/>
          <a:stretch/>
        </p:blipFill>
        <p:spPr>
          <a:xfrm>
            <a:off x="3790943" y="1673796"/>
            <a:ext cx="2045368" cy="4178173"/>
          </a:xfrm>
          <a:prstGeom prst="rect">
            <a:avLst/>
          </a:prstGeom>
          <a:effectLst>
            <a:outerShdw blurRad="63500" dist="63500" dir="2700000" algn="tl" rotWithShape="0">
              <a:prstClr val="black">
                <a:alpha val="40000"/>
              </a:prstClr>
            </a:outerShdw>
            <a:softEdge rad="12700"/>
          </a:effectLst>
        </p:spPr>
      </p:pic>
      <p:pic>
        <p:nvPicPr>
          <p:cNvPr id="9" name="Picture 8" descr="Graphical user interface, text, application, email&#10;&#10;Description automatically generated">
            <a:extLst>
              <a:ext uri="{FF2B5EF4-FFF2-40B4-BE49-F238E27FC236}">
                <a16:creationId xmlns:a16="http://schemas.microsoft.com/office/drawing/2014/main" id="{5ACD736C-31A4-796D-9B1A-74C6DC4D1F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061"/>
          <a:stretch/>
        </p:blipFill>
        <p:spPr>
          <a:xfrm>
            <a:off x="6241966" y="1663857"/>
            <a:ext cx="2045368" cy="4161367"/>
          </a:xfrm>
          <a:prstGeom prst="rect">
            <a:avLst/>
          </a:prstGeom>
          <a:effectLst>
            <a:outerShdw blurRad="63500" dist="63500" dir="2700000" algn="tl" rotWithShape="0">
              <a:prstClr val="black">
                <a:alpha val="40000"/>
              </a:prstClr>
            </a:outerShdw>
            <a:softEdge rad="12700"/>
          </a:effectLst>
        </p:spPr>
      </p:pic>
      <p:pic>
        <p:nvPicPr>
          <p:cNvPr id="10" name="Picture 9" descr="Graphical user interface, diagram&#10;&#10;Description automatically generated">
            <a:extLst>
              <a:ext uri="{FF2B5EF4-FFF2-40B4-BE49-F238E27FC236}">
                <a16:creationId xmlns:a16="http://schemas.microsoft.com/office/drawing/2014/main" id="{800C96D7-47B7-0FCD-CBCA-BB42B58167C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986"/>
          <a:stretch/>
        </p:blipFill>
        <p:spPr>
          <a:xfrm>
            <a:off x="8692989" y="1663857"/>
            <a:ext cx="2045369" cy="4164740"/>
          </a:xfrm>
          <a:prstGeom prst="rect">
            <a:avLst/>
          </a:prstGeom>
          <a:effectLst>
            <a:outerShdw blurRad="63500" dist="63500" dir="2700000" algn="tl" rotWithShape="0">
              <a:prstClr val="black">
                <a:alpha val="40000"/>
              </a:prstClr>
            </a:outerShdw>
            <a:softEdge rad="12700"/>
          </a:effectLst>
        </p:spPr>
      </p:pic>
      <p:sp>
        <p:nvSpPr>
          <p:cNvPr id="11" name="Rectangle 10">
            <a:extLst>
              <a:ext uri="{FF2B5EF4-FFF2-40B4-BE49-F238E27FC236}">
                <a16:creationId xmlns:a16="http://schemas.microsoft.com/office/drawing/2014/main" id="{379E8C21-5A30-DC82-E91A-E97B408BDFBA}"/>
              </a:ext>
            </a:extLst>
          </p:cNvPr>
          <p:cNvSpPr/>
          <p:nvPr/>
        </p:nvSpPr>
        <p:spPr>
          <a:xfrm>
            <a:off x="1403017" y="3790948"/>
            <a:ext cx="1919175" cy="365539"/>
          </a:xfrm>
          <a:prstGeom prst="rect">
            <a:avLst/>
          </a:prstGeom>
          <a:noFill/>
          <a:ln w="38100">
            <a:solidFill>
              <a:srgbClr val="FF0000"/>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5F368CFB-9206-022B-4451-C8356BC0062C}"/>
              </a:ext>
            </a:extLst>
          </p:cNvPr>
          <p:cNvPicPr>
            <a:picLocks noChangeAspect="1"/>
          </p:cNvPicPr>
          <p:nvPr/>
        </p:nvPicPr>
        <p:blipFill rotWithShape="1">
          <a:blip r:embed="rId6">
            <a:clrChange>
              <a:clrFrom>
                <a:srgbClr val="FFFFFF"/>
              </a:clrFrom>
              <a:clrTo>
                <a:srgbClr val="FFFFFF">
                  <a:alpha val="0"/>
                </a:srgbClr>
              </a:clrTo>
            </a:clrChange>
          </a:blip>
          <a:srcRect l="2623" t="4325" r="60412" b="41963"/>
          <a:stretch/>
        </p:blipFill>
        <p:spPr>
          <a:xfrm>
            <a:off x="4055526" y="6021502"/>
            <a:ext cx="1599044" cy="639874"/>
          </a:xfrm>
          <a:prstGeom prst="roundRect">
            <a:avLst>
              <a:gd name="adj" fmla="val 8594"/>
            </a:avLst>
          </a:prstGeom>
          <a:solidFill>
            <a:srgbClr val="FFFFFF">
              <a:shade val="85000"/>
            </a:srgbClr>
          </a:solidFill>
          <a:ln>
            <a:noFill/>
          </a:ln>
          <a:effectLst>
            <a:outerShdw blurRad="63500" dist="63500" dir="2700000" algn="tl" rotWithShape="0">
              <a:prstClr val="black">
                <a:alpha val="40000"/>
              </a:prstClr>
            </a:outerShdw>
            <a:reflection blurRad="12700" stA="38000" endPos="28000" dist="5000" dir="5400000" sy="-100000" algn="bl" rotWithShape="0"/>
          </a:effectLst>
        </p:spPr>
      </p:pic>
      <p:pic>
        <p:nvPicPr>
          <p:cNvPr id="13" name="Picture 12">
            <a:extLst>
              <a:ext uri="{FF2B5EF4-FFF2-40B4-BE49-F238E27FC236}">
                <a16:creationId xmlns:a16="http://schemas.microsoft.com/office/drawing/2014/main" id="{B0A56CF6-FF75-9296-4247-0906FA1963C4}"/>
              </a:ext>
            </a:extLst>
          </p:cNvPr>
          <p:cNvPicPr>
            <a:picLocks noChangeAspect="1"/>
          </p:cNvPicPr>
          <p:nvPr/>
        </p:nvPicPr>
        <p:blipFill rotWithShape="1">
          <a:blip r:embed="rId6">
            <a:clrChange>
              <a:clrFrom>
                <a:srgbClr val="FFFFFF"/>
              </a:clrFrom>
              <a:clrTo>
                <a:srgbClr val="FFFFFF">
                  <a:alpha val="0"/>
                </a:srgbClr>
              </a:clrTo>
            </a:clrChange>
          </a:blip>
          <a:srcRect l="4478" t="48404" r="56987" b="4199"/>
          <a:stretch/>
        </p:blipFill>
        <p:spPr>
          <a:xfrm>
            <a:off x="6316751" y="6021502"/>
            <a:ext cx="1895798" cy="642154"/>
          </a:xfrm>
          <a:prstGeom prst="roundRect">
            <a:avLst>
              <a:gd name="adj" fmla="val 8594"/>
            </a:avLst>
          </a:prstGeom>
          <a:solidFill>
            <a:srgbClr val="FFFFFF">
              <a:shade val="85000"/>
            </a:srgbClr>
          </a:solidFill>
          <a:ln>
            <a:noFill/>
          </a:ln>
          <a:effectLst>
            <a:outerShdw blurRad="63500" dist="63500" dir="2700000" algn="tl" rotWithShape="0">
              <a:prstClr val="black">
                <a:alpha val="40000"/>
              </a:prstClr>
            </a:outerShdw>
            <a:reflection blurRad="12700" stA="38000" endPos="28000" dist="5000" dir="5400000" sy="-100000" algn="bl" rotWithShape="0"/>
          </a:effectLst>
        </p:spPr>
      </p:pic>
      <p:sp>
        <p:nvSpPr>
          <p:cNvPr id="8" name="Title 1">
            <a:extLst>
              <a:ext uri="{FF2B5EF4-FFF2-40B4-BE49-F238E27FC236}">
                <a16:creationId xmlns:a16="http://schemas.microsoft.com/office/drawing/2014/main" id="{7FF76B52-3F6B-99DB-0BDD-27E9CF8AE891}"/>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SETTING DIPSWITCHES WITH PROCARD</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14" name="Straight Arrow Connector 13">
            <a:extLst>
              <a:ext uri="{FF2B5EF4-FFF2-40B4-BE49-F238E27FC236}">
                <a16:creationId xmlns:a16="http://schemas.microsoft.com/office/drawing/2014/main" id="{29D1F487-0FAB-14E1-A020-603C3FE52415}"/>
              </a:ext>
            </a:extLst>
          </p:cNvPr>
          <p:cNvCxnSpPr>
            <a:cxnSpLocks/>
          </p:cNvCxnSpPr>
          <p:nvPr/>
        </p:nvCxnSpPr>
        <p:spPr>
          <a:xfrm>
            <a:off x="128120" y="764249"/>
            <a:ext cx="11129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AFC84E7-3A18-9ACB-7ABD-E55BE408D978}"/>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70621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7257082" y="2385922"/>
            <a:ext cx="4854844" cy="29144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Water quality, and specifically hard water, is the #1 factor that affects the lifespan of any water heating appliance. </a:t>
            </a:r>
            <a:endParaRPr lang="en-US" sz="4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indoor, car, rust&#10;&#10;Description automatically generated with low confidence">
            <a:extLst>
              <a:ext uri="{FF2B5EF4-FFF2-40B4-BE49-F238E27FC236}">
                <a16:creationId xmlns:a16="http://schemas.microsoft.com/office/drawing/2014/main" id="{8B24EA64-8081-658D-A84C-AB1CAA745A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22935" y="1974520"/>
            <a:ext cx="6638192" cy="3737302"/>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792002D5-3AA4-0299-0C4D-B2C401A7215F}"/>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WATER QUALITY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857D0ABA-A4D2-89B3-A8D7-6CD2883AADBE}"/>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11D0C99-3504-0668-851F-73F6CF1BE95E}"/>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296822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6954865" y="2143668"/>
            <a:ext cx="4854844" cy="340826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When installing a Noritz Tankless in an area with hard water, it’s important to follow the water quality and treatment guidelines in the installation manual. </a:t>
            </a:r>
            <a:endParaRPr lang="en-US" sz="7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8B24EA64-8081-658D-A84C-AB1CAA745A1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5920" y="1786179"/>
            <a:ext cx="6220944" cy="4123246"/>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CC7DBAFD-627D-D487-AEB1-5367C304951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WATER QUALITY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C5113E8F-F9B2-6C32-09FF-426B71226681}"/>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91A0099-C9BF-8CDB-AF4C-0F60E8584D7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151507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4994200" y="2684436"/>
            <a:ext cx="6846549" cy="232673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 Scale Shield is highly recommended for hard water areas. It’s always better to prevent scale build up rather than cleaning it up afterwards.</a:t>
            </a:r>
            <a:endParaRPr lang="en-US" sz="7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picture containing blue, indoor&#10;&#10;Description automatically generated">
            <a:extLst>
              <a:ext uri="{FF2B5EF4-FFF2-40B4-BE49-F238E27FC236}">
                <a16:creationId xmlns:a16="http://schemas.microsoft.com/office/drawing/2014/main" id="{1C2520E7-28E2-61B5-B556-04CEF7488F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640" y="1937131"/>
            <a:ext cx="5721219" cy="3821342"/>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C32F3116-12E8-84ED-E838-9D283EA9007B}"/>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WATER QUALITY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F4F4C222-7029-49DA-8A44-E0F0A7B00205}"/>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F1EF412-FCA8-4642-361F-9425AC83CA0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467808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7321829" y="1959420"/>
            <a:ext cx="4564251" cy="384483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As a last resort if there’s no softener or scale shield, descales should be completed on a yearly basis. This involves circulating a calcium lime rust remover or food grade white vinegar through the unit for 1 hour. </a:t>
            </a:r>
            <a:endParaRPr lang="en-US" sz="11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7" name="Picture 6" descr="A picture containing text, cylinder, indoor, wall&#10;&#10;Description automatically generated">
            <a:extLst>
              <a:ext uri="{FF2B5EF4-FFF2-40B4-BE49-F238E27FC236}">
                <a16:creationId xmlns:a16="http://schemas.microsoft.com/office/drawing/2014/main" id="{FECC97CB-D7DF-DBEE-A36B-2F41EEE8CC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20" y="1872998"/>
            <a:ext cx="6837336" cy="3844833"/>
          </a:xfrm>
          <a:prstGeom prst="rect">
            <a:avLst/>
          </a:prstGeom>
          <a:effectLst>
            <a:outerShdw blurRad="63500" dist="63500" dir="2700000" algn="tl" rotWithShape="0">
              <a:prstClr val="black">
                <a:alpha val="40000"/>
              </a:prstClr>
            </a:outerShdw>
            <a:softEdge rad="19050"/>
          </a:effectLst>
        </p:spPr>
      </p:pic>
      <p:sp>
        <p:nvSpPr>
          <p:cNvPr id="4" name="Title 1">
            <a:extLst>
              <a:ext uri="{FF2B5EF4-FFF2-40B4-BE49-F238E27FC236}">
                <a16:creationId xmlns:a16="http://schemas.microsoft.com/office/drawing/2014/main" id="{AED92318-22CB-8C0D-B16E-45C370FA4D9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WATER QUALITY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8E497A6D-6756-3400-58AA-4DD3CA9E068B}"/>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83B8F15-B907-AEE7-6DCD-F2A03FD29337}"/>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08651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E9DC9-7317-9263-A393-501BC6EF81AD}"/>
            </a:ext>
          </a:extLst>
        </p:cNvPr>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DA5EB9DC-622C-887F-4B7F-9316E33154D9}"/>
              </a:ext>
            </a:extLst>
          </p:cNvPr>
          <p:cNvSpPr txBox="1">
            <a:spLocks/>
          </p:cNvSpPr>
          <p:nvPr/>
        </p:nvSpPr>
        <p:spPr>
          <a:xfrm>
            <a:off x="128120" y="863537"/>
            <a:ext cx="11678816" cy="54094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All* units since 2016 have a “Flush Mode” used when descaling the unit.</a:t>
            </a:r>
          </a:p>
        </p:txBody>
      </p:sp>
      <p:sp>
        <p:nvSpPr>
          <p:cNvPr id="4" name="Title 1">
            <a:extLst>
              <a:ext uri="{FF2B5EF4-FFF2-40B4-BE49-F238E27FC236}">
                <a16:creationId xmlns:a16="http://schemas.microsoft.com/office/drawing/2014/main" id="{61EF2530-2AF6-DD30-DB73-4B2DF3C256B1}"/>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Demi"/>
                <a:ea typeface="+mj-ea"/>
                <a:cs typeface="Calibri Light"/>
              </a:rPr>
              <a:t>WATER QUALITY CONSIDERATIONS</a:t>
            </a:r>
            <a:endParaRPr kumimoji="0" lang="en-US" sz="50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Light" panose="020F0302020204030204"/>
              <a:ea typeface="+mj-ea"/>
              <a:cs typeface="Calibri Light"/>
            </a:endParaRPr>
          </a:p>
        </p:txBody>
      </p:sp>
      <p:cxnSp>
        <p:nvCxnSpPr>
          <p:cNvPr id="8" name="Straight Arrow Connector 7">
            <a:extLst>
              <a:ext uri="{FF2B5EF4-FFF2-40B4-BE49-F238E27FC236}">
                <a16:creationId xmlns:a16="http://schemas.microsoft.com/office/drawing/2014/main" id="{9E9401EC-9B01-E0B3-0B35-521203C76120}"/>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ntent Placeholder 3">
            <a:extLst>
              <a:ext uri="{FF2B5EF4-FFF2-40B4-BE49-F238E27FC236}">
                <a16:creationId xmlns:a16="http://schemas.microsoft.com/office/drawing/2014/main" id="{8880049B-7678-107C-3198-80FB9DAAA4BF}"/>
              </a:ext>
            </a:extLst>
          </p:cNvPr>
          <p:cNvSpPr txBox="1">
            <a:spLocks/>
          </p:cNvSpPr>
          <p:nvPr/>
        </p:nvSpPr>
        <p:spPr>
          <a:xfrm>
            <a:off x="0" y="6566990"/>
            <a:ext cx="3145536" cy="29101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1200" b="0" i="1"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Book" panose="020B0503020102020204" pitchFamily="34" charset="0"/>
                <a:ea typeface="Calibri" panose="020F0502020204030204" pitchFamily="34" charset="0"/>
                <a:cs typeface="Times New Roman" panose="02020603050405020304" pitchFamily="18" charset="0"/>
              </a:rPr>
              <a:t>*NC380-SV Does not have a flush connector.</a:t>
            </a:r>
          </a:p>
        </p:txBody>
      </p:sp>
      <p:pic>
        <p:nvPicPr>
          <p:cNvPr id="12" name="Picture 11">
            <a:extLst>
              <a:ext uri="{FF2B5EF4-FFF2-40B4-BE49-F238E27FC236}">
                <a16:creationId xmlns:a16="http://schemas.microsoft.com/office/drawing/2014/main" id="{4DD5E333-4098-9013-1AED-08E39EC06485}"/>
              </a:ext>
            </a:extLst>
          </p:cNvPr>
          <p:cNvPicPr>
            <a:picLocks noChangeAspect="1"/>
          </p:cNvPicPr>
          <p:nvPr/>
        </p:nvPicPr>
        <p:blipFill>
          <a:blip r:embed="rId2"/>
          <a:stretch>
            <a:fillRect/>
          </a:stretch>
        </p:blipFill>
        <p:spPr>
          <a:xfrm>
            <a:off x="7913151" y="1528499"/>
            <a:ext cx="2754849" cy="4617720"/>
          </a:xfrm>
          <a:prstGeom prst="rect">
            <a:avLst/>
          </a:prstGeom>
          <a:effectLst>
            <a:outerShdw blurRad="63500" dist="63500" dir="2700000" algn="tl" rotWithShape="0">
              <a:prstClr val="black">
                <a:alpha val="40000"/>
              </a:prstClr>
            </a:outerShdw>
            <a:softEdge rad="19050"/>
          </a:effectLst>
        </p:spPr>
      </p:pic>
      <p:sp>
        <p:nvSpPr>
          <p:cNvPr id="13" name="Content Placeholder 3">
            <a:extLst>
              <a:ext uri="{FF2B5EF4-FFF2-40B4-BE49-F238E27FC236}">
                <a16:creationId xmlns:a16="http://schemas.microsoft.com/office/drawing/2014/main" id="{DA365B0D-2C10-AAD6-DFF3-6E9BDB9BADBC}"/>
              </a:ext>
            </a:extLst>
          </p:cNvPr>
          <p:cNvSpPr txBox="1">
            <a:spLocks/>
          </p:cNvSpPr>
          <p:nvPr/>
        </p:nvSpPr>
        <p:spPr>
          <a:xfrm>
            <a:off x="1650072" y="5944420"/>
            <a:ext cx="4583596" cy="43606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PRO Series Models</a:t>
            </a:r>
          </a:p>
        </p:txBody>
      </p:sp>
      <p:sp>
        <p:nvSpPr>
          <p:cNvPr id="14" name="Content Placeholder 3">
            <a:extLst>
              <a:ext uri="{FF2B5EF4-FFF2-40B4-BE49-F238E27FC236}">
                <a16:creationId xmlns:a16="http://schemas.microsoft.com/office/drawing/2014/main" id="{53D8FFC0-E76E-E45E-743C-FC0580701E10}"/>
              </a:ext>
            </a:extLst>
          </p:cNvPr>
          <p:cNvSpPr txBox="1">
            <a:spLocks/>
          </p:cNvSpPr>
          <p:nvPr/>
        </p:nvSpPr>
        <p:spPr>
          <a:xfrm>
            <a:off x="7913151" y="6191480"/>
            <a:ext cx="2754849" cy="43606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2016+ Models</a:t>
            </a:r>
          </a:p>
        </p:txBody>
      </p:sp>
      <p:pic>
        <p:nvPicPr>
          <p:cNvPr id="7" name="Picture 6">
            <a:extLst>
              <a:ext uri="{FF2B5EF4-FFF2-40B4-BE49-F238E27FC236}">
                <a16:creationId xmlns:a16="http://schemas.microsoft.com/office/drawing/2014/main" id="{1B416726-DE2B-06D5-5CAB-FE0DD003FC0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0151" y="1992812"/>
            <a:ext cx="1896322" cy="3838709"/>
          </a:xfrm>
          <a:prstGeom prst="rect">
            <a:avLst/>
          </a:prstGeom>
          <a:effectLst>
            <a:outerShdw blurRad="63500" dist="63500" dir="2700000" algn="tl" rotWithShape="0">
              <a:prstClr val="black">
                <a:alpha val="40000"/>
              </a:prstClr>
            </a:outerShdw>
            <a:softEdge rad="0"/>
          </a:effectLst>
        </p:spPr>
      </p:pic>
      <p:pic>
        <p:nvPicPr>
          <p:cNvPr id="11" name="Picture 10">
            <a:extLst>
              <a:ext uri="{FF2B5EF4-FFF2-40B4-BE49-F238E27FC236}">
                <a16:creationId xmlns:a16="http://schemas.microsoft.com/office/drawing/2014/main" id="{E30FF01A-E769-2C15-F93A-1983ACD3C1F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36621" y="1992812"/>
            <a:ext cx="1896322" cy="3838707"/>
          </a:xfrm>
          <a:prstGeom prst="rect">
            <a:avLst/>
          </a:prstGeom>
          <a:effectLst>
            <a:outerShdw blurRad="63500" dist="63500" dir="2700000" algn="tl" rotWithShape="0">
              <a:prstClr val="black">
                <a:alpha val="40000"/>
              </a:prstClr>
            </a:outerShdw>
            <a:softEdge rad="0"/>
          </a:effectLst>
        </p:spPr>
      </p:pic>
      <p:pic>
        <p:nvPicPr>
          <p:cNvPr id="16" name="Picture 2" descr="Finger Touch Screen On White Illustrations, Royalty-Free Vector Graphics &amp; Clip Art - iStock">
            <a:extLst>
              <a:ext uri="{FF2B5EF4-FFF2-40B4-BE49-F238E27FC236}">
                <a16:creationId xmlns:a16="http://schemas.microsoft.com/office/drawing/2014/main" id="{E3344659-2153-D265-97E8-193EB05C092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3739896" y="4286830"/>
            <a:ext cx="403946" cy="52446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2" descr="Finger Touch Screen On White Illustrations, Royalty-Free Vector Graphics &amp; Clip Art - iStock">
            <a:extLst>
              <a:ext uri="{FF2B5EF4-FFF2-40B4-BE49-F238E27FC236}">
                <a16:creationId xmlns:a16="http://schemas.microsoft.com/office/drawing/2014/main" id="{8E124C6D-6C20-A920-DCF1-291239664355}"/>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1903655" y="5511022"/>
            <a:ext cx="403946" cy="52446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Content Placeholder 3">
            <a:extLst>
              <a:ext uri="{FF2B5EF4-FFF2-40B4-BE49-F238E27FC236}">
                <a16:creationId xmlns:a16="http://schemas.microsoft.com/office/drawing/2014/main" id="{1E0471E9-1CD5-4FCD-3709-91B49283B4AA}"/>
              </a:ext>
            </a:extLst>
          </p:cNvPr>
          <p:cNvSpPr txBox="1">
            <a:spLocks/>
          </p:cNvSpPr>
          <p:nvPr/>
        </p:nvSpPr>
        <p:spPr>
          <a:xfrm>
            <a:off x="4909803" y="5581619"/>
            <a:ext cx="2298295" cy="29025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i="1">
                <a:solidFill>
                  <a:schemeClr val="bg1"/>
                </a:solidFill>
                <a:latin typeface="Franklin Gothic Book"/>
                <a:cs typeface="Calibri"/>
              </a:rPr>
              <a:t>Directions can be found in the manual</a:t>
            </a:r>
          </a:p>
        </p:txBody>
      </p:sp>
      <p:pic>
        <p:nvPicPr>
          <p:cNvPr id="19" name="Picture 18">
            <a:extLst>
              <a:ext uri="{FF2B5EF4-FFF2-40B4-BE49-F238E27FC236}">
                <a16:creationId xmlns:a16="http://schemas.microsoft.com/office/drawing/2014/main" id="{709995D9-0B7D-AF26-F2A9-F9E86146A489}"/>
              </a:ext>
            </a:extLst>
          </p:cNvPr>
          <p:cNvPicPr>
            <a:picLocks noChangeAspect="1"/>
          </p:cNvPicPr>
          <p:nvPr/>
        </p:nvPicPr>
        <p:blipFill>
          <a:blip r:embed="rId7">
            <a:extLst>
              <a:ext uri="{28A0092B-C50C-407E-A947-70E740481C1C}">
                <a14:useLocalDpi xmlns:a14="http://schemas.microsoft.com/office/drawing/2010/main" val="0"/>
              </a:ext>
            </a:extLst>
          </a:blip>
          <a:srcRect l="20074" t="11141" r="20282" b="7615"/>
          <a:stretch>
            <a:fillRect/>
          </a:stretch>
        </p:blipFill>
        <p:spPr>
          <a:xfrm>
            <a:off x="4774962" y="2060872"/>
            <a:ext cx="2474928" cy="3552974"/>
          </a:xfrm>
          <a:prstGeom prst="rect">
            <a:avLst/>
          </a:prstGeom>
          <a:effectLst>
            <a:outerShdw blurRad="63500" dist="63500" dir="2700000" algn="tl" rotWithShape="0">
              <a:prstClr val="black">
                <a:alpha val="40000"/>
              </a:prstClr>
            </a:outerShdw>
          </a:effectLst>
        </p:spPr>
      </p:pic>
      <p:pic>
        <p:nvPicPr>
          <p:cNvPr id="20" name="Picture 2" descr="Finger Touch Screen On White Illustrations, Royalty-Free Vector Graphics &amp; Clip Art - iStock">
            <a:extLst>
              <a:ext uri="{FF2B5EF4-FFF2-40B4-BE49-F238E27FC236}">
                <a16:creationId xmlns:a16="http://schemas.microsoft.com/office/drawing/2014/main" id="{589776E3-015F-BB1B-B75A-1D7EF11CE8A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5810452" y="4753058"/>
            <a:ext cx="403946" cy="52446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F6224D7-B086-339F-6715-EDE4278C96EB}"/>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63246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305920" y="1959420"/>
            <a:ext cx="11580161" cy="384483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7000"/>
              </a:lnSpc>
              <a:spcBef>
                <a:spcPts val="0"/>
              </a:spcBef>
              <a:spcAft>
                <a:spcPts val="800"/>
              </a:spcAft>
              <a:buNone/>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Descale procedures can be found: </a:t>
            </a:r>
          </a:p>
          <a:p>
            <a:pPr marR="0" algn="ctr">
              <a:lnSpc>
                <a:spcPct val="107000"/>
              </a:lnSpc>
              <a:spcBef>
                <a:spcPts val="0"/>
              </a:spcBef>
              <a:spcAft>
                <a:spcPts val="800"/>
              </a:spcAft>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In the Manual</a:t>
            </a:r>
          </a:p>
          <a:p>
            <a:pPr marR="0" algn="ctr">
              <a:lnSpc>
                <a:spcPct val="107000"/>
              </a:lnSpc>
              <a:spcBef>
                <a:spcPts val="0"/>
              </a:spcBef>
              <a:spcAft>
                <a:spcPts val="800"/>
              </a:spcAft>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In the </a:t>
            </a:r>
            <a:r>
              <a:rPr lang="en-US" sz="3600" err="1">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PROCard</a:t>
            </a: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 App</a:t>
            </a:r>
          </a:p>
          <a:p>
            <a:pPr marR="0" algn="ctr">
              <a:lnSpc>
                <a:spcPct val="107000"/>
              </a:lnSpc>
              <a:spcBef>
                <a:spcPts val="0"/>
              </a:spcBef>
              <a:spcAft>
                <a:spcPts val="800"/>
              </a:spcAft>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SUPPORT.NORITZ.COM</a:t>
            </a:r>
          </a:p>
          <a:p>
            <a:pPr marR="0" algn="ctr">
              <a:lnSpc>
                <a:spcPct val="107000"/>
              </a:lnSpc>
              <a:spcBef>
                <a:spcPts val="0"/>
              </a:spcBef>
              <a:spcAft>
                <a:spcPts val="800"/>
              </a:spcAft>
            </a:pPr>
            <a:r>
              <a:rPr lang="en-US" sz="36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YOUTUBE.COM/NORITZAMERICA</a:t>
            </a:r>
            <a:endParaRPr lang="en-US" sz="29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3F346ADE-D6A6-BB78-8224-D0FFB0AA96F4}"/>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WATER QUALITY CONSIDERATIONS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B8C82FC9-377C-3404-CA8D-0E239D0C92EB}"/>
              </a:ext>
            </a:extLst>
          </p:cNvPr>
          <p:cNvCxnSpPr>
            <a:cxnSpLocks/>
          </p:cNvCxnSpPr>
          <p:nvPr/>
        </p:nvCxnSpPr>
        <p:spPr>
          <a:xfrm>
            <a:off x="128120" y="764249"/>
            <a:ext cx="97321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20C3ABC-8F0C-0A76-0C75-2ABEB1A61249}"/>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049588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020882" y="2719952"/>
            <a:ext cx="6735151" cy="198378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Before leaving the jobsite and calling the installation complete, it’s a good practice to verify everything is working properly. </a:t>
            </a:r>
            <a:endParaRPr lang="en-US" sz="8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8" name="Picture 7" descr="A picture containing text, graphics, screenshot, red&#10;&#10;Description automatically generated">
            <a:extLst>
              <a:ext uri="{FF2B5EF4-FFF2-40B4-BE49-F238E27FC236}">
                <a16:creationId xmlns:a16="http://schemas.microsoft.com/office/drawing/2014/main" id="{055D2B84-9663-2030-5D8A-731EEFFE4A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847" t="15736" r="27495" b="12951"/>
          <a:stretch/>
        </p:blipFill>
        <p:spPr>
          <a:xfrm>
            <a:off x="767164" y="1081007"/>
            <a:ext cx="3487120" cy="5446635"/>
          </a:xfrm>
          <a:prstGeom prst="rect">
            <a:avLst/>
          </a:prstGeom>
          <a:effectLst>
            <a:outerShdw blurRad="63500" dist="63500" dir="2700000" algn="tl" rotWithShape="0">
              <a:prstClr val="black">
                <a:alpha val="40000"/>
              </a:prstClr>
            </a:outerShdw>
          </a:effectLst>
        </p:spPr>
      </p:pic>
      <p:sp>
        <p:nvSpPr>
          <p:cNvPr id="4" name="Title 1">
            <a:extLst>
              <a:ext uri="{FF2B5EF4-FFF2-40B4-BE49-F238E27FC236}">
                <a16:creationId xmlns:a16="http://schemas.microsoft.com/office/drawing/2014/main" id="{E83BAD88-1588-16EE-3A1F-F6E44BAEF09A}"/>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INSTALLATION CHECKLIST</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20F744AB-94EC-E24D-D76D-1CEE0D469678}"/>
              </a:ext>
            </a:extLst>
          </p:cNvPr>
          <p:cNvCxnSpPr>
            <a:cxnSpLocks/>
          </p:cNvCxnSpPr>
          <p:nvPr/>
        </p:nvCxnSpPr>
        <p:spPr>
          <a:xfrm>
            <a:off x="128120" y="764249"/>
            <a:ext cx="73750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B0C73DD-F35A-3CA3-6EB5-72CD76668984}"/>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382477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4680488" y="1295400"/>
            <a:ext cx="7052297" cy="512445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This includes, but is not limited to:</a:t>
            </a:r>
          </a:p>
          <a:p>
            <a:pPr marR="0">
              <a:lnSpc>
                <a:spcPct val="107000"/>
              </a:lnSpc>
              <a:spcBef>
                <a:spcPts val="0"/>
              </a:spcBef>
              <a:spcAft>
                <a:spcPts val="800"/>
              </a:spcAft>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Double check unit settings</a:t>
            </a:r>
          </a:p>
          <a:p>
            <a:pPr lvl="1">
              <a:lnSpc>
                <a:spcPct val="107000"/>
              </a:lnSpc>
              <a:spcBef>
                <a:spcPts val="0"/>
              </a:spcBef>
              <a:spcAft>
                <a:spcPts val="800"/>
              </a:spcAft>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EZ Start App or Operation Panel for         PRO Series</a:t>
            </a:r>
          </a:p>
          <a:p>
            <a:pPr lvl="1">
              <a:lnSpc>
                <a:spcPct val="107000"/>
              </a:lnSpc>
              <a:spcBef>
                <a:spcPts val="0"/>
              </a:spcBef>
              <a:spcAft>
                <a:spcPts val="800"/>
              </a:spcAft>
            </a:pPr>
            <a:r>
              <a:rPr lang="en-US" sz="2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Dipswitches for other models</a:t>
            </a:r>
          </a:p>
          <a:p>
            <a:pPr marR="0">
              <a:lnSpc>
                <a:spcPct val="107000"/>
              </a:lnSpc>
              <a:spcBef>
                <a:spcPts val="0"/>
              </a:spcBef>
              <a:spcAft>
                <a:spcPts val="800"/>
              </a:spcAft>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Checking inlet water filter</a:t>
            </a:r>
          </a:p>
          <a:p>
            <a:pPr marR="0">
              <a:lnSpc>
                <a:spcPct val="107000"/>
              </a:lnSpc>
              <a:spcBef>
                <a:spcPts val="0"/>
              </a:spcBef>
              <a:spcAft>
                <a:spcPts val="800"/>
              </a:spcAft>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Testing the heater at low, moderate and high flow rates for a few minutes</a:t>
            </a:r>
          </a:p>
          <a:p>
            <a:pPr marR="0">
              <a:lnSpc>
                <a:spcPct val="107000"/>
              </a:lnSpc>
              <a:spcBef>
                <a:spcPts val="0"/>
              </a:spcBef>
              <a:spcAft>
                <a:spcPts val="800"/>
              </a:spcAft>
            </a:pPr>
            <a:r>
              <a:rPr lang="en-US">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Registering the warranty</a:t>
            </a:r>
          </a:p>
        </p:txBody>
      </p:sp>
      <p:pic>
        <p:nvPicPr>
          <p:cNvPr id="8" name="Picture 7" descr="A picture containing text, graphics, screenshot, red&#10;&#10;Description automatically generated">
            <a:extLst>
              <a:ext uri="{FF2B5EF4-FFF2-40B4-BE49-F238E27FC236}">
                <a16:creationId xmlns:a16="http://schemas.microsoft.com/office/drawing/2014/main" id="{055D2B84-9663-2030-5D8A-731EEFFE4A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847" t="15736" r="27495" b="12951"/>
          <a:stretch/>
        </p:blipFill>
        <p:spPr>
          <a:xfrm>
            <a:off x="767164" y="1081007"/>
            <a:ext cx="3487120" cy="5446635"/>
          </a:xfrm>
          <a:prstGeom prst="rect">
            <a:avLst/>
          </a:prstGeom>
          <a:effectLst>
            <a:outerShdw blurRad="63500" dist="63500" dir="2700000" algn="tl" rotWithShape="0">
              <a:prstClr val="black">
                <a:alpha val="40000"/>
              </a:prstClr>
            </a:outerShdw>
          </a:effectLst>
        </p:spPr>
      </p:pic>
      <p:sp>
        <p:nvSpPr>
          <p:cNvPr id="4" name="Title 1">
            <a:extLst>
              <a:ext uri="{FF2B5EF4-FFF2-40B4-BE49-F238E27FC236}">
                <a16:creationId xmlns:a16="http://schemas.microsoft.com/office/drawing/2014/main" id="{7C620C5E-E432-E911-4BDD-AC171FC3C015}"/>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INSTALLATION CHECKLIST</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8CD9A43B-2802-043A-7C54-3DE7D6FD92BA}"/>
              </a:ext>
            </a:extLst>
          </p:cNvPr>
          <p:cNvCxnSpPr>
            <a:cxnSpLocks/>
          </p:cNvCxnSpPr>
          <p:nvPr/>
        </p:nvCxnSpPr>
        <p:spPr>
          <a:xfrm>
            <a:off x="128120" y="764249"/>
            <a:ext cx="73750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23759AC-1070-0C71-4053-6A88C6EB7380}"/>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76242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222935" y="1049781"/>
            <a:ext cx="11580161" cy="229099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nSpc>
                <a:spcPct val="107000"/>
              </a:lnSpc>
              <a:spcBef>
                <a:spcPts val="0"/>
              </a:spcBef>
              <a:spcAft>
                <a:spcPts val="800"/>
              </a:spcAft>
              <a:buNone/>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To keep the tankless running at peak performance and efficiency throughout its life, here are a few other regular maintenance items to keep in mind. </a:t>
            </a:r>
          </a:p>
          <a:p>
            <a:pPr marL="342900" marR="0" lvl="0" indent="-342900">
              <a:lnSpc>
                <a:spcPct val="107000"/>
              </a:lnSpc>
              <a:spcBef>
                <a:spcPts val="0"/>
              </a:spcBef>
              <a:spcAft>
                <a:spcPts val="0"/>
              </a:spcAft>
              <a:buFont typeface="Symbol" panose="05050102010706020507" pitchFamily="18" charset="2"/>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Cleaning the unit and combustion chamber if excessive build up is noticed.</a:t>
            </a:r>
          </a:p>
          <a:p>
            <a:pPr marL="342900" marR="0" lvl="0" indent="-342900">
              <a:lnSpc>
                <a:spcPct val="107000"/>
              </a:lnSpc>
              <a:spcBef>
                <a:spcPts val="0"/>
              </a:spcBef>
              <a:spcAft>
                <a:spcPts val="0"/>
              </a:spcAft>
              <a:buFont typeface="Symbol" panose="05050102010706020507" pitchFamily="18" charset="2"/>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Cleaning the ignition and flame rods.</a:t>
            </a:r>
          </a:p>
          <a:p>
            <a:pPr marL="342900" marR="0" lvl="0" indent="-342900">
              <a:lnSpc>
                <a:spcPct val="107000"/>
              </a:lnSpc>
              <a:spcBef>
                <a:spcPts val="0"/>
              </a:spcBef>
              <a:spcAft>
                <a:spcPts val="800"/>
              </a:spcAft>
              <a:buFont typeface="Symbol" panose="05050102010706020507" pitchFamily="18" charset="2"/>
              <a:buChar char=""/>
            </a:pPr>
            <a:r>
              <a:rPr lang="en-US" sz="2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Checking and cleaning the cold water inlet filter.</a:t>
            </a:r>
          </a:p>
        </p:txBody>
      </p:sp>
      <p:pic>
        <p:nvPicPr>
          <p:cNvPr id="4" name="Picture 3">
            <a:extLst>
              <a:ext uri="{FF2B5EF4-FFF2-40B4-BE49-F238E27FC236}">
                <a16:creationId xmlns:a16="http://schemas.microsoft.com/office/drawing/2014/main" id="{D369AE75-D331-ECC5-5FB2-1E0E88CEF4D6}"/>
              </a:ext>
            </a:extLst>
          </p:cNvPr>
          <p:cNvPicPr>
            <a:picLocks noChangeAspect="1"/>
          </p:cNvPicPr>
          <p:nvPr/>
        </p:nvPicPr>
        <p:blipFill>
          <a:blip r:embed="rId2"/>
          <a:stretch>
            <a:fillRect/>
          </a:stretch>
        </p:blipFill>
        <p:spPr>
          <a:xfrm>
            <a:off x="258527" y="3400173"/>
            <a:ext cx="4227273" cy="3288347"/>
          </a:xfrm>
          <a:prstGeom prst="rect">
            <a:avLst/>
          </a:prstGeom>
          <a:effectLst>
            <a:outerShdw blurRad="63500" dist="63500" dir="2700000" algn="tl" rotWithShape="0">
              <a:prstClr val="black">
                <a:alpha val="40000"/>
              </a:prstClr>
            </a:outerShdw>
            <a:softEdge rad="19050"/>
          </a:effectLst>
        </p:spPr>
      </p:pic>
      <p:pic>
        <p:nvPicPr>
          <p:cNvPr id="9" name="Picture 8">
            <a:extLst>
              <a:ext uri="{FF2B5EF4-FFF2-40B4-BE49-F238E27FC236}">
                <a16:creationId xmlns:a16="http://schemas.microsoft.com/office/drawing/2014/main" id="{CCD7EEDE-1188-7349-59BB-81C249D8F85B}"/>
              </a:ext>
            </a:extLst>
          </p:cNvPr>
          <p:cNvPicPr>
            <a:picLocks noChangeAspect="1"/>
          </p:cNvPicPr>
          <p:nvPr/>
        </p:nvPicPr>
        <p:blipFill>
          <a:blip r:embed="rId3"/>
          <a:stretch>
            <a:fillRect/>
          </a:stretch>
        </p:blipFill>
        <p:spPr>
          <a:xfrm>
            <a:off x="4550032" y="3400654"/>
            <a:ext cx="3598199" cy="3287865"/>
          </a:xfrm>
          <a:prstGeom prst="rect">
            <a:avLst/>
          </a:prstGeom>
          <a:effectLst>
            <a:outerShdw blurRad="63500" dist="63500" dir="2700000" algn="tl" rotWithShape="0">
              <a:prstClr val="black">
                <a:alpha val="40000"/>
              </a:prstClr>
            </a:outerShdw>
            <a:softEdge rad="19050"/>
          </a:effectLst>
        </p:spPr>
      </p:pic>
      <p:pic>
        <p:nvPicPr>
          <p:cNvPr id="11" name="Picture 10">
            <a:extLst>
              <a:ext uri="{FF2B5EF4-FFF2-40B4-BE49-F238E27FC236}">
                <a16:creationId xmlns:a16="http://schemas.microsoft.com/office/drawing/2014/main" id="{87C88AAC-C379-8061-F161-46726DA4C231}"/>
              </a:ext>
            </a:extLst>
          </p:cNvPr>
          <p:cNvPicPr>
            <a:picLocks noChangeAspect="1"/>
          </p:cNvPicPr>
          <p:nvPr/>
        </p:nvPicPr>
        <p:blipFill>
          <a:blip r:embed="rId4"/>
          <a:stretch>
            <a:fillRect/>
          </a:stretch>
        </p:blipFill>
        <p:spPr>
          <a:xfrm>
            <a:off x="8181539" y="3400171"/>
            <a:ext cx="3641120" cy="3288347"/>
          </a:xfrm>
          <a:prstGeom prst="rect">
            <a:avLst/>
          </a:prstGeom>
          <a:effectLst>
            <a:outerShdw blurRad="63500" dist="63500" dir="2700000" algn="tl" rotWithShape="0">
              <a:prstClr val="black">
                <a:alpha val="40000"/>
              </a:prstClr>
            </a:outerShdw>
            <a:softEdge rad="19050"/>
          </a:effectLst>
        </p:spPr>
      </p:pic>
      <p:sp>
        <p:nvSpPr>
          <p:cNvPr id="3" name="Title 1">
            <a:extLst>
              <a:ext uri="{FF2B5EF4-FFF2-40B4-BE49-F238E27FC236}">
                <a16:creationId xmlns:a16="http://schemas.microsoft.com/office/drawing/2014/main" id="{C7E4DB75-8A39-9FCC-BD16-DC81D24EA9D8}"/>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REGULAR MAINTENANCE ITEMS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19908DFE-8220-4A91-0CEA-A7009407A3D5}"/>
              </a:ext>
            </a:extLst>
          </p:cNvPr>
          <p:cNvCxnSpPr>
            <a:cxnSpLocks/>
          </p:cNvCxnSpPr>
          <p:nvPr/>
        </p:nvCxnSpPr>
        <p:spPr>
          <a:xfrm>
            <a:off x="128120" y="764249"/>
            <a:ext cx="9112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8338E11-B1D5-282A-8228-A5F940767486}"/>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70737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257807" y="2518246"/>
            <a:ext cx="11580161" cy="229099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Encourage your customers to visually check the unit once in awhile. </a:t>
            </a:r>
          </a:p>
          <a:p>
            <a:pPr marL="0" marR="0" indent="0" algn="ctr">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Tankless heaters, like any other gas appliance, are not meant to be installed and forgotten about. </a:t>
            </a:r>
            <a:endParaRPr lang="en-US" sz="4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5287177F-B270-19E8-5A22-C4ABFBB9F537}"/>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REGULAR MAINTENANCE ITEMS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0B1459D2-0FFB-3F0D-2D56-F0C76B0B5745}"/>
              </a:ext>
            </a:extLst>
          </p:cNvPr>
          <p:cNvCxnSpPr>
            <a:cxnSpLocks/>
          </p:cNvCxnSpPr>
          <p:nvPr/>
        </p:nvCxnSpPr>
        <p:spPr>
          <a:xfrm>
            <a:off x="128120" y="764249"/>
            <a:ext cx="9112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8EBBABF-18C6-18A6-0BA6-A8D3BDA6E23D}"/>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218978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5020882" y="2719952"/>
            <a:ext cx="6735151" cy="198378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7000"/>
              </a:lnSpc>
              <a:spcBef>
                <a:spcPts val="0"/>
              </a:spcBef>
              <a:spcAft>
                <a:spcPts val="800"/>
              </a:spcAft>
              <a:buNone/>
            </a:pPr>
            <a:r>
              <a:rPr lang="en-US" sz="32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Periodically inspecting the unit for any minor issues will help prevent it from becoming a bigger problem.</a:t>
            </a:r>
            <a:endParaRPr lang="en-US" sz="60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4" name="Picture 3" descr="A close-up of a rusty machine&#10;&#10;Description automatically generated with low confidence">
            <a:extLst>
              <a:ext uri="{FF2B5EF4-FFF2-40B4-BE49-F238E27FC236}">
                <a16:creationId xmlns:a16="http://schemas.microsoft.com/office/drawing/2014/main" id="{66B9E1CB-9C54-E1D0-91A7-106AC890B9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81" y="1076971"/>
            <a:ext cx="4215862" cy="5621149"/>
          </a:xfrm>
          <a:prstGeom prst="rect">
            <a:avLst/>
          </a:prstGeom>
          <a:effectLst>
            <a:outerShdw blurRad="63500" dist="63500" dir="2700000" algn="tl" rotWithShape="0">
              <a:prstClr val="black">
                <a:alpha val="40000"/>
              </a:prstClr>
            </a:outerShdw>
            <a:softEdge rad="19050"/>
          </a:effectLst>
        </p:spPr>
      </p:pic>
      <p:sp>
        <p:nvSpPr>
          <p:cNvPr id="7" name="Title 1">
            <a:extLst>
              <a:ext uri="{FF2B5EF4-FFF2-40B4-BE49-F238E27FC236}">
                <a16:creationId xmlns:a16="http://schemas.microsoft.com/office/drawing/2014/main" id="{C908506B-1495-2164-948E-BC9B8D61CC49}"/>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REGULAR MAINTENANCE ITEMS</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8" name="Straight Arrow Connector 7">
            <a:extLst>
              <a:ext uri="{FF2B5EF4-FFF2-40B4-BE49-F238E27FC236}">
                <a16:creationId xmlns:a16="http://schemas.microsoft.com/office/drawing/2014/main" id="{DF659003-2CD2-1CA2-EED8-59C9990B1128}"/>
              </a:ext>
            </a:extLst>
          </p:cNvPr>
          <p:cNvCxnSpPr>
            <a:cxnSpLocks/>
          </p:cNvCxnSpPr>
          <p:nvPr/>
        </p:nvCxnSpPr>
        <p:spPr>
          <a:xfrm>
            <a:off x="128120" y="764249"/>
            <a:ext cx="91124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7D1879A-E538-21FF-77EC-92686E6BC7B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04019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3">
            <a:extLst>
              <a:ext uri="{FF2B5EF4-FFF2-40B4-BE49-F238E27FC236}">
                <a16:creationId xmlns:a16="http://schemas.microsoft.com/office/drawing/2014/main" id="{E15D2F9A-16A0-08C4-72E3-4B948C2807FC}"/>
              </a:ext>
            </a:extLst>
          </p:cNvPr>
          <p:cNvSpPr txBox="1">
            <a:spLocks/>
          </p:cNvSpPr>
          <p:nvPr/>
        </p:nvSpPr>
        <p:spPr>
          <a:xfrm>
            <a:off x="495946" y="1549831"/>
            <a:ext cx="11236839" cy="451000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SUPPORT.NORITZ.COM</a:t>
            </a:r>
          </a:p>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NORITZ.COM/TECHTIPS</a:t>
            </a:r>
          </a:p>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HELP.NORITZ.COM</a:t>
            </a:r>
          </a:p>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TRAINING.NORITZ.COM</a:t>
            </a:r>
          </a:p>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YOUTUBE.COM/NORITZAMERICA</a:t>
            </a:r>
          </a:p>
          <a:p>
            <a:pPr marR="0" algn="ctr">
              <a:lnSpc>
                <a:spcPct val="107000"/>
              </a:lnSpc>
              <a:spcBef>
                <a:spcPts val="0"/>
              </a:spcBef>
              <a:spcAft>
                <a:spcPts val="800"/>
              </a:spcAft>
            </a:pPr>
            <a:r>
              <a:rPr lang="en-US" sz="44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rPr>
              <a:t>Customer Care: 866-766-7489</a:t>
            </a:r>
            <a:endParaRPr lang="en-US" sz="13800">
              <a:solidFill>
                <a:schemeClr val="bg1"/>
              </a:solidFill>
              <a:effectLst>
                <a:outerShdw blurRad="63500" dist="63500" dir="2700000" algn="tl" rotWithShape="0">
                  <a:prstClr val="black">
                    <a:alpha val="40000"/>
                  </a:prstClr>
                </a:outerShdw>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8833FD64-703B-3B90-F397-F251461C7346}"/>
              </a:ext>
            </a:extLst>
          </p:cNvPr>
          <p:cNvSpPr txBox="1">
            <a:spLocks/>
          </p:cNvSpPr>
          <p:nvPr/>
        </p:nvSpPr>
        <p:spPr>
          <a:xfrm>
            <a:off x="0" y="0"/>
            <a:ext cx="12192000" cy="819893"/>
          </a:xfrm>
          <a:prstGeom prst="rect">
            <a:avLst/>
          </a:prstGeom>
          <a:effectLst>
            <a:outerShdw blurRad="63500" dist="63500" dir="2700000" algn="tl"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HELPFUL CONTACT INFO</a:t>
            </a:r>
            <a:endParaRPr lang="en-US" sz="5000">
              <a:solidFill>
                <a:schemeClr val="bg1"/>
              </a:solidFill>
              <a:effectLst>
                <a:outerShdw blurRad="63500" dist="63500" dir="2700000" algn="tl" rotWithShape="0">
                  <a:prstClr val="black">
                    <a:alpha val="40000"/>
                  </a:prstClr>
                </a:outerShdw>
              </a:effectLst>
              <a:cs typeface="Calibri Light"/>
            </a:endParaRPr>
          </a:p>
        </p:txBody>
      </p:sp>
      <p:cxnSp>
        <p:nvCxnSpPr>
          <p:cNvPr id="9" name="Straight Arrow Connector 8">
            <a:extLst>
              <a:ext uri="{FF2B5EF4-FFF2-40B4-BE49-F238E27FC236}">
                <a16:creationId xmlns:a16="http://schemas.microsoft.com/office/drawing/2014/main" id="{7411BBAB-0646-9802-4DAF-1FF8AF29582D}"/>
              </a:ext>
            </a:extLst>
          </p:cNvPr>
          <p:cNvCxnSpPr>
            <a:cxnSpLocks/>
          </p:cNvCxnSpPr>
          <p:nvPr/>
        </p:nvCxnSpPr>
        <p:spPr>
          <a:xfrm>
            <a:off x="128120" y="764249"/>
            <a:ext cx="6928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8601C89-6266-0F1C-16F9-8D5C2EDD0EE4}"/>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1592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7E9393A-E588-459B-9E59-6D3F16D98644}"/>
              </a:ext>
            </a:extLst>
          </p:cNvPr>
          <p:cNvSpPr txBox="1">
            <a:spLocks/>
          </p:cNvSpPr>
          <p:nvPr/>
        </p:nvSpPr>
        <p:spPr>
          <a:xfrm>
            <a:off x="831850" y="1709738"/>
            <a:ext cx="10515600" cy="2852737"/>
          </a:xfrm>
          <a:prstGeom prst="rect">
            <a:avLst/>
          </a:prstGeom>
          <a:effectLst>
            <a:outerShdw blurRad="63500" dist="635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a:solidFill>
                  <a:schemeClr val="bg1"/>
                </a:solidFill>
                <a:effectLst>
                  <a:outerShdw blurRad="63500" dist="63500" dir="2700000" algn="tl" rotWithShape="0">
                    <a:prstClr val="black">
                      <a:alpha val="40000"/>
                    </a:prstClr>
                  </a:outerShdw>
                </a:effectLst>
                <a:latin typeface="Franklin Gothic Demi"/>
                <a:cs typeface="Calibri Light" panose="020F0302020204030204"/>
              </a:rPr>
              <a:t>THANK YOU</a:t>
            </a:r>
            <a:endParaRPr lang="en-US" sz="5400">
              <a:solidFill>
                <a:schemeClr val="bg1"/>
              </a:solidFill>
              <a:effectLst>
                <a:outerShdw blurRad="63500" dist="63500" dir="2700000" algn="tl" rotWithShape="0">
                  <a:prstClr val="black">
                    <a:alpha val="40000"/>
                  </a:prstClr>
                </a:outerShdw>
              </a:effectLst>
              <a:cs typeface="Calibri Light"/>
            </a:endParaRPr>
          </a:p>
        </p:txBody>
      </p:sp>
      <p:cxnSp>
        <p:nvCxnSpPr>
          <p:cNvPr id="7" name="Straight Arrow Connector 6">
            <a:extLst>
              <a:ext uri="{FF2B5EF4-FFF2-40B4-BE49-F238E27FC236}">
                <a16:creationId xmlns:a16="http://schemas.microsoft.com/office/drawing/2014/main" id="{22ABFE6F-C960-4C47-AC6C-6E3D504D5CAA}"/>
              </a:ext>
            </a:extLst>
          </p:cNvPr>
          <p:cNvCxnSpPr>
            <a:cxnSpLocks/>
          </p:cNvCxnSpPr>
          <p:nvPr/>
        </p:nvCxnSpPr>
        <p:spPr>
          <a:xfrm>
            <a:off x="4628707" y="3645195"/>
            <a:ext cx="3015832"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2" descr="A picture containing drawing&#10;&#10;Description generated with very high confidence">
            <a:extLst>
              <a:ext uri="{FF2B5EF4-FFF2-40B4-BE49-F238E27FC236}">
                <a16:creationId xmlns:a16="http://schemas.microsoft.com/office/drawing/2014/main" id="{4339877B-72DF-4ADB-8F16-0A6F626E5856}"/>
              </a:ext>
            </a:extLst>
          </p:cNvPr>
          <p:cNvPicPr>
            <a:picLocks noChangeAspect="1"/>
          </p:cNvPicPr>
          <p:nvPr/>
        </p:nvPicPr>
        <p:blipFill rotWithShape="1">
          <a:blip r:embed="rId2"/>
          <a:srcRect t="19573" b="38054"/>
          <a:stretch/>
        </p:blipFill>
        <p:spPr>
          <a:xfrm>
            <a:off x="4718050" y="3890074"/>
            <a:ext cx="2743200" cy="58118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01033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PATH" val="E:\Work Stuff\Powerpoints\Residential Level 1_Dark Version.pptx"/>
  <p:tag name="ISPRING_PROJECT_FOLDER_UPDATED" val="1"/>
  <p:tag name="ISPRING_RESOURCE_FOLDER" val="E:\Work Stuff\Powerpoints\Residential Level 1_Dark Version\"/>
  <p:tag name="ISPRING_SCREEN_RECS_UPDATED" val="E:\Work Stuff\Powerpoints\Residential Level 1_Dark Version"/>
  <p:tag name="ISPRING_UUID" val="{02E6C3DE-9FDB-443F-9C0C-07930E741361}"/>
</p:tagLst>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56616FAB9BD443BD85CC00C3BED344" ma:contentTypeVersion="17" ma:contentTypeDescription="Create a new document." ma:contentTypeScope="" ma:versionID="57d88be947100e314d6df54fc263971a">
  <xsd:schema xmlns:xsd="http://www.w3.org/2001/XMLSchema" xmlns:xs="http://www.w3.org/2001/XMLSchema" xmlns:p="http://schemas.microsoft.com/office/2006/metadata/properties" xmlns:ns2="4b7affe0-2458-44d1-97da-a46ce1c1f552" xmlns:ns3="1e1893b5-73e4-41a6-8740-c3c7aa6db362" targetNamespace="http://schemas.microsoft.com/office/2006/metadata/properties" ma:root="true" ma:fieldsID="f800b8fa5dba20593e8b90d04e14a72e" ns2:_="" ns3:_="">
    <xsd:import namespace="4b7affe0-2458-44d1-97da-a46ce1c1f552"/>
    <xsd:import namespace="1e1893b5-73e4-41a6-8740-c3c7aa6db362"/>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7affe0-2458-44d1-97da-a46ce1c1f5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f1b9d4d-8033-43bd-9b5c-21460254330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1893b5-73e4-41a6-8740-c3c7aa6db36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42f45a5-b546-4501-b5d3-6b746fa93ac4}" ma:internalName="TaxCatchAll" ma:showField="CatchAllData" ma:web="1e1893b5-73e4-41a6-8740-c3c7aa6db3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4AEA99-6CF2-4203-9886-8ECAFB63F49B}">
  <ds:schemaRefs>
    <ds:schemaRef ds:uri="http://schemas.microsoft.com/sharepoint/v3/contenttype/forms"/>
  </ds:schemaRefs>
</ds:datastoreItem>
</file>

<file path=customXml/itemProps2.xml><?xml version="1.0" encoding="utf-8"?>
<ds:datastoreItem xmlns:ds="http://schemas.openxmlformats.org/officeDocument/2006/customXml" ds:itemID="{F8DCC137-B68B-48F1-8FC7-B0B1F0B96CE0}">
  <ds:schemaRefs>
    <ds:schemaRef ds:uri="1e1893b5-73e4-41a6-8740-c3c7aa6db362"/>
    <ds:schemaRef ds:uri="4b7affe0-2458-44d1-97da-a46ce1c1f5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124</TotalTime>
  <Words>4401</Words>
  <Application>Microsoft Office PowerPoint</Application>
  <PresentationFormat>Widescreen</PresentationFormat>
  <Paragraphs>578</Paragraphs>
  <Slides>106</Slides>
  <Notes>1</Notes>
  <HiddenSlides>1</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106</vt:i4>
      </vt:variant>
    </vt:vector>
  </HeadingPairs>
  <TitlesOfParts>
    <vt:vector size="119" baseType="lpstr">
      <vt:lpstr>Aptos</vt:lpstr>
      <vt:lpstr>Arial</vt:lpstr>
      <vt:lpstr>Avenir Next LT Pro</vt:lpstr>
      <vt:lpstr>Calibri</vt:lpstr>
      <vt:lpstr>Calibri Light</vt:lpstr>
      <vt:lpstr>Franklin Gothic Book</vt:lpstr>
      <vt:lpstr>Franklin Gothic Demi</vt:lpstr>
      <vt:lpstr>Franklin Gothic Demi Cond</vt:lpstr>
      <vt:lpstr>Franklin Gothic Medium</vt:lpstr>
      <vt:lpstr>Symbol</vt:lpstr>
      <vt:lpstr>AccentBoxVTI</vt:lpstr>
      <vt:lpstr>office theme</vt:lpstr>
      <vt:lpstr>office theme</vt:lpstr>
      <vt:lpstr>PowerPoint Presentation</vt:lpstr>
      <vt:lpstr>RESIDENTIAL LEVEL 1</vt:lpstr>
      <vt:lpstr>READ THE MANUAL</vt:lpstr>
      <vt:lpstr>TRAINING SECTIONS</vt:lpstr>
      <vt:lpstr>WHAT IS A TANKLESS WATER HEATER?</vt:lpstr>
      <vt:lpstr>PowerPoint Presentation</vt:lpstr>
      <vt:lpstr>PowerPoint Presentation</vt:lpstr>
      <vt:lpstr>PowerPoint Presentation</vt:lpstr>
      <vt:lpstr>PowerPoint Presentation</vt:lpstr>
      <vt:lpstr>OVERVIEW</vt:lpstr>
      <vt:lpstr>GAS CONVERSION</vt:lpstr>
      <vt:lpstr>OVERVIEW</vt:lpstr>
      <vt:lpstr>VENTING</vt:lpstr>
      <vt:lpstr>DEDICATED</vt:lpstr>
      <vt:lpstr>CROSSOVER</vt:lpstr>
      <vt:lpstr>2 CROSSOVER</vt:lpstr>
      <vt:lpstr>AUTO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PVC VENTING</vt:lpstr>
      <vt:lpstr>VENTING OPTIONS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Nourse</dc:creator>
  <cp:lastModifiedBy>Will Nourse</cp:lastModifiedBy>
  <cp:revision>1</cp:revision>
  <dcterms:created xsi:type="dcterms:W3CDTF">2020-04-27T21:53:10Z</dcterms:created>
  <dcterms:modified xsi:type="dcterms:W3CDTF">2026-06-11T18:24:33Z</dcterms:modified>
</cp:coreProperties>
</file>