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94" r:id="rId1"/>
    <p:sldMasterId id="2147483660" r:id="rId2"/>
    <p:sldMasterId id="2147483795" r:id="rId3"/>
    <p:sldMasterId id="2147483713" r:id="rId4"/>
  </p:sldMasterIdLst>
  <p:notesMasterIdLst>
    <p:notesMasterId r:id="rId84"/>
  </p:notesMasterIdLst>
  <p:sldIdLst>
    <p:sldId id="282" r:id="rId5"/>
    <p:sldId id="258" r:id="rId6"/>
    <p:sldId id="293" r:id="rId7"/>
    <p:sldId id="338" r:id="rId8"/>
    <p:sldId id="285" r:id="rId9"/>
    <p:sldId id="292" r:id="rId10"/>
    <p:sldId id="295" r:id="rId11"/>
    <p:sldId id="332" r:id="rId12"/>
    <p:sldId id="364" r:id="rId13"/>
    <p:sldId id="339" r:id="rId14"/>
    <p:sldId id="363" r:id="rId15"/>
    <p:sldId id="369" r:id="rId16"/>
    <p:sldId id="370" r:id="rId17"/>
    <p:sldId id="377" r:id="rId18"/>
    <p:sldId id="340" r:id="rId19"/>
    <p:sldId id="342" r:id="rId20"/>
    <p:sldId id="367" r:id="rId21"/>
    <p:sldId id="354" r:id="rId22"/>
    <p:sldId id="365" r:id="rId23"/>
    <p:sldId id="366" r:id="rId24"/>
    <p:sldId id="336" r:id="rId25"/>
    <p:sldId id="287" r:id="rId26"/>
    <p:sldId id="288" r:id="rId27"/>
    <p:sldId id="290" r:id="rId28"/>
    <p:sldId id="297" r:id="rId29"/>
    <p:sldId id="289" r:id="rId30"/>
    <p:sldId id="302" r:id="rId31"/>
    <p:sldId id="303" r:id="rId32"/>
    <p:sldId id="334" r:id="rId33"/>
    <p:sldId id="304" r:id="rId34"/>
    <p:sldId id="291" r:id="rId35"/>
    <p:sldId id="294" r:id="rId36"/>
    <p:sldId id="299" r:id="rId37"/>
    <p:sldId id="301" r:id="rId38"/>
    <p:sldId id="309" r:id="rId39"/>
    <p:sldId id="296" r:id="rId40"/>
    <p:sldId id="310" r:id="rId41"/>
    <p:sldId id="335" r:id="rId42"/>
    <p:sldId id="312" r:id="rId43"/>
    <p:sldId id="368" r:id="rId44"/>
    <p:sldId id="311"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41" r:id="rId58"/>
    <p:sldId id="343" r:id="rId59"/>
    <p:sldId id="331" r:id="rId60"/>
    <p:sldId id="305" r:id="rId61"/>
    <p:sldId id="306" r:id="rId62"/>
    <p:sldId id="307" r:id="rId63"/>
    <p:sldId id="308" r:id="rId64"/>
    <p:sldId id="326" r:id="rId65"/>
    <p:sldId id="300" r:id="rId66"/>
    <p:sldId id="328" r:id="rId67"/>
    <p:sldId id="329" r:id="rId68"/>
    <p:sldId id="330" r:id="rId69"/>
    <p:sldId id="360" r:id="rId70"/>
    <p:sldId id="361" r:id="rId71"/>
    <p:sldId id="376" r:id="rId72"/>
    <p:sldId id="337" r:id="rId73"/>
    <p:sldId id="344" r:id="rId74"/>
    <p:sldId id="345" r:id="rId75"/>
    <p:sldId id="349" r:id="rId76"/>
    <p:sldId id="350" r:id="rId77"/>
    <p:sldId id="351" r:id="rId78"/>
    <p:sldId id="352" r:id="rId79"/>
    <p:sldId id="353" r:id="rId80"/>
    <p:sldId id="327" r:id="rId81"/>
    <p:sldId id="355" r:id="rId82"/>
    <p:sldId id="265" r:id="rId83"/>
  </p:sldIdLst>
  <p:sldSz cx="12192000" cy="6858000"/>
  <p:notesSz cx="6858000" cy="9144000"/>
  <p:embeddedFontLst>
    <p:embeddedFont>
      <p:font typeface="Avenir Next LT Pro" panose="020B0504020202020204" pitchFamily="34" charset="0"/>
      <p:regular r:id="rId85"/>
      <p:bold r:id="rId86"/>
      <p:italic r:id="rId87"/>
      <p:boldItalic r:id="rId88"/>
    </p:embeddedFont>
    <p:embeddedFont>
      <p:font typeface="Franklin Gothic Book" panose="020B0503020102020204" pitchFamily="34" charset="0"/>
      <p:regular r:id="rId89"/>
      <p:italic r:id="rId90"/>
    </p:embeddedFont>
    <p:embeddedFont>
      <p:font typeface="Franklin Gothic Demi" panose="020B0703020102020204" pitchFamily="34" charset="0"/>
      <p:regular r:id="rId91"/>
      <p:italic r:id="rId92"/>
    </p:embeddedFont>
    <p:embeddedFont>
      <p:font typeface="Franklin Gothic Medium" panose="020B0603020102020204" pitchFamily="34" charset="0"/>
      <p:regular r:id="rId93"/>
      <p:italic r:id="rId9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D80"/>
    <a:srgbClr val="C60040"/>
    <a:srgbClr val="DB3330"/>
    <a:srgbClr val="FADB00"/>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93" autoAdjust="0"/>
    <p:restoredTop sz="95447" autoAdjust="0"/>
  </p:normalViewPr>
  <p:slideViewPr>
    <p:cSldViewPr snapToGrid="0">
      <p:cViewPr>
        <p:scale>
          <a:sx n="150" d="100"/>
          <a:sy n="150" d="100"/>
        </p:scale>
        <p:origin x="2443" y="12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notesMaster" Target="notesMasters/notesMaster1.xml"/><Relationship Id="rId89" Type="http://schemas.openxmlformats.org/officeDocument/2006/relationships/font" Target="fonts/font5.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font" Target="fonts/font6.fntdata"/><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font" Target="fonts/font1.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font" Target="fonts/font2.fntdata"/><Relationship Id="rId94" Type="http://schemas.openxmlformats.org/officeDocument/2006/relationships/font" Target="fonts/font10.fntdata"/><Relationship Id="rId99"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3.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9.fntdata"/><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 Nourse" userId="cf5c4e54-602e-4617-8d54-3e27f39b3c92" providerId="ADAL" clId="{F3273ABF-EB60-4ABD-967C-F187ECC007B3}"/>
    <pc:docChg chg="undo custSel addSld delSld modSld delMainMaster modMainMaster">
      <pc:chgData name="Will Nourse" userId="cf5c4e54-602e-4617-8d54-3e27f39b3c92" providerId="ADAL" clId="{F3273ABF-EB60-4ABD-967C-F187ECC007B3}" dt="2026-08-18T17:57:00.198" v="4045" actId="6549"/>
      <pc:docMkLst>
        <pc:docMk/>
      </pc:docMkLst>
      <pc:sldChg chg="addSp delSp modSp mod setBg">
        <pc:chgData name="Will Nourse" userId="cf5c4e54-602e-4617-8d54-3e27f39b3c92" providerId="ADAL" clId="{F3273ABF-EB60-4ABD-967C-F187ECC007B3}" dt="2026-08-18T17:57:00.198" v="4045" actId="6549"/>
        <pc:sldMkLst>
          <pc:docMk/>
          <pc:sldMk cId="1581605259" sldId="354"/>
        </pc:sldMkLst>
        <pc:spChg chg="mod">
          <ac:chgData name="Will Nourse" userId="cf5c4e54-602e-4617-8d54-3e27f39b3c92" providerId="ADAL" clId="{F3273ABF-EB60-4ABD-967C-F187ECC007B3}" dt="2026-08-18T17:52:45.974" v="3819" actId="1076"/>
          <ac:spMkLst>
            <pc:docMk/>
            <pc:sldMk cId="1581605259" sldId="354"/>
            <ac:spMk id="29" creationId="{F1894279-7155-7B7F-D366-FF197C90C01A}"/>
          </ac:spMkLst>
        </pc:spChg>
        <pc:spChg chg="mod">
          <ac:chgData name="Will Nourse" userId="cf5c4e54-602e-4617-8d54-3e27f39b3c92" providerId="ADAL" clId="{F3273ABF-EB60-4ABD-967C-F187ECC007B3}" dt="2026-08-18T17:57:00.198" v="4045" actId="6549"/>
          <ac:spMkLst>
            <pc:docMk/>
            <pc:sldMk cId="1581605259" sldId="354"/>
            <ac:spMk id="116" creationId="{C2236E30-8005-D051-764E-3673498C311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045A0-4A43-4FFB-8157-1152A4F707A2}"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8DA1D2-DDE5-49B8-A86F-C6479F0F3835}" type="slidenum">
              <a:rPr lang="en-US" smtClean="0"/>
              <a:t>‹#›</a:t>
            </a:fld>
            <a:endParaRPr lang="en-US"/>
          </a:p>
        </p:txBody>
      </p:sp>
    </p:spTree>
    <p:extLst>
      <p:ext uri="{BB962C8B-B14F-4D97-AF65-F5344CB8AC3E}">
        <p14:creationId xmlns:p14="http://schemas.microsoft.com/office/powerpoint/2010/main" val="1299688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8DA1D2-DDE5-49B8-A86F-C6479F0F3835}" type="slidenum">
              <a:rPr lang="en-US" smtClean="0"/>
              <a:t>17</a:t>
            </a:fld>
            <a:endParaRPr lang="en-US"/>
          </a:p>
        </p:txBody>
      </p:sp>
    </p:spTree>
    <p:extLst>
      <p:ext uri="{BB962C8B-B14F-4D97-AF65-F5344CB8AC3E}">
        <p14:creationId xmlns:p14="http://schemas.microsoft.com/office/powerpoint/2010/main" val="345331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8/18/2026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2556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8/18/2026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442689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8/18/2026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7672336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8/18/2026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5693949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8/18/2026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3473684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8/18/2026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6201069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8/18/2026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9473410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8/18/2026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4668716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8/18/2026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4490129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8/18/2026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6002403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8/18/2026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5513434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87973-CFC4-F352-8998-751D6D4229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BCEA15-9A62-53E0-3517-527E36B839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468572-CEE5-1B56-8D8C-0963C317062C}"/>
              </a:ext>
            </a:extLst>
          </p:cNvPr>
          <p:cNvSpPr>
            <a:spLocks noGrp="1"/>
          </p:cNvSpPr>
          <p:nvPr>
            <p:ph type="dt" sz="half" idx="10"/>
          </p:nvPr>
        </p:nvSpPr>
        <p:spPr/>
        <p:txBody>
          <a:bodyPr/>
          <a:lstStyle/>
          <a:p>
            <a:fld id="{1962799E-EB8E-4038-8063-81BB57C732D4}" type="datetime1">
              <a:rPr lang="en-US" smtClean="0"/>
              <a:t>8/18/2026</a:t>
            </a:fld>
            <a:endParaRPr lang="en-US"/>
          </a:p>
        </p:txBody>
      </p:sp>
      <p:sp>
        <p:nvSpPr>
          <p:cNvPr id="5" name="Footer Placeholder 4">
            <a:extLst>
              <a:ext uri="{FF2B5EF4-FFF2-40B4-BE49-F238E27FC236}">
                <a16:creationId xmlns:a16="http://schemas.microsoft.com/office/drawing/2014/main" id="{C3CE1F3D-D4AF-8759-CFA2-33419CBBBF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B8FD3-9440-2300-E9B4-684D1484B72B}"/>
              </a:ext>
            </a:extLst>
          </p:cNvPr>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086226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8/18/2026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488806800"/>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87" r:id="rId6"/>
    <p:sldLayoutId id="2147483783" r:id="rId7"/>
    <p:sldLayoutId id="2147483784" r:id="rId8"/>
    <p:sldLayoutId id="2147483785" r:id="rId9"/>
    <p:sldLayoutId id="2147483786" r:id="rId10"/>
    <p:sldLayoutId id="2147483788"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3AF233-D6B6-2DE1-FC70-C9BE554169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6BAD2E-E204-4795-DA91-210CF18747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5A0EC2-E345-E62B-0B5F-739DC3F750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89806E-8E94-473C-AEE7-BE6F15F85533}" type="datetime1">
              <a:rPr lang="en-US" smtClean="0"/>
              <a:t>8/18/2026</a:t>
            </a:fld>
            <a:endParaRPr lang="en-US" dirty="0"/>
          </a:p>
        </p:txBody>
      </p:sp>
      <p:sp>
        <p:nvSpPr>
          <p:cNvPr id="5" name="Footer Placeholder 4">
            <a:extLst>
              <a:ext uri="{FF2B5EF4-FFF2-40B4-BE49-F238E27FC236}">
                <a16:creationId xmlns:a16="http://schemas.microsoft.com/office/drawing/2014/main" id="{EA9CE66F-022C-5696-8C90-D4420CB7FF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301F1552-A0E1-47CB-7742-B6133706B4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1052598296"/>
      </p:ext>
    </p:extLst>
  </p:cSld>
  <p:clrMap bg1="lt1" tx1="dk1" bg2="lt2" tx2="dk2" accent1="accent1" accent2="accent2" accent3="accent3" accent4="accent4" accent5="accent5" accent6="accent6" hlink="hlink" folHlink="folHlink"/>
  <p:sldLayoutIdLst>
    <p:sldLayoutId id="2147483715"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svg"/><Relationship Id="rId1" Type="http://schemas.openxmlformats.org/officeDocument/2006/relationships/slideLayout" Target="../slideLayouts/slideLayout20.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25.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slideLayout" Target="../slideLayouts/slideLayout20.xml"/><Relationship Id="rId6" Type="http://schemas.openxmlformats.org/officeDocument/2006/relationships/image" Target="../media/image10.png"/><Relationship Id="rId5" Type="http://schemas.openxmlformats.org/officeDocument/2006/relationships/image" Target="../media/image25.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30.xml"/><Relationship Id="rId5" Type="http://schemas.openxmlformats.org/officeDocument/2006/relationships/image" Target="../media/image10.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png"/><Relationship Id="rId7"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30.xml"/><Relationship Id="rId6" Type="http://schemas.openxmlformats.org/officeDocument/2006/relationships/image" Target="../media/image10.png"/><Relationship Id="rId5" Type="http://schemas.openxmlformats.org/officeDocument/2006/relationships/image" Target="../media/image25.png"/><Relationship Id="rId4" Type="http://schemas.openxmlformats.org/officeDocument/2006/relationships/image" Target="../media/image23.png"/><Relationship Id="rId9"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3.png"/><Relationship Id="rId7"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Layout" Target="../slideLayouts/slideLayout20.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7.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1.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2.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20.xml"/><Relationship Id="rId6" Type="http://schemas.openxmlformats.org/officeDocument/2006/relationships/image" Target="../media/image13.png"/><Relationship Id="rId5" Type="http://schemas.openxmlformats.org/officeDocument/2006/relationships/image" Target="../media/image43.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4.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47.png"/><Relationship Id="rId1" Type="http://schemas.openxmlformats.org/officeDocument/2006/relationships/slideLayout" Target="../slideLayouts/slideLayout20.xml"/><Relationship Id="rId6" Type="http://schemas.openxmlformats.org/officeDocument/2006/relationships/image" Target="../media/image49.png"/><Relationship Id="rId5" Type="http://schemas.microsoft.com/office/2007/relationships/hdphoto" Target="../media/hdphoto4.wdp"/><Relationship Id="rId10" Type="http://schemas.openxmlformats.org/officeDocument/2006/relationships/image" Target="../media/image10.png"/><Relationship Id="rId4" Type="http://schemas.openxmlformats.org/officeDocument/2006/relationships/image" Target="../media/image48.png"/><Relationship Id="rId9" Type="http://schemas.microsoft.com/office/2007/relationships/hdphoto" Target="../media/hdphoto6.wdp"/></Relationships>
</file>

<file path=ppt/slides/_rels/slide2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2.png"/><Relationship Id="rId7" Type="http://schemas.openxmlformats.org/officeDocument/2006/relationships/image" Target="../media/image48.png"/><Relationship Id="rId2" Type="http://schemas.openxmlformats.org/officeDocument/2006/relationships/image" Target="../media/image51.png"/><Relationship Id="rId1" Type="http://schemas.openxmlformats.org/officeDocument/2006/relationships/slideLayout" Target="../slideLayouts/slideLayout20.xml"/><Relationship Id="rId6" Type="http://schemas.microsoft.com/office/2007/relationships/hdphoto" Target="../media/hdphoto3.wdp"/><Relationship Id="rId5" Type="http://schemas.openxmlformats.org/officeDocument/2006/relationships/image" Target="../media/image47.png"/><Relationship Id="rId4" Type="http://schemas.openxmlformats.org/officeDocument/2006/relationships/image" Target="../media/image53.png"/><Relationship Id="rId9"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jpeg"/><Relationship Id="rId1" Type="http://schemas.openxmlformats.org/officeDocument/2006/relationships/slideLayout" Target="../slideLayouts/slideLayout20.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10.png"/><Relationship Id="rId4" Type="http://schemas.openxmlformats.org/officeDocument/2006/relationships/image" Target="../media/image56.png"/><Relationship Id="rId9" Type="http://schemas.openxmlformats.org/officeDocument/2006/relationships/image" Target="../media/image60.png"/></Relationships>
</file>

<file path=ppt/slides/_rels/slide2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62.png"/><Relationship Id="rId7" Type="http://schemas.openxmlformats.org/officeDocument/2006/relationships/image" Target="../media/image59.png"/><Relationship Id="rId2" Type="http://schemas.openxmlformats.org/officeDocument/2006/relationships/image" Target="../media/image61.png"/><Relationship Id="rId1" Type="http://schemas.openxmlformats.org/officeDocument/2006/relationships/slideLayout" Target="../slideLayouts/slideLayout20.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6.png"/><Relationship Id="rId1" Type="http://schemas.openxmlformats.org/officeDocument/2006/relationships/slideLayout" Target="../slideLayouts/slideLayout20.xml"/><Relationship Id="rId6" Type="http://schemas.openxmlformats.org/officeDocument/2006/relationships/image" Target="../media/image10.png"/><Relationship Id="rId5" Type="http://schemas.microsoft.com/office/2007/relationships/hdphoto" Target="../media/hdphoto9.wdp"/><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8.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9.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0.jp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10.png"/><Relationship Id="rId2" Type="http://schemas.openxmlformats.org/officeDocument/2006/relationships/image" Target="../media/image71.png"/><Relationship Id="rId1" Type="http://schemas.openxmlformats.org/officeDocument/2006/relationships/slideLayout" Target="../slideLayouts/slideLayout20.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6.png"/><Relationship Id="rId1" Type="http://schemas.openxmlformats.org/officeDocument/2006/relationships/slideLayout" Target="../slideLayouts/slideLayout20.xml"/><Relationship Id="rId5" Type="http://schemas.microsoft.com/office/2007/relationships/hdphoto" Target="../media/hdphoto10.wdp"/><Relationship Id="rId4" Type="http://schemas.openxmlformats.org/officeDocument/2006/relationships/image" Target="../media/image77.pn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8.jp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9.jp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9.jp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0.pn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3.jp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4.png"/><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5.jpg"/><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6.jpg"/><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7.jpg"/><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8.jpg"/><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9.jpg"/><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0.jp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78.jpg"/><Relationship Id="rId1" Type="http://schemas.openxmlformats.org/officeDocument/2006/relationships/slideLayout" Target="../slideLayouts/slideLayout20.xml"/><Relationship Id="rId5" Type="http://schemas.openxmlformats.org/officeDocument/2006/relationships/image" Target="../media/image10.png"/><Relationship Id="rId4" Type="http://schemas.microsoft.com/office/2007/relationships/hdphoto" Target="../media/hdphoto11.wdp"/></Relationships>
</file>

<file path=ppt/slides/_rels/slide5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5.png"/><Relationship Id="rId7" Type="http://schemas.openxmlformats.org/officeDocument/2006/relationships/image" Target="../media/image6.png"/><Relationship Id="rId2" Type="http://schemas.openxmlformats.org/officeDocument/2006/relationships/image" Target="../media/image94.png"/><Relationship Id="rId1" Type="http://schemas.openxmlformats.org/officeDocument/2006/relationships/slideLayout" Target="../slideLayouts/slideLayout20.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35.png"/><Relationship Id="rId9" Type="http://schemas.openxmlformats.org/officeDocument/2006/relationships/image" Target="../media/image10.png"/></Relationships>
</file>

<file path=ppt/slides/_rels/slide55.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35.png"/><Relationship Id="rId1" Type="http://schemas.openxmlformats.org/officeDocument/2006/relationships/slideLayout" Target="../slideLayouts/slideLayout20.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4.png"/></Relationships>
</file>

<file path=ppt/slides/_rels/slide5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99.pn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01.png"/><Relationship Id="rId7" Type="http://schemas.microsoft.com/office/2007/relationships/hdphoto" Target="../media/hdphoto7.wdp"/><Relationship Id="rId2" Type="http://schemas.openxmlformats.org/officeDocument/2006/relationships/image" Target="../media/image100.png"/><Relationship Id="rId1" Type="http://schemas.openxmlformats.org/officeDocument/2006/relationships/slideLayout" Target="../slideLayouts/slideLayout20.xml"/><Relationship Id="rId6" Type="http://schemas.openxmlformats.org/officeDocument/2006/relationships/image" Target="../media/image59.png"/><Relationship Id="rId5" Type="http://schemas.openxmlformats.org/officeDocument/2006/relationships/image" Target="../media/image103.png"/><Relationship Id="rId4" Type="http://schemas.openxmlformats.org/officeDocument/2006/relationships/image" Target="../media/image102.png"/></Relationships>
</file>

<file path=ppt/slides/_rels/slide5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05.png"/><Relationship Id="rId7" Type="http://schemas.microsoft.com/office/2007/relationships/hdphoto" Target="../media/hdphoto7.wdp"/><Relationship Id="rId2" Type="http://schemas.openxmlformats.org/officeDocument/2006/relationships/image" Target="../media/image104.png"/><Relationship Id="rId1" Type="http://schemas.openxmlformats.org/officeDocument/2006/relationships/slideLayout" Target="../slideLayouts/slideLayout20.xml"/><Relationship Id="rId6" Type="http://schemas.openxmlformats.org/officeDocument/2006/relationships/image" Target="../media/image59.png"/><Relationship Id="rId5" Type="http://schemas.openxmlformats.org/officeDocument/2006/relationships/image" Target="../media/image107.png"/><Relationship Id="rId4" Type="http://schemas.openxmlformats.org/officeDocument/2006/relationships/image" Target="../media/image106.png"/></Relationships>
</file>

<file path=ppt/slides/_rels/slide6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09.png"/><Relationship Id="rId7" Type="http://schemas.microsoft.com/office/2007/relationships/hdphoto" Target="../media/hdphoto7.wdp"/><Relationship Id="rId2" Type="http://schemas.openxmlformats.org/officeDocument/2006/relationships/image" Target="../media/image108.png"/><Relationship Id="rId1" Type="http://schemas.openxmlformats.org/officeDocument/2006/relationships/slideLayout" Target="../slideLayouts/slideLayout20.xml"/><Relationship Id="rId6" Type="http://schemas.openxmlformats.org/officeDocument/2006/relationships/image" Target="../media/image59.png"/><Relationship Id="rId5" Type="http://schemas.openxmlformats.org/officeDocument/2006/relationships/image" Target="../media/image111.png"/><Relationship Id="rId4" Type="http://schemas.openxmlformats.org/officeDocument/2006/relationships/image" Target="../media/image110.png"/></Relationships>
</file>

<file path=ppt/slides/_rels/slide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114.png"/></Relationships>
</file>

<file path=ppt/slides/_rels/slide63.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0.png"/><Relationship Id="rId2" Type="http://schemas.openxmlformats.org/officeDocument/2006/relationships/image" Target="../media/image115.jpeg"/><Relationship Id="rId1" Type="http://schemas.openxmlformats.org/officeDocument/2006/relationships/slideLayout" Target="../slideLayouts/slideLayout20.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svg"/></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0.pn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0.png"/><Relationship Id="rId2" Type="http://schemas.openxmlformats.org/officeDocument/2006/relationships/image" Target="../media/image60.png"/><Relationship Id="rId1" Type="http://schemas.openxmlformats.org/officeDocument/2006/relationships/slideLayout" Target="../slideLayouts/slideLayout20.xml"/><Relationship Id="rId6" Type="http://schemas.microsoft.com/office/2007/relationships/hdphoto" Target="../media/hdphoto12.wdp"/><Relationship Id="rId5" Type="http://schemas.openxmlformats.org/officeDocument/2006/relationships/image" Target="../media/image123.png"/><Relationship Id="rId4" Type="http://schemas.openxmlformats.org/officeDocument/2006/relationships/image" Target="../media/image122.png"/></Relationships>
</file>

<file path=ppt/slides/_rels/slide66.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5.png"/><Relationship Id="rId7" Type="http://schemas.microsoft.com/office/2007/relationships/hdphoto" Target="../media/hdphoto7.wdp"/><Relationship Id="rId2" Type="http://schemas.openxmlformats.org/officeDocument/2006/relationships/image" Target="../media/image124.png"/><Relationship Id="rId1" Type="http://schemas.openxmlformats.org/officeDocument/2006/relationships/slideLayout" Target="../slideLayouts/slideLayout20.xml"/><Relationship Id="rId6" Type="http://schemas.openxmlformats.org/officeDocument/2006/relationships/image" Target="../media/image59.png"/><Relationship Id="rId5" Type="http://schemas.openxmlformats.org/officeDocument/2006/relationships/image" Target="../media/image127.png"/><Relationship Id="rId4" Type="http://schemas.openxmlformats.org/officeDocument/2006/relationships/image" Target="../media/image126.png"/><Relationship Id="rId9" Type="http://schemas.openxmlformats.org/officeDocument/2006/relationships/image" Target="../media/image3.png"/></Relationships>
</file>

<file path=ppt/slides/_rels/slide67.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129.png"/><Relationship Id="rId7" Type="http://schemas.openxmlformats.org/officeDocument/2006/relationships/image" Target="../media/image123.png"/><Relationship Id="rId2" Type="http://schemas.openxmlformats.org/officeDocument/2006/relationships/image" Target="../media/image124.png"/><Relationship Id="rId1" Type="http://schemas.openxmlformats.org/officeDocument/2006/relationships/slideLayout" Target="../slideLayouts/slideLayout20.xml"/><Relationship Id="rId6" Type="http://schemas.openxmlformats.org/officeDocument/2006/relationships/image" Target="../media/image127.png"/><Relationship Id="rId5" Type="http://schemas.openxmlformats.org/officeDocument/2006/relationships/image" Target="../media/image131.png"/><Relationship Id="rId4" Type="http://schemas.openxmlformats.org/officeDocument/2006/relationships/image" Target="../media/image130.png"/><Relationship Id="rId9" Type="http://schemas.openxmlformats.org/officeDocument/2006/relationships/image" Target="../media/image3.png"/></Relationships>
</file>

<file path=ppt/slides/_rels/slide6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2.png"/><Relationship Id="rId7" Type="http://schemas.microsoft.com/office/2007/relationships/hdphoto" Target="../media/hdphoto12.wdp"/><Relationship Id="rId2" Type="http://schemas.openxmlformats.org/officeDocument/2006/relationships/image" Target="../media/image121.png"/><Relationship Id="rId1" Type="http://schemas.openxmlformats.org/officeDocument/2006/relationships/slideLayout" Target="../slideLayouts/slideLayout20.xml"/><Relationship Id="rId6" Type="http://schemas.openxmlformats.org/officeDocument/2006/relationships/image" Target="../media/image123.png"/><Relationship Id="rId5" Type="http://schemas.openxmlformats.org/officeDocument/2006/relationships/image" Target="../media/image133.png"/><Relationship Id="rId4" Type="http://schemas.openxmlformats.org/officeDocument/2006/relationships/image" Target="../media/image132.png"/></Relationships>
</file>

<file path=ppt/slides/_rels/slide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4.png"/><Relationship Id="rId1" Type="http://schemas.openxmlformats.org/officeDocument/2006/relationships/slideLayout" Target="../slideLayouts/slideLayout34.xml"/></Relationships>
</file>

<file path=ppt/slides/_rels/slide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5.png"/><Relationship Id="rId1" Type="http://schemas.openxmlformats.org/officeDocument/2006/relationships/slideLayout" Target="../slideLayouts/slideLayout34.xml"/></Relationships>
</file>

<file path=ppt/slides/_rels/slide72.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34.xml"/><Relationship Id="rId6" Type="http://schemas.openxmlformats.org/officeDocument/2006/relationships/image" Target="../media/image138.png"/><Relationship Id="rId5" Type="http://schemas.openxmlformats.org/officeDocument/2006/relationships/image" Target="../media/image137.png"/><Relationship Id="rId4" Type="http://schemas.microsoft.com/office/2007/relationships/hdphoto" Target="../media/hdphoto13.wdp"/></Relationships>
</file>

<file path=ppt/slides/_rels/slide7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39.png"/><Relationship Id="rId1" Type="http://schemas.openxmlformats.org/officeDocument/2006/relationships/slideLayout" Target="../slideLayouts/slideLayout34.xml"/><Relationship Id="rId6" Type="http://schemas.openxmlformats.org/officeDocument/2006/relationships/image" Target="../media/image3.png"/><Relationship Id="rId5" Type="http://schemas.microsoft.com/office/2007/relationships/hdphoto" Target="../media/hdphoto15.wdp"/><Relationship Id="rId4" Type="http://schemas.openxmlformats.org/officeDocument/2006/relationships/image" Target="../media/image140.png"/></Relationships>
</file>

<file path=ppt/slides/_rels/slide74.xml.rels><?xml version="1.0" encoding="UTF-8" standalone="yes"?>
<Relationships xmlns="http://schemas.openxmlformats.org/package/2006/relationships"><Relationship Id="rId8" Type="http://schemas.openxmlformats.org/officeDocument/2006/relationships/image" Target="../media/image140.png"/><Relationship Id="rId3" Type="http://schemas.microsoft.com/office/2007/relationships/hdphoto" Target="../media/hdphoto14.wdp"/><Relationship Id="rId7" Type="http://schemas.microsoft.com/office/2007/relationships/hdphoto" Target="../media/hdphoto17.wdp"/><Relationship Id="rId12" Type="http://schemas.openxmlformats.org/officeDocument/2006/relationships/image" Target="../media/image3.png"/><Relationship Id="rId2" Type="http://schemas.openxmlformats.org/officeDocument/2006/relationships/image" Target="../media/image139.png"/><Relationship Id="rId1" Type="http://schemas.openxmlformats.org/officeDocument/2006/relationships/slideLayout" Target="../slideLayouts/slideLayout34.xml"/><Relationship Id="rId6" Type="http://schemas.openxmlformats.org/officeDocument/2006/relationships/image" Target="../media/image142.png"/><Relationship Id="rId11" Type="http://schemas.microsoft.com/office/2007/relationships/hdphoto" Target="../media/hdphoto18.wdp"/><Relationship Id="rId5" Type="http://schemas.microsoft.com/office/2007/relationships/hdphoto" Target="../media/hdphoto16.wdp"/><Relationship Id="rId10" Type="http://schemas.openxmlformats.org/officeDocument/2006/relationships/image" Target="../media/image143.png"/><Relationship Id="rId4" Type="http://schemas.openxmlformats.org/officeDocument/2006/relationships/image" Target="../media/image141.png"/><Relationship Id="rId9" Type="http://schemas.microsoft.com/office/2007/relationships/hdphoto" Target="../media/hdphoto15.wdp"/></Relationships>
</file>

<file path=ppt/slides/_rels/slide7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jpg"/><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6.png"/><Relationship Id="rId1" Type="http://schemas.openxmlformats.org/officeDocument/2006/relationships/slideLayout" Target="../slideLayouts/slideLayout34.xml"/></Relationships>
</file>

<file path=ppt/slides/_rels/slide7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DBE8353-4DE7-D8A3-0D5A-C4A7A904CD1B}"/>
              </a:ext>
            </a:extLst>
          </p:cNvPr>
          <p:cNvPicPr>
            <a:picLocks noChangeAspect="1"/>
          </p:cNvPicPr>
          <p:nvPr/>
        </p:nvPicPr>
        <p:blipFill>
          <a:blip r:embed="rId2">
            <a:extLst>
              <a:ext uri="{28A0092B-C50C-407E-A947-70E740481C1C}">
                <a14:useLocalDpi xmlns:a14="http://schemas.microsoft.com/office/drawing/2010/main" val="0"/>
              </a:ext>
            </a:extLst>
          </a:blip>
          <a:srcRect l="14004" t="6000" r="11858" b="5260"/>
          <a:stretch>
            <a:fillRect/>
          </a:stretch>
        </p:blipFill>
        <p:spPr>
          <a:xfrm>
            <a:off x="10257781" y="2289161"/>
            <a:ext cx="1681309" cy="2719968"/>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BAA6CC84-A7BB-2566-F493-BF37793D2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5755" y="2311436"/>
            <a:ext cx="1969647" cy="2622699"/>
          </a:xfrm>
          <a:prstGeom prst="rect">
            <a:avLst/>
          </a:prstGeom>
          <a:effectLst>
            <a:outerShdw blurRad="63500" dist="63500" dir="2700000" algn="tl" rotWithShape="0">
              <a:prstClr val="black">
                <a:alpha val="40000"/>
              </a:prstClr>
            </a:outerShdw>
          </a:effectLst>
        </p:spPr>
      </p:pic>
      <p:sp>
        <p:nvSpPr>
          <p:cNvPr id="16" name="Subtitle 2">
            <a:extLst>
              <a:ext uri="{FF2B5EF4-FFF2-40B4-BE49-F238E27FC236}">
                <a16:creationId xmlns:a16="http://schemas.microsoft.com/office/drawing/2014/main" id="{25253251-A60F-4157-A569-A473EFAC3F88}"/>
              </a:ext>
            </a:extLst>
          </p:cNvPr>
          <p:cNvSpPr txBox="1">
            <a:spLocks/>
          </p:cNvSpPr>
          <p:nvPr/>
        </p:nvSpPr>
        <p:spPr>
          <a:xfrm>
            <a:off x="112437" y="4900469"/>
            <a:ext cx="5651812" cy="60969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dirty="0">
                <a:solidFill>
                  <a:schemeClr val="bg1"/>
                </a:solidFill>
                <a:effectLst>
                  <a:outerShdw blurRad="63500" dist="63500" dir="2700000" algn="tl" rotWithShape="0">
                    <a:prstClr val="black">
                      <a:alpha val="40000"/>
                    </a:prstClr>
                  </a:outerShdw>
                </a:effectLst>
                <a:latin typeface="Franklin Gothic Book"/>
                <a:cs typeface="Calibri"/>
              </a:rPr>
              <a:t>Models, Overview, Features and Changes</a:t>
            </a:r>
          </a:p>
        </p:txBody>
      </p:sp>
      <p:cxnSp>
        <p:nvCxnSpPr>
          <p:cNvPr id="18" name="Straight Arrow Connector 17">
            <a:extLst>
              <a:ext uri="{FF2B5EF4-FFF2-40B4-BE49-F238E27FC236}">
                <a16:creationId xmlns:a16="http://schemas.microsoft.com/office/drawing/2014/main" id="{078A39B0-4B2B-402F-93B5-0F415A2E61A9}"/>
              </a:ext>
            </a:extLst>
          </p:cNvPr>
          <p:cNvCxnSpPr>
            <a:cxnSpLocks/>
          </p:cNvCxnSpPr>
          <p:nvPr/>
        </p:nvCxnSpPr>
        <p:spPr>
          <a:xfrm>
            <a:off x="211352" y="4819097"/>
            <a:ext cx="5757648"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7" name="Picture 14">
            <a:extLst>
              <a:ext uri="{FF2B5EF4-FFF2-40B4-BE49-F238E27FC236}">
                <a16:creationId xmlns:a16="http://schemas.microsoft.com/office/drawing/2014/main" id="{530A35C3-ECD3-0AC7-CA63-F48DA2E2944C}"/>
              </a:ext>
            </a:extLst>
          </p:cNvPr>
          <p:cNvPicPr>
            <a:picLocks noChangeAspect="1"/>
          </p:cNvPicPr>
          <p:nvPr/>
        </p:nvPicPr>
        <p:blipFill>
          <a:blip r:embed="rId4"/>
          <a:srcRect t="33981" b="40007"/>
          <a:stretch/>
        </p:blipFill>
        <p:spPr>
          <a:xfrm>
            <a:off x="1694013" y="1736582"/>
            <a:ext cx="2488659" cy="501029"/>
          </a:xfrm>
          <a:prstGeom prst="rect">
            <a:avLst/>
          </a:prstGeom>
          <a:effectLst>
            <a:outerShdw blurRad="63500" dist="63500" dir="2700000" algn="tl" rotWithShape="0">
              <a:prstClr val="black">
                <a:alpha val="40000"/>
              </a:prstClr>
            </a:outerShdw>
          </a:effectLst>
        </p:spPr>
      </p:pic>
      <p:pic>
        <p:nvPicPr>
          <p:cNvPr id="6" name="Picture 5" descr="A black and white logo&#10;&#10;AI-generated content may be incorrect.">
            <a:extLst>
              <a:ext uri="{FF2B5EF4-FFF2-40B4-BE49-F238E27FC236}">
                <a16:creationId xmlns:a16="http://schemas.microsoft.com/office/drawing/2014/main" id="{444EE170-47A6-F8C5-32CF-AE541CEE37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2619" y="2299321"/>
            <a:ext cx="4794514" cy="2438405"/>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F0D1CD48-E31D-630F-26EA-C51A10604FAB}"/>
              </a:ext>
            </a:extLst>
          </p:cNvPr>
          <p:cNvPicPr>
            <a:picLocks noChangeAspect="1"/>
          </p:cNvPicPr>
          <p:nvPr/>
        </p:nvPicPr>
        <p:blipFill>
          <a:blip r:embed="rId6">
            <a:extLst>
              <a:ext uri="{28A0092B-C50C-407E-A947-70E740481C1C}">
                <a14:useLocalDpi xmlns:a14="http://schemas.microsoft.com/office/drawing/2010/main" val="0"/>
              </a:ext>
            </a:extLst>
          </a:blip>
          <a:srcRect l="19806" t="7943" r="20639" b="4400"/>
          <a:stretch>
            <a:fillRect/>
          </a:stretch>
        </p:blipFill>
        <p:spPr>
          <a:xfrm>
            <a:off x="6265832" y="2311436"/>
            <a:ext cx="1708383" cy="2650093"/>
          </a:xfrm>
          <a:prstGeom prst="rect">
            <a:avLst/>
          </a:prstGeom>
          <a:effectLst>
            <a:outerShdw blurRad="63500" dist="63500" dir="2700000" algn="tl" rotWithShape="0">
              <a:prstClr val="black">
                <a:alpha val="40000"/>
              </a:prstClr>
            </a:outerShdw>
          </a:effectLst>
        </p:spPr>
      </p:pic>
      <p:pic>
        <p:nvPicPr>
          <p:cNvPr id="5" name="Picture 4" descr="A yellow sign with black text&#10;&#10;Description automatically generated">
            <a:extLst>
              <a:ext uri="{FF2B5EF4-FFF2-40B4-BE49-F238E27FC236}">
                <a16:creationId xmlns:a16="http://schemas.microsoft.com/office/drawing/2014/main" id="{5D6CC502-E4F8-C627-BE6D-830034319F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79778" y="3779886"/>
            <a:ext cx="499158" cy="778317"/>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8E444A54-2ACF-85AA-0B34-72120579F5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44977" y="3779886"/>
            <a:ext cx="487556" cy="778317"/>
          </a:xfrm>
          <a:prstGeom prst="rect">
            <a:avLst/>
          </a:prstGeom>
          <a:effectLst>
            <a:outerShdw blurRad="63500" dist="63500" dir="2700000" algn="tl" rotWithShape="0">
              <a:prstClr val="black">
                <a:alpha val="40000"/>
              </a:prstClr>
            </a:outerShdw>
          </a:effectLst>
        </p:spPr>
      </p:pic>
      <p:pic>
        <p:nvPicPr>
          <p:cNvPr id="15" name="Picture 14" descr="A red rectangular sign with white text&#10;&#10;AI-generated content may be incorrect.">
            <a:extLst>
              <a:ext uri="{FF2B5EF4-FFF2-40B4-BE49-F238E27FC236}">
                <a16:creationId xmlns:a16="http://schemas.microsoft.com/office/drawing/2014/main" id="{8659A4D9-B259-571D-9137-8CC716A841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12562" y="3791315"/>
            <a:ext cx="491558" cy="766284"/>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1474165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C701B-6AFC-42B3-B873-65091F9E5DB8}"/>
              </a:ext>
            </a:extLst>
          </p:cNvPr>
          <p:cNvSpPr>
            <a:spLocks noGrp="1"/>
          </p:cNvSpPr>
          <p:nvPr>
            <p:ph type="title"/>
          </p:nvPr>
        </p:nvSpPr>
        <p:spPr>
          <a:xfrm>
            <a:off x="7354888" y="106679"/>
            <a:ext cx="3932237" cy="922967"/>
          </a:xfrm>
          <a:effectLst>
            <a:outerShdw blurRad="63500" dist="63500" dir="2700000" algn="tl" rotWithShape="0">
              <a:prstClr val="black">
                <a:alpha val="40000"/>
              </a:prstClr>
            </a:outerShdw>
          </a:effectLst>
        </p:spPr>
        <p:txBody>
          <a:bodyPr>
            <a:norm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OUTLINE</a:t>
            </a:r>
          </a:p>
        </p:txBody>
      </p:sp>
      <p:sp>
        <p:nvSpPr>
          <p:cNvPr id="4" name="Content Placeholder 3">
            <a:extLst>
              <a:ext uri="{FF2B5EF4-FFF2-40B4-BE49-F238E27FC236}">
                <a16:creationId xmlns:a16="http://schemas.microsoft.com/office/drawing/2014/main" id="{8EC44612-F26F-4DD5-8A23-78403A08F2BB}"/>
              </a:ext>
            </a:extLst>
          </p:cNvPr>
          <p:cNvSpPr>
            <a:spLocks noGrp="1"/>
          </p:cNvSpPr>
          <p:nvPr>
            <p:ph type="body" sz="half" idx="2"/>
          </p:nvPr>
        </p:nvSpPr>
        <p:spPr>
          <a:xfrm>
            <a:off x="7401770" y="2229975"/>
            <a:ext cx="4736889" cy="4414664"/>
          </a:xfrm>
          <a:effectLst>
            <a:outerShdw blurRad="63500" dist="63500" dir="2700000" algn="tl" rotWithShape="0">
              <a:prstClr val="black">
                <a:alpha val="40000"/>
              </a:prstClr>
            </a:outerShdw>
          </a:effectLst>
        </p:spPr>
        <p:txBody>
          <a:bodyPr vert="horz" lIns="91440" tIns="45720" rIns="91440" bIns="45720" rtlCol="0" anchor="t">
            <a:normAutofit/>
          </a:bodyPr>
          <a:lstStyle/>
          <a:p>
            <a:pPr marL="342900"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What’s New</a:t>
            </a:r>
          </a:p>
          <a:p>
            <a:pPr marL="742950" lvl="1" indent="-28575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EZ Start Plus Bluetooth App</a:t>
            </a:r>
          </a:p>
          <a:p>
            <a:pPr marL="742950" lvl="1" indent="-28575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Field Gas Conversion</a:t>
            </a:r>
          </a:p>
          <a:p>
            <a:pPr marL="742950" lvl="1" indent="-28575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Built-in Operation Panel</a:t>
            </a:r>
          </a:p>
          <a:p>
            <a:pPr marL="742950" lvl="1" indent="-28575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Front Cover Latches</a:t>
            </a:r>
          </a:p>
          <a:p>
            <a:pPr marL="342900"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Installation</a:t>
            </a:r>
          </a:p>
          <a:p>
            <a:pPr marL="800100" lvl="1"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Venting</a:t>
            </a:r>
          </a:p>
          <a:p>
            <a:pPr marL="800100" lvl="1"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Gas</a:t>
            </a:r>
          </a:p>
          <a:p>
            <a:pPr marL="800100" lvl="1"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Condensate</a:t>
            </a:r>
          </a:p>
          <a:p>
            <a:pPr marL="800100" lvl="1"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Unit Settings</a:t>
            </a:r>
          </a:p>
          <a:p>
            <a:pPr marL="800100" lvl="1"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Basic Maintenance</a:t>
            </a:r>
          </a:p>
          <a:p>
            <a:pPr marL="342900" indent="-342900">
              <a:buFont typeface="Arial" panose="020B0604020202020204" pitchFamily="34" charset="0"/>
              <a:buChar char="•"/>
            </a:pPr>
            <a:r>
              <a:rPr lang="en-US" sz="1800" dirty="0">
                <a:solidFill>
                  <a:schemeClr val="bg1"/>
                </a:solidFill>
                <a:effectLst>
                  <a:outerShdw blurRad="63500" dist="63500" dir="2700000" algn="tl" rotWithShape="0">
                    <a:prstClr val="black">
                      <a:alpha val="40000"/>
                    </a:prstClr>
                  </a:outerShdw>
                </a:effectLst>
                <a:latin typeface="Franklin Gothic Book"/>
                <a:cs typeface="Calibri"/>
              </a:rPr>
              <a:t>Commercial Racks</a:t>
            </a:r>
          </a:p>
        </p:txBody>
      </p:sp>
      <p:cxnSp>
        <p:nvCxnSpPr>
          <p:cNvPr id="3" name="Straight Arrow Connector 2">
            <a:extLst>
              <a:ext uri="{FF2B5EF4-FFF2-40B4-BE49-F238E27FC236}">
                <a16:creationId xmlns:a16="http://schemas.microsoft.com/office/drawing/2014/main" id="{103BAB9F-CB4C-D706-326D-D8EBC483DC4F}"/>
              </a:ext>
            </a:extLst>
          </p:cNvPr>
          <p:cNvCxnSpPr>
            <a:cxnSpLocks/>
          </p:cNvCxnSpPr>
          <p:nvPr/>
        </p:nvCxnSpPr>
        <p:spPr>
          <a:xfrm>
            <a:off x="7514761" y="1029646"/>
            <a:ext cx="2505539"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CE8165C-9CD4-1990-F299-25EABB09ACF3}"/>
              </a:ext>
            </a:extLst>
          </p:cNvPr>
          <p:cNvPicPr>
            <a:picLocks noChangeAspect="1"/>
          </p:cNvPicPr>
          <p:nvPr/>
        </p:nvPicPr>
        <p:blipFill>
          <a:blip r:embed="rId2">
            <a:alphaModFix/>
            <a:extLst>
              <a:ext uri="{28A0092B-C50C-407E-A947-70E740481C1C}">
                <a14:useLocalDpi xmlns:a14="http://schemas.microsoft.com/office/drawing/2010/main" val="0"/>
              </a:ext>
            </a:extLst>
          </a:blip>
          <a:srcRect l="28319" t="2276" r="18535" b="4621"/>
          <a:stretch>
            <a:fillRect/>
          </a:stretch>
        </p:blipFill>
        <p:spPr>
          <a:xfrm>
            <a:off x="0" y="0"/>
            <a:ext cx="6959600" cy="6857999"/>
          </a:xfrm>
          <a:prstGeom prst="rect">
            <a:avLst/>
          </a:prstGeom>
          <a:effectLst>
            <a:innerShdw blurRad="127000" dist="50800" dir="2700000">
              <a:prstClr val="black">
                <a:alpha val="50000"/>
              </a:prstClr>
            </a:innerShdw>
          </a:effectLst>
        </p:spPr>
      </p:pic>
      <p:sp>
        <p:nvSpPr>
          <p:cNvPr id="7" name="TextBox 6">
            <a:extLst>
              <a:ext uri="{FF2B5EF4-FFF2-40B4-BE49-F238E27FC236}">
                <a16:creationId xmlns:a16="http://schemas.microsoft.com/office/drawing/2014/main" id="{49D88563-A38E-86F4-1BA6-3E7AAD5869F3}"/>
              </a:ext>
            </a:extLst>
          </p:cNvPr>
          <p:cNvSpPr txBox="1"/>
          <p:nvPr/>
        </p:nvSpPr>
        <p:spPr>
          <a:xfrm>
            <a:off x="7401770" y="1029646"/>
            <a:ext cx="4151376" cy="1200329"/>
          </a:xfrm>
          <a:prstGeom prst="rect">
            <a:avLst/>
          </a:prstGeom>
          <a:noFill/>
          <a:effectLst>
            <a:outerShdw blurRad="63500" dist="63500" dir="2700000" algn="tl" rotWithShape="0">
              <a:prstClr val="black">
                <a:alpha val="40000"/>
              </a:prstClr>
            </a:outerShdw>
          </a:effectLst>
        </p:spPr>
        <p:txBody>
          <a:bodyPr wrap="square">
            <a:spAutoFit/>
          </a:bodyPr>
          <a:lstStyle/>
          <a:p>
            <a:pPr marL="342900" indent="-342900">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Book"/>
                <a:cs typeface="Calibri"/>
              </a:rPr>
              <a:t>Pro Series Lineup</a:t>
            </a:r>
          </a:p>
          <a:p>
            <a:pPr marL="742950" lvl="1" indent="-285750">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Book"/>
                <a:cs typeface="Calibri"/>
              </a:rPr>
              <a:t>EZ Series Pro</a:t>
            </a:r>
          </a:p>
          <a:p>
            <a:pPr marL="742950" lvl="1" indent="-285750">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Book"/>
                <a:cs typeface="Calibri"/>
              </a:rPr>
              <a:t>NRCR Pro</a:t>
            </a:r>
          </a:p>
          <a:p>
            <a:pPr marL="742950" lvl="1" indent="-285750">
              <a:buFont typeface="Arial" panose="020B0604020202020204" pitchFamily="34" charset="0"/>
              <a:buChar char="•"/>
            </a:pPr>
            <a:r>
              <a:rPr lang="en-US" dirty="0">
                <a:solidFill>
                  <a:schemeClr val="bg1"/>
                </a:solidFill>
                <a:effectLst>
                  <a:outerShdw blurRad="63500" dist="63500" dir="2700000" algn="tl" rotWithShape="0">
                    <a:prstClr val="black">
                      <a:alpha val="40000"/>
                    </a:prstClr>
                  </a:outerShdw>
                </a:effectLst>
                <a:latin typeface="Franklin Gothic Book"/>
                <a:cs typeface="Calibri"/>
              </a:rPr>
              <a:t>NCC199CDV Pro</a:t>
            </a:r>
          </a:p>
        </p:txBody>
      </p:sp>
      <p:pic>
        <p:nvPicPr>
          <p:cNvPr id="6" name="Picture 5">
            <a:extLst>
              <a:ext uri="{FF2B5EF4-FFF2-40B4-BE49-F238E27FC236}">
                <a16:creationId xmlns:a16="http://schemas.microsoft.com/office/drawing/2014/main" id="{5D77CA54-B884-1605-1286-2DAF3DA590B1}"/>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69642038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2499361"/>
            <a:ext cx="12192000" cy="1238513"/>
          </a:xfrm>
          <a:effectLst>
            <a:outerShdw blurRad="63500" dist="63500" dir="2700000" algn="tl" rotWithShape="0">
              <a:prstClr val="black">
                <a:alpha val="40000"/>
              </a:prstClr>
            </a:outerShdw>
          </a:effectLst>
        </p:spPr>
        <p:txBody>
          <a:bodyPr>
            <a:normAutofit/>
          </a:bodyPr>
          <a:lstStyle/>
          <a:p>
            <a:pPr algn="ctr"/>
            <a:r>
              <a:rPr lang="en-US" sz="6000" dirty="0">
                <a:solidFill>
                  <a:schemeClr val="bg1"/>
                </a:solidFill>
                <a:effectLst>
                  <a:outerShdw blurRad="63500" dist="63500" dir="2700000" algn="tl" rotWithShape="0">
                    <a:prstClr val="black">
                      <a:alpha val="40000"/>
                    </a:prstClr>
                  </a:outerShdw>
                </a:effectLst>
                <a:latin typeface="Franklin Gothic Demi"/>
                <a:cs typeface="Calibri Light"/>
              </a:rPr>
              <a:t>PRO SERIES LINEUP</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2663952" y="3737874"/>
            <a:ext cx="6986016"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F842F3C-E342-8569-1D9D-34097A4B68B7}"/>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2304325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E87B31A4-0508-A13E-352C-E065695F4B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A4C941-D50C-D894-B5BB-676628F2548C}"/>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10+ YEARS OF EZTR INNOVATION</a:t>
            </a:r>
          </a:p>
        </p:txBody>
      </p:sp>
      <p:cxnSp>
        <p:nvCxnSpPr>
          <p:cNvPr id="6" name="Straight Arrow Connector 5">
            <a:extLst>
              <a:ext uri="{FF2B5EF4-FFF2-40B4-BE49-F238E27FC236}">
                <a16:creationId xmlns:a16="http://schemas.microsoft.com/office/drawing/2014/main" id="{90F0C025-AE79-8EBA-E3E0-FD764F3A5D06}"/>
              </a:ext>
            </a:extLst>
          </p:cNvPr>
          <p:cNvCxnSpPr>
            <a:cxnSpLocks/>
          </p:cNvCxnSpPr>
          <p:nvPr/>
        </p:nvCxnSpPr>
        <p:spPr>
          <a:xfrm>
            <a:off x="88105" y="880374"/>
            <a:ext cx="9372887"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Content Placeholder 3">
            <a:extLst>
              <a:ext uri="{FF2B5EF4-FFF2-40B4-BE49-F238E27FC236}">
                <a16:creationId xmlns:a16="http://schemas.microsoft.com/office/drawing/2014/main" id="{E65FFE30-0D35-BC87-F9CD-97E1E2A015CA}"/>
              </a:ext>
            </a:extLst>
          </p:cNvPr>
          <p:cNvSpPr>
            <a:spLocks noGrp="1"/>
          </p:cNvSpPr>
          <p:nvPr>
            <p:ph type="body" sz="half" idx="2"/>
          </p:nvPr>
        </p:nvSpPr>
        <p:spPr>
          <a:xfrm>
            <a:off x="0" y="990036"/>
            <a:ext cx="11981975" cy="1994121"/>
          </a:xfr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p>
            <a:r>
              <a:rPr lang="en-US" sz="2400" dirty="0">
                <a:solidFill>
                  <a:schemeClr val="bg1"/>
                </a:solidFill>
                <a:effectLst>
                  <a:outerShdw blurRad="63500" dist="63500" dir="2700000" algn="tl" rotWithShape="0">
                    <a:prstClr val="black">
                      <a:alpha val="40000"/>
                    </a:prstClr>
                  </a:outerShdw>
                </a:effectLst>
                <a:latin typeface="Franklin Gothic Book"/>
                <a:cs typeface="Calibri"/>
              </a:rPr>
              <a:t>It all started in 2014 with the EZTR40 package, offering installers a time saving and EZ way to replace a tank with a tankless utilizing top mounted water connections. In 2017 the Pre-Mix EZ and EZTR models were introduced offering higher efficiency and capacities. In 2020 the EZ/EZTR Pre-Mix lineup was expanded to include the NRCR along with new features like Steady BTU. Now, the latest Pro Series models offer even higher efficiency and more features including a new EZ71 model!</a:t>
            </a:r>
          </a:p>
        </p:txBody>
      </p:sp>
      <p:pic>
        <p:nvPicPr>
          <p:cNvPr id="5" name="Picture 4">
            <a:extLst>
              <a:ext uri="{FF2B5EF4-FFF2-40B4-BE49-F238E27FC236}">
                <a16:creationId xmlns:a16="http://schemas.microsoft.com/office/drawing/2014/main" id="{F636E36E-AB02-B998-D543-EF6FD6098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480" y="2979711"/>
            <a:ext cx="1720613" cy="2640615"/>
          </a:xfrm>
          <a:prstGeom prst="rect">
            <a:avLst/>
          </a:prstGeom>
          <a:effectLst>
            <a:outerShdw blurRad="63500" dist="63500" dir="2700000" algn="tl" rotWithShape="0">
              <a:prstClr val="black">
                <a:alpha val="40000"/>
              </a:prstClr>
            </a:outerShdw>
          </a:effectLst>
        </p:spPr>
      </p:pic>
      <p:pic>
        <p:nvPicPr>
          <p:cNvPr id="8" name="Picture 7">
            <a:extLst>
              <a:ext uri="{FF2B5EF4-FFF2-40B4-BE49-F238E27FC236}">
                <a16:creationId xmlns:a16="http://schemas.microsoft.com/office/drawing/2014/main" id="{85E5243B-FCC9-7DC3-9687-AD9F72E49E8D}"/>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686824" y="2923439"/>
            <a:ext cx="1973581" cy="3049741"/>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3932E63C-7F3A-1202-94FE-1579044CAE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4491" y="2827623"/>
            <a:ext cx="3183018" cy="3086758"/>
          </a:xfrm>
          <a:prstGeom prst="rect">
            <a:avLst/>
          </a:prstGeom>
          <a:effectLst>
            <a:outerShdw blurRad="63500" dist="63500" dir="2700000" algn="tl" rotWithShape="0">
              <a:prstClr val="black">
                <a:alpha val="40000"/>
              </a:prstClr>
            </a:outerShdw>
          </a:effectLst>
        </p:spPr>
      </p:pic>
      <p:sp>
        <p:nvSpPr>
          <p:cNvPr id="15" name="TextBox 14">
            <a:extLst>
              <a:ext uri="{FF2B5EF4-FFF2-40B4-BE49-F238E27FC236}">
                <a16:creationId xmlns:a16="http://schemas.microsoft.com/office/drawing/2014/main" id="{BF45F04F-F49D-21E4-8F77-4C2814FCF80D}"/>
              </a:ext>
            </a:extLst>
          </p:cNvPr>
          <p:cNvSpPr txBox="1"/>
          <p:nvPr/>
        </p:nvSpPr>
        <p:spPr>
          <a:xfrm>
            <a:off x="956130" y="5632971"/>
            <a:ext cx="819150" cy="400110"/>
          </a:xfrm>
          <a:prstGeom prst="rect">
            <a:avLst/>
          </a:prstGeom>
          <a:noFill/>
          <a:effectLst>
            <a:outerShdw blurRad="63500" dist="63500" dir="2700000" algn="tl" rotWithShape="0">
              <a:prstClr val="black">
                <a:alpha val="40000"/>
              </a:prstClr>
            </a:outerShdw>
          </a:effectLst>
        </p:spPr>
        <p:txBody>
          <a:bodyPr wrap="square">
            <a:spAutoFit/>
          </a:bodyPr>
          <a:lstStyle/>
          <a:p>
            <a:r>
              <a:rPr lang="en-US" sz="2000">
                <a:solidFill>
                  <a:schemeClr val="bg1"/>
                </a:solidFill>
                <a:effectLst>
                  <a:outerShdw blurRad="63500" dist="63500" dir="2700000" algn="tl" rotWithShape="0">
                    <a:prstClr val="black">
                      <a:alpha val="40000"/>
                    </a:prstClr>
                  </a:outerShdw>
                </a:effectLst>
                <a:latin typeface="Franklin Gothic Book"/>
                <a:cs typeface="Calibri"/>
              </a:rPr>
              <a:t>2014</a:t>
            </a:r>
          </a:p>
        </p:txBody>
      </p:sp>
      <p:sp>
        <p:nvSpPr>
          <p:cNvPr id="16" name="TextBox 15">
            <a:extLst>
              <a:ext uri="{FF2B5EF4-FFF2-40B4-BE49-F238E27FC236}">
                <a16:creationId xmlns:a16="http://schemas.microsoft.com/office/drawing/2014/main" id="{9969A5D9-1548-993E-8B07-F06B3C2AD025}"/>
              </a:ext>
            </a:extLst>
          </p:cNvPr>
          <p:cNvSpPr txBox="1"/>
          <p:nvPr/>
        </p:nvSpPr>
        <p:spPr>
          <a:xfrm>
            <a:off x="3253958" y="5929747"/>
            <a:ext cx="819150" cy="400110"/>
          </a:xfrm>
          <a:prstGeom prst="rect">
            <a:avLst/>
          </a:prstGeom>
          <a:noFill/>
          <a:effectLst>
            <a:outerShdw blurRad="63500" dist="63500" dir="2700000" algn="tl" rotWithShape="0">
              <a:prstClr val="black">
                <a:alpha val="40000"/>
              </a:prstClr>
            </a:outerShdw>
          </a:effectLst>
        </p:spPr>
        <p:txBody>
          <a:bodyPr wrap="square">
            <a:spAutoFit/>
          </a:bodyPr>
          <a:lstStyle/>
          <a:p>
            <a:r>
              <a:rPr lang="en-US" sz="2000" dirty="0">
                <a:solidFill>
                  <a:schemeClr val="bg1"/>
                </a:solidFill>
                <a:effectLst>
                  <a:outerShdw blurRad="63500" dist="63500" dir="2700000" algn="tl" rotWithShape="0">
                    <a:prstClr val="black">
                      <a:alpha val="40000"/>
                    </a:prstClr>
                  </a:outerShdw>
                </a:effectLst>
                <a:latin typeface="Franklin Gothic Book"/>
                <a:cs typeface="Calibri"/>
              </a:rPr>
              <a:t>2017</a:t>
            </a:r>
          </a:p>
        </p:txBody>
      </p:sp>
      <p:sp>
        <p:nvSpPr>
          <p:cNvPr id="17" name="TextBox 16">
            <a:extLst>
              <a:ext uri="{FF2B5EF4-FFF2-40B4-BE49-F238E27FC236}">
                <a16:creationId xmlns:a16="http://schemas.microsoft.com/office/drawing/2014/main" id="{0818A024-37D8-51F6-E059-A4B4DDB327DE}"/>
              </a:ext>
            </a:extLst>
          </p:cNvPr>
          <p:cNvSpPr txBox="1"/>
          <p:nvPr/>
        </p:nvSpPr>
        <p:spPr>
          <a:xfrm>
            <a:off x="5784544" y="5827566"/>
            <a:ext cx="819150" cy="400110"/>
          </a:xfrm>
          <a:prstGeom prst="rect">
            <a:avLst/>
          </a:prstGeom>
          <a:noFill/>
          <a:effectLst>
            <a:outerShdw blurRad="63500" dist="63500" dir="2700000" algn="tl" rotWithShape="0">
              <a:prstClr val="black">
                <a:alpha val="40000"/>
              </a:prstClr>
            </a:outerShdw>
          </a:effectLst>
        </p:spPr>
        <p:txBody>
          <a:bodyPr wrap="square">
            <a:spAutoFit/>
          </a:bodyPr>
          <a:lstStyle/>
          <a:p>
            <a:r>
              <a:rPr lang="en-US" sz="2000">
                <a:solidFill>
                  <a:schemeClr val="bg1"/>
                </a:solidFill>
                <a:effectLst>
                  <a:outerShdw blurRad="63500" dist="63500" dir="2700000" algn="tl" rotWithShape="0">
                    <a:prstClr val="black">
                      <a:alpha val="40000"/>
                    </a:prstClr>
                  </a:outerShdw>
                </a:effectLst>
                <a:latin typeface="Franklin Gothic Book"/>
                <a:cs typeface="Calibri"/>
              </a:rPr>
              <a:t>2020</a:t>
            </a:r>
          </a:p>
        </p:txBody>
      </p:sp>
      <p:sp>
        <p:nvSpPr>
          <p:cNvPr id="4" name="TextBox 3">
            <a:extLst>
              <a:ext uri="{FF2B5EF4-FFF2-40B4-BE49-F238E27FC236}">
                <a16:creationId xmlns:a16="http://schemas.microsoft.com/office/drawing/2014/main" id="{D5716E33-AF85-C12E-F7E7-C9C3FE93B467}"/>
              </a:ext>
            </a:extLst>
          </p:cNvPr>
          <p:cNvSpPr txBox="1"/>
          <p:nvPr/>
        </p:nvSpPr>
        <p:spPr>
          <a:xfrm>
            <a:off x="7619181" y="5827566"/>
            <a:ext cx="1779764" cy="40011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000" dirty="0">
                <a:solidFill>
                  <a:schemeClr val="bg1"/>
                </a:solidFill>
                <a:effectLst>
                  <a:outerShdw blurRad="63500" dist="63500" dir="2700000" algn="tl" rotWithShape="0">
                    <a:prstClr val="black">
                      <a:alpha val="40000"/>
                    </a:prstClr>
                  </a:outerShdw>
                </a:effectLst>
                <a:latin typeface="Franklin Gothic Book"/>
                <a:cs typeface="Calibri"/>
              </a:rPr>
              <a:t>2024</a:t>
            </a:r>
          </a:p>
        </p:txBody>
      </p:sp>
      <p:pic>
        <p:nvPicPr>
          <p:cNvPr id="7" name="Picture 6">
            <a:extLst>
              <a:ext uri="{FF2B5EF4-FFF2-40B4-BE49-F238E27FC236}">
                <a16:creationId xmlns:a16="http://schemas.microsoft.com/office/drawing/2014/main" id="{00004976-27A3-782A-97F0-2808E7CA9B92}"/>
              </a:ext>
            </a:extLst>
          </p:cNvPr>
          <p:cNvPicPr>
            <a:picLocks noChangeAspect="1"/>
          </p:cNvPicPr>
          <p:nvPr/>
        </p:nvPicPr>
        <p:blipFill>
          <a:blip r:embed="rId5">
            <a:extLst>
              <a:ext uri="{28A0092B-C50C-407E-A947-70E740481C1C}">
                <a14:useLocalDpi xmlns:a14="http://schemas.microsoft.com/office/drawing/2010/main" val="0"/>
              </a:ext>
            </a:extLst>
          </a:blip>
          <a:srcRect l="19037" t="5957" r="19002" b="4558"/>
          <a:stretch>
            <a:fillRect/>
          </a:stretch>
        </p:blipFill>
        <p:spPr>
          <a:xfrm>
            <a:off x="9873561" y="2899416"/>
            <a:ext cx="1965025" cy="2990942"/>
          </a:xfrm>
          <a:prstGeom prst="rect">
            <a:avLst/>
          </a:prstGeom>
          <a:effectLst>
            <a:outerShdw blurRad="63500" dist="63500" dir="2700000" algn="tl" rotWithShape="0">
              <a:prstClr val="black">
                <a:alpha val="40000"/>
              </a:prstClr>
            </a:outerShdw>
          </a:effectLst>
        </p:spPr>
      </p:pic>
      <p:pic>
        <p:nvPicPr>
          <p:cNvPr id="10" name="Picture 9">
            <a:extLst>
              <a:ext uri="{FF2B5EF4-FFF2-40B4-BE49-F238E27FC236}">
                <a16:creationId xmlns:a16="http://schemas.microsoft.com/office/drawing/2014/main" id="{3E74786C-8588-7D90-FE27-591CA2A50F03}"/>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BB4940A5-E6AE-0EEF-AFB9-4D47B5C9EA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26798" y="2923439"/>
            <a:ext cx="2102344" cy="2886624"/>
          </a:xfrm>
          <a:prstGeom prst="rect">
            <a:avLst/>
          </a:prstGeom>
          <a:effectLst>
            <a:outerShdw blurRad="63500" dist="63500" dir="2700000" algn="tl" rotWithShape="0">
              <a:prstClr val="black">
                <a:alpha val="40000"/>
              </a:prstClr>
            </a:outerShdw>
          </a:effectLst>
        </p:spPr>
      </p:pic>
      <p:sp>
        <p:nvSpPr>
          <p:cNvPr id="13" name="TextBox 12">
            <a:extLst>
              <a:ext uri="{FF2B5EF4-FFF2-40B4-BE49-F238E27FC236}">
                <a16:creationId xmlns:a16="http://schemas.microsoft.com/office/drawing/2014/main" id="{BB5B19BC-7DD5-2B38-EDD7-F6DBBD2D7873}"/>
              </a:ext>
            </a:extLst>
          </p:cNvPr>
          <p:cNvSpPr txBox="1"/>
          <p:nvPr/>
        </p:nvSpPr>
        <p:spPr>
          <a:xfrm>
            <a:off x="10003758" y="5810063"/>
            <a:ext cx="1779764" cy="40011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000" dirty="0">
                <a:solidFill>
                  <a:schemeClr val="bg1"/>
                </a:solidFill>
                <a:effectLst>
                  <a:outerShdw blurRad="63500" dist="63500" dir="2700000" algn="tl" rotWithShape="0">
                    <a:prstClr val="black">
                      <a:alpha val="40000"/>
                    </a:prstClr>
                  </a:outerShdw>
                </a:effectLst>
                <a:latin typeface="Franklin Gothic Book"/>
                <a:cs typeface="Calibri"/>
              </a:rPr>
              <a:t>2026</a:t>
            </a:r>
          </a:p>
        </p:txBody>
      </p:sp>
      <p:sp>
        <p:nvSpPr>
          <p:cNvPr id="14" name="TextBox 13">
            <a:extLst>
              <a:ext uri="{FF2B5EF4-FFF2-40B4-BE49-F238E27FC236}">
                <a16:creationId xmlns:a16="http://schemas.microsoft.com/office/drawing/2014/main" id="{9B797CE3-EE0E-20A3-41FE-A1A4074D3104}"/>
              </a:ext>
            </a:extLst>
          </p:cNvPr>
          <p:cNvSpPr txBox="1"/>
          <p:nvPr/>
        </p:nvSpPr>
        <p:spPr>
          <a:xfrm>
            <a:off x="321733" y="6378211"/>
            <a:ext cx="9982199" cy="369332"/>
          </a:xfrm>
          <a:prstGeom prst="rect">
            <a:avLst/>
          </a:prstGeom>
          <a:noFill/>
          <a:effectLst>
            <a:outerShdw blurRad="63500" dist="63500" dir="2700000" algn="tl" rotWithShape="0">
              <a:prstClr val="black">
                <a:alpha val="40000"/>
              </a:prstClr>
            </a:outerShdw>
          </a:effectLst>
        </p:spPr>
        <p:txBody>
          <a:bodyPr wrap="square">
            <a:spAutoFit/>
          </a:bodyPr>
          <a:lstStyle/>
          <a:p>
            <a:r>
              <a:rPr lang="en-US" dirty="0">
                <a:solidFill>
                  <a:schemeClr val="bg1"/>
                </a:solidFill>
                <a:effectLst>
                  <a:outerShdw blurRad="63500" dist="63500" dir="2700000" algn="tl" rotWithShape="0">
                    <a:prstClr val="black">
                      <a:alpha val="40000"/>
                    </a:prstClr>
                  </a:outerShdw>
                </a:effectLst>
                <a:latin typeface="Franklin Gothic Book"/>
                <a:cs typeface="Calibri"/>
              </a:rPr>
              <a:t>Pro Series units were updated in 2026 with the operation panel, making unit settings even easier!</a:t>
            </a:r>
          </a:p>
        </p:txBody>
      </p:sp>
    </p:spTree>
    <p:extLst>
      <p:ext uri="{BB962C8B-B14F-4D97-AF65-F5344CB8AC3E}">
        <p14:creationId xmlns:p14="http://schemas.microsoft.com/office/powerpoint/2010/main" val="63568114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C701B-6AFC-42B3-B873-65091F9E5DB8}"/>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effectLst>
                  <a:outerShdw blurRad="63500" dist="63500" dir="2700000" algn="tl" rotWithShape="0">
                    <a:prstClr val="black">
                      <a:alpha val="40000"/>
                    </a:prstClr>
                  </a:outerShdw>
                </a:effectLst>
                <a:latin typeface="Franklin Gothic Demi"/>
                <a:cs typeface="Calibri Light"/>
              </a:rPr>
              <a:t>EZ SERIES PRO</a:t>
            </a:r>
          </a:p>
        </p:txBody>
      </p:sp>
      <p:cxnSp>
        <p:nvCxnSpPr>
          <p:cNvPr id="6" name="Straight Arrow Connector 5">
            <a:extLst>
              <a:ext uri="{FF2B5EF4-FFF2-40B4-BE49-F238E27FC236}">
                <a16:creationId xmlns:a16="http://schemas.microsoft.com/office/drawing/2014/main" id="{1EC98AEF-CE14-01AF-56CB-77F7B845AFE7}"/>
              </a:ext>
            </a:extLst>
          </p:cNvPr>
          <p:cNvCxnSpPr>
            <a:cxnSpLocks/>
          </p:cNvCxnSpPr>
          <p:nvPr/>
        </p:nvCxnSpPr>
        <p:spPr>
          <a:xfrm>
            <a:off x="88105" y="880374"/>
            <a:ext cx="4593623"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D5F79D7-2BBB-0A78-75CA-08C38D9E779D}"/>
              </a:ext>
            </a:extLst>
          </p:cNvPr>
          <p:cNvPicPr>
            <a:picLocks noChangeAspect="1"/>
          </p:cNvPicPr>
          <p:nvPr/>
        </p:nvPicPr>
        <p:blipFill>
          <a:blip r:embed="rId2">
            <a:extLst>
              <a:ext uri="{28A0092B-C50C-407E-A947-70E740481C1C}">
                <a14:useLocalDpi xmlns:a14="http://schemas.microsoft.com/office/drawing/2010/main" val="0"/>
              </a:ext>
            </a:extLst>
          </a:blip>
          <a:srcRect l="19722" t="7017" r="11303" b="6484"/>
          <a:stretch>
            <a:fillRect/>
          </a:stretch>
        </p:blipFill>
        <p:spPr>
          <a:xfrm>
            <a:off x="223232" y="970279"/>
            <a:ext cx="4058920" cy="5364674"/>
          </a:xfrm>
          <a:prstGeom prst="rect">
            <a:avLst/>
          </a:prstGeom>
          <a:effectLst>
            <a:outerShdw blurRad="63500" dist="63500" dir="2700000" algn="tl" rotWithShape="0">
              <a:prstClr val="black">
                <a:alpha val="40000"/>
              </a:prstClr>
            </a:outerShdw>
          </a:effectLst>
        </p:spPr>
      </p:pic>
      <p:sp>
        <p:nvSpPr>
          <p:cNvPr id="12" name="Content Placeholder 3">
            <a:extLst>
              <a:ext uri="{FF2B5EF4-FFF2-40B4-BE49-F238E27FC236}">
                <a16:creationId xmlns:a16="http://schemas.microsoft.com/office/drawing/2014/main" id="{A4030F73-4384-9A60-199B-D9263A45F2B5}"/>
              </a:ext>
            </a:extLst>
          </p:cNvPr>
          <p:cNvSpPr>
            <a:spLocks noGrp="1"/>
          </p:cNvSpPr>
          <p:nvPr>
            <p:ph type="body" sz="half" idx="2"/>
          </p:nvPr>
        </p:nvSpPr>
        <p:spPr>
          <a:xfrm>
            <a:off x="4282152" y="1518984"/>
            <a:ext cx="7525799" cy="4168569"/>
          </a:xfrm>
          <a:effectLst>
            <a:outerShdw blurRad="63500" dist="63500" dir="2700000" algn="tl" rotWithShape="0">
              <a:prstClr val="black">
                <a:alpha val="40000"/>
              </a:prstClr>
            </a:outerShdw>
          </a:effectLst>
        </p:spPr>
        <p:txBody>
          <a:bodyPr vert="horz" lIns="91440" tIns="45720" rIns="91440" bIns="45720" rtlCol="0" anchor="t">
            <a:normAutofit/>
          </a:bodyPr>
          <a:lstStyle/>
          <a:p>
            <a:r>
              <a:rPr lang="en-US" sz="2400" dirty="0">
                <a:solidFill>
                  <a:schemeClr val="bg1"/>
                </a:solidFill>
                <a:effectLst>
                  <a:outerShdw blurRad="63500" dist="63500" dir="2700000" algn="tl" rotWithShape="0">
                    <a:prstClr val="black">
                      <a:alpha val="40000"/>
                    </a:prstClr>
                  </a:outerShdw>
                </a:effectLst>
                <a:latin typeface="Franklin Gothic Book"/>
                <a:cs typeface="Calibri"/>
              </a:rPr>
              <a:t>The EZ Series Pro is the most versatile unit in our lineup. Designed to make any installation EZ, whether replacing a tank using the flex vent kit or installing the unit outdoors with the simple vent cap. </a:t>
            </a:r>
          </a:p>
          <a:p>
            <a:endParaRPr lang="en-US" sz="2400" dirty="0">
              <a:solidFill>
                <a:schemeClr val="bg1"/>
              </a:solidFill>
              <a:effectLst>
                <a:outerShdw blurRad="63500" dist="63500" dir="2700000" algn="tl" rotWithShape="0">
                  <a:prstClr val="black">
                    <a:alpha val="40000"/>
                  </a:prstClr>
                </a:outerShdw>
              </a:effectLst>
              <a:latin typeface="Franklin Gothic Book"/>
              <a:cs typeface="Calibri"/>
            </a:endParaRPr>
          </a:p>
          <a:p>
            <a:r>
              <a:rPr lang="en-US" sz="2400" dirty="0">
                <a:solidFill>
                  <a:schemeClr val="bg1"/>
                </a:solidFill>
                <a:effectLst>
                  <a:outerShdw blurRad="63500" dist="63500" dir="2700000" algn="tl" rotWithShape="0">
                    <a:prstClr val="black">
                      <a:alpha val="40000"/>
                    </a:prstClr>
                  </a:outerShdw>
                </a:effectLst>
                <a:latin typeface="Franklin Gothic Book"/>
                <a:cs typeface="Calibri"/>
              </a:rPr>
              <a:t>3 sizes available to meet the needs of any project. Need more flow? Install 2 identical models and double the flow. Last but not least, a 25 year warranty on the heat exchanger, the best in the industry!</a:t>
            </a:r>
          </a:p>
        </p:txBody>
      </p:sp>
      <p:pic>
        <p:nvPicPr>
          <p:cNvPr id="4" name="Picture 3">
            <a:extLst>
              <a:ext uri="{FF2B5EF4-FFF2-40B4-BE49-F238E27FC236}">
                <a16:creationId xmlns:a16="http://schemas.microsoft.com/office/drawing/2014/main" id="{2BFB5B6A-D42D-45A2-D717-35784E43862F}"/>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25245865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C147A1-D81F-82D8-7A45-658EBB7B86FB}"/>
              </a:ext>
            </a:extLst>
          </p:cNvPr>
          <p:cNvSpPr/>
          <p:nvPr/>
        </p:nvSpPr>
        <p:spPr>
          <a:xfrm>
            <a:off x="0" y="-1"/>
            <a:ext cx="3127829" cy="6858001"/>
          </a:xfrm>
          <a:prstGeom prst="rect">
            <a:avLst/>
          </a:prstGeom>
          <a:gradFill>
            <a:gsLst>
              <a:gs pos="0">
                <a:schemeClr val="tx1">
                  <a:lumMod val="75000"/>
                  <a:lumOff val="25000"/>
                </a:schemeClr>
              </a:gs>
              <a:gs pos="97000">
                <a:schemeClr val="tx1">
                  <a:lumMod val="85000"/>
                  <a:lumOff val="15000"/>
                </a:schemeClr>
              </a:gs>
            </a:gsLst>
            <a:path path="circle">
              <a:fillToRect r="100000" b="100000"/>
            </a:path>
          </a:gradFill>
          <a:ln>
            <a:noFill/>
          </a:ln>
          <a:effectLst>
            <a:outerShdw blurRad="127000" dist="127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EZ SERIES </a:t>
            </a:r>
            <a:r>
              <a:rPr lang="en-US" sz="5000" dirty="0">
                <a:solidFill>
                  <a:schemeClr val="tx1">
                    <a:lumMod val="85000"/>
                    <a:lumOff val="15000"/>
                  </a:schemeClr>
                </a:solidFill>
                <a:latin typeface="Franklin Gothic Demi"/>
                <a:cs typeface="Calibri Light"/>
              </a:rPr>
              <a:t>PRO SPECIFICATIONS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flipV="1">
            <a:off x="88105" y="838200"/>
            <a:ext cx="9350535" cy="42174"/>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D74C33C-F208-5A9E-0022-7D2F9A7B51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17619" y="950194"/>
            <a:ext cx="7822051" cy="5867959"/>
          </a:xfrm>
          <a:prstGeom prst="rect">
            <a:avLst/>
          </a:prstGeom>
        </p:spPr>
      </p:pic>
      <p:sp>
        <p:nvSpPr>
          <p:cNvPr id="3" name="Explosion: 14 Points 2">
            <a:extLst>
              <a:ext uri="{FF2B5EF4-FFF2-40B4-BE49-F238E27FC236}">
                <a16:creationId xmlns:a16="http://schemas.microsoft.com/office/drawing/2014/main" id="{0C456933-C07B-A511-CF93-0B5A8F4A3D45}"/>
              </a:ext>
            </a:extLst>
          </p:cNvPr>
          <p:cNvSpPr/>
          <p:nvPr/>
        </p:nvSpPr>
        <p:spPr>
          <a:xfrm>
            <a:off x="5400280" y="801591"/>
            <a:ext cx="982362" cy="658994"/>
          </a:xfrm>
          <a:prstGeom prst="irregularSeal2">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ffectLst>
                <a:outerShdw blurRad="63500" dist="63500" dir="2700000" algn="tl" rotWithShape="0">
                  <a:prstClr val="black">
                    <a:alpha val="40000"/>
                  </a:prstClr>
                </a:outerShdw>
              </a:effectLst>
            </a:endParaRPr>
          </a:p>
        </p:txBody>
      </p:sp>
      <p:sp>
        <p:nvSpPr>
          <p:cNvPr id="4" name="TextBox 3">
            <a:extLst>
              <a:ext uri="{FF2B5EF4-FFF2-40B4-BE49-F238E27FC236}">
                <a16:creationId xmlns:a16="http://schemas.microsoft.com/office/drawing/2014/main" id="{8D45A9D9-3A53-710D-E326-BB92A192AB5C}"/>
              </a:ext>
            </a:extLst>
          </p:cNvPr>
          <p:cNvSpPr txBox="1"/>
          <p:nvPr/>
        </p:nvSpPr>
        <p:spPr>
          <a:xfrm rot="19520328">
            <a:off x="5507250" y="956583"/>
            <a:ext cx="664622" cy="369332"/>
          </a:xfrm>
          <a:prstGeom prst="rect">
            <a:avLst/>
          </a:prstGeom>
          <a:noFill/>
          <a:effectLst>
            <a:outerShdw blurRad="63500" dist="63500" dir="2700000" algn="tl" rotWithShape="0">
              <a:prstClr val="black">
                <a:alpha val="40000"/>
              </a:prstClr>
            </a:outerShdw>
          </a:effectLst>
        </p:spPr>
        <p:txBody>
          <a:bodyPr wrap="square" rtlCol="0">
            <a:spAutoFit/>
          </a:bodyPr>
          <a:lstStyle/>
          <a:p>
            <a:r>
              <a:rPr lang="en-US" dirty="0">
                <a:effectLst>
                  <a:outerShdw blurRad="63500" dist="63500" dir="2700000" algn="tl" rotWithShape="0">
                    <a:prstClr val="black">
                      <a:alpha val="40000"/>
                    </a:prstClr>
                  </a:outerShdw>
                </a:effectLst>
                <a:latin typeface="Franklin Gothic Medium" panose="020B0603020102020204" pitchFamily="34" charset="0"/>
              </a:rPr>
              <a:t>NEW</a:t>
            </a:r>
          </a:p>
        </p:txBody>
      </p:sp>
      <p:pic>
        <p:nvPicPr>
          <p:cNvPr id="5" name="Picture 4">
            <a:extLst>
              <a:ext uri="{FF2B5EF4-FFF2-40B4-BE49-F238E27FC236}">
                <a16:creationId xmlns:a16="http://schemas.microsoft.com/office/drawing/2014/main" id="{886756D8-4473-2F82-A17B-8B057F6A422A}"/>
              </a:ext>
            </a:extLst>
          </p:cNvPr>
          <p:cNvPicPr>
            <a:picLocks noChangeAspect="1"/>
          </p:cNvPicPr>
          <p:nvPr/>
        </p:nvPicPr>
        <p:blipFill>
          <a:blip r:embed="rId3">
            <a:extLst>
              <a:ext uri="{28A0092B-C50C-407E-A947-70E740481C1C}">
                <a14:useLocalDpi xmlns:a14="http://schemas.microsoft.com/office/drawing/2010/main" val="0"/>
              </a:ext>
            </a:extLst>
          </a:blip>
          <a:srcRect l="19722" t="7017" r="11303" b="6484"/>
          <a:stretch>
            <a:fillRect/>
          </a:stretch>
        </p:blipFill>
        <p:spPr>
          <a:xfrm>
            <a:off x="192752" y="1482135"/>
            <a:ext cx="3282380" cy="4338321"/>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3B78681C-B341-8036-D0F6-B6093FAA0759}"/>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21612080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effectLst>
                  <a:outerShdw blurRad="63500" dist="63500" dir="2700000" algn="tl" rotWithShape="0">
                    <a:prstClr val="black">
                      <a:alpha val="40000"/>
                    </a:prstClr>
                  </a:outerShdw>
                </a:effectLst>
                <a:latin typeface="Franklin Gothic Demi"/>
                <a:cs typeface="Calibri Light"/>
              </a:rPr>
              <a:t>NEW EZ71 MODEL</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52992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58C675D-7F59-3190-63A1-5B74D443DE0C}"/>
              </a:ext>
            </a:extLst>
          </p:cNvPr>
          <p:cNvPicPr>
            <a:picLocks noChangeAspect="1"/>
          </p:cNvPicPr>
          <p:nvPr/>
        </p:nvPicPr>
        <p:blipFill>
          <a:blip r:embed="rId2">
            <a:extLst>
              <a:ext uri="{28A0092B-C50C-407E-A947-70E740481C1C}">
                <a14:useLocalDpi xmlns:a14="http://schemas.microsoft.com/office/drawing/2010/main" val="0"/>
              </a:ext>
            </a:extLst>
          </a:blip>
          <a:srcRect r="2135"/>
          <a:stretch/>
        </p:blipFill>
        <p:spPr>
          <a:xfrm>
            <a:off x="4775929" y="0"/>
            <a:ext cx="7416071" cy="6858000"/>
          </a:xfrm>
          <a:prstGeom prst="rect">
            <a:avLst/>
          </a:prstGeom>
          <a:effectLst>
            <a:outerShdw blurRad="63500" dist="63500" dir="2700000" algn="tl" rotWithShape="0">
              <a:prstClr val="black">
                <a:alpha val="40000"/>
              </a:prstClr>
            </a:outerShdw>
          </a:effectLst>
        </p:spPr>
      </p:pic>
      <p:sp>
        <p:nvSpPr>
          <p:cNvPr id="2" name="Content Placeholder 3">
            <a:extLst>
              <a:ext uri="{FF2B5EF4-FFF2-40B4-BE49-F238E27FC236}">
                <a16:creationId xmlns:a16="http://schemas.microsoft.com/office/drawing/2014/main" id="{99F6E2C1-94F4-AF37-D9F1-4AD8FA24CBE9}"/>
              </a:ext>
            </a:extLst>
          </p:cNvPr>
          <p:cNvSpPr>
            <a:spLocks noGrp="1"/>
          </p:cNvSpPr>
          <p:nvPr>
            <p:ph type="body" sz="half" idx="2"/>
          </p:nvPr>
        </p:nvSpPr>
        <p:spPr>
          <a:xfrm>
            <a:off x="88105" y="1988377"/>
            <a:ext cx="5037512" cy="3298970"/>
          </a:xfrm>
          <a:effectLst>
            <a:outerShdw blurRad="63500" dist="63500" dir="2700000" algn="tl" rotWithShape="0">
              <a:prstClr val="black">
                <a:alpha val="40000"/>
              </a:prstClr>
            </a:outerShdw>
          </a:effectLst>
        </p:spPr>
        <p:txBody>
          <a:bodyPr vert="horz" lIns="91440" tIns="45720" rIns="91440" bIns="45720" rtlCol="0" anchor="t">
            <a:normAutofit/>
          </a:bodyPr>
          <a:lstStyle/>
          <a:p>
            <a:r>
              <a:rPr lang="en-US" sz="2400" dirty="0">
                <a:solidFill>
                  <a:schemeClr val="bg1"/>
                </a:solidFill>
                <a:effectLst>
                  <a:outerShdw blurRad="63500" dist="63500" dir="2700000" algn="tl" rotWithShape="0">
                    <a:prstClr val="black">
                      <a:alpha val="40000"/>
                    </a:prstClr>
                  </a:outerShdw>
                </a:effectLst>
                <a:latin typeface="Franklin Gothic Book"/>
                <a:cs typeface="Calibri"/>
              </a:rPr>
              <a:t>With the addition of the EZ71, there is now an EZ unit for those smaller applications where a larger unit doesn’t make much sense.</a:t>
            </a:r>
          </a:p>
          <a:p>
            <a:r>
              <a:rPr lang="en-US" sz="2400" dirty="0">
                <a:solidFill>
                  <a:schemeClr val="bg1"/>
                </a:solidFill>
                <a:effectLst>
                  <a:outerShdw blurRad="63500" dist="63500" dir="2700000" algn="tl" rotWithShape="0">
                    <a:prstClr val="black">
                      <a:alpha val="40000"/>
                    </a:prstClr>
                  </a:outerShdw>
                </a:effectLst>
                <a:latin typeface="Franklin Gothic Book"/>
                <a:cs typeface="Calibri"/>
              </a:rPr>
              <a:t>The EZ71 will be available as an individual unit and not part of an EZTR package, however you may still use the flex vent conversion and flex vent kit like any other EZ unit.</a:t>
            </a:r>
          </a:p>
        </p:txBody>
      </p:sp>
      <p:pic>
        <p:nvPicPr>
          <p:cNvPr id="5" name="Picture 4">
            <a:extLst>
              <a:ext uri="{FF2B5EF4-FFF2-40B4-BE49-F238E27FC236}">
                <a16:creationId xmlns:a16="http://schemas.microsoft.com/office/drawing/2014/main" id="{8753826D-3272-CDF9-CD30-B5959BDF5E5B}"/>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85834304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effectLst>
                  <a:outerShdw blurRad="63500" dist="63500" dir="2700000" algn="tl" rotWithShape="0">
                    <a:prstClr val="black">
                      <a:alpha val="40000"/>
                    </a:prstClr>
                  </a:outerShdw>
                </a:effectLst>
                <a:latin typeface="Franklin Gothic Demi"/>
                <a:cs typeface="Calibri Light"/>
              </a:rPr>
              <a:t>EZTR BUNDLES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45042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4303A18-DF10-F769-3D2E-46E6072F031F}"/>
              </a:ext>
            </a:extLst>
          </p:cNvPr>
          <p:cNvPicPr>
            <a:picLocks noChangeAspect="1"/>
          </p:cNvPicPr>
          <p:nvPr/>
        </p:nvPicPr>
        <p:blipFill>
          <a:blip r:embed="rId2">
            <a:extLst>
              <a:ext uri="{28A0092B-C50C-407E-A947-70E740481C1C}">
                <a14:useLocalDpi xmlns:a14="http://schemas.microsoft.com/office/drawing/2010/main" val="0"/>
              </a:ext>
            </a:extLst>
          </a:blip>
          <a:srcRect l="16391" r="16391"/>
          <a:stretch/>
        </p:blipFill>
        <p:spPr>
          <a:xfrm>
            <a:off x="-235932" y="1130301"/>
            <a:ext cx="3309331" cy="4923278"/>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EF017F19-5061-BF62-368F-740DFAF03D5B}"/>
              </a:ext>
            </a:extLst>
          </p:cNvPr>
          <p:cNvPicPr>
            <a:picLocks noChangeAspect="1"/>
          </p:cNvPicPr>
          <p:nvPr/>
        </p:nvPicPr>
        <p:blipFill>
          <a:blip r:embed="rId3" cstate="print">
            <a:extLst>
              <a:ext uri="{28A0092B-C50C-407E-A947-70E740481C1C}">
                <a14:useLocalDpi xmlns:a14="http://schemas.microsoft.com/office/drawing/2010/main" val="0"/>
              </a:ext>
            </a:extLst>
          </a:blip>
          <a:srcRect t="-2817" b="-2817"/>
          <a:stretch/>
        </p:blipFill>
        <p:spPr>
          <a:xfrm>
            <a:off x="88105" y="3591940"/>
            <a:ext cx="798214" cy="1314764"/>
          </a:xfrm>
          <a:prstGeom prst="rect">
            <a:avLst/>
          </a:prstGeom>
          <a:effectLst>
            <a:outerShdw blurRad="63500" dist="63500" dir="2700000" algn="tl" rotWithShape="0">
              <a:prstClr val="black">
                <a:alpha val="40000"/>
              </a:prstClr>
            </a:outerShdw>
          </a:effectLst>
        </p:spPr>
      </p:pic>
      <p:sp>
        <p:nvSpPr>
          <p:cNvPr id="6" name="Content Placeholder 3">
            <a:extLst>
              <a:ext uri="{FF2B5EF4-FFF2-40B4-BE49-F238E27FC236}">
                <a16:creationId xmlns:a16="http://schemas.microsoft.com/office/drawing/2014/main" id="{C87F285D-76BF-7B4B-422D-FC3AAC9B0098}"/>
              </a:ext>
            </a:extLst>
          </p:cNvPr>
          <p:cNvSpPr txBox="1">
            <a:spLocks/>
          </p:cNvSpPr>
          <p:nvPr/>
        </p:nvSpPr>
        <p:spPr>
          <a:xfrm>
            <a:off x="2877635" y="1760748"/>
            <a:ext cx="3153464" cy="210312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EZTR75 Bundle:</a:t>
            </a:r>
          </a:p>
          <a:p>
            <a:pPr marL="571500" indent="-571500">
              <a:buFont typeface="Arial" panose="020B0604020202020204" pitchFamily="34" charset="0"/>
              <a:buChar char="•"/>
            </a:pP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EZ111DV Pro Unit</a:t>
            </a:r>
          </a:p>
          <a:p>
            <a:pPr marL="571500" indent="-571500">
              <a:buFont typeface="Arial" panose="020B0604020202020204" pitchFamily="34" charset="0"/>
              <a:buChar char="•"/>
            </a:pP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199k btu Max</a:t>
            </a:r>
          </a:p>
          <a:p>
            <a:pPr marL="571500" indent="-571500">
              <a:buFont typeface="Arial" panose="020B0604020202020204" pitchFamily="34" charset="0"/>
              <a:buChar char="•"/>
            </a:pP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11.1 gpm Max</a:t>
            </a:r>
          </a:p>
        </p:txBody>
      </p:sp>
      <p:sp>
        <p:nvSpPr>
          <p:cNvPr id="9" name="Content Placeholder 3">
            <a:extLst>
              <a:ext uri="{FF2B5EF4-FFF2-40B4-BE49-F238E27FC236}">
                <a16:creationId xmlns:a16="http://schemas.microsoft.com/office/drawing/2014/main" id="{1EAD2D5E-1D61-B145-1CBA-2343B2F735C4}"/>
              </a:ext>
            </a:extLst>
          </p:cNvPr>
          <p:cNvSpPr txBox="1">
            <a:spLocks/>
          </p:cNvSpPr>
          <p:nvPr/>
        </p:nvSpPr>
        <p:spPr>
          <a:xfrm>
            <a:off x="2877635" y="3706125"/>
            <a:ext cx="3153464" cy="210312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EZTR50 Bundle:</a:t>
            </a:r>
          </a:p>
          <a:p>
            <a:pPr marL="571500" indent="-571500">
              <a:buFont typeface="Arial" panose="020B0604020202020204" pitchFamily="34" charset="0"/>
              <a:buChar char="•"/>
            </a:pP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EZ98DV Pro Unit</a:t>
            </a:r>
          </a:p>
          <a:p>
            <a:pPr marL="571500" indent="-571500">
              <a:buFont typeface="Arial" panose="020B0604020202020204" pitchFamily="34" charset="0"/>
              <a:buChar char="•"/>
            </a:pP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180k btu Max</a:t>
            </a:r>
          </a:p>
          <a:p>
            <a:pPr marL="571500" indent="-571500">
              <a:buFont typeface="Arial" panose="020B0604020202020204" pitchFamily="34" charset="0"/>
              <a:buChar char="•"/>
            </a:pP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9.8 gpm Max</a:t>
            </a:r>
          </a:p>
        </p:txBody>
      </p:sp>
      <p:sp>
        <p:nvSpPr>
          <p:cNvPr id="10" name="Text Placeholder 2">
            <a:extLst>
              <a:ext uri="{FF2B5EF4-FFF2-40B4-BE49-F238E27FC236}">
                <a16:creationId xmlns:a16="http://schemas.microsoft.com/office/drawing/2014/main" id="{A17ECC76-2825-706E-E1E6-6CB3635CDBAC}"/>
              </a:ext>
            </a:extLst>
          </p:cNvPr>
          <p:cNvSpPr txBox="1">
            <a:spLocks/>
          </p:cNvSpPr>
          <p:nvPr/>
        </p:nvSpPr>
        <p:spPr>
          <a:xfrm>
            <a:off x="6096000" y="1760748"/>
            <a:ext cx="4368799" cy="463041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Make your own EZTR bundle:</a:t>
            </a:r>
          </a:p>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Choose Unit:</a:t>
            </a:r>
          </a:p>
          <a:p>
            <a:pPr marL="342900" indent="-342900">
              <a:buFont typeface="Arial" panose="020B0604020202020204" pitchFamily="34" charset="0"/>
              <a:buChar char="•"/>
            </a:pP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EZ71, EZ98 or EZ111</a:t>
            </a:r>
          </a:p>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Add Flex Conversion Kit:</a:t>
            </a:r>
          </a:p>
          <a:p>
            <a:pPr marL="342900" indent="-342900">
              <a:buFont typeface="Arial" panose="020B0604020202020204" pitchFamily="34" charset="0"/>
              <a:buChar char="•"/>
            </a:pPr>
            <a:r>
              <a:rPr lang="en-US" sz="2400" dirty="0">
                <a:solidFill>
                  <a:srgbClr val="FADB00"/>
                </a:solidFill>
                <a:effectLst>
                  <a:outerShdw blurRad="63500" dist="63500" dir="2700000" algn="tl" rotWithShape="0">
                    <a:prstClr val="black">
                      <a:alpha val="40000"/>
                    </a:prstClr>
                  </a:outerShdw>
                </a:effectLst>
                <a:latin typeface="Franklin Gothic Medium" panose="020B0603020102020204" pitchFamily="34" charset="0"/>
                <a:cs typeface="Calibri"/>
              </a:rPr>
              <a:t>EZ2-CK-1</a:t>
            </a: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Flex Conversion</a:t>
            </a:r>
          </a:p>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Choose 25 or 35 Foot Vent:</a:t>
            </a:r>
          </a:p>
          <a:p>
            <a:pPr marL="342900" indent="-342900">
              <a:buFont typeface="Arial" panose="020B0604020202020204" pitchFamily="34" charset="0"/>
              <a:buChar char="•"/>
            </a:pPr>
            <a:r>
              <a:rPr lang="en-US" sz="2400" dirty="0">
                <a:solidFill>
                  <a:srgbClr val="FADB00"/>
                </a:solidFill>
                <a:effectLst>
                  <a:outerShdw blurRad="63500" dist="63500" dir="2700000" algn="tl" rotWithShape="0">
                    <a:prstClr val="black">
                      <a:alpha val="40000"/>
                    </a:prstClr>
                  </a:outerShdw>
                </a:effectLst>
                <a:latin typeface="Franklin Gothic Medium" panose="020B0603020102020204" pitchFamily="34" charset="0"/>
                <a:cs typeface="Calibri"/>
              </a:rPr>
              <a:t>EZ2-FVK-1</a:t>
            </a: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25 Foot Vent</a:t>
            </a:r>
          </a:p>
          <a:p>
            <a:pPr algn="ct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OR</a:t>
            </a:r>
          </a:p>
          <a:p>
            <a:pPr marL="342900" indent="-342900">
              <a:buFont typeface="Arial" panose="020B0604020202020204" pitchFamily="34" charset="0"/>
              <a:buChar char="•"/>
            </a:pPr>
            <a:r>
              <a:rPr lang="en-US" sz="2400" dirty="0">
                <a:solidFill>
                  <a:srgbClr val="FADB00"/>
                </a:solidFill>
                <a:effectLst>
                  <a:outerShdw blurRad="63500" dist="63500" dir="2700000" algn="tl" rotWithShape="0">
                    <a:prstClr val="black">
                      <a:alpha val="40000"/>
                    </a:prstClr>
                  </a:outerShdw>
                </a:effectLst>
                <a:latin typeface="Franklin Gothic Medium" panose="020B0603020102020204" pitchFamily="34" charset="0"/>
                <a:cs typeface="Calibri"/>
              </a:rPr>
              <a:t>EZ2FVK-2-1</a:t>
            </a:r>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 35 Foot Vent</a:t>
            </a:r>
          </a:p>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Add Isolation Valve Kit</a:t>
            </a:r>
          </a:p>
          <a:p>
            <a:pPr marL="342900" indent="-342900">
              <a:buFont typeface="Arial" panose="020B0604020202020204" pitchFamily="34" charset="0"/>
              <a:buChar char="•"/>
            </a:pPr>
            <a:endPar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endParaRPr>
          </a:p>
        </p:txBody>
      </p:sp>
      <p:pic>
        <p:nvPicPr>
          <p:cNvPr id="3" name="Picture 2">
            <a:extLst>
              <a:ext uri="{FF2B5EF4-FFF2-40B4-BE49-F238E27FC236}">
                <a16:creationId xmlns:a16="http://schemas.microsoft.com/office/drawing/2014/main" id="{D47DB280-C05F-9A49-1C38-8DCBE3978956}"/>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3009190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7B42D026-1423-5AF0-15B2-41754FEEECA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59F0AF2-2115-9883-916B-7EAC3CC67DC3}"/>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effectLst>
                  <a:outerShdw blurRad="63500" dist="63500" dir="2700000" algn="tl" rotWithShape="0">
                    <a:prstClr val="black">
                      <a:alpha val="40000"/>
                    </a:prstClr>
                  </a:outerShdw>
                </a:effectLst>
                <a:latin typeface="Franklin Gothic Demi"/>
                <a:cs typeface="Calibri Light"/>
              </a:rPr>
              <a:t>EZ PERFORMANCE</a:t>
            </a:r>
          </a:p>
        </p:txBody>
      </p:sp>
      <p:cxnSp>
        <p:nvCxnSpPr>
          <p:cNvPr id="8" name="Straight Arrow Connector 7">
            <a:extLst>
              <a:ext uri="{FF2B5EF4-FFF2-40B4-BE49-F238E27FC236}">
                <a16:creationId xmlns:a16="http://schemas.microsoft.com/office/drawing/2014/main" id="{DA48F605-0D94-7C64-16F1-3D46E0ECE606}"/>
              </a:ext>
            </a:extLst>
          </p:cNvPr>
          <p:cNvCxnSpPr>
            <a:cxnSpLocks/>
          </p:cNvCxnSpPr>
          <p:nvPr/>
        </p:nvCxnSpPr>
        <p:spPr>
          <a:xfrm>
            <a:off x="88105" y="880374"/>
            <a:ext cx="553545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4" name="Graphic 13" descr="Lightbulb">
            <a:extLst>
              <a:ext uri="{FF2B5EF4-FFF2-40B4-BE49-F238E27FC236}">
                <a16:creationId xmlns:a16="http://schemas.microsoft.com/office/drawing/2014/main" id="{29DFD131-7E45-13A9-B164-74FF76B621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7915" y="5029547"/>
            <a:ext cx="914400" cy="914400"/>
          </a:xfrm>
          <a:prstGeom prst="rect">
            <a:avLst/>
          </a:prstGeom>
          <a:effectLst>
            <a:outerShdw blurRad="63500" dist="63500" dir="2700000" algn="tl" rotWithShape="0">
              <a:prstClr val="black">
                <a:alpha val="40000"/>
              </a:prstClr>
            </a:outerShdw>
          </a:effectLst>
        </p:spPr>
      </p:pic>
      <p:sp>
        <p:nvSpPr>
          <p:cNvPr id="15" name="Text Placeholder 2">
            <a:extLst>
              <a:ext uri="{FF2B5EF4-FFF2-40B4-BE49-F238E27FC236}">
                <a16:creationId xmlns:a16="http://schemas.microsoft.com/office/drawing/2014/main" id="{C5EDE899-3147-A74A-8430-80906A21A515}"/>
              </a:ext>
            </a:extLst>
          </p:cNvPr>
          <p:cNvSpPr txBox="1">
            <a:spLocks/>
          </p:cNvSpPr>
          <p:nvPr/>
        </p:nvSpPr>
        <p:spPr>
          <a:xfrm>
            <a:off x="1881244" y="5296246"/>
            <a:ext cx="9884036" cy="38100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Calibri"/>
              </a:rPr>
              <a:t>Need more flow? Quick Connect two identical EZ Pro units and double the flow!</a:t>
            </a:r>
          </a:p>
        </p:txBody>
      </p:sp>
      <p:pic>
        <p:nvPicPr>
          <p:cNvPr id="3" name="Picture 2">
            <a:extLst>
              <a:ext uri="{FF2B5EF4-FFF2-40B4-BE49-F238E27FC236}">
                <a16:creationId xmlns:a16="http://schemas.microsoft.com/office/drawing/2014/main" id="{DA40C885-AB18-3E40-BFAD-5A7D6B554FFA}"/>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D9D04FF5-C5E4-AE31-C1E9-5EB3898671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2856" y="2203958"/>
            <a:ext cx="11926288" cy="2450084"/>
          </a:xfrm>
          <a:prstGeom prst="rect">
            <a:avLst/>
          </a:prstGeom>
          <a:effectLst>
            <a:outerShdw blurRad="63500" dist="63500" dir="2700000" algn="tl" rotWithShape="0">
              <a:prstClr val="black">
                <a:alpha val="40000"/>
              </a:prstClr>
            </a:outerShdw>
            <a:softEdge rad="12700"/>
          </a:effectLst>
        </p:spPr>
      </p:pic>
    </p:spTree>
    <p:extLst>
      <p:ext uri="{BB962C8B-B14F-4D97-AF65-F5344CB8AC3E}">
        <p14:creationId xmlns:p14="http://schemas.microsoft.com/office/powerpoint/2010/main" val="2585743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6669DA-5031-9EF1-BDE5-39D10775B892}"/>
            </a:ext>
          </a:extLst>
        </p:cNvPr>
        <p:cNvGrpSpPr/>
        <p:nvPr/>
      </p:nvGrpSpPr>
      <p:grpSpPr>
        <a:xfrm>
          <a:off x="0" y="0"/>
          <a:ext cx="0" cy="0"/>
          <a:chOff x="0" y="0"/>
          <a:chExt cx="0" cy="0"/>
        </a:xfrm>
      </p:grpSpPr>
      <p:pic>
        <p:nvPicPr>
          <p:cNvPr id="13" name="Picture 12" descr="A black and grey logo&#10;&#10;AI-generated content may be incorrect.">
            <a:extLst>
              <a:ext uri="{FF2B5EF4-FFF2-40B4-BE49-F238E27FC236}">
                <a16:creationId xmlns:a16="http://schemas.microsoft.com/office/drawing/2014/main" id="{71DA023E-D54E-7271-8966-9EB545851D3D}"/>
              </a:ext>
            </a:extLst>
          </p:cNvPr>
          <p:cNvPicPr>
            <a:picLocks noChangeAspect="1"/>
          </p:cNvPicPr>
          <p:nvPr/>
        </p:nvPicPr>
        <p:blipFill>
          <a:blip r:embed="rId2">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sp>
        <p:nvSpPr>
          <p:cNvPr id="9" name="Rectangle 8">
            <a:extLst>
              <a:ext uri="{FF2B5EF4-FFF2-40B4-BE49-F238E27FC236}">
                <a16:creationId xmlns:a16="http://schemas.microsoft.com/office/drawing/2014/main" id="{2F3A3E1C-F6F2-8864-24AB-7E993B2791D7}"/>
              </a:ext>
            </a:extLst>
          </p:cNvPr>
          <p:cNvSpPr/>
          <p:nvPr/>
        </p:nvSpPr>
        <p:spPr>
          <a:xfrm>
            <a:off x="0" y="-1"/>
            <a:ext cx="3901440" cy="6858001"/>
          </a:xfrm>
          <a:prstGeom prst="rect">
            <a:avLst/>
          </a:prstGeom>
          <a:gradFill>
            <a:gsLst>
              <a:gs pos="0">
                <a:schemeClr val="tx1">
                  <a:lumMod val="75000"/>
                  <a:lumOff val="25000"/>
                </a:schemeClr>
              </a:gs>
              <a:gs pos="97000">
                <a:schemeClr val="tx1">
                  <a:lumMod val="85000"/>
                  <a:lumOff val="15000"/>
                </a:schemeClr>
              </a:gs>
            </a:gsLst>
            <a:path path="circle">
              <a:fillToRect r="100000" b="100000"/>
            </a:path>
          </a:gradFill>
          <a:ln>
            <a:noFill/>
          </a:ln>
          <a:effectLst>
            <a:outerShdw blurRad="127000" dist="127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dist="63500" dir="2700000" algn="tl" rotWithShape="0">
                  <a:prstClr val="black">
                    <a:alpha val="40000"/>
                  </a:prstClr>
                </a:outerShdw>
              </a:effectLst>
            </a:endParaRPr>
          </a:p>
        </p:txBody>
      </p:sp>
      <p:pic>
        <p:nvPicPr>
          <p:cNvPr id="8" name="Picture 7">
            <a:extLst>
              <a:ext uri="{FF2B5EF4-FFF2-40B4-BE49-F238E27FC236}">
                <a16:creationId xmlns:a16="http://schemas.microsoft.com/office/drawing/2014/main" id="{9CCFBF56-A83E-7588-9C89-97888F160C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73443" y="970280"/>
            <a:ext cx="7961383" cy="5797520"/>
          </a:xfrm>
          <a:prstGeom prst="rect">
            <a:avLst/>
          </a:prstGeom>
          <a:effectLst>
            <a:softEdge rad="12700"/>
          </a:effectLst>
        </p:spPr>
      </p:pic>
      <p:pic>
        <p:nvPicPr>
          <p:cNvPr id="11" name="Picture 10">
            <a:extLst>
              <a:ext uri="{FF2B5EF4-FFF2-40B4-BE49-F238E27FC236}">
                <a16:creationId xmlns:a16="http://schemas.microsoft.com/office/drawing/2014/main" id="{456A043C-4284-4085-211E-5D093E1093C7}"/>
              </a:ext>
            </a:extLst>
          </p:cNvPr>
          <p:cNvPicPr>
            <a:picLocks noChangeAspect="1"/>
          </p:cNvPicPr>
          <p:nvPr/>
        </p:nvPicPr>
        <p:blipFill>
          <a:blip r:embed="rId4">
            <a:extLst>
              <a:ext uri="{28A0092B-C50C-407E-A947-70E740481C1C}">
                <a14:useLocalDpi xmlns:a14="http://schemas.microsoft.com/office/drawing/2010/main" val="0"/>
              </a:ext>
            </a:extLst>
          </a:blip>
          <a:srcRect t="766" b="766"/>
          <a:stretch/>
        </p:blipFill>
        <p:spPr>
          <a:xfrm>
            <a:off x="85237" y="1305560"/>
            <a:ext cx="3734923" cy="4897119"/>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834CBF54-E6CF-8432-4AC7-B71F6C46C1FF}"/>
              </a:ext>
            </a:extLst>
          </p:cNvPr>
          <p:cNvPicPr>
            <a:picLocks noChangeAspect="1"/>
          </p:cNvPicPr>
          <p:nvPr/>
        </p:nvPicPr>
        <p:blipFill>
          <a:blip r:embed="rId5">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sp>
        <p:nvSpPr>
          <p:cNvPr id="14" name="Title 1">
            <a:extLst>
              <a:ext uri="{FF2B5EF4-FFF2-40B4-BE49-F238E27FC236}">
                <a16:creationId xmlns:a16="http://schemas.microsoft.com/office/drawing/2014/main" id="{A2A61C67-A87F-7CAE-3614-73436E92235D}"/>
              </a:ext>
            </a:extLst>
          </p:cNvPr>
          <p:cNvSpPr>
            <a:spLocks noGrp="1"/>
          </p:cNvSpPr>
          <p:nvPr>
            <p:ph type="title"/>
          </p:nvPr>
        </p:nvSpPr>
        <p:spPr>
          <a:xfrm>
            <a:off x="5826760" y="0"/>
            <a:ext cx="6365240" cy="799094"/>
          </a:xfrm>
          <a:effectLst>
            <a:outerShdw blurRad="63500" dist="63500" dir="2700000" algn="tl" rotWithShape="0">
              <a:prstClr val="black">
                <a:alpha val="40000"/>
              </a:prstClr>
            </a:outerShdw>
          </a:effectLst>
        </p:spPr>
        <p:txBody>
          <a:bodyPr>
            <a:normAutofit/>
          </a:bodyPr>
          <a:lstStyle/>
          <a:p>
            <a:r>
              <a:rPr lang="en-US" sz="5000" dirty="0">
                <a:solidFill>
                  <a:schemeClr val="tx1">
                    <a:lumMod val="85000"/>
                    <a:lumOff val="15000"/>
                  </a:schemeClr>
                </a:solidFill>
                <a:latin typeface="Franklin Gothic Demi"/>
                <a:cs typeface="Calibri Light"/>
              </a:rPr>
              <a:t>SPECIFICATIONS</a:t>
            </a:r>
          </a:p>
        </p:txBody>
      </p:sp>
      <p:cxnSp>
        <p:nvCxnSpPr>
          <p:cNvPr id="2" name="Straight Arrow Connector 1">
            <a:extLst>
              <a:ext uri="{FF2B5EF4-FFF2-40B4-BE49-F238E27FC236}">
                <a16:creationId xmlns:a16="http://schemas.microsoft.com/office/drawing/2014/main" id="{4E3F18AA-A75B-1510-0CBE-FFE41B90AA02}"/>
              </a:ext>
            </a:extLst>
          </p:cNvPr>
          <p:cNvCxnSpPr>
            <a:cxnSpLocks/>
          </p:cNvCxnSpPr>
          <p:nvPr/>
        </p:nvCxnSpPr>
        <p:spPr>
          <a:xfrm>
            <a:off x="3994000" y="810630"/>
            <a:ext cx="6547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D917402-049B-319F-02CE-D0AAA98095FF}"/>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38511112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9175085A-8CC3-5C14-560E-C8DFCDECF2D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127C91E-2CD7-790C-E368-A743ABFEEB96}"/>
              </a:ext>
            </a:extLst>
          </p:cNvPr>
          <p:cNvSpPr>
            <a:spLocks noGrp="1"/>
          </p:cNvSpPr>
          <p:nvPr>
            <p:ph type="title"/>
          </p:nvPr>
        </p:nvSpPr>
        <p:spPr>
          <a:xfrm>
            <a:off x="5826760" y="0"/>
            <a:ext cx="6365240" cy="79909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PERFORMANCE</a:t>
            </a:r>
          </a:p>
        </p:txBody>
      </p:sp>
      <p:pic>
        <p:nvPicPr>
          <p:cNvPr id="14" name="Graphic 13" descr="Lightbulb">
            <a:extLst>
              <a:ext uri="{FF2B5EF4-FFF2-40B4-BE49-F238E27FC236}">
                <a16:creationId xmlns:a16="http://schemas.microsoft.com/office/drawing/2014/main" id="{961F74A1-F7C4-EADC-F186-AEFBD1FFE1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7915" y="5029547"/>
            <a:ext cx="914400" cy="914400"/>
          </a:xfrm>
          <a:prstGeom prst="rect">
            <a:avLst/>
          </a:prstGeom>
          <a:effectLst>
            <a:outerShdw blurRad="63500" dist="63500" dir="2700000" algn="tl" rotWithShape="0">
              <a:prstClr val="black">
                <a:alpha val="40000"/>
              </a:prstClr>
            </a:outerShdw>
          </a:effectLst>
        </p:spPr>
      </p:pic>
      <p:sp>
        <p:nvSpPr>
          <p:cNvPr id="15" name="Text Placeholder 2">
            <a:extLst>
              <a:ext uri="{FF2B5EF4-FFF2-40B4-BE49-F238E27FC236}">
                <a16:creationId xmlns:a16="http://schemas.microsoft.com/office/drawing/2014/main" id="{4AF3D55C-7A62-E993-5983-A1CDBBCBB3E3}"/>
              </a:ext>
            </a:extLst>
          </p:cNvPr>
          <p:cNvSpPr txBox="1">
            <a:spLocks/>
          </p:cNvSpPr>
          <p:nvPr/>
        </p:nvSpPr>
        <p:spPr>
          <a:xfrm>
            <a:off x="1881244" y="5296246"/>
            <a:ext cx="9909436" cy="38100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dirty="0">
                <a:solidFill>
                  <a:schemeClr val="bg1"/>
                </a:solidFill>
                <a:latin typeface="Franklin Gothic Medium" panose="020B0603020102020204" pitchFamily="34" charset="0"/>
                <a:cs typeface="Calibri"/>
              </a:rPr>
              <a:t>Need more flow? Quick Connect two identical NRCR units and double the flow!</a:t>
            </a:r>
          </a:p>
        </p:txBody>
      </p:sp>
      <p:pic>
        <p:nvPicPr>
          <p:cNvPr id="5" name="Picture 4">
            <a:extLst>
              <a:ext uri="{FF2B5EF4-FFF2-40B4-BE49-F238E27FC236}">
                <a16:creationId xmlns:a16="http://schemas.microsoft.com/office/drawing/2014/main" id="{0CA0AD52-90E5-6AEC-18B5-A26E5C1434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856" y="2455274"/>
            <a:ext cx="11926288" cy="1947451"/>
          </a:xfrm>
          <a:prstGeom prst="rect">
            <a:avLst/>
          </a:prstGeom>
          <a:effectLst>
            <a:outerShdw blurRad="63500" dist="63500" dir="2700000" algn="tl" rotWithShape="0">
              <a:prstClr val="black">
                <a:alpha val="40000"/>
              </a:prstClr>
            </a:outerShdw>
          </a:effectLst>
        </p:spPr>
      </p:pic>
      <p:pic>
        <p:nvPicPr>
          <p:cNvPr id="8" name="Picture 7" descr="A black and grey logo&#10;&#10;AI-generated content may be incorrect.">
            <a:extLst>
              <a:ext uri="{FF2B5EF4-FFF2-40B4-BE49-F238E27FC236}">
                <a16:creationId xmlns:a16="http://schemas.microsoft.com/office/drawing/2014/main" id="{132E991E-F98F-45FB-1139-1805E5ABAED8}"/>
              </a:ext>
            </a:extLst>
          </p:cNvPr>
          <p:cNvPicPr>
            <a:picLocks noChangeAspect="1"/>
          </p:cNvPicPr>
          <p:nvPr/>
        </p:nvPicPr>
        <p:blipFill>
          <a:blip r:embed="rId4">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9" name="Picture 8">
            <a:extLst>
              <a:ext uri="{FF2B5EF4-FFF2-40B4-BE49-F238E27FC236}">
                <a16:creationId xmlns:a16="http://schemas.microsoft.com/office/drawing/2014/main" id="{919F8BB0-DC58-B94E-9D67-9284756BD7B0}"/>
              </a:ext>
            </a:extLst>
          </p:cNvPr>
          <p:cNvPicPr>
            <a:picLocks noChangeAspect="1"/>
          </p:cNvPicPr>
          <p:nvPr/>
        </p:nvPicPr>
        <p:blipFill>
          <a:blip r:embed="rId5">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cxnSp>
        <p:nvCxnSpPr>
          <p:cNvPr id="3" name="Straight Arrow Connector 2">
            <a:extLst>
              <a:ext uri="{FF2B5EF4-FFF2-40B4-BE49-F238E27FC236}">
                <a16:creationId xmlns:a16="http://schemas.microsoft.com/office/drawing/2014/main" id="{0A61FED4-83D5-16AB-B891-A2D54FA97AF4}"/>
              </a:ext>
            </a:extLst>
          </p:cNvPr>
          <p:cNvCxnSpPr>
            <a:cxnSpLocks/>
          </p:cNvCxnSpPr>
          <p:nvPr/>
        </p:nvCxnSpPr>
        <p:spPr>
          <a:xfrm>
            <a:off x="3994000" y="810630"/>
            <a:ext cx="6547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D67FD27-2782-7D63-6F23-88A02B67A48F}"/>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80329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F30386-426A-1735-5F61-8C58F0882606}"/>
              </a:ext>
            </a:extLst>
          </p:cNvPr>
          <p:cNvPicPr>
            <a:picLocks noChangeAspect="1"/>
          </p:cNvPicPr>
          <p:nvPr/>
        </p:nvPicPr>
        <p:blipFill>
          <a:blip r:embed="rId2">
            <a:extLst>
              <a:ext uri="{28A0092B-C50C-407E-A947-70E740481C1C}">
                <a14:useLocalDpi xmlns:a14="http://schemas.microsoft.com/office/drawing/2010/main" val="0"/>
              </a:ext>
            </a:extLst>
          </a:blip>
          <a:srcRect l="125" t="20573" r="-125" b="1328"/>
          <a:stretch>
            <a:fillRect/>
          </a:stretch>
        </p:blipFill>
        <p:spPr>
          <a:xfrm>
            <a:off x="0" y="1320801"/>
            <a:ext cx="12192000" cy="5356029"/>
          </a:xfrm>
          <a:prstGeom prst="rect">
            <a:avLst/>
          </a:prstGeom>
          <a:effectLst>
            <a:outerShdw blurRad="63500" dist="63500" dir="2700000" algn="tl" rotWithShape="0">
              <a:prstClr val="black">
                <a:alpha val="40000"/>
              </a:prstClr>
            </a:outerShdw>
          </a:effectLst>
        </p:spPr>
      </p:pic>
      <p:pic>
        <p:nvPicPr>
          <p:cNvPr id="10" name="Picture 9" descr="A black and grey logo&#10;&#10;AI-generated content may be incorrect.">
            <a:extLst>
              <a:ext uri="{FF2B5EF4-FFF2-40B4-BE49-F238E27FC236}">
                <a16:creationId xmlns:a16="http://schemas.microsoft.com/office/drawing/2014/main" id="{4B6C30A4-5BD9-6D8F-F425-BD7F054C0DEB}"/>
              </a:ext>
            </a:extLst>
          </p:cNvPr>
          <p:cNvPicPr>
            <a:picLocks noChangeAspect="1"/>
          </p:cNvPicPr>
          <p:nvPr/>
        </p:nvPicPr>
        <p:blipFill>
          <a:blip r:embed="rId3">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97587323-0581-23F9-3C29-63BEBDA19E4E}"/>
              </a:ext>
            </a:extLst>
          </p:cNvPr>
          <p:cNvPicPr>
            <a:picLocks noChangeAspect="1"/>
          </p:cNvPicPr>
          <p:nvPr/>
        </p:nvPicPr>
        <p:blipFill>
          <a:blip r:embed="rId4">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cxnSp>
        <p:nvCxnSpPr>
          <p:cNvPr id="12" name="Straight Arrow Connector 11">
            <a:extLst>
              <a:ext uri="{FF2B5EF4-FFF2-40B4-BE49-F238E27FC236}">
                <a16:creationId xmlns:a16="http://schemas.microsoft.com/office/drawing/2014/main" id="{32D5F42E-7A49-AF02-CF28-1A0DB8A054D8}"/>
              </a:ext>
            </a:extLst>
          </p:cNvPr>
          <p:cNvCxnSpPr>
            <a:cxnSpLocks/>
          </p:cNvCxnSpPr>
          <p:nvPr/>
        </p:nvCxnSpPr>
        <p:spPr>
          <a:xfrm>
            <a:off x="3994000" y="810630"/>
            <a:ext cx="523636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AC55DDC8-A64D-77D9-3F12-A1F6DE28D107}"/>
              </a:ext>
            </a:extLst>
          </p:cNvPr>
          <p:cNvSpPr txBox="1">
            <a:spLocks/>
          </p:cNvSpPr>
          <p:nvPr/>
        </p:nvSpPr>
        <p:spPr>
          <a:xfrm>
            <a:off x="3943032" y="881069"/>
            <a:ext cx="81584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Return Line should have a shut off valve, hose bibb and expansion tank</a:t>
            </a:r>
          </a:p>
        </p:txBody>
      </p:sp>
      <p:sp>
        <p:nvSpPr>
          <p:cNvPr id="5" name="Title 1">
            <a:extLst>
              <a:ext uri="{FF2B5EF4-FFF2-40B4-BE49-F238E27FC236}">
                <a16:creationId xmlns:a16="http://schemas.microsoft.com/office/drawing/2014/main" id="{674F91B3-8FB9-2801-1C36-07B6ACECE775}"/>
              </a:ext>
            </a:extLst>
          </p:cNvPr>
          <p:cNvSpPr txBox="1">
            <a:spLocks/>
          </p:cNvSpPr>
          <p:nvPr/>
        </p:nvSpPr>
        <p:spPr>
          <a:xfrm>
            <a:off x="5826760" y="0"/>
            <a:ext cx="6365240" cy="799094"/>
          </a:xfrm>
          <a:prstGeom prst="rect">
            <a:avLst/>
          </a:prstGeom>
          <a:effectLst>
            <a:outerShdw blurRad="63500" dist="63500" dir="2700000" algn="tl" rotWithShape="0">
              <a:prstClr val="black">
                <a:alpha val="40000"/>
              </a:prstClr>
            </a:outerShdw>
          </a:effectLst>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dirty="0">
                <a:solidFill>
                  <a:schemeClr val="bg1"/>
                </a:solidFill>
                <a:latin typeface="Franklin Gothic Demi"/>
                <a:cs typeface="Calibri Light"/>
              </a:rPr>
              <a:t>DEDICATED</a:t>
            </a:r>
          </a:p>
        </p:txBody>
      </p:sp>
      <p:pic>
        <p:nvPicPr>
          <p:cNvPr id="3" name="Picture 2">
            <a:extLst>
              <a:ext uri="{FF2B5EF4-FFF2-40B4-BE49-F238E27FC236}">
                <a16:creationId xmlns:a16="http://schemas.microsoft.com/office/drawing/2014/main" id="{1C56A978-F94C-3703-A6DA-F7F4CF07D6EE}"/>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05815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5" name="Picture 4" descr="A close-up of a cross section of a cross section&#10;&#10;Description automatically generated with low confidence">
            <a:extLst>
              <a:ext uri="{FF2B5EF4-FFF2-40B4-BE49-F238E27FC236}">
                <a16:creationId xmlns:a16="http://schemas.microsoft.com/office/drawing/2014/main" id="{31583A84-42C4-3E7B-6753-152EBED26E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333" y="187941"/>
            <a:ext cx="1987638" cy="2018656"/>
          </a:xfrm>
          <a:prstGeom prst="rect">
            <a:avLst/>
          </a:prstGeom>
          <a:effectLst>
            <a:outerShdw blurRad="63500" dist="63500" dir="2700000" algn="tl" rotWithShape="0">
              <a:prstClr val="black">
                <a:alpha val="40000"/>
              </a:prstClr>
            </a:outerShdw>
            <a:softEdge rad="12700"/>
          </a:effectLst>
        </p:spPr>
      </p:pic>
      <p:pic>
        <p:nvPicPr>
          <p:cNvPr id="6" name="Picture 5" descr="A flexible metal hose with nozzles&#10;&#10;AI-generated content may be incorrect.">
            <a:extLst>
              <a:ext uri="{FF2B5EF4-FFF2-40B4-BE49-F238E27FC236}">
                <a16:creationId xmlns:a16="http://schemas.microsoft.com/office/drawing/2014/main" id="{7CD802C1-0128-0F58-2F3F-DFEE759A11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8944" y="216942"/>
            <a:ext cx="620190" cy="633881"/>
          </a:xfrm>
          <a:prstGeom prst="rect">
            <a:avLst/>
          </a:prstGeom>
        </p:spPr>
      </p:pic>
      <p:pic>
        <p:nvPicPr>
          <p:cNvPr id="10" name="Picture 9" descr="A black and grey logo&#10;&#10;AI-generated content may be incorrect.">
            <a:extLst>
              <a:ext uri="{FF2B5EF4-FFF2-40B4-BE49-F238E27FC236}">
                <a16:creationId xmlns:a16="http://schemas.microsoft.com/office/drawing/2014/main" id="{1B3D2E17-FCBA-A729-0537-8D61BF35B794}"/>
              </a:ext>
            </a:extLst>
          </p:cNvPr>
          <p:cNvPicPr>
            <a:picLocks noChangeAspect="1"/>
          </p:cNvPicPr>
          <p:nvPr/>
        </p:nvPicPr>
        <p:blipFill>
          <a:blip r:embed="rId4">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F7B3AB15-B9CB-485A-3AFF-9BAC8759BF66}"/>
              </a:ext>
            </a:extLst>
          </p:cNvPr>
          <p:cNvPicPr>
            <a:picLocks noChangeAspect="1"/>
          </p:cNvPicPr>
          <p:nvPr/>
        </p:nvPicPr>
        <p:blipFill>
          <a:blip r:embed="rId5">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sp>
        <p:nvSpPr>
          <p:cNvPr id="14" name="Text Placeholder 2">
            <a:extLst>
              <a:ext uri="{FF2B5EF4-FFF2-40B4-BE49-F238E27FC236}">
                <a16:creationId xmlns:a16="http://schemas.microsoft.com/office/drawing/2014/main" id="{04385A54-1B06-133D-C19A-1CA843EA715E}"/>
              </a:ext>
            </a:extLst>
          </p:cNvPr>
          <p:cNvSpPr txBox="1">
            <a:spLocks/>
          </p:cNvSpPr>
          <p:nvPr/>
        </p:nvSpPr>
        <p:spPr>
          <a:xfrm>
            <a:off x="3994000" y="902220"/>
            <a:ext cx="5530999" cy="6889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When using a crossover valve, the minimum set temperature is 120 F</a:t>
            </a:r>
          </a:p>
        </p:txBody>
      </p:sp>
      <p:cxnSp>
        <p:nvCxnSpPr>
          <p:cNvPr id="15" name="Straight Arrow Connector 14">
            <a:extLst>
              <a:ext uri="{FF2B5EF4-FFF2-40B4-BE49-F238E27FC236}">
                <a16:creationId xmlns:a16="http://schemas.microsoft.com/office/drawing/2014/main" id="{71F4ACF3-BB45-D8B7-58AF-CD40ADCD601D}"/>
              </a:ext>
            </a:extLst>
          </p:cNvPr>
          <p:cNvCxnSpPr>
            <a:cxnSpLocks/>
          </p:cNvCxnSpPr>
          <p:nvPr/>
        </p:nvCxnSpPr>
        <p:spPr>
          <a:xfrm>
            <a:off x="3994000" y="810630"/>
            <a:ext cx="549544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E80B1944-4F61-C002-0DA3-9E8643F1F319}"/>
              </a:ext>
            </a:extLst>
          </p:cNvPr>
          <p:cNvSpPr txBox="1">
            <a:spLocks/>
          </p:cNvSpPr>
          <p:nvPr/>
        </p:nvSpPr>
        <p:spPr>
          <a:xfrm>
            <a:off x="5826760" y="0"/>
            <a:ext cx="6365240" cy="799094"/>
          </a:xfrm>
          <a:prstGeom prst="rect">
            <a:avLst/>
          </a:prstGeom>
          <a:effectLst>
            <a:outerShdw blurRad="63500" dist="63500" dir="2700000" algn="tl" rotWithShape="0">
              <a:prstClr val="black">
                <a:alpha val="40000"/>
              </a:prstClr>
            </a:outerShdw>
          </a:effectLst>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dirty="0">
                <a:solidFill>
                  <a:schemeClr val="bg1"/>
                </a:solidFill>
                <a:latin typeface="Franklin Gothic Demi"/>
                <a:cs typeface="Calibri Light"/>
              </a:rPr>
              <a:t>CROSSOVER</a:t>
            </a:r>
          </a:p>
        </p:txBody>
      </p:sp>
      <p:pic>
        <p:nvPicPr>
          <p:cNvPr id="2" name="Picture 1">
            <a:extLst>
              <a:ext uri="{FF2B5EF4-FFF2-40B4-BE49-F238E27FC236}">
                <a16:creationId xmlns:a16="http://schemas.microsoft.com/office/drawing/2014/main" id="{A17E3DD6-91DA-DF9A-6522-227A1F09A33C}"/>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pic>
        <p:nvPicPr>
          <p:cNvPr id="8" name="Picture 7">
            <a:extLst>
              <a:ext uri="{FF2B5EF4-FFF2-40B4-BE49-F238E27FC236}">
                <a16:creationId xmlns:a16="http://schemas.microsoft.com/office/drawing/2014/main" id="{68D460E5-5B31-EFEF-94BE-350A51CD4DF6}"/>
              </a:ext>
            </a:extLst>
          </p:cNvPr>
          <p:cNvPicPr>
            <a:picLocks noChangeAspect="1"/>
          </p:cNvPicPr>
          <p:nvPr/>
        </p:nvPicPr>
        <p:blipFill>
          <a:blip r:embed="rId7">
            <a:extLst>
              <a:ext uri="{28A0092B-C50C-407E-A947-70E740481C1C}">
                <a14:useLocalDpi xmlns:a14="http://schemas.microsoft.com/office/drawing/2010/main" val="0"/>
              </a:ext>
            </a:extLst>
          </a:blip>
          <a:srcRect t="20641"/>
          <a:stretch>
            <a:fillRect/>
          </a:stretch>
        </p:blipFill>
        <p:spPr>
          <a:xfrm>
            <a:off x="-15240" y="1324156"/>
            <a:ext cx="12192000" cy="5442404"/>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15E902CA-3CC8-9157-8AF4-571A76FEE3F0}"/>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30000"/>
                    </a14:imgEffect>
                  </a14:imgLayer>
                </a14:imgProps>
              </a:ext>
              <a:ext uri="{28A0092B-C50C-407E-A947-70E740481C1C}">
                <a14:useLocalDpi xmlns:a14="http://schemas.microsoft.com/office/drawing/2010/main" val="0"/>
              </a:ext>
            </a:extLst>
          </a:blip>
          <a:stretch>
            <a:fillRect/>
          </a:stretch>
        </p:blipFill>
        <p:spPr>
          <a:xfrm flipH="1">
            <a:off x="2774164" y="4663440"/>
            <a:ext cx="1003993" cy="1183708"/>
          </a:xfrm>
          <a:prstGeom prst="rect">
            <a:avLst/>
          </a:prstGeom>
          <a:effectLst>
            <a:outerShdw blurRad="63500" dist="63500" dir="2700000" algn="tl" rotWithShape="0">
              <a:prstClr val="black">
                <a:alpha val="40000"/>
              </a:prstClr>
            </a:outerShdw>
          </a:effectLst>
        </p:spPr>
      </p:pic>
      <p:cxnSp>
        <p:nvCxnSpPr>
          <p:cNvPr id="4" name="Straight Arrow Connector 3">
            <a:extLst>
              <a:ext uri="{FF2B5EF4-FFF2-40B4-BE49-F238E27FC236}">
                <a16:creationId xmlns:a16="http://schemas.microsoft.com/office/drawing/2014/main" id="{DC1E6420-D9CC-95ED-D71F-E80776B2E7A6}"/>
              </a:ext>
            </a:extLst>
          </p:cNvPr>
          <p:cNvCxnSpPr>
            <a:cxnSpLocks/>
          </p:cNvCxnSpPr>
          <p:nvPr/>
        </p:nvCxnSpPr>
        <p:spPr>
          <a:xfrm flipH="1">
            <a:off x="2121384" y="5327967"/>
            <a:ext cx="652780" cy="189865"/>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CED57F1-9170-7866-7F13-44DD206485DF}"/>
              </a:ext>
            </a:extLst>
          </p:cNvPr>
          <p:cNvSpPr/>
          <p:nvPr/>
        </p:nvSpPr>
        <p:spPr>
          <a:xfrm>
            <a:off x="1168400" y="4947920"/>
            <a:ext cx="828040" cy="949960"/>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outerShdw blurRad="63500" dist="63500" dir="2700000" algn="tl" rotWithShape="0">
                  <a:prstClr val="black">
                    <a:alpha val="40000"/>
                  </a:prst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16809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E3563F6E-A435-4549-89C8-6A9FAE082BA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B898AF8-9EB5-BD79-2E3F-628650757C41}"/>
              </a:ext>
            </a:extLst>
          </p:cNvPr>
          <p:cNvPicPr>
            <a:picLocks noChangeAspect="1"/>
          </p:cNvPicPr>
          <p:nvPr/>
        </p:nvPicPr>
        <p:blipFill>
          <a:blip r:embed="rId2">
            <a:extLst>
              <a:ext uri="{28A0092B-C50C-407E-A947-70E740481C1C}">
                <a14:useLocalDpi xmlns:a14="http://schemas.microsoft.com/office/drawing/2010/main" val="0"/>
              </a:ext>
            </a:extLst>
          </a:blip>
          <a:srcRect t="722" b="21444"/>
          <a:stretch>
            <a:fillRect/>
          </a:stretch>
        </p:blipFill>
        <p:spPr>
          <a:xfrm>
            <a:off x="0" y="1257168"/>
            <a:ext cx="12192000" cy="5337868"/>
          </a:xfrm>
          <a:prstGeom prst="rect">
            <a:avLst/>
          </a:prstGeom>
          <a:effectLst>
            <a:outerShdw blurRad="63500" dist="63500" dir="2700000" algn="tl" rotWithShape="0">
              <a:prstClr val="black">
                <a:alpha val="40000"/>
              </a:prstClr>
            </a:outerShdw>
          </a:effectLst>
        </p:spPr>
      </p:pic>
      <p:sp>
        <p:nvSpPr>
          <p:cNvPr id="10" name="Text Placeholder 2">
            <a:extLst>
              <a:ext uri="{FF2B5EF4-FFF2-40B4-BE49-F238E27FC236}">
                <a16:creationId xmlns:a16="http://schemas.microsoft.com/office/drawing/2014/main" id="{FE41016F-BB66-F159-931E-8F814975A05B}"/>
              </a:ext>
            </a:extLst>
          </p:cNvPr>
          <p:cNvSpPr txBox="1">
            <a:spLocks/>
          </p:cNvSpPr>
          <p:nvPr/>
        </p:nvSpPr>
        <p:spPr>
          <a:xfrm>
            <a:off x="2407920" y="525210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8800"/>
                </a:solidFill>
                <a:effectLst/>
                <a:uLnTx/>
                <a:uFillTx/>
                <a:latin typeface="Franklin Gothic Medium" panose="020B0603020102020204" pitchFamily="34" charset="0"/>
                <a:ea typeface="+mn-ea"/>
                <a:cs typeface="+mn-cs"/>
              </a:rPr>
              <a:t>Return Water</a:t>
            </a:r>
          </a:p>
        </p:txBody>
      </p:sp>
      <p:sp>
        <p:nvSpPr>
          <p:cNvPr id="11" name="Text Placeholder 2">
            <a:extLst>
              <a:ext uri="{FF2B5EF4-FFF2-40B4-BE49-F238E27FC236}">
                <a16:creationId xmlns:a16="http://schemas.microsoft.com/office/drawing/2014/main" id="{685B0BF7-3847-4315-5ECC-6E58FD01ABE6}"/>
              </a:ext>
            </a:extLst>
          </p:cNvPr>
          <p:cNvSpPr txBox="1">
            <a:spLocks/>
          </p:cNvSpPr>
          <p:nvPr/>
        </p:nvSpPr>
        <p:spPr>
          <a:xfrm>
            <a:off x="4201160" y="623161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Hot Water</a:t>
            </a:r>
          </a:p>
        </p:txBody>
      </p:sp>
      <p:sp>
        <p:nvSpPr>
          <p:cNvPr id="3" name="Text Placeholder 2">
            <a:extLst>
              <a:ext uri="{FF2B5EF4-FFF2-40B4-BE49-F238E27FC236}">
                <a16:creationId xmlns:a16="http://schemas.microsoft.com/office/drawing/2014/main" id="{FDCEEE9F-0EBF-B956-511E-0603F79E78D7}"/>
              </a:ext>
            </a:extLst>
          </p:cNvPr>
          <p:cNvSpPr txBox="1">
            <a:spLocks/>
          </p:cNvSpPr>
          <p:nvPr/>
        </p:nvSpPr>
        <p:spPr>
          <a:xfrm>
            <a:off x="4326660" y="5251091"/>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Cold Water</a:t>
            </a:r>
          </a:p>
        </p:txBody>
      </p:sp>
      <p:sp>
        <p:nvSpPr>
          <p:cNvPr id="8" name="Text Placeholder 2">
            <a:extLst>
              <a:ext uri="{FF2B5EF4-FFF2-40B4-BE49-F238E27FC236}">
                <a16:creationId xmlns:a16="http://schemas.microsoft.com/office/drawing/2014/main" id="{86FA720A-1E26-A10C-38CD-9C5AA431B2E0}"/>
              </a:ext>
            </a:extLst>
          </p:cNvPr>
          <p:cNvSpPr txBox="1">
            <a:spLocks/>
          </p:cNvSpPr>
          <p:nvPr/>
        </p:nvSpPr>
        <p:spPr>
          <a:xfrm>
            <a:off x="5788972" y="623161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Hot Water</a:t>
            </a:r>
          </a:p>
        </p:txBody>
      </p:sp>
      <p:sp>
        <p:nvSpPr>
          <p:cNvPr id="16" name="Text Placeholder 2">
            <a:extLst>
              <a:ext uri="{FF2B5EF4-FFF2-40B4-BE49-F238E27FC236}">
                <a16:creationId xmlns:a16="http://schemas.microsoft.com/office/drawing/2014/main" id="{C5648F1A-D6F5-4423-1845-C9CF76417C70}"/>
              </a:ext>
            </a:extLst>
          </p:cNvPr>
          <p:cNvSpPr txBox="1">
            <a:spLocks/>
          </p:cNvSpPr>
          <p:nvPr/>
        </p:nvSpPr>
        <p:spPr>
          <a:xfrm>
            <a:off x="8653320" y="5252107"/>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8800"/>
                </a:solidFill>
                <a:effectLst/>
                <a:uLnTx/>
                <a:uFillTx/>
                <a:latin typeface="Franklin Gothic Medium" panose="020B0603020102020204" pitchFamily="34" charset="0"/>
                <a:ea typeface="+mn-ea"/>
                <a:cs typeface="+mn-cs"/>
              </a:rPr>
              <a:t>Return Water</a:t>
            </a:r>
          </a:p>
        </p:txBody>
      </p:sp>
      <p:sp>
        <p:nvSpPr>
          <p:cNvPr id="18" name="Text Placeholder 2">
            <a:extLst>
              <a:ext uri="{FF2B5EF4-FFF2-40B4-BE49-F238E27FC236}">
                <a16:creationId xmlns:a16="http://schemas.microsoft.com/office/drawing/2014/main" id="{F63C04F2-7B07-1033-097F-C715BA5638A9}"/>
              </a:ext>
            </a:extLst>
          </p:cNvPr>
          <p:cNvSpPr txBox="1">
            <a:spLocks/>
          </p:cNvSpPr>
          <p:nvPr/>
        </p:nvSpPr>
        <p:spPr>
          <a:xfrm>
            <a:off x="6685182" y="5231948"/>
            <a:ext cx="1276580"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Cold Water</a:t>
            </a:r>
          </a:p>
        </p:txBody>
      </p:sp>
      <p:sp>
        <p:nvSpPr>
          <p:cNvPr id="19" name="Rectangle 18">
            <a:extLst>
              <a:ext uri="{FF2B5EF4-FFF2-40B4-BE49-F238E27FC236}">
                <a16:creationId xmlns:a16="http://schemas.microsoft.com/office/drawing/2014/main" id="{F7749DEC-FA83-5747-5AE0-4C7E5AA85C50}"/>
              </a:ext>
            </a:extLst>
          </p:cNvPr>
          <p:cNvSpPr/>
          <p:nvPr/>
        </p:nvSpPr>
        <p:spPr>
          <a:xfrm>
            <a:off x="5603240" y="4170680"/>
            <a:ext cx="690880" cy="853440"/>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7B7F367-90C5-7C89-95AD-B1129E1BFE7B}"/>
              </a:ext>
            </a:extLst>
          </p:cNvPr>
          <p:cNvSpPr/>
          <p:nvPr/>
        </p:nvSpPr>
        <p:spPr>
          <a:xfrm>
            <a:off x="193412" y="4403747"/>
            <a:ext cx="832748" cy="449685"/>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22357EAF-CA6D-4CD1-BFE7-914E185299B5}"/>
              </a:ext>
            </a:extLst>
          </p:cNvPr>
          <p:cNvSpPr/>
          <p:nvPr/>
        </p:nvSpPr>
        <p:spPr>
          <a:xfrm>
            <a:off x="11120492" y="4388507"/>
            <a:ext cx="832748" cy="449685"/>
          </a:xfrm>
          <a:prstGeom prst="rect">
            <a:avLst/>
          </a:prstGeom>
          <a:noFill/>
          <a:ln w="19050">
            <a:solidFill>
              <a:schemeClr val="bg1"/>
            </a:solidFill>
            <a:prstDash val="sys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B16E8148-B2D2-4329-E584-22D6DE24F2D6}"/>
              </a:ext>
            </a:extLst>
          </p:cNvPr>
          <p:cNvSpPr/>
          <p:nvPr/>
        </p:nvSpPr>
        <p:spPr>
          <a:xfrm>
            <a:off x="259080" y="1463040"/>
            <a:ext cx="3841430" cy="1554480"/>
          </a:xfrm>
          <a:prstGeom prst="rect">
            <a:avLst/>
          </a:prstGeom>
          <a:solidFill>
            <a:schemeClr val="bg1"/>
          </a:solidFill>
          <a:ln>
            <a:solidFill>
              <a:schemeClr val="bg1"/>
            </a:solid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0A65A150-9632-99C3-AB4A-F17C01FCDDF3}"/>
              </a:ext>
            </a:extLst>
          </p:cNvPr>
          <p:cNvPicPr>
            <a:picLocks noChangeAspect="1"/>
          </p:cNvPicPr>
          <p:nvPr/>
        </p:nvPicPr>
        <p:blipFill>
          <a:blip r:embed="rId3" cstate="print">
            <a:extLst>
              <a:ext uri="{28A0092B-C50C-407E-A947-70E740481C1C}">
                <a14:useLocalDpi xmlns:a14="http://schemas.microsoft.com/office/drawing/2010/main" val="0"/>
              </a:ext>
            </a:extLst>
          </a:blip>
          <a:srcRect l="17166" t="32000" r="16889" b="32446"/>
          <a:stretch>
            <a:fillRect/>
          </a:stretch>
        </p:blipFill>
        <p:spPr>
          <a:xfrm>
            <a:off x="347472" y="1988983"/>
            <a:ext cx="2072640" cy="838112"/>
          </a:xfrm>
          <a:prstGeom prst="rect">
            <a:avLst/>
          </a:prstGeom>
          <a:effectLst>
            <a:outerShdw blurRad="63500" dist="63500" dir="2700000" algn="tl" rotWithShape="0">
              <a:prstClr val="black">
                <a:alpha val="40000"/>
              </a:prstClr>
            </a:outerShdw>
          </a:effectLst>
        </p:spPr>
      </p:pic>
      <p:pic>
        <p:nvPicPr>
          <p:cNvPr id="26" name="Picture 25">
            <a:extLst>
              <a:ext uri="{FF2B5EF4-FFF2-40B4-BE49-F238E27FC236}">
                <a16:creationId xmlns:a16="http://schemas.microsoft.com/office/drawing/2014/main" id="{A35E736A-9532-297C-7DAF-18263878E00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3000"/>
                    </a14:imgEffect>
                  </a14:imgLayer>
                </a14:imgProps>
              </a:ext>
              <a:ext uri="{28A0092B-C50C-407E-A947-70E740481C1C}">
                <a14:useLocalDpi xmlns:a14="http://schemas.microsoft.com/office/drawing/2010/main" val="0"/>
              </a:ext>
            </a:extLst>
          </a:blip>
          <a:stretch>
            <a:fillRect/>
          </a:stretch>
        </p:blipFill>
        <p:spPr>
          <a:xfrm>
            <a:off x="2798560" y="1539312"/>
            <a:ext cx="1202831" cy="1418138"/>
          </a:xfrm>
          <a:prstGeom prst="rect">
            <a:avLst/>
          </a:prstGeom>
          <a:effectLst>
            <a:outerShdw blurRad="63500" dist="63500" dir="2700000" algn="tl" rotWithShape="0">
              <a:prstClr val="black">
                <a:alpha val="40000"/>
              </a:prstClr>
            </a:outerShdw>
          </a:effectLst>
          <a:scene3d>
            <a:camera prst="orthographicFront">
              <a:rot lat="0" lon="10800000" rev="0"/>
            </a:camera>
            <a:lightRig rig="threePt" dir="t"/>
          </a:scene3d>
        </p:spPr>
      </p:pic>
      <p:cxnSp>
        <p:nvCxnSpPr>
          <p:cNvPr id="52" name="Straight Connector 51">
            <a:extLst>
              <a:ext uri="{FF2B5EF4-FFF2-40B4-BE49-F238E27FC236}">
                <a16:creationId xmlns:a16="http://schemas.microsoft.com/office/drawing/2014/main" id="{1F9B0A11-E4F0-3BCC-17D2-B5FE03CB2419}"/>
              </a:ext>
            </a:extLst>
          </p:cNvPr>
          <p:cNvCxnSpPr/>
          <p:nvPr/>
        </p:nvCxnSpPr>
        <p:spPr>
          <a:xfrm>
            <a:off x="1389380" y="2994660"/>
            <a:ext cx="0" cy="1534160"/>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1603C63-2428-C874-9750-6C2C3F3575F6}"/>
              </a:ext>
            </a:extLst>
          </p:cNvPr>
          <p:cNvCxnSpPr>
            <a:cxnSpLocks/>
          </p:cNvCxnSpPr>
          <p:nvPr/>
        </p:nvCxnSpPr>
        <p:spPr>
          <a:xfrm flipH="1">
            <a:off x="1053465" y="4528820"/>
            <a:ext cx="335915" cy="0"/>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2350725-3D92-4BE2-3128-F7F9B8BA2183}"/>
              </a:ext>
            </a:extLst>
          </p:cNvPr>
          <p:cNvCxnSpPr>
            <a:cxnSpLocks/>
          </p:cNvCxnSpPr>
          <p:nvPr/>
        </p:nvCxnSpPr>
        <p:spPr>
          <a:xfrm>
            <a:off x="4991100" y="2817495"/>
            <a:ext cx="0" cy="1899285"/>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8A6A47D-7B1E-8C95-C1B7-C050BD528FF1}"/>
              </a:ext>
            </a:extLst>
          </p:cNvPr>
          <p:cNvCxnSpPr>
            <a:cxnSpLocks/>
          </p:cNvCxnSpPr>
          <p:nvPr/>
        </p:nvCxnSpPr>
        <p:spPr>
          <a:xfrm>
            <a:off x="4991100" y="4707255"/>
            <a:ext cx="594360" cy="0"/>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B72116E-4440-E037-DC66-4E2872AD7208}"/>
              </a:ext>
            </a:extLst>
          </p:cNvPr>
          <p:cNvCxnSpPr>
            <a:cxnSpLocks/>
          </p:cNvCxnSpPr>
          <p:nvPr/>
        </p:nvCxnSpPr>
        <p:spPr>
          <a:xfrm flipH="1" flipV="1">
            <a:off x="4001391" y="2817495"/>
            <a:ext cx="989709" cy="9525"/>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692384C-036C-F373-A974-85EB7A4BF632}"/>
              </a:ext>
            </a:extLst>
          </p:cNvPr>
          <p:cNvCxnSpPr>
            <a:cxnSpLocks/>
          </p:cNvCxnSpPr>
          <p:nvPr/>
        </p:nvCxnSpPr>
        <p:spPr>
          <a:xfrm>
            <a:off x="10833227" y="1353254"/>
            <a:ext cx="0" cy="3192076"/>
          </a:xfrm>
          <a:prstGeom prst="line">
            <a:avLst/>
          </a:prstGeom>
          <a:ln w="19050">
            <a:solidFill>
              <a:schemeClr val="bg1"/>
            </a:solidFill>
            <a:prstDash val="dash"/>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FAD6ED1D-DC78-5FC7-F2CF-2222334317D1}"/>
              </a:ext>
            </a:extLst>
          </p:cNvPr>
          <p:cNvCxnSpPr>
            <a:cxnSpLocks/>
          </p:cNvCxnSpPr>
          <p:nvPr/>
        </p:nvCxnSpPr>
        <p:spPr>
          <a:xfrm>
            <a:off x="10823312" y="4488815"/>
            <a:ext cx="277123" cy="0"/>
          </a:xfrm>
          <a:prstGeom prst="straightConnector1">
            <a:avLst/>
          </a:prstGeom>
          <a:ln w="19050">
            <a:solidFill>
              <a:schemeClr val="bg1"/>
            </a:solidFill>
            <a:prstDash val="dash"/>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6" name="Isosceles Triangle 75">
            <a:extLst>
              <a:ext uri="{FF2B5EF4-FFF2-40B4-BE49-F238E27FC236}">
                <a16:creationId xmlns:a16="http://schemas.microsoft.com/office/drawing/2014/main" id="{F29DDF00-D0F6-B09F-9887-6599ECBB3B3A}"/>
              </a:ext>
            </a:extLst>
          </p:cNvPr>
          <p:cNvSpPr/>
          <p:nvPr/>
        </p:nvSpPr>
        <p:spPr>
          <a:xfrm rot="5400000">
            <a:off x="3652286" y="5343526"/>
            <a:ext cx="114300" cy="127635"/>
          </a:xfrm>
          <a:prstGeom prst="triangle">
            <a:avLst/>
          </a:prstGeom>
          <a:solidFill>
            <a:srgbClr val="FF8800"/>
          </a:solidFill>
          <a:ln>
            <a:solidFill>
              <a:srgbClr val="FF88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Isosceles Triangle 76">
            <a:extLst>
              <a:ext uri="{FF2B5EF4-FFF2-40B4-BE49-F238E27FC236}">
                <a16:creationId xmlns:a16="http://schemas.microsoft.com/office/drawing/2014/main" id="{3F93D677-52B7-2DFA-39E2-9B648475340B}"/>
              </a:ext>
            </a:extLst>
          </p:cNvPr>
          <p:cNvSpPr/>
          <p:nvPr/>
        </p:nvSpPr>
        <p:spPr>
          <a:xfrm rot="16200000">
            <a:off x="8553451" y="5343526"/>
            <a:ext cx="114300" cy="127635"/>
          </a:xfrm>
          <a:prstGeom prst="triangle">
            <a:avLst/>
          </a:prstGeom>
          <a:solidFill>
            <a:srgbClr val="FF8800"/>
          </a:solidFill>
          <a:ln>
            <a:solidFill>
              <a:srgbClr val="FF88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Isosceles Triangle 77">
            <a:extLst>
              <a:ext uri="{FF2B5EF4-FFF2-40B4-BE49-F238E27FC236}">
                <a16:creationId xmlns:a16="http://schemas.microsoft.com/office/drawing/2014/main" id="{EA79EE79-F765-7EDD-A931-1F4DAF572E2B}"/>
              </a:ext>
            </a:extLst>
          </p:cNvPr>
          <p:cNvSpPr/>
          <p:nvPr/>
        </p:nvSpPr>
        <p:spPr>
          <a:xfrm rot="16200000">
            <a:off x="4234147" y="5343525"/>
            <a:ext cx="114300" cy="127635"/>
          </a:xfrm>
          <a:prstGeom prst="triangle">
            <a:avLst/>
          </a:prstGeom>
          <a:solidFill>
            <a:srgbClr val="006EFF"/>
          </a:solidFill>
          <a:ln>
            <a:solidFill>
              <a:srgbClr val="006EFF"/>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Isosceles Triangle 78">
            <a:extLst>
              <a:ext uri="{FF2B5EF4-FFF2-40B4-BE49-F238E27FC236}">
                <a16:creationId xmlns:a16="http://schemas.microsoft.com/office/drawing/2014/main" id="{F480205D-DEC0-022B-7AFC-5044CFE74FE2}"/>
              </a:ext>
            </a:extLst>
          </p:cNvPr>
          <p:cNvSpPr/>
          <p:nvPr/>
        </p:nvSpPr>
        <p:spPr>
          <a:xfrm rot="5400000">
            <a:off x="7811738" y="5343525"/>
            <a:ext cx="114300" cy="127635"/>
          </a:xfrm>
          <a:prstGeom prst="triangle">
            <a:avLst/>
          </a:prstGeom>
          <a:solidFill>
            <a:srgbClr val="006EFF"/>
          </a:solidFill>
          <a:ln>
            <a:solidFill>
              <a:srgbClr val="006EFF"/>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F4845147-185D-5490-22CF-793BB20435FA}"/>
              </a:ext>
            </a:extLst>
          </p:cNvPr>
          <p:cNvSpPr/>
          <p:nvPr/>
        </p:nvSpPr>
        <p:spPr>
          <a:xfrm>
            <a:off x="292100" y="1501747"/>
            <a:ext cx="2456180" cy="304192"/>
          </a:xfrm>
          <a:prstGeom prst="rect">
            <a:avLst/>
          </a:prstGeom>
          <a:solidFill>
            <a:srgbClr val="ED1C24"/>
          </a:solidFill>
          <a:ln>
            <a:no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Isosceles Triangle 81">
            <a:extLst>
              <a:ext uri="{FF2B5EF4-FFF2-40B4-BE49-F238E27FC236}">
                <a16:creationId xmlns:a16="http://schemas.microsoft.com/office/drawing/2014/main" id="{82741F7C-5C50-4CA4-E24D-4DE410C01340}"/>
              </a:ext>
            </a:extLst>
          </p:cNvPr>
          <p:cNvSpPr/>
          <p:nvPr/>
        </p:nvSpPr>
        <p:spPr>
          <a:xfrm rot="16200000">
            <a:off x="4107180" y="6321434"/>
            <a:ext cx="114300" cy="127635"/>
          </a:xfrm>
          <a:prstGeom prst="triangle">
            <a:avLst/>
          </a:prstGeom>
          <a:solidFill>
            <a:srgbClr val="FF0000"/>
          </a:solidFill>
          <a:ln>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Isosceles Triangle 82">
            <a:extLst>
              <a:ext uri="{FF2B5EF4-FFF2-40B4-BE49-F238E27FC236}">
                <a16:creationId xmlns:a16="http://schemas.microsoft.com/office/drawing/2014/main" id="{66E9B434-0973-3152-B69C-787332306CED}"/>
              </a:ext>
            </a:extLst>
          </p:cNvPr>
          <p:cNvSpPr/>
          <p:nvPr/>
        </p:nvSpPr>
        <p:spPr>
          <a:xfrm rot="5400000">
            <a:off x="6850190" y="6325616"/>
            <a:ext cx="114300" cy="127635"/>
          </a:xfrm>
          <a:prstGeom prst="triangle">
            <a:avLst/>
          </a:prstGeom>
          <a:solidFill>
            <a:srgbClr val="FF0000"/>
          </a:solidFill>
          <a:ln>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Text Placeholder 2">
            <a:extLst>
              <a:ext uri="{FF2B5EF4-FFF2-40B4-BE49-F238E27FC236}">
                <a16:creationId xmlns:a16="http://schemas.microsoft.com/office/drawing/2014/main" id="{DB3E900B-990F-9552-5E52-2C7614B76CEC}"/>
              </a:ext>
            </a:extLst>
          </p:cNvPr>
          <p:cNvSpPr txBox="1">
            <a:spLocks/>
          </p:cNvSpPr>
          <p:nvPr/>
        </p:nvSpPr>
        <p:spPr>
          <a:xfrm>
            <a:off x="317500" y="1524777"/>
            <a:ext cx="2402840" cy="28116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Crossover Kit: CSV-BPK</a:t>
            </a:r>
          </a:p>
        </p:txBody>
      </p:sp>
      <p:sp>
        <p:nvSpPr>
          <p:cNvPr id="86" name="Isosceles Triangle 85">
            <a:extLst>
              <a:ext uri="{FF2B5EF4-FFF2-40B4-BE49-F238E27FC236}">
                <a16:creationId xmlns:a16="http://schemas.microsoft.com/office/drawing/2014/main" id="{98F3D066-BD04-706C-A075-81F2E5C165CD}"/>
              </a:ext>
            </a:extLst>
          </p:cNvPr>
          <p:cNvSpPr/>
          <p:nvPr/>
        </p:nvSpPr>
        <p:spPr>
          <a:xfrm rot="10800000">
            <a:off x="5442125" y="5625846"/>
            <a:ext cx="206200" cy="230257"/>
          </a:xfrm>
          <a:prstGeom prst="triangle">
            <a:avLst/>
          </a:prstGeom>
          <a:solidFill>
            <a:srgbClr val="FF0000"/>
          </a:solidFill>
          <a:ln>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Isosceles Triangle 3">
            <a:extLst>
              <a:ext uri="{FF2B5EF4-FFF2-40B4-BE49-F238E27FC236}">
                <a16:creationId xmlns:a16="http://schemas.microsoft.com/office/drawing/2014/main" id="{CAEF252F-1301-A673-35B8-AA9650F7F908}"/>
              </a:ext>
            </a:extLst>
          </p:cNvPr>
          <p:cNvSpPr/>
          <p:nvPr/>
        </p:nvSpPr>
        <p:spPr>
          <a:xfrm rot="10800000">
            <a:off x="6937934" y="1230839"/>
            <a:ext cx="333679" cy="287654"/>
          </a:xfrm>
          <a:prstGeom prst="triangle">
            <a:avLst/>
          </a:prstGeom>
          <a:solidFill>
            <a:srgbClr val="006EFF"/>
          </a:solidFill>
          <a:ln>
            <a:solidFill>
              <a:srgbClr val="006EFF"/>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D722DCF-389E-D2CD-CC24-F708B553ABE6}"/>
              </a:ext>
            </a:extLst>
          </p:cNvPr>
          <p:cNvSpPr/>
          <p:nvPr/>
        </p:nvSpPr>
        <p:spPr>
          <a:xfrm>
            <a:off x="9138920" y="992550"/>
            <a:ext cx="2608230" cy="1554480"/>
          </a:xfrm>
          <a:prstGeom prst="rect">
            <a:avLst/>
          </a:prstGeom>
          <a:solidFill>
            <a:schemeClr val="bg1"/>
          </a:solidFill>
          <a:ln>
            <a:solidFill>
              <a:schemeClr val="bg1"/>
            </a:solid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6357A6F2-5AA9-BFCE-E5B6-B2ED85868051}"/>
              </a:ext>
            </a:extLst>
          </p:cNvPr>
          <p:cNvPicPr>
            <a:picLocks noChangeAspect="1"/>
          </p:cNvPicPr>
          <p:nvPr/>
        </p:nvPicPr>
        <p:blipFill>
          <a:blip r:embed="rId3" cstate="print">
            <a:extLst>
              <a:ext uri="{28A0092B-C50C-407E-A947-70E740481C1C}">
                <a14:useLocalDpi xmlns:a14="http://schemas.microsoft.com/office/drawing/2010/main" val="0"/>
              </a:ext>
            </a:extLst>
          </a:blip>
          <a:srcRect l="17166" t="32000" r="16889" b="32446"/>
          <a:stretch>
            <a:fillRect/>
          </a:stretch>
        </p:blipFill>
        <p:spPr>
          <a:xfrm>
            <a:off x="9358046" y="1516116"/>
            <a:ext cx="2072640" cy="838112"/>
          </a:xfrm>
          <a:prstGeom prst="rect">
            <a:avLst/>
          </a:prstGeom>
          <a:effectLst>
            <a:outerShdw blurRad="63500" dist="63500" dir="2700000" algn="tl" rotWithShape="0">
              <a:prstClr val="black">
                <a:alpha val="40000"/>
              </a:prstClr>
            </a:outerShdw>
          </a:effectLst>
        </p:spPr>
      </p:pic>
      <p:sp>
        <p:nvSpPr>
          <p:cNvPr id="14" name="Rectangle 13">
            <a:extLst>
              <a:ext uri="{FF2B5EF4-FFF2-40B4-BE49-F238E27FC236}">
                <a16:creationId xmlns:a16="http://schemas.microsoft.com/office/drawing/2014/main" id="{9409019B-B820-238D-755D-0E3F08104DB8}"/>
              </a:ext>
            </a:extLst>
          </p:cNvPr>
          <p:cNvSpPr/>
          <p:nvPr/>
        </p:nvSpPr>
        <p:spPr>
          <a:xfrm>
            <a:off x="9219850" y="1031257"/>
            <a:ext cx="2456180" cy="304192"/>
          </a:xfrm>
          <a:prstGeom prst="rect">
            <a:avLst/>
          </a:prstGeom>
          <a:solidFill>
            <a:srgbClr val="ED1C24"/>
          </a:solidFill>
          <a:ln>
            <a:noFill/>
          </a:ln>
          <a:effectLst>
            <a:outerShdw blurRad="63500" dist="635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 Placeholder 2">
            <a:extLst>
              <a:ext uri="{FF2B5EF4-FFF2-40B4-BE49-F238E27FC236}">
                <a16:creationId xmlns:a16="http://schemas.microsoft.com/office/drawing/2014/main" id="{0002CADD-5499-5CCD-141C-643E7F650EAE}"/>
              </a:ext>
            </a:extLst>
          </p:cNvPr>
          <p:cNvSpPr txBox="1">
            <a:spLocks/>
          </p:cNvSpPr>
          <p:nvPr/>
        </p:nvSpPr>
        <p:spPr>
          <a:xfrm>
            <a:off x="9231312" y="1049519"/>
            <a:ext cx="2402840" cy="28116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3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Crossover Valve: </a:t>
            </a:r>
            <a:r>
              <a:rPr kumimoji="0" lang="en-US" sz="1300" b="0" i="0" u="none" strike="noStrike" kern="1200" cap="none" spc="0" normalizeH="0" baseline="0" noProof="0" dirty="0" err="1">
                <a:ln>
                  <a:noFill/>
                </a:ln>
                <a:solidFill>
                  <a:prstClr val="white"/>
                </a:solidFill>
                <a:effectLst/>
                <a:uLnTx/>
                <a:uFillTx/>
                <a:latin typeface="Franklin Gothic Medium" panose="020B0603020102020204" pitchFamily="34" charset="0"/>
                <a:ea typeface="+mn-ea"/>
                <a:cs typeface="+mn-cs"/>
              </a:rPr>
              <a:t>cCS</a:t>
            </a:r>
            <a:r>
              <a:rPr kumimoji="0" lang="en-US" sz="1300" b="0"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-V</a:t>
            </a:r>
          </a:p>
        </p:txBody>
      </p:sp>
      <p:pic>
        <p:nvPicPr>
          <p:cNvPr id="15" name="Picture 14" descr="A black and grey logo&#10;&#10;AI-generated content may be incorrect.">
            <a:extLst>
              <a:ext uri="{FF2B5EF4-FFF2-40B4-BE49-F238E27FC236}">
                <a16:creationId xmlns:a16="http://schemas.microsoft.com/office/drawing/2014/main" id="{F15A1134-432B-3D07-7FB6-0B69CD3EB2D7}"/>
              </a:ext>
            </a:extLst>
          </p:cNvPr>
          <p:cNvPicPr>
            <a:picLocks noChangeAspect="1"/>
          </p:cNvPicPr>
          <p:nvPr/>
        </p:nvPicPr>
        <p:blipFill>
          <a:blip r:embed="rId6">
            <a:extLst>
              <a:ext uri="{28A0092B-C50C-407E-A947-70E740481C1C}">
                <a14:useLocalDpi xmlns:a14="http://schemas.microsoft.com/office/drawing/2010/main" val="0"/>
              </a:ext>
            </a:extLst>
          </a:blip>
          <a:srcRect l="64535" t="11440" r="6206" b="40394"/>
          <a:stretch>
            <a:fillRect/>
          </a:stretch>
        </p:blipFill>
        <p:spPr>
          <a:xfrm>
            <a:off x="3887152" y="24160"/>
            <a:ext cx="1939608" cy="812800"/>
          </a:xfrm>
          <a:prstGeom prst="rect">
            <a:avLst/>
          </a:prstGeom>
          <a:effectLst>
            <a:outerShdw blurRad="63500" dist="63500" dir="2700000" algn="tl" rotWithShape="0">
              <a:prstClr val="black">
                <a:alpha val="40000"/>
              </a:prstClr>
            </a:outerShdw>
          </a:effectLst>
        </p:spPr>
      </p:pic>
      <p:pic>
        <p:nvPicPr>
          <p:cNvPr id="21" name="Picture 20">
            <a:extLst>
              <a:ext uri="{FF2B5EF4-FFF2-40B4-BE49-F238E27FC236}">
                <a16:creationId xmlns:a16="http://schemas.microsoft.com/office/drawing/2014/main" id="{1F5C446B-FECE-63C1-351A-51386B9C25F7}"/>
              </a:ext>
            </a:extLst>
          </p:cNvPr>
          <p:cNvPicPr>
            <a:picLocks noChangeAspect="1"/>
          </p:cNvPicPr>
          <p:nvPr/>
        </p:nvPicPr>
        <p:blipFill>
          <a:blip r:embed="rId7">
            <a:extLst>
              <a:ext uri="{28A0092B-C50C-407E-A947-70E740481C1C}">
                <a14:useLocalDpi xmlns:a14="http://schemas.microsoft.com/office/drawing/2010/main" val="0"/>
              </a:ext>
            </a:extLst>
          </a:blip>
          <a:srcRect l="6285" t="15615" r="35542" b="17396"/>
          <a:stretch>
            <a:fillRect/>
          </a:stretch>
        </p:blipFill>
        <p:spPr>
          <a:xfrm>
            <a:off x="172004" y="108291"/>
            <a:ext cx="3715148" cy="1088978"/>
          </a:xfrm>
          <a:prstGeom prst="rect">
            <a:avLst/>
          </a:prstGeom>
          <a:effectLst>
            <a:outerShdw blurRad="63500" dist="63500" dir="2700000" algn="tl" rotWithShape="0">
              <a:prstClr val="black">
                <a:alpha val="40000"/>
              </a:prstClr>
            </a:outerShdw>
          </a:effectLst>
        </p:spPr>
      </p:pic>
      <p:cxnSp>
        <p:nvCxnSpPr>
          <p:cNvPr id="23" name="Straight Arrow Connector 22">
            <a:extLst>
              <a:ext uri="{FF2B5EF4-FFF2-40B4-BE49-F238E27FC236}">
                <a16:creationId xmlns:a16="http://schemas.microsoft.com/office/drawing/2014/main" id="{35A4B710-68DA-905F-E314-0E976150B095}"/>
              </a:ext>
            </a:extLst>
          </p:cNvPr>
          <p:cNvCxnSpPr>
            <a:cxnSpLocks/>
          </p:cNvCxnSpPr>
          <p:nvPr/>
        </p:nvCxnSpPr>
        <p:spPr>
          <a:xfrm>
            <a:off x="3994000" y="810630"/>
            <a:ext cx="603900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55449317-56DD-0BBB-03AC-C91B260E9077}"/>
              </a:ext>
            </a:extLst>
          </p:cNvPr>
          <p:cNvSpPr txBox="1">
            <a:spLocks/>
          </p:cNvSpPr>
          <p:nvPr/>
        </p:nvSpPr>
        <p:spPr>
          <a:xfrm>
            <a:off x="5826760" y="0"/>
            <a:ext cx="6365240" cy="799094"/>
          </a:xfrm>
          <a:prstGeom prst="rect">
            <a:avLst/>
          </a:prstGeom>
          <a:effectLst>
            <a:outerShdw blurRad="63500" dist="63500" dir="2700000" algn="tl" rotWithShape="0">
              <a:prstClr val="black">
                <a:alpha val="40000"/>
              </a:prstClr>
            </a:outerShdw>
          </a:effectLst>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dirty="0">
                <a:solidFill>
                  <a:schemeClr val="bg1"/>
                </a:solidFill>
                <a:latin typeface="Franklin Gothic Demi"/>
                <a:cs typeface="Calibri Light"/>
              </a:rPr>
              <a:t>2 CROSSOVER</a:t>
            </a:r>
          </a:p>
        </p:txBody>
      </p:sp>
      <p:pic>
        <p:nvPicPr>
          <p:cNvPr id="2" name="Picture 1">
            <a:extLst>
              <a:ext uri="{FF2B5EF4-FFF2-40B4-BE49-F238E27FC236}">
                <a16:creationId xmlns:a16="http://schemas.microsoft.com/office/drawing/2014/main" id="{01401C46-CD4A-73EE-798A-F3854F0D3AAD}"/>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942971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8D90D2AD-9900-D9F7-0DE7-0A26FA6B8D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E67DECA-4F38-403A-1C77-62B71675EDB1}"/>
              </a:ext>
            </a:extLst>
          </p:cNvPr>
          <p:cNvPicPr>
            <a:picLocks noChangeAspect="1"/>
          </p:cNvPicPr>
          <p:nvPr/>
        </p:nvPicPr>
        <p:blipFill>
          <a:blip r:embed="rId2">
            <a:extLst>
              <a:ext uri="{28A0092B-C50C-407E-A947-70E740481C1C}">
                <a14:useLocalDpi xmlns:a14="http://schemas.microsoft.com/office/drawing/2010/main" val="0"/>
              </a:ext>
            </a:extLst>
          </a:blip>
          <a:srcRect l="14024" t="4345" r="11666" b="5127"/>
          <a:stretch>
            <a:fillRect/>
          </a:stretch>
        </p:blipFill>
        <p:spPr>
          <a:xfrm>
            <a:off x="318570" y="1068767"/>
            <a:ext cx="3156685" cy="5197628"/>
          </a:xfrm>
          <a:prstGeom prst="rect">
            <a:avLst/>
          </a:prstGeom>
          <a:effectLst>
            <a:outerShdw blurRad="63500" dist="63500" dir="2700000" algn="tl" rotWithShape="0">
              <a:prstClr val="black">
                <a:alpha val="40000"/>
              </a:prstClr>
            </a:outerShdw>
          </a:effectLst>
        </p:spPr>
      </p:pic>
      <p:sp>
        <p:nvSpPr>
          <p:cNvPr id="15" name="Rectangle 14">
            <a:extLst>
              <a:ext uri="{FF2B5EF4-FFF2-40B4-BE49-F238E27FC236}">
                <a16:creationId xmlns:a16="http://schemas.microsoft.com/office/drawing/2014/main" id="{C5FE8F62-C080-5AD6-B0F8-EA18535FA149}"/>
              </a:ext>
            </a:extLst>
          </p:cNvPr>
          <p:cNvSpPr/>
          <p:nvPr/>
        </p:nvSpPr>
        <p:spPr>
          <a:xfrm>
            <a:off x="3667760" y="0"/>
            <a:ext cx="852424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B6792-77CF-7DCD-4551-8000C0C9633D}"/>
              </a:ext>
            </a:extLst>
          </p:cNvPr>
          <p:cNvSpPr>
            <a:spLocks noGrp="1"/>
          </p:cNvSpPr>
          <p:nvPr>
            <p:ph type="title"/>
          </p:nvPr>
        </p:nvSpPr>
        <p:spPr>
          <a:xfrm>
            <a:off x="0" y="0"/>
            <a:ext cx="12192000" cy="880374"/>
          </a:xfrm>
        </p:spPr>
        <p:txBody>
          <a:bodyPr>
            <a:normAutofit/>
          </a:bodyPr>
          <a:lstStyle/>
          <a:p>
            <a:r>
              <a:rPr lang="en-US" sz="5000" dirty="0">
                <a:solidFill>
                  <a:schemeClr val="bg1"/>
                </a:solidFill>
                <a:latin typeface="Franklin Gothic Demi"/>
                <a:cs typeface="Calibri Light"/>
              </a:rPr>
              <a:t>NCC199CDV </a:t>
            </a:r>
            <a:r>
              <a:rPr lang="en-US" sz="5000" dirty="0">
                <a:solidFill>
                  <a:schemeClr val="tx1">
                    <a:lumMod val="85000"/>
                    <a:lumOff val="15000"/>
                  </a:schemeClr>
                </a:solidFill>
                <a:latin typeface="Franklin Gothic Demi"/>
                <a:cs typeface="Calibri Light"/>
              </a:rPr>
              <a:t>PRO SPECIFICATIONS</a:t>
            </a:r>
          </a:p>
        </p:txBody>
      </p:sp>
      <p:cxnSp>
        <p:nvCxnSpPr>
          <p:cNvPr id="6" name="Straight Arrow Connector 5">
            <a:extLst>
              <a:ext uri="{FF2B5EF4-FFF2-40B4-BE49-F238E27FC236}">
                <a16:creationId xmlns:a16="http://schemas.microsoft.com/office/drawing/2014/main" id="{9B5978FB-C30A-393C-783F-2C86D7EDC6AA}"/>
              </a:ext>
            </a:extLst>
          </p:cNvPr>
          <p:cNvCxnSpPr>
            <a:cxnSpLocks/>
          </p:cNvCxnSpPr>
          <p:nvPr/>
        </p:nvCxnSpPr>
        <p:spPr>
          <a:xfrm>
            <a:off x="103345" y="880374"/>
            <a:ext cx="9833135" cy="0"/>
          </a:xfrm>
          <a:prstGeom prst="straightConnector1">
            <a:avLst/>
          </a:prstGeom>
          <a:ln w="38100" cap="rnd">
            <a:solidFill>
              <a:srgbClr val="0F4D8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99D8956-1B49-4A6D-608A-13E947AA95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16335" y="973587"/>
            <a:ext cx="7551140" cy="5801359"/>
          </a:xfrm>
          <a:prstGeom prst="rect">
            <a:avLst/>
          </a:prstGeom>
        </p:spPr>
      </p:pic>
      <p:pic>
        <p:nvPicPr>
          <p:cNvPr id="12" name="Picture 11">
            <a:extLst>
              <a:ext uri="{FF2B5EF4-FFF2-40B4-BE49-F238E27FC236}">
                <a16:creationId xmlns:a16="http://schemas.microsoft.com/office/drawing/2014/main" id="{DC5EC807-7C82-3C69-46EA-FEFA6EE3C5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7997" y="3978319"/>
            <a:ext cx="869956" cy="1388767"/>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1DDAF83C-87CB-B0C0-8DD1-13B0040CFC1F}"/>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3" y="6427728"/>
            <a:ext cx="1955803" cy="425806"/>
          </a:xfrm>
          <a:prstGeom prst="rect">
            <a:avLst/>
          </a:prstGeom>
          <a:effectLst>
            <a:outerShdw blurRad="63500" dist="63500" dir="2700000" algn="tl" rotWithShape="0">
              <a:prstClr val="black">
                <a:alpha val="40000"/>
              </a:prstClr>
            </a:outerShdw>
          </a:effectLst>
        </p:spPr>
      </p:pic>
      <p:pic>
        <p:nvPicPr>
          <p:cNvPr id="8" name="Picture 7">
            <a:extLst>
              <a:ext uri="{FF2B5EF4-FFF2-40B4-BE49-F238E27FC236}">
                <a16:creationId xmlns:a16="http://schemas.microsoft.com/office/drawing/2014/main" id="{634D298A-C02A-7469-FF95-F640B3896A28}"/>
              </a:ext>
            </a:extLst>
          </p:cNvPr>
          <p:cNvPicPr>
            <a:picLocks noChangeAspect="1"/>
          </p:cNvPicPr>
          <p:nvPr/>
        </p:nvPicPr>
        <p:blipFill>
          <a:blip r:embed="rId2">
            <a:extLst>
              <a:ext uri="{28A0092B-C50C-407E-A947-70E740481C1C}">
                <a14:useLocalDpi xmlns:a14="http://schemas.microsoft.com/office/drawing/2010/main" val="0"/>
              </a:ext>
            </a:extLst>
          </a:blip>
          <a:srcRect l="14024" t="4345" r="11666" b="5127"/>
          <a:stretch>
            <a:fillRect/>
          </a:stretch>
        </p:blipFill>
        <p:spPr>
          <a:xfrm>
            <a:off x="318573" y="1064301"/>
            <a:ext cx="3156685" cy="5197628"/>
          </a:xfrm>
          <a:prstGeom prst="rect">
            <a:avLst/>
          </a:prstGeom>
          <a:effectLst>
            <a:outerShdw blurRad="63500" dist="63500" dir="2700000" algn="tl" rotWithShape="0">
              <a:prstClr val="black">
                <a:alpha val="40000"/>
              </a:prstClr>
            </a:outerShdw>
          </a:effectLst>
        </p:spPr>
      </p:pic>
      <p:sp>
        <p:nvSpPr>
          <p:cNvPr id="9" name="Rectangle 8">
            <a:extLst>
              <a:ext uri="{FF2B5EF4-FFF2-40B4-BE49-F238E27FC236}">
                <a16:creationId xmlns:a16="http://schemas.microsoft.com/office/drawing/2014/main" id="{FEA8CC05-E709-F118-FD72-121BB5C8C447}"/>
              </a:ext>
            </a:extLst>
          </p:cNvPr>
          <p:cNvSpPr/>
          <p:nvPr/>
        </p:nvSpPr>
        <p:spPr>
          <a:xfrm>
            <a:off x="3667763" y="-4466"/>
            <a:ext cx="8524240" cy="6858000"/>
          </a:xfrm>
          <a:prstGeom prst="rect">
            <a:avLst/>
          </a:prstGeom>
          <a:solidFill>
            <a:schemeClr val="bg1"/>
          </a:solidFill>
          <a:ln>
            <a:noFill/>
          </a:ln>
          <a:effectLst>
            <a:innerShdw blurRad="127000" dist="50800" dir="81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C7BF016-C540-2C3D-B89D-F6CFA0E3DB67}"/>
              </a:ext>
            </a:extLst>
          </p:cNvPr>
          <p:cNvSpPr txBox="1">
            <a:spLocks/>
          </p:cNvSpPr>
          <p:nvPr/>
        </p:nvSpPr>
        <p:spPr>
          <a:xfrm>
            <a:off x="3" y="-4466"/>
            <a:ext cx="12192000" cy="880374"/>
          </a:xfrm>
          <a:prstGeom prst="rect">
            <a:avLst/>
          </a:prstGeom>
          <a:effectLst>
            <a:outerShdw blurRad="63500" dist="63500" dir="2700000" algn="tl" rotWithShape="0">
              <a:prstClr val="black">
                <a:alpha val="40000"/>
              </a:prstClr>
            </a:outerShdw>
          </a:effectLst>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5000">
                <a:solidFill>
                  <a:schemeClr val="bg1"/>
                </a:solidFill>
                <a:latin typeface="Franklin Gothic Demi"/>
                <a:cs typeface="Calibri Light"/>
              </a:rPr>
              <a:t>NCC199CDV </a:t>
            </a:r>
            <a:r>
              <a:rPr lang="en-US" sz="5000">
                <a:solidFill>
                  <a:schemeClr val="tx1">
                    <a:lumMod val="85000"/>
                    <a:lumOff val="15000"/>
                  </a:schemeClr>
                </a:solidFill>
                <a:latin typeface="Franklin Gothic Demi"/>
                <a:cs typeface="Calibri Light"/>
              </a:rPr>
              <a:t>PRO SPECIFICATIONS</a:t>
            </a:r>
            <a:endParaRPr lang="en-US" sz="5000" dirty="0">
              <a:solidFill>
                <a:schemeClr val="tx1">
                  <a:lumMod val="85000"/>
                  <a:lumOff val="15000"/>
                </a:schemeClr>
              </a:solidFill>
              <a:latin typeface="Franklin Gothic Demi"/>
              <a:cs typeface="Calibri Light"/>
            </a:endParaRPr>
          </a:p>
        </p:txBody>
      </p:sp>
      <p:pic>
        <p:nvPicPr>
          <p:cNvPr id="13" name="Picture 12">
            <a:extLst>
              <a:ext uri="{FF2B5EF4-FFF2-40B4-BE49-F238E27FC236}">
                <a16:creationId xmlns:a16="http://schemas.microsoft.com/office/drawing/2014/main" id="{0B4B1285-CD06-1364-B9CC-36A7328E9E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16338" y="958961"/>
            <a:ext cx="7551140" cy="5801359"/>
          </a:xfrm>
          <a:prstGeom prst="rect">
            <a:avLst/>
          </a:prstGeom>
        </p:spPr>
      </p:pic>
      <p:pic>
        <p:nvPicPr>
          <p:cNvPr id="14" name="Picture 13">
            <a:extLst>
              <a:ext uri="{FF2B5EF4-FFF2-40B4-BE49-F238E27FC236}">
                <a16:creationId xmlns:a16="http://schemas.microsoft.com/office/drawing/2014/main" id="{DF8040CD-98E2-CD0C-CF87-CD256BC1D5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8000" y="3973853"/>
            <a:ext cx="869956" cy="1388767"/>
          </a:xfrm>
          <a:prstGeom prst="rect">
            <a:avLst/>
          </a:prstGeom>
          <a:effectLst>
            <a:outerShdw blurRad="63500" dist="63500" dir="2700000" algn="tl" rotWithShape="0">
              <a:prstClr val="black">
                <a:alpha val="40000"/>
              </a:prstClr>
            </a:outerShdw>
          </a:effectLst>
        </p:spPr>
      </p:pic>
      <p:pic>
        <p:nvPicPr>
          <p:cNvPr id="16" name="Picture 15">
            <a:extLst>
              <a:ext uri="{FF2B5EF4-FFF2-40B4-BE49-F238E27FC236}">
                <a16:creationId xmlns:a16="http://schemas.microsoft.com/office/drawing/2014/main" id="{162B9DC5-10B9-EF7E-258C-71E9F9AC6FDD}"/>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cxnSp>
        <p:nvCxnSpPr>
          <p:cNvPr id="11" name="Straight Arrow Connector 10">
            <a:extLst>
              <a:ext uri="{FF2B5EF4-FFF2-40B4-BE49-F238E27FC236}">
                <a16:creationId xmlns:a16="http://schemas.microsoft.com/office/drawing/2014/main" id="{57AADBFA-3F10-B30B-0205-988ADB21C394}"/>
              </a:ext>
            </a:extLst>
          </p:cNvPr>
          <p:cNvCxnSpPr>
            <a:cxnSpLocks/>
          </p:cNvCxnSpPr>
          <p:nvPr/>
        </p:nvCxnSpPr>
        <p:spPr>
          <a:xfrm>
            <a:off x="103348" y="875908"/>
            <a:ext cx="9833135" cy="0"/>
          </a:xfrm>
          <a:prstGeom prst="straightConnector1">
            <a:avLst/>
          </a:prstGeom>
          <a:ln w="38100" cap="rnd">
            <a:solidFill>
              <a:srgbClr val="0F4D8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584F8AA-D723-565A-A312-9EB278E4B3A9}"/>
              </a:ext>
            </a:extLst>
          </p:cNvPr>
          <p:cNvSpPr>
            <a:spLocks noGrp="1" noRot="1" noMove="1" noResize="1" noEditPoints="1" noAdjustHandles="1" noChangeArrowheads="1" noChangeShapeType="1"/>
          </p:cNvSpPr>
          <p:nvPr/>
        </p:nvSpPr>
        <p:spPr>
          <a:xfrm>
            <a:off x="8572500" y="6174581"/>
            <a:ext cx="1223963" cy="2309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B160B46-6DF4-6791-9600-F70FB8872B89}"/>
              </a:ext>
            </a:extLst>
          </p:cNvPr>
          <p:cNvSpPr txBox="1">
            <a:spLocks noGrp="1" noRot="1" noMove="1" noResize="1" noEditPoints="1" noAdjustHandles="1" noChangeArrowheads="1" noChangeShapeType="1"/>
          </p:cNvSpPr>
          <p:nvPr/>
        </p:nvSpPr>
        <p:spPr>
          <a:xfrm>
            <a:off x="8519265" y="6107023"/>
            <a:ext cx="1363771" cy="353943"/>
          </a:xfrm>
          <a:prstGeom prst="rect">
            <a:avLst/>
          </a:prstGeom>
          <a:noFill/>
        </p:spPr>
        <p:txBody>
          <a:bodyPr wrap="none" rtlCol="0">
            <a:spAutoFit/>
          </a:bodyPr>
          <a:lstStyle/>
          <a:p>
            <a:r>
              <a:rPr lang="en-US" sz="1700" dirty="0">
                <a:latin typeface="Franklin Gothic Medium" panose="020B0603020102020204" pitchFamily="34" charset="0"/>
              </a:rPr>
              <a:t>Up to 8 units</a:t>
            </a:r>
          </a:p>
        </p:txBody>
      </p:sp>
    </p:spTree>
    <p:extLst>
      <p:ext uri="{BB962C8B-B14F-4D97-AF65-F5344CB8AC3E}">
        <p14:creationId xmlns:p14="http://schemas.microsoft.com/office/powerpoint/2010/main" val="255703903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575C7E0C-8AA9-2790-AC47-77677CE81AB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8A35BAD-9357-C582-CBA7-9E6F9777EF1E}"/>
              </a:ext>
            </a:extLst>
          </p:cNvPr>
          <p:cNvSpPr/>
          <p:nvPr/>
        </p:nvSpPr>
        <p:spPr>
          <a:xfrm>
            <a:off x="3667760" y="0"/>
            <a:ext cx="8524240" cy="6858000"/>
          </a:xfrm>
          <a:prstGeom prst="rect">
            <a:avLst/>
          </a:prstGeom>
          <a:solidFill>
            <a:schemeClr val="bg1"/>
          </a:solidFill>
          <a:ln>
            <a:noFill/>
          </a:ln>
          <a:effectLst>
            <a:innerShdw blurRad="127000" dist="50800" dir="81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1A454-3FDA-DCCD-5041-0DE32B971734}"/>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NCC199CDV </a:t>
            </a:r>
            <a:r>
              <a:rPr lang="en-US" sz="5000" dirty="0">
                <a:solidFill>
                  <a:schemeClr val="tx1">
                    <a:lumMod val="85000"/>
                    <a:lumOff val="15000"/>
                  </a:schemeClr>
                </a:solidFill>
                <a:latin typeface="Franklin Gothic Demi"/>
                <a:cs typeface="Calibri Light"/>
              </a:rPr>
              <a:t>PRO PERFORMANCE</a:t>
            </a:r>
          </a:p>
        </p:txBody>
      </p:sp>
      <p:pic>
        <p:nvPicPr>
          <p:cNvPr id="8" name="Picture 7">
            <a:extLst>
              <a:ext uri="{FF2B5EF4-FFF2-40B4-BE49-F238E27FC236}">
                <a16:creationId xmlns:a16="http://schemas.microsoft.com/office/drawing/2014/main" id="{285BEC43-29E8-10AA-FCD8-41BBC1BF0F2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9559" y="1729908"/>
            <a:ext cx="11552882" cy="3695888"/>
          </a:xfrm>
          <a:prstGeom prst="rect">
            <a:avLst/>
          </a:prstGeom>
          <a:effectLst>
            <a:outerShdw blurRad="63500" dist="63500" dir="2700000" algn="tl" rotWithShape="0">
              <a:prstClr val="black">
                <a:alpha val="40000"/>
              </a:prstClr>
            </a:outerShdw>
          </a:effectLst>
        </p:spPr>
      </p:pic>
      <p:cxnSp>
        <p:nvCxnSpPr>
          <p:cNvPr id="4" name="Straight Arrow Connector 3">
            <a:extLst>
              <a:ext uri="{FF2B5EF4-FFF2-40B4-BE49-F238E27FC236}">
                <a16:creationId xmlns:a16="http://schemas.microsoft.com/office/drawing/2014/main" id="{49DFE855-13B4-8289-003A-A62D3CEC029F}"/>
              </a:ext>
            </a:extLst>
          </p:cNvPr>
          <p:cNvCxnSpPr>
            <a:cxnSpLocks/>
          </p:cNvCxnSpPr>
          <p:nvPr/>
        </p:nvCxnSpPr>
        <p:spPr>
          <a:xfrm flipV="1">
            <a:off x="88105" y="843280"/>
            <a:ext cx="9594375" cy="37094"/>
          </a:xfrm>
          <a:prstGeom prst="straightConnector1">
            <a:avLst/>
          </a:prstGeom>
          <a:ln w="38100" cap="rnd">
            <a:solidFill>
              <a:srgbClr val="0F4D8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F2379D9-BC9B-AF89-A428-11A72DCE48C4}"/>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72762778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33FC2FD1-349C-61AA-DE83-A6239698EB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D399A3-2C78-4F4A-C8C5-0DA24D53CC85}"/>
              </a:ext>
            </a:extLst>
          </p:cNvPr>
          <p:cNvPicPr>
            <a:picLocks noChangeAspect="1"/>
          </p:cNvPicPr>
          <p:nvPr/>
        </p:nvPicPr>
        <p:blipFill>
          <a:blip r:embed="rId3">
            <a:extLst>
              <a:ext uri="{28A0092B-C50C-407E-A947-70E740481C1C}">
                <a14:useLocalDpi xmlns:a14="http://schemas.microsoft.com/office/drawing/2010/main" val="0"/>
              </a:ext>
            </a:extLst>
          </a:blip>
          <a:srcRect t="22888" b="18466"/>
          <a:stretch>
            <a:fillRect/>
          </a:stretch>
        </p:blipFill>
        <p:spPr>
          <a:xfrm>
            <a:off x="17059" y="955039"/>
            <a:ext cx="12192000" cy="4021917"/>
          </a:xfrm>
          <a:prstGeom prst="rect">
            <a:avLst/>
          </a:prstGeom>
          <a:effectLst>
            <a:outerShdw blurRad="63500" dist="63500" dir="2700000" algn="tl" rotWithShape="0">
              <a:prstClr val="black">
                <a:alpha val="40000"/>
              </a:prstClr>
            </a:outerShdw>
          </a:effectLst>
        </p:spPr>
      </p:pic>
      <p:sp>
        <p:nvSpPr>
          <p:cNvPr id="8" name="TextBox 7">
            <a:extLst>
              <a:ext uri="{FF2B5EF4-FFF2-40B4-BE49-F238E27FC236}">
                <a16:creationId xmlns:a16="http://schemas.microsoft.com/office/drawing/2014/main" id="{21CD9359-B910-3A3A-22DA-5019F8294867}"/>
              </a:ext>
            </a:extLst>
          </p:cNvPr>
          <p:cNvSpPr txBox="1"/>
          <p:nvPr/>
        </p:nvSpPr>
        <p:spPr>
          <a:xfrm>
            <a:off x="3640784" y="4612446"/>
            <a:ext cx="7931455" cy="1938992"/>
          </a:xfrm>
          <a:prstGeom prst="rect">
            <a:avLst/>
          </a:prstGeom>
          <a:noFill/>
          <a:effectLst>
            <a:outerShdw blurRad="63500" dist="63500" dir="2700000" algn="tl" rotWithShape="0">
              <a:prstClr val="black">
                <a:alpha val="40000"/>
              </a:prstClr>
            </a:outerShdw>
          </a:effectLst>
        </p:spPr>
        <p:txBody>
          <a:bodyPr wrap="square" rtlCol="0">
            <a:spAutoFit/>
          </a:bodyPr>
          <a:lstStyle/>
          <a:p>
            <a:r>
              <a:rPr lang="en-US" sz="2000" dirty="0">
                <a:solidFill>
                  <a:schemeClr val="bg1"/>
                </a:solidFill>
                <a:latin typeface="Franklin Gothic Book" panose="020B0503020102020204" pitchFamily="34" charset="0"/>
              </a:rPr>
              <a:t>Units must be connected in series using QC cords (QC-2)</a:t>
            </a:r>
          </a:p>
          <a:p>
            <a:endParaRPr lang="en-US" sz="2000" dirty="0">
              <a:solidFill>
                <a:schemeClr val="bg1"/>
              </a:solidFill>
              <a:latin typeface="Franklin Gothic Book" panose="020B0503020102020204" pitchFamily="34" charset="0"/>
            </a:endParaRPr>
          </a:p>
          <a:p>
            <a:r>
              <a:rPr lang="en-US" sz="2000" dirty="0">
                <a:solidFill>
                  <a:schemeClr val="bg1"/>
                </a:solidFill>
                <a:latin typeface="Franklin Gothic Book" panose="020B0503020102020204" pitchFamily="34" charset="0"/>
              </a:rPr>
              <a:t>QC cords are not included in box (purchased separately)</a:t>
            </a:r>
          </a:p>
          <a:p>
            <a:endParaRPr lang="en-US" sz="2000" dirty="0">
              <a:solidFill>
                <a:schemeClr val="bg1"/>
              </a:solidFill>
              <a:latin typeface="Franklin Gothic Book" panose="020B0503020102020204" pitchFamily="34" charset="0"/>
            </a:endParaRPr>
          </a:p>
          <a:p>
            <a:r>
              <a:rPr lang="en-US" sz="2000" dirty="0">
                <a:solidFill>
                  <a:schemeClr val="bg1"/>
                </a:solidFill>
                <a:latin typeface="Franklin Gothic Book" panose="020B0503020102020204" pitchFamily="34" charset="0"/>
              </a:rPr>
              <a:t>For all sub units, the QC cord runs from Qcc-1 (white) to Qcc-2 (red) on the subsequent units</a:t>
            </a:r>
          </a:p>
        </p:txBody>
      </p:sp>
      <p:sp>
        <p:nvSpPr>
          <p:cNvPr id="2" name="Title 1">
            <a:extLst>
              <a:ext uri="{FF2B5EF4-FFF2-40B4-BE49-F238E27FC236}">
                <a16:creationId xmlns:a16="http://schemas.microsoft.com/office/drawing/2014/main" id="{43811D23-64B7-D5C7-1E01-04A6F8B6AE96}"/>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NCC199CDV PRO QUICK CONNECT</a:t>
            </a:r>
            <a:endParaRPr lang="en-US" sz="5000" dirty="0">
              <a:solidFill>
                <a:schemeClr val="tx1">
                  <a:lumMod val="85000"/>
                  <a:lumOff val="15000"/>
                </a:schemeClr>
              </a:solidFill>
              <a:latin typeface="Franklin Gothic Demi"/>
              <a:cs typeface="Calibri Light"/>
            </a:endParaRPr>
          </a:p>
        </p:txBody>
      </p:sp>
      <p:sp>
        <p:nvSpPr>
          <p:cNvPr id="17" name="テキスト ボックス 14">
            <a:extLst>
              <a:ext uri="{FF2B5EF4-FFF2-40B4-BE49-F238E27FC236}">
                <a16:creationId xmlns:a16="http://schemas.microsoft.com/office/drawing/2014/main" id="{F3EB0923-A5FB-2A89-2FBC-A9A5271B009D}"/>
              </a:ext>
            </a:extLst>
          </p:cNvPr>
          <p:cNvSpPr txBox="1"/>
          <p:nvPr/>
        </p:nvSpPr>
        <p:spPr>
          <a:xfrm>
            <a:off x="1327412" y="1349310"/>
            <a:ext cx="716863" cy="307777"/>
          </a:xfrm>
          <a:prstGeom prst="rect">
            <a:avLst/>
          </a:prstGeom>
          <a:solidFill>
            <a:srgbClr val="FFC000"/>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Leader</a:t>
            </a:r>
            <a:endParaRPr kumimoji="1" lang="ja-JP" altLang="en-US" sz="1400" dirty="0">
              <a:latin typeface="Franklin Gothic Medium" panose="020B0603020102020204" pitchFamily="34" charset="0"/>
            </a:endParaRPr>
          </a:p>
        </p:txBody>
      </p:sp>
      <p:sp>
        <p:nvSpPr>
          <p:cNvPr id="18" name="テキスト ボックス 20">
            <a:extLst>
              <a:ext uri="{FF2B5EF4-FFF2-40B4-BE49-F238E27FC236}">
                <a16:creationId xmlns:a16="http://schemas.microsoft.com/office/drawing/2014/main" id="{F575AF5C-1493-43BC-5353-0D69E8479AE4}"/>
              </a:ext>
            </a:extLst>
          </p:cNvPr>
          <p:cNvSpPr txBox="1"/>
          <p:nvPr/>
        </p:nvSpPr>
        <p:spPr>
          <a:xfrm>
            <a:off x="5030182"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sp>
        <p:nvSpPr>
          <p:cNvPr id="39" name="テキスト ボックス 49">
            <a:extLst>
              <a:ext uri="{FF2B5EF4-FFF2-40B4-BE49-F238E27FC236}">
                <a16:creationId xmlns:a16="http://schemas.microsoft.com/office/drawing/2014/main" id="{0B26DE23-28AC-6BA2-A3E2-184EBB44E082}"/>
              </a:ext>
            </a:extLst>
          </p:cNvPr>
          <p:cNvSpPr txBox="1"/>
          <p:nvPr/>
        </p:nvSpPr>
        <p:spPr>
          <a:xfrm>
            <a:off x="302502" y="4598604"/>
            <a:ext cx="696024" cy="430887"/>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none" rtlCol="0">
            <a:spAutoFit/>
          </a:bodyPr>
          <a:lstStyle/>
          <a:p>
            <a:r>
              <a:rPr lang="en-US" altLang="ja-JP" sz="1100" dirty="0">
                <a:solidFill>
                  <a:schemeClr val="bg1">
                    <a:lumMod val="95000"/>
                  </a:schemeClr>
                </a:solidFill>
                <a:latin typeface="Franklin Gothic Book" panose="020B0503020102020204" pitchFamily="34" charset="0"/>
              </a:rPr>
              <a:t>Qcc-2</a:t>
            </a:r>
            <a:endParaRPr kumimoji="1" lang="en-US" altLang="ja-JP" sz="1100" dirty="0">
              <a:solidFill>
                <a:schemeClr val="bg1">
                  <a:lumMod val="95000"/>
                </a:schemeClr>
              </a:solidFill>
              <a:latin typeface="Franklin Gothic Book" panose="020B0503020102020204" pitchFamily="34" charset="0"/>
            </a:endParaRPr>
          </a:p>
          <a:p>
            <a:r>
              <a:rPr kumimoji="1" lang="en-US" altLang="ja-JP" sz="1100" dirty="0">
                <a:solidFill>
                  <a:schemeClr val="bg1">
                    <a:lumMod val="95000"/>
                  </a:schemeClr>
                </a:solidFill>
                <a:latin typeface="Franklin Gothic Book" panose="020B0503020102020204" pitchFamily="34" charset="0"/>
              </a:rPr>
              <a:t>UNUSED</a:t>
            </a:r>
            <a:endParaRPr kumimoji="1" lang="ja-JP" altLang="en-US" sz="1100" dirty="0">
              <a:solidFill>
                <a:schemeClr val="bg1">
                  <a:lumMod val="95000"/>
                </a:schemeClr>
              </a:solidFill>
              <a:latin typeface="Franklin Gothic Book" panose="020B0503020102020204" pitchFamily="34" charset="0"/>
            </a:endParaRPr>
          </a:p>
        </p:txBody>
      </p:sp>
      <p:sp>
        <p:nvSpPr>
          <p:cNvPr id="40" name="テキスト ボックス 50">
            <a:extLst>
              <a:ext uri="{FF2B5EF4-FFF2-40B4-BE49-F238E27FC236}">
                <a16:creationId xmlns:a16="http://schemas.microsoft.com/office/drawing/2014/main" id="{49BEF864-87E1-EDC5-E2B4-DFD39538BD6B}"/>
              </a:ext>
            </a:extLst>
          </p:cNvPr>
          <p:cNvSpPr txBox="1"/>
          <p:nvPr/>
        </p:nvSpPr>
        <p:spPr>
          <a:xfrm>
            <a:off x="1404204" y="4110935"/>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50" name="テキスト ボックス 61">
            <a:extLst>
              <a:ext uri="{FF2B5EF4-FFF2-40B4-BE49-F238E27FC236}">
                <a16:creationId xmlns:a16="http://schemas.microsoft.com/office/drawing/2014/main" id="{3B594739-7133-EFD0-6FB5-F977609D6555}"/>
              </a:ext>
            </a:extLst>
          </p:cNvPr>
          <p:cNvSpPr txBox="1"/>
          <p:nvPr/>
        </p:nvSpPr>
        <p:spPr>
          <a:xfrm>
            <a:off x="11088013" y="4255010"/>
            <a:ext cx="705084" cy="43088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square" rtlCol="0">
            <a:spAutoFit/>
          </a:bodyPr>
          <a:lstStyle/>
          <a:p>
            <a:r>
              <a:rPr lang="en-US" altLang="ja-JP" sz="1100" dirty="0">
                <a:latin typeface="Franklin Gothic Book" panose="020B0503020102020204" pitchFamily="34" charset="0"/>
              </a:rPr>
              <a:t>Qcc-1</a:t>
            </a:r>
            <a:endParaRPr kumimoji="1" lang="en-US" altLang="ja-JP" sz="1100" dirty="0">
              <a:latin typeface="Franklin Gothic Book" panose="020B0503020102020204" pitchFamily="34" charset="0"/>
            </a:endParaRPr>
          </a:p>
          <a:p>
            <a:r>
              <a:rPr kumimoji="1" lang="en-US" altLang="ja-JP" sz="1100" dirty="0">
                <a:latin typeface="Franklin Gothic Book" panose="020B0503020102020204" pitchFamily="34" charset="0"/>
              </a:rPr>
              <a:t>UNUSED</a:t>
            </a:r>
            <a:endParaRPr kumimoji="1" lang="ja-JP" altLang="en-US" sz="1100" dirty="0">
              <a:latin typeface="Franklin Gothic Book" panose="020B0503020102020204" pitchFamily="34" charset="0"/>
            </a:endParaRPr>
          </a:p>
        </p:txBody>
      </p:sp>
      <p:sp>
        <p:nvSpPr>
          <p:cNvPr id="51" name="テキスト ボックス 63">
            <a:extLst>
              <a:ext uri="{FF2B5EF4-FFF2-40B4-BE49-F238E27FC236}">
                <a16:creationId xmlns:a16="http://schemas.microsoft.com/office/drawing/2014/main" id="{DD335158-E1DA-9F9F-A5AB-5BE2E4012E04}"/>
              </a:ext>
            </a:extLst>
          </p:cNvPr>
          <p:cNvSpPr txBox="1"/>
          <p:nvPr/>
        </p:nvSpPr>
        <p:spPr>
          <a:xfrm>
            <a:off x="10838689" y="4774671"/>
            <a:ext cx="1203732" cy="430887"/>
          </a:xfrm>
          <a:prstGeom prst="rect">
            <a:avLst/>
          </a:prstGeom>
          <a:solidFill>
            <a:srgbClr val="FFFF00"/>
          </a:solidFill>
          <a:effectLst>
            <a:outerShdw blurRad="63500" dist="63500" dir="2700000" algn="tl" rotWithShape="0">
              <a:prstClr val="black">
                <a:alpha val="40000"/>
              </a:prstClr>
            </a:outerShdw>
          </a:effectLst>
        </p:spPr>
        <p:txBody>
          <a:bodyPr wrap="square" rtlCol="0">
            <a:spAutoFit/>
          </a:bodyPr>
          <a:lstStyle/>
          <a:p>
            <a:r>
              <a:rPr lang="en-US" altLang="ja-JP" sz="1100" dirty="0"/>
              <a:t>※Qcc-1</a:t>
            </a:r>
            <a:r>
              <a:rPr kumimoji="1" lang="en-US" altLang="ja-JP" sz="1100" dirty="0"/>
              <a:t> OPEN</a:t>
            </a:r>
          </a:p>
          <a:p>
            <a:r>
              <a:rPr kumimoji="1" lang="en-US" altLang="ja-JP" sz="1100" dirty="0"/>
              <a:t> “Last Follower”</a:t>
            </a:r>
            <a:endParaRPr kumimoji="1" lang="ja-JP" altLang="en-US" sz="1100" dirty="0"/>
          </a:p>
        </p:txBody>
      </p:sp>
      <p:sp>
        <p:nvSpPr>
          <p:cNvPr id="54" name="テキスト ボックス 70">
            <a:extLst>
              <a:ext uri="{FF2B5EF4-FFF2-40B4-BE49-F238E27FC236}">
                <a16:creationId xmlns:a16="http://schemas.microsoft.com/office/drawing/2014/main" id="{77F6655A-CBF0-CC2D-714B-E24CB863B4E4}"/>
              </a:ext>
            </a:extLst>
          </p:cNvPr>
          <p:cNvSpPr txBox="1"/>
          <p:nvPr/>
        </p:nvSpPr>
        <p:spPr>
          <a:xfrm>
            <a:off x="29359" y="2270205"/>
            <a:ext cx="835485" cy="430887"/>
          </a:xfrm>
          <a:prstGeom prst="rect">
            <a:avLst/>
          </a:prstGeom>
          <a:noFill/>
          <a:effectLst>
            <a:outerShdw blurRad="63500" dist="63500" dir="2700000" algn="tl" rotWithShape="0">
              <a:prstClr val="black">
                <a:alpha val="40000"/>
              </a:prstClr>
            </a:outerShdw>
          </a:effectLst>
        </p:spPr>
        <p:txBody>
          <a:bodyPr wrap="none" rtlCol="0">
            <a:spAutoFit/>
          </a:bodyPr>
          <a:lstStyle/>
          <a:p>
            <a:pPr algn="ctr"/>
            <a:r>
              <a:rPr lang="en-US" altLang="ja-JP" sz="1100" dirty="0">
                <a:solidFill>
                  <a:schemeClr val="bg1">
                    <a:lumMod val="95000"/>
                  </a:schemeClr>
                </a:solidFill>
                <a:latin typeface="Franklin Gothic Book" panose="020B0503020102020204" pitchFamily="34" charset="0"/>
                <a:cs typeface="Forte Forward" panose="020F0502020204030204" pitchFamily="2" charset="0"/>
              </a:rPr>
              <a:t>Optional</a:t>
            </a:r>
          </a:p>
          <a:p>
            <a:pPr algn="ctr"/>
            <a:r>
              <a:rPr lang="en-US" altLang="ja-JP" sz="1100" dirty="0">
                <a:solidFill>
                  <a:schemeClr val="bg1">
                    <a:lumMod val="95000"/>
                  </a:schemeClr>
                </a:solidFill>
                <a:latin typeface="Franklin Gothic Book" panose="020B0503020102020204" pitchFamily="34" charset="0"/>
                <a:cs typeface="Forte Forward" panose="020F0502020204030204" pitchFamily="2" charset="0"/>
              </a:rPr>
              <a:t>RC-9018M</a:t>
            </a:r>
          </a:p>
        </p:txBody>
      </p:sp>
      <p:pic>
        <p:nvPicPr>
          <p:cNvPr id="5" name="図 2">
            <a:extLst>
              <a:ext uri="{FF2B5EF4-FFF2-40B4-BE49-F238E27FC236}">
                <a16:creationId xmlns:a16="http://schemas.microsoft.com/office/drawing/2014/main" id="{49B544AC-346B-E102-570C-0DB9E5FB32A7}"/>
              </a:ext>
            </a:extLst>
          </p:cNvPr>
          <p:cNvPicPr>
            <a:picLocks noChangeAspect="1"/>
          </p:cNvPicPr>
          <p:nvPr/>
        </p:nvPicPr>
        <p:blipFill>
          <a:blip r:embed="rId4"/>
          <a:srcRect t="15592"/>
          <a:stretch/>
        </p:blipFill>
        <p:spPr>
          <a:xfrm>
            <a:off x="1381777" y="4644324"/>
            <a:ext cx="2188528" cy="2214470"/>
          </a:xfrm>
          <a:prstGeom prst="rect">
            <a:avLst/>
          </a:prstGeom>
          <a:effectLst>
            <a:outerShdw blurRad="63500" dist="63500" dir="2700000" algn="tl" rotWithShape="0">
              <a:prstClr val="black">
                <a:alpha val="40000"/>
              </a:prstClr>
            </a:outerShdw>
            <a:softEdge rad="6350"/>
          </a:effectLst>
        </p:spPr>
      </p:pic>
      <p:sp>
        <p:nvSpPr>
          <p:cNvPr id="15" name="TextBox 14">
            <a:extLst>
              <a:ext uri="{FF2B5EF4-FFF2-40B4-BE49-F238E27FC236}">
                <a16:creationId xmlns:a16="http://schemas.microsoft.com/office/drawing/2014/main" id="{56A2FA29-3BDD-FADD-A109-1BEABB178EFF}"/>
              </a:ext>
            </a:extLst>
          </p:cNvPr>
          <p:cNvSpPr txBox="1"/>
          <p:nvPr/>
        </p:nvSpPr>
        <p:spPr>
          <a:xfrm>
            <a:off x="1350528" y="6571932"/>
            <a:ext cx="1542548" cy="246221"/>
          </a:xfrm>
          <a:prstGeom prst="rect">
            <a:avLst/>
          </a:prstGeom>
          <a:noFill/>
          <a:effectLst>
            <a:outerShdw blurRad="63500" dist="63500" dir="2700000" algn="tl" rotWithShape="0">
              <a:prstClr val="black">
                <a:alpha val="40000"/>
              </a:prstClr>
            </a:outerShdw>
          </a:effectLst>
        </p:spPr>
        <p:txBody>
          <a:bodyPr wrap="square" rtlCol="0">
            <a:spAutoFit/>
          </a:bodyPr>
          <a:lstStyle/>
          <a:p>
            <a:r>
              <a:rPr lang="en-US" sz="1000" dirty="0">
                <a:solidFill>
                  <a:schemeClr val="bg1"/>
                </a:solidFill>
                <a:latin typeface="Franklin Gothic Book" panose="020B0503020102020204" pitchFamily="34" charset="0"/>
              </a:rPr>
              <a:t>Image of QC connectors</a:t>
            </a:r>
          </a:p>
        </p:txBody>
      </p:sp>
      <p:sp>
        <p:nvSpPr>
          <p:cNvPr id="56" name="テキスト ボックス 20">
            <a:extLst>
              <a:ext uri="{FF2B5EF4-FFF2-40B4-BE49-F238E27FC236}">
                <a16:creationId xmlns:a16="http://schemas.microsoft.com/office/drawing/2014/main" id="{18E95B35-678B-DF4D-BCCA-7F944A221432}"/>
              </a:ext>
            </a:extLst>
          </p:cNvPr>
          <p:cNvSpPr txBox="1"/>
          <p:nvPr/>
        </p:nvSpPr>
        <p:spPr>
          <a:xfrm>
            <a:off x="10692134"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sp>
        <p:nvSpPr>
          <p:cNvPr id="57" name="テキスト ボックス 20">
            <a:extLst>
              <a:ext uri="{FF2B5EF4-FFF2-40B4-BE49-F238E27FC236}">
                <a16:creationId xmlns:a16="http://schemas.microsoft.com/office/drawing/2014/main" id="{291A212F-CBC0-2B24-2493-0D298E98D893}"/>
              </a:ext>
            </a:extLst>
          </p:cNvPr>
          <p:cNvSpPr txBox="1"/>
          <p:nvPr/>
        </p:nvSpPr>
        <p:spPr>
          <a:xfrm>
            <a:off x="3149777"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sp>
        <p:nvSpPr>
          <p:cNvPr id="58" name="テキスト ボックス 20">
            <a:extLst>
              <a:ext uri="{FF2B5EF4-FFF2-40B4-BE49-F238E27FC236}">
                <a16:creationId xmlns:a16="http://schemas.microsoft.com/office/drawing/2014/main" id="{4F2FB7C5-FAAD-508D-C266-612B223D0FEB}"/>
              </a:ext>
            </a:extLst>
          </p:cNvPr>
          <p:cNvSpPr txBox="1"/>
          <p:nvPr/>
        </p:nvSpPr>
        <p:spPr>
          <a:xfrm>
            <a:off x="6933026"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sp>
        <p:nvSpPr>
          <p:cNvPr id="59" name="テキスト ボックス 20">
            <a:extLst>
              <a:ext uri="{FF2B5EF4-FFF2-40B4-BE49-F238E27FC236}">
                <a16:creationId xmlns:a16="http://schemas.microsoft.com/office/drawing/2014/main" id="{089A13DB-3472-662C-3AD3-DD703C399DC7}"/>
              </a:ext>
            </a:extLst>
          </p:cNvPr>
          <p:cNvSpPr txBox="1"/>
          <p:nvPr/>
        </p:nvSpPr>
        <p:spPr>
          <a:xfrm>
            <a:off x="8812580"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cxnSp>
        <p:nvCxnSpPr>
          <p:cNvPr id="4" name="Straight Arrow Connector 3">
            <a:extLst>
              <a:ext uri="{FF2B5EF4-FFF2-40B4-BE49-F238E27FC236}">
                <a16:creationId xmlns:a16="http://schemas.microsoft.com/office/drawing/2014/main" id="{6C7FDA31-1419-1653-95D2-3F693F5F785C}"/>
              </a:ext>
            </a:extLst>
          </p:cNvPr>
          <p:cNvCxnSpPr>
            <a:cxnSpLocks/>
          </p:cNvCxnSpPr>
          <p:nvPr/>
        </p:nvCxnSpPr>
        <p:spPr>
          <a:xfrm>
            <a:off x="88105" y="880374"/>
            <a:ext cx="8515370" cy="0"/>
          </a:xfrm>
          <a:prstGeom prst="straightConnector1">
            <a:avLst/>
          </a:prstGeom>
          <a:ln w="38100" cap="rnd">
            <a:solidFill>
              <a:srgbClr val="0F4D8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0" name="テキスト ボックス 50">
            <a:extLst>
              <a:ext uri="{FF2B5EF4-FFF2-40B4-BE49-F238E27FC236}">
                <a16:creationId xmlns:a16="http://schemas.microsoft.com/office/drawing/2014/main" id="{8A96EC67-79D7-E12C-5331-6BC3E5DE6D8F}"/>
              </a:ext>
            </a:extLst>
          </p:cNvPr>
          <p:cNvSpPr txBox="1"/>
          <p:nvPr/>
        </p:nvSpPr>
        <p:spPr>
          <a:xfrm>
            <a:off x="2503046" y="4115945"/>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61" name="テキスト ボックス 50">
            <a:extLst>
              <a:ext uri="{FF2B5EF4-FFF2-40B4-BE49-F238E27FC236}">
                <a16:creationId xmlns:a16="http://schemas.microsoft.com/office/drawing/2014/main" id="{EAD618D8-1639-E5B8-EDD4-FD891BF26307}"/>
              </a:ext>
            </a:extLst>
          </p:cNvPr>
          <p:cNvSpPr txBox="1"/>
          <p:nvPr/>
        </p:nvSpPr>
        <p:spPr>
          <a:xfrm>
            <a:off x="3282219" y="4110935"/>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62" name="テキスト ボックス 50">
            <a:extLst>
              <a:ext uri="{FF2B5EF4-FFF2-40B4-BE49-F238E27FC236}">
                <a16:creationId xmlns:a16="http://schemas.microsoft.com/office/drawing/2014/main" id="{2985EE50-EB59-C00B-6601-3F4D87BB3889}"/>
              </a:ext>
            </a:extLst>
          </p:cNvPr>
          <p:cNvSpPr txBox="1"/>
          <p:nvPr/>
        </p:nvSpPr>
        <p:spPr>
          <a:xfrm>
            <a:off x="4381061" y="4115945"/>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63" name="テキスト ボックス 50">
            <a:extLst>
              <a:ext uri="{FF2B5EF4-FFF2-40B4-BE49-F238E27FC236}">
                <a16:creationId xmlns:a16="http://schemas.microsoft.com/office/drawing/2014/main" id="{CD4DDF3A-AD21-37F5-E4B3-9BB287FC5FA0}"/>
              </a:ext>
            </a:extLst>
          </p:cNvPr>
          <p:cNvSpPr txBox="1"/>
          <p:nvPr/>
        </p:nvSpPr>
        <p:spPr>
          <a:xfrm>
            <a:off x="8922036" y="4128090"/>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64" name="テキスト ボックス 50">
            <a:extLst>
              <a:ext uri="{FF2B5EF4-FFF2-40B4-BE49-F238E27FC236}">
                <a16:creationId xmlns:a16="http://schemas.microsoft.com/office/drawing/2014/main" id="{2C8A8D6B-073E-3C44-C653-A12246DB672B}"/>
              </a:ext>
            </a:extLst>
          </p:cNvPr>
          <p:cNvSpPr txBox="1"/>
          <p:nvPr/>
        </p:nvSpPr>
        <p:spPr>
          <a:xfrm>
            <a:off x="10020878" y="4133100"/>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65" name="テキスト ボックス 50">
            <a:extLst>
              <a:ext uri="{FF2B5EF4-FFF2-40B4-BE49-F238E27FC236}">
                <a16:creationId xmlns:a16="http://schemas.microsoft.com/office/drawing/2014/main" id="{7AD7546A-04E3-9F54-264B-EACE2316E6E9}"/>
              </a:ext>
            </a:extLst>
          </p:cNvPr>
          <p:cNvSpPr txBox="1"/>
          <p:nvPr/>
        </p:nvSpPr>
        <p:spPr>
          <a:xfrm>
            <a:off x="7055637" y="4127520"/>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66" name="テキスト ボックス 50">
            <a:extLst>
              <a:ext uri="{FF2B5EF4-FFF2-40B4-BE49-F238E27FC236}">
                <a16:creationId xmlns:a16="http://schemas.microsoft.com/office/drawing/2014/main" id="{C1824F27-4A86-010A-AB72-84F44542095D}"/>
              </a:ext>
            </a:extLst>
          </p:cNvPr>
          <p:cNvSpPr txBox="1"/>
          <p:nvPr/>
        </p:nvSpPr>
        <p:spPr>
          <a:xfrm>
            <a:off x="8154479" y="4132530"/>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67" name="テキスト ボックス 50">
            <a:extLst>
              <a:ext uri="{FF2B5EF4-FFF2-40B4-BE49-F238E27FC236}">
                <a16:creationId xmlns:a16="http://schemas.microsoft.com/office/drawing/2014/main" id="{5EF256E7-3D4F-5059-C7DF-6F5AA9A43648}"/>
              </a:ext>
            </a:extLst>
          </p:cNvPr>
          <p:cNvSpPr txBox="1"/>
          <p:nvPr/>
        </p:nvSpPr>
        <p:spPr>
          <a:xfrm>
            <a:off x="5189238" y="4119195"/>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68" name="テキスト ボックス 50">
            <a:extLst>
              <a:ext uri="{FF2B5EF4-FFF2-40B4-BE49-F238E27FC236}">
                <a16:creationId xmlns:a16="http://schemas.microsoft.com/office/drawing/2014/main" id="{3915C519-021F-12A5-ED9E-2BB8432F63FA}"/>
              </a:ext>
            </a:extLst>
          </p:cNvPr>
          <p:cNvSpPr txBox="1"/>
          <p:nvPr/>
        </p:nvSpPr>
        <p:spPr>
          <a:xfrm>
            <a:off x="6288080" y="4124205"/>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pic>
        <p:nvPicPr>
          <p:cNvPr id="6" name="Picture 5">
            <a:extLst>
              <a:ext uri="{FF2B5EF4-FFF2-40B4-BE49-F238E27FC236}">
                <a16:creationId xmlns:a16="http://schemas.microsoft.com/office/drawing/2014/main" id="{7AEDED6B-3D22-35E4-9287-D8AD8CDE4415}"/>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58459773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D4F3322C-75B8-9585-5E59-0E5F5F73A1D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0AEE0F9-F3B5-E2CA-71AA-B3926C54FA88}"/>
              </a:ext>
            </a:extLst>
          </p:cNvPr>
          <p:cNvPicPr>
            <a:picLocks noChangeAspect="1"/>
          </p:cNvPicPr>
          <p:nvPr/>
        </p:nvPicPr>
        <p:blipFill>
          <a:blip r:embed="rId2">
            <a:extLst>
              <a:ext uri="{28A0092B-C50C-407E-A947-70E740481C1C}">
                <a14:useLocalDpi xmlns:a14="http://schemas.microsoft.com/office/drawing/2010/main" val="0"/>
              </a:ext>
            </a:extLst>
          </a:blip>
          <a:srcRect t="19622" b="19622"/>
          <a:stretch/>
        </p:blipFill>
        <p:spPr>
          <a:xfrm>
            <a:off x="17059" y="733291"/>
            <a:ext cx="12192000" cy="4166652"/>
          </a:xfrm>
          <a:prstGeom prst="rect">
            <a:avLst/>
          </a:prstGeom>
          <a:effectLst>
            <a:outerShdw blurRad="63500" dist="63500" dir="2700000" algn="tl" rotWithShape="0">
              <a:prstClr val="black">
                <a:alpha val="40000"/>
              </a:prstClr>
            </a:outerShdw>
          </a:effectLst>
        </p:spPr>
      </p:pic>
      <p:sp>
        <p:nvSpPr>
          <p:cNvPr id="8" name="テキスト ボックス 14">
            <a:extLst>
              <a:ext uri="{FF2B5EF4-FFF2-40B4-BE49-F238E27FC236}">
                <a16:creationId xmlns:a16="http://schemas.microsoft.com/office/drawing/2014/main" id="{4929C7F4-20BB-72E2-B396-29F6D7EE2105}"/>
              </a:ext>
            </a:extLst>
          </p:cNvPr>
          <p:cNvSpPr txBox="1"/>
          <p:nvPr/>
        </p:nvSpPr>
        <p:spPr>
          <a:xfrm>
            <a:off x="1327412" y="1349310"/>
            <a:ext cx="716863" cy="307777"/>
          </a:xfrm>
          <a:prstGeom prst="rect">
            <a:avLst/>
          </a:prstGeom>
          <a:solidFill>
            <a:srgbClr val="FFC000"/>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Leader</a:t>
            </a:r>
            <a:endParaRPr kumimoji="1" lang="ja-JP" altLang="en-US" sz="1400" dirty="0">
              <a:latin typeface="Franklin Gothic Medium" panose="020B0603020102020204" pitchFamily="34" charset="0"/>
            </a:endParaRPr>
          </a:p>
        </p:txBody>
      </p:sp>
      <p:sp>
        <p:nvSpPr>
          <p:cNvPr id="9" name="テキスト ボックス 20">
            <a:extLst>
              <a:ext uri="{FF2B5EF4-FFF2-40B4-BE49-F238E27FC236}">
                <a16:creationId xmlns:a16="http://schemas.microsoft.com/office/drawing/2014/main" id="{CC356678-3325-E238-9491-E2325B49E4EA}"/>
              </a:ext>
            </a:extLst>
          </p:cNvPr>
          <p:cNvSpPr txBox="1"/>
          <p:nvPr/>
        </p:nvSpPr>
        <p:spPr>
          <a:xfrm>
            <a:off x="5030182"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sp>
        <p:nvSpPr>
          <p:cNvPr id="23" name="テキスト ボックス 70">
            <a:extLst>
              <a:ext uri="{FF2B5EF4-FFF2-40B4-BE49-F238E27FC236}">
                <a16:creationId xmlns:a16="http://schemas.microsoft.com/office/drawing/2014/main" id="{C596ABF9-5C76-C824-4074-8262866884EA}"/>
              </a:ext>
            </a:extLst>
          </p:cNvPr>
          <p:cNvSpPr txBox="1"/>
          <p:nvPr/>
        </p:nvSpPr>
        <p:spPr>
          <a:xfrm>
            <a:off x="29359" y="2270205"/>
            <a:ext cx="835485" cy="430887"/>
          </a:xfrm>
          <a:prstGeom prst="rect">
            <a:avLst/>
          </a:prstGeom>
          <a:noFill/>
          <a:effectLst>
            <a:outerShdw blurRad="63500" dist="63500" dir="2700000" algn="tl" rotWithShape="0">
              <a:prstClr val="black">
                <a:alpha val="40000"/>
              </a:prstClr>
            </a:outerShdw>
          </a:effectLst>
        </p:spPr>
        <p:txBody>
          <a:bodyPr wrap="none" rtlCol="0">
            <a:spAutoFit/>
          </a:bodyPr>
          <a:lstStyle/>
          <a:p>
            <a:pPr algn="ctr"/>
            <a:r>
              <a:rPr lang="en-US" altLang="ja-JP" sz="1100" dirty="0">
                <a:solidFill>
                  <a:schemeClr val="bg1">
                    <a:lumMod val="95000"/>
                  </a:schemeClr>
                </a:solidFill>
                <a:latin typeface="Franklin Gothic Book" panose="020B0503020102020204" pitchFamily="34" charset="0"/>
                <a:cs typeface="Forte Forward" panose="020F0502020204030204" pitchFamily="2" charset="0"/>
              </a:rPr>
              <a:t>Optional</a:t>
            </a:r>
          </a:p>
          <a:p>
            <a:pPr algn="ctr"/>
            <a:r>
              <a:rPr lang="en-US" altLang="ja-JP" sz="1100" dirty="0">
                <a:solidFill>
                  <a:schemeClr val="bg1">
                    <a:lumMod val="95000"/>
                  </a:schemeClr>
                </a:solidFill>
                <a:latin typeface="Franklin Gothic Book" panose="020B0503020102020204" pitchFamily="34" charset="0"/>
                <a:cs typeface="Forte Forward" panose="020F0502020204030204" pitchFamily="2" charset="0"/>
              </a:rPr>
              <a:t>RC-9018M</a:t>
            </a:r>
          </a:p>
        </p:txBody>
      </p:sp>
      <p:sp>
        <p:nvSpPr>
          <p:cNvPr id="24" name="テキスト ボックス 20">
            <a:extLst>
              <a:ext uri="{FF2B5EF4-FFF2-40B4-BE49-F238E27FC236}">
                <a16:creationId xmlns:a16="http://schemas.microsoft.com/office/drawing/2014/main" id="{AF905562-415C-15CA-A077-68FB134062BC}"/>
              </a:ext>
            </a:extLst>
          </p:cNvPr>
          <p:cNvSpPr txBox="1"/>
          <p:nvPr/>
        </p:nvSpPr>
        <p:spPr>
          <a:xfrm>
            <a:off x="10692134"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sp>
        <p:nvSpPr>
          <p:cNvPr id="25" name="テキスト ボックス 20">
            <a:extLst>
              <a:ext uri="{FF2B5EF4-FFF2-40B4-BE49-F238E27FC236}">
                <a16:creationId xmlns:a16="http://schemas.microsoft.com/office/drawing/2014/main" id="{64C02DD2-9651-7AD0-0791-D5459D14EFB0}"/>
              </a:ext>
            </a:extLst>
          </p:cNvPr>
          <p:cNvSpPr txBox="1"/>
          <p:nvPr/>
        </p:nvSpPr>
        <p:spPr>
          <a:xfrm>
            <a:off x="3149777"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sp>
        <p:nvSpPr>
          <p:cNvPr id="26" name="テキスト ボックス 20">
            <a:extLst>
              <a:ext uri="{FF2B5EF4-FFF2-40B4-BE49-F238E27FC236}">
                <a16:creationId xmlns:a16="http://schemas.microsoft.com/office/drawing/2014/main" id="{A8407CE9-DEAE-3EEC-1A53-90E177AD1347}"/>
              </a:ext>
            </a:extLst>
          </p:cNvPr>
          <p:cNvSpPr txBox="1"/>
          <p:nvPr/>
        </p:nvSpPr>
        <p:spPr>
          <a:xfrm>
            <a:off x="6933026" y="1358751"/>
            <a:ext cx="824457" cy="30777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Follower</a:t>
            </a:r>
            <a:endParaRPr kumimoji="1" lang="ja-JP" altLang="en-US" sz="1400" dirty="0">
              <a:latin typeface="Franklin Gothic Medium" panose="020B0603020102020204" pitchFamily="34" charset="0"/>
            </a:endParaRPr>
          </a:p>
        </p:txBody>
      </p:sp>
      <p:cxnSp>
        <p:nvCxnSpPr>
          <p:cNvPr id="28" name="Straight Arrow Connector 27">
            <a:extLst>
              <a:ext uri="{FF2B5EF4-FFF2-40B4-BE49-F238E27FC236}">
                <a16:creationId xmlns:a16="http://schemas.microsoft.com/office/drawing/2014/main" id="{ED16824A-8002-E67C-F23D-D5D39281C83F}"/>
              </a:ext>
            </a:extLst>
          </p:cNvPr>
          <p:cNvCxnSpPr>
            <a:cxnSpLocks/>
          </p:cNvCxnSpPr>
          <p:nvPr/>
        </p:nvCxnSpPr>
        <p:spPr>
          <a:xfrm>
            <a:off x="88105" y="880374"/>
            <a:ext cx="8515370" cy="0"/>
          </a:xfrm>
          <a:prstGeom prst="straightConnector1">
            <a:avLst/>
          </a:prstGeom>
          <a:ln w="38100" cap="rnd">
            <a:solidFill>
              <a:srgbClr val="0F4D8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878601F-B50A-155B-8AEB-4A3196E40821}"/>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QUICK CONNECT PRO ERROR HANDLING</a:t>
            </a:r>
            <a:endParaRPr lang="en-US" sz="5000" dirty="0">
              <a:solidFill>
                <a:schemeClr val="tx1">
                  <a:lumMod val="85000"/>
                  <a:lumOff val="15000"/>
                </a:schemeClr>
              </a:solidFill>
              <a:latin typeface="Franklin Gothic Demi"/>
              <a:cs typeface="Calibri Light"/>
            </a:endParaRPr>
          </a:p>
        </p:txBody>
      </p:sp>
      <p:sp>
        <p:nvSpPr>
          <p:cNvPr id="110" name="正方形/長方形 61">
            <a:extLst>
              <a:ext uri="{FF2B5EF4-FFF2-40B4-BE49-F238E27FC236}">
                <a16:creationId xmlns:a16="http://schemas.microsoft.com/office/drawing/2014/main" id="{53AC9731-67D7-7527-4BDF-7D0B6B8B7A87}"/>
              </a:ext>
            </a:extLst>
          </p:cNvPr>
          <p:cNvSpPr/>
          <p:nvPr/>
        </p:nvSpPr>
        <p:spPr>
          <a:xfrm>
            <a:off x="61912" y="997472"/>
            <a:ext cx="8180650" cy="4270487"/>
          </a:xfrm>
          <a:prstGeom prst="rect">
            <a:avLst/>
          </a:prstGeom>
          <a:noFill/>
          <a:ln w="25400">
            <a:solidFill>
              <a:srgbClr val="0000FF"/>
            </a:solidFill>
            <a:prstDash val="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62">
            <a:extLst>
              <a:ext uri="{FF2B5EF4-FFF2-40B4-BE49-F238E27FC236}">
                <a16:creationId xmlns:a16="http://schemas.microsoft.com/office/drawing/2014/main" id="{C1A9CE57-5220-58B2-310B-C861C781A847}"/>
              </a:ext>
            </a:extLst>
          </p:cNvPr>
          <p:cNvSpPr/>
          <p:nvPr/>
        </p:nvSpPr>
        <p:spPr>
          <a:xfrm>
            <a:off x="8306820" y="997472"/>
            <a:ext cx="3764067" cy="4270486"/>
          </a:xfrm>
          <a:prstGeom prst="rect">
            <a:avLst/>
          </a:prstGeom>
          <a:noFill/>
          <a:ln w="25400">
            <a:solidFill>
              <a:srgbClr val="FF0000"/>
            </a:solidFill>
            <a:prstDash val="dash"/>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63">
            <a:extLst>
              <a:ext uri="{FF2B5EF4-FFF2-40B4-BE49-F238E27FC236}">
                <a16:creationId xmlns:a16="http://schemas.microsoft.com/office/drawing/2014/main" id="{6D7CF0B4-1097-3364-EA13-398FC6942C37}"/>
              </a:ext>
            </a:extLst>
          </p:cNvPr>
          <p:cNvSpPr txBox="1"/>
          <p:nvPr/>
        </p:nvSpPr>
        <p:spPr>
          <a:xfrm>
            <a:off x="124750" y="919350"/>
            <a:ext cx="787973" cy="276999"/>
          </a:xfrm>
          <a:prstGeom prst="rect">
            <a:avLst/>
          </a:prstGeom>
          <a:solidFill>
            <a:srgbClr val="FFFF00"/>
          </a:solidFill>
          <a:ln>
            <a:solidFill>
              <a:schemeClr val="tx1"/>
            </a:solidFill>
          </a:ln>
          <a:effectLst>
            <a:outerShdw blurRad="63500" dist="63500" dir="2700000" algn="tl" rotWithShape="0">
              <a:prstClr val="black">
                <a:alpha val="40000"/>
              </a:prstClr>
            </a:outerShdw>
          </a:effectLst>
        </p:spPr>
        <p:txBody>
          <a:bodyPr wrap="none" rtlCol="0">
            <a:spAutoFit/>
          </a:bodyPr>
          <a:lstStyle/>
          <a:p>
            <a:r>
              <a:rPr kumimoji="1" lang="en-US" altLang="ja-JP" sz="1200" dirty="0">
                <a:latin typeface="Franklin Gothic Book" panose="020B0503020102020204" pitchFamily="34" charset="0"/>
              </a:rPr>
              <a:t>System 1</a:t>
            </a:r>
            <a:endParaRPr kumimoji="1" lang="ja-JP" altLang="en-US" sz="1050" dirty="0">
              <a:latin typeface="Franklin Gothic Book" panose="020B0503020102020204" pitchFamily="34" charset="0"/>
            </a:endParaRPr>
          </a:p>
        </p:txBody>
      </p:sp>
      <p:sp>
        <p:nvSpPr>
          <p:cNvPr id="113" name="テキスト ボックス 64">
            <a:extLst>
              <a:ext uri="{FF2B5EF4-FFF2-40B4-BE49-F238E27FC236}">
                <a16:creationId xmlns:a16="http://schemas.microsoft.com/office/drawing/2014/main" id="{F73BF347-327C-3C18-55E5-537F8EFA666F}"/>
              </a:ext>
            </a:extLst>
          </p:cNvPr>
          <p:cNvSpPr txBox="1"/>
          <p:nvPr/>
        </p:nvSpPr>
        <p:spPr>
          <a:xfrm>
            <a:off x="8374321" y="919351"/>
            <a:ext cx="787973" cy="276999"/>
          </a:xfrm>
          <a:prstGeom prst="rect">
            <a:avLst/>
          </a:prstGeom>
          <a:solidFill>
            <a:srgbClr val="FFFF00"/>
          </a:solidFill>
          <a:ln>
            <a:solidFill>
              <a:schemeClr val="tx1"/>
            </a:solidFill>
          </a:ln>
          <a:effectLst>
            <a:outerShdw blurRad="63500" dist="63500" dir="2700000" algn="tl" rotWithShape="0">
              <a:prstClr val="black">
                <a:alpha val="40000"/>
              </a:prstClr>
            </a:outerShdw>
          </a:effectLst>
        </p:spPr>
        <p:txBody>
          <a:bodyPr wrap="none" rtlCol="0">
            <a:spAutoFit/>
          </a:bodyPr>
          <a:lstStyle/>
          <a:p>
            <a:r>
              <a:rPr kumimoji="1" lang="en-US" altLang="ja-JP" sz="1200" dirty="0">
                <a:latin typeface="Franklin Gothic Book" panose="020B0503020102020204" pitchFamily="34" charset="0"/>
              </a:rPr>
              <a:t>System 2</a:t>
            </a:r>
            <a:endParaRPr kumimoji="1" lang="ja-JP" altLang="en-US" sz="1200" dirty="0">
              <a:latin typeface="Franklin Gothic Book" panose="020B0503020102020204" pitchFamily="34" charset="0"/>
            </a:endParaRPr>
          </a:p>
        </p:txBody>
      </p:sp>
      <p:sp>
        <p:nvSpPr>
          <p:cNvPr id="116" name="TextBox 115">
            <a:extLst>
              <a:ext uri="{FF2B5EF4-FFF2-40B4-BE49-F238E27FC236}">
                <a16:creationId xmlns:a16="http://schemas.microsoft.com/office/drawing/2014/main" id="{C2236E30-8005-D051-764E-3673498C3111}"/>
              </a:ext>
            </a:extLst>
          </p:cNvPr>
          <p:cNvSpPr txBox="1"/>
          <p:nvPr/>
        </p:nvSpPr>
        <p:spPr>
          <a:xfrm>
            <a:off x="2134094" y="5444830"/>
            <a:ext cx="9995994" cy="1323439"/>
          </a:xfrm>
          <a:prstGeom prst="rect">
            <a:avLst/>
          </a:prstGeom>
          <a:noFill/>
          <a:effectLst>
            <a:outerShdw blurRad="63500" dist="63500" dir="2700000" algn="tl" rotWithShape="0">
              <a:prstClr val="black">
                <a:alpha val="40000"/>
              </a:prstClr>
            </a:outerShdw>
          </a:effectLst>
        </p:spPr>
        <p:txBody>
          <a:bodyPr wrap="square" rtlCol="0">
            <a:spAutoFit/>
          </a:bodyPr>
          <a:lstStyle/>
          <a:p>
            <a:r>
              <a:rPr lang="en-US" sz="2000" b="1" dirty="0">
                <a:solidFill>
                  <a:schemeClr val="bg1"/>
                </a:solidFill>
                <a:latin typeface="Franklin Gothic Book" panose="020B0503020102020204" pitchFamily="34" charset="0"/>
              </a:rPr>
              <a:t>QC PRO</a:t>
            </a:r>
            <a:r>
              <a:rPr lang="en-US" sz="2000" dirty="0">
                <a:solidFill>
                  <a:schemeClr val="bg1"/>
                </a:solidFill>
                <a:latin typeface="Franklin Gothic Book" panose="020B0503020102020204" pitchFamily="34" charset="0"/>
              </a:rPr>
              <a:t>: Unit with a Power Outage, the system will divide into 2 systems and continue to operate (separate systems) until power is restored.</a:t>
            </a:r>
          </a:p>
          <a:p>
            <a:r>
              <a:rPr lang="en-US" sz="2000" dirty="0">
                <a:solidFill>
                  <a:schemeClr val="bg1"/>
                </a:solidFill>
                <a:latin typeface="Franklin Gothic Book" panose="020B0503020102020204" pitchFamily="34" charset="0"/>
              </a:rPr>
              <a:t>If an error code appears, the system will skip the coded unit but still operate as one system, except in F76 situations (multi-system communication error). </a:t>
            </a:r>
          </a:p>
        </p:txBody>
      </p:sp>
      <p:cxnSp>
        <p:nvCxnSpPr>
          <p:cNvPr id="4" name="Straight Arrow Connector 3">
            <a:extLst>
              <a:ext uri="{FF2B5EF4-FFF2-40B4-BE49-F238E27FC236}">
                <a16:creationId xmlns:a16="http://schemas.microsoft.com/office/drawing/2014/main" id="{35C461BE-2004-5211-C86F-FC3FF419B727}"/>
              </a:ext>
            </a:extLst>
          </p:cNvPr>
          <p:cNvCxnSpPr>
            <a:cxnSpLocks/>
          </p:cNvCxnSpPr>
          <p:nvPr/>
        </p:nvCxnSpPr>
        <p:spPr>
          <a:xfrm>
            <a:off x="88105" y="880374"/>
            <a:ext cx="11519695" cy="0"/>
          </a:xfrm>
          <a:prstGeom prst="straightConnector1">
            <a:avLst/>
          </a:prstGeom>
          <a:ln w="38100" cap="rnd">
            <a:solidFill>
              <a:srgbClr val="0F4D8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テキスト ボックス 20">
            <a:extLst>
              <a:ext uri="{FF2B5EF4-FFF2-40B4-BE49-F238E27FC236}">
                <a16:creationId xmlns:a16="http://schemas.microsoft.com/office/drawing/2014/main" id="{F1894279-7155-7B7F-D366-FF197C90C01A}"/>
              </a:ext>
            </a:extLst>
          </p:cNvPr>
          <p:cNvSpPr txBox="1"/>
          <p:nvPr/>
        </p:nvSpPr>
        <p:spPr>
          <a:xfrm>
            <a:off x="6484762" y="2347149"/>
            <a:ext cx="1720984" cy="707886"/>
          </a:xfrm>
          <a:prstGeom prst="rect">
            <a:avLst/>
          </a:prstGeom>
          <a:solidFill>
            <a:srgbClr val="FF0000"/>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2000" dirty="0">
                <a:latin typeface="Franklin Gothic Medium" panose="020B0603020102020204" pitchFamily="34" charset="0"/>
              </a:rPr>
              <a:t>Power Outage</a:t>
            </a:r>
          </a:p>
          <a:p>
            <a:pPr algn="ctr"/>
            <a:r>
              <a:rPr kumimoji="1" lang="en-US" altLang="ja-JP" sz="2000" dirty="0">
                <a:latin typeface="Franklin Gothic Medium" panose="020B0603020102020204" pitchFamily="34" charset="0"/>
              </a:rPr>
              <a:t>or EC F76</a:t>
            </a:r>
            <a:endParaRPr kumimoji="1" lang="ja-JP" altLang="en-US" sz="2000" dirty="0">
              <a:latin typeface="Franklin Gothic Medium" panose="020B0603020102020204" pitchFamily="34" charset="0"/>
            </a:endParaRPr>
          </a:p>
        </p:txBody>
      </p:sp>
      <p:sp>
        <p:nvSpPr>
          <p:cNvPr id="30" name="テキスト ボックス 14">
            <a:extLst>
              <a:ext uri="{FF2B5EF4-FFF2-40B4-BE49-F238E27FC236}">
                <a16:creationId xmlns:a16="http://schemas.microsoft.com/office/drawing/2014/main" id="{7ACF7B2B-3965-BDBA-73CB-3D5FA985055E}"/>
              </a:ext>
            </a:extLst>
          </p:cNvPr>
          <p:cNvSpPr txBox="1"/>
          <p:nvPr/>
        </p:nvSpPr>
        <p:spPr>
          <a:xfrm>
            <a:off x="8851110" y="1358750"/>
            <a:ext cx="716863" cy="307777"/>
          </a:xfrm>
          <a:prstGeom prst="rect">
            <a:avLst/>
          </a:prstGeom>
          <a:solidFill>
            <a:srgbClr val="FFC000"/>
          </a:solidFill>
          <a:ln>
            <a:solidFill>
              <a:schemeClr val="tx1"/>
            </a:solidFill>
          </a:ln>
          <a:effectLst>
            <a:outerShdw blurRad="63500" dist="63500" dir="2700000" algn="tl" rotWithShape="0">
              <a:prstClr val="black">
                <a:alpha val="40000"/>
              </a:prstClr>
            </a:outerShdw>
          </a:effectLst>
        </p:spPr>
        <p:txBody>
          <a:bodyPr wrap="none" rtlCol="0">
            <a:spAutoFit/>
          </a:bodyPr>
          <a:lstStyle/>
          <a:p>
            <a:pPr algn="ctr"/>
            <a:r>
              <a:rPr kumimoji="1" lang="en-US" altLang="ja-JP" sz="1400" dirty="0">
                <a:latin typeface="Franklin Gothic Medium" panose="020B0603020102020204" pitchFamily="34" charset="0"/>
              </a:rPr>
              <a:t>Leader</a:t>
            </a:r>
            <a:endParaRPr kumimoji="1" lang="ja-JP" altLang="en-US" sz="1400" dirty="0">
              <a:latin typeface="Franklin Gothic Medium" panose="020B0603020102020204" pitchFamily="34" charset="0"/>
            </a:endParaRPr>
          </a:p>
        </p:txBody>
      </p:sp>
      <p:sp>
        <p:nvSpPr>
          <p:cNvPr id="31" name="テキスト ボックス 49">
            <a:extLst>
              <a:ext uri="{FF2B5EF4-FFF2-40B4-BE49-F238E27FC236}">
                <a16:creationId xmlns:a16="http://schemas.microsoft.com/office/drawing/2014/main" id="{F5D25DDB-B87E-D209-490E-C360E7FFD3BA}"/>
              </a:ext>
            </a:extLst>
          </p:cNvPr>
          <p:cNvSpPr txBox="1"/>
          <p:nvPr/>
        </p:nvSpPr>
        <p:spPr>
          <a:xfrm>
            <a:off x="302502" y="4598604"/>
            <a:ext cx="696024" cy="430887"/>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none" rtlCol="0">
            <a:spAutoFit/>
          </a:bodyPr>
          <a:lstStyle/>
          <a:p>
            <a:r>
              <a:rPr lang="en-US" altLang="ja-JP" sz="1100" dirty="0">
                <a:solidFill>
                  <a:schemeClr val="bg1">
                    <a:lumMod val="95000"/>
                  </a:schemeClr>
                </a:solidFill>
                <a:latin typeface="Franklin Gothic Book" panose="020B0503020102020204" pitchFamily="34" charset="0"/>
              </a:rPr>
              <a:t>Qcc-2</a:t>
            </a:r>
            <a:endParaRPr kumimoji="1" lang="en-US" altLang="ja-JP" sz="1100" dirty="0">
              <a:solidFill>
                <a:schemeClr val="bg1">
                  <a:lumMod val="95000"/>
                </a:schemeClr>
              </a:solidFill>
              <a:latin typeface="Franklin Gothic Book" panose="020B0503020102020204" pitchFamily="34" charset="0"/>
            </a:endParaRPr>
          </a:p>
          <a:p>
            <a:r>
              <a:rPr kumimoji="1" lang="en-US" altLang="ja-JP" sz="1100" dirty="0">
                <a:solidFill>
                  <a:schemeClr val="bg1">
                    <a:lumMod val="95000"/>
                  </a:schemeClr>
                </a:solidFill>
                <a:latin typeface="Franklin Gothic Book" panose="020B0503020102020204" pitchFamily="34" charset="0"/>
              </a:rPr>
              <a:t>UNUSED</a:t>
            </a:r>
            <a:endParaRPr kumimoji="1" lang="ja-JP" altLang="en-US" sz="1100" dirty="0">
              <a:solidFill>
                <a:schemeClr val="bg1">
                  <a:lumMod val="95000"/>
                </a:schemeClr>
              </a:solidFill>
              <a:latin typeface="Franklin Gothic Book" panose="020B0503020102020204" pitchFamily="34" charset="0"/>
            </a:endParaRPr>
          </a:p>
        </p:txBody>
      </p:sp>
      <p:sp>
        <p:nvSpPr>
          <p:cNvPr id="32" name="テキスト ボックス 50">
            <a:extLst>
              <a:ext uri="{FF2B5EF4-FFF2-40B4-BE49-F238E27FC236}">
                <a16:creationId xmlns:a16="http://schemas.microsoft.com/office/drawing/2014/main" id="{A56B4D21-7864-2B16-8BED-B58942026AC4}"/>
              </a:ext>
            </a:extLst>
          </p:cNvPr>
          <p:cNvSpPr txBox="1"/>
          <p:nvPr/>
        </p:nvSpPr>
        <p:spPr>
          <a:xfrm>
            <a:off x="1404204" y="4110935"/>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33" name="テキスト ボックス 61">
            <a:extLst>
              <a:ext uri="{FF2B5EF4-FFF2-40B4-BE49-F238E27FC236}">
                <a16:creationId xmlns:a16="http://schemas.microsoft.com/office/drawing/2014/main" id="{EBA112AD-DD3F-2C95-0567-09DF4B6CBE08}"/>
              </a:ext>
            </a:extLst>
          </p:cNvPr>
          <p:cNvSpPr txBox="1"/>
          <p:nvPr/>
        </p:nvSpPr>
        <p:spPr>
          <a:xfrm>
            <a:off x="11088013" y="4255010"/>
            <a:ext cx="705084" cy="430887"/>
          </a:xfrm>
          <a:prstGeom prst="rect">
            <a:avLst/>
          </a:prstGeom>
          <a:solidFill>
            <a:schemeClr val="bg1"/>
          </a:solidFill>
          <a:ln>
            <a:solidFill>
              <a:schemeClr val="tx1"/>
            </a:solidFill>
          </a:ln>
          <a:effectLst>
            <a:outerShdw blurRad="63500" dist="63500" dir="2700000" algn="tl" rotWithShape="0">
              <a:prstClr val="black">
                <a:alpha val="40000"/>
              </a:prstClr>
            </a:outerShdw>
          </a:effectLst>
        </p:spPr>
        <p:txBody>
          <a:bodyPr wrap="square" rtlCol="0">
            <a:spAutoFit/>
          </a:bodyPr>
          <a:lstStyle/>
          <a:p>
            <a:r>
              <a:rPr lang="en-US" altLang="ja-JP" sz="1100" dirty="0">
                <a:latin typeface="Franklin Gothic Book" panose="020B0503020102020204" pitchFamily="34" charset="0"/>
              </a:rPr>
              <a:t>Qcc-1</a:t>
            </a:r>
            <a:endParaRPr kumimoji="1" lang="en-US" altLang="ja-JP" sz="1100" dirty="0">
              <a:latin typeface="Franklin Gothic Book" panose="020B0503020102020204" pitchFamily="34" charset="0"/>
            </a:endParaRPr>
          </a:p>
          <a:p>
            <a:r>
              <a:rPr kumimoji="1" lang="en-US" altLang="ja-JP" sz="1100" dirty="0">
                <a:latin typeface="Franklin Gothic Book" panose="020B0503020102020204" pitchFamily="34" charset="0"/>
              </a:rPr>
              <a:t>UNUSED</a:t>
            </a:r>
            <a:endParaRPr kumimoji="1" lang="ja-JP" altLang="en-US" sz="1100" dirty="0">
              <a:latin typeface="Franklin Gothic Book" panose="020B0503020102020204" pitchFamily="34" charset="0"/>
            </a:endParaRPr>
          </a:p>
        </p:txBody>
      </p:sp>
      <p:sp>
        <p:nvSpPr>
          <p:cNvPr id="34" name="テキスト ボックス 50">
            <a:extLst>
              <a:ext uri="{FF2B5EF4-FFF2-40B4-BE49-F238E27FC236}">
                <a16:creationId xmlns:a16="http://schemas.microsoft.com/office/drawing/2014/main" id="{07449950-AA6A-55B1-3311-697FFBE2BFAC}"/>
              </a:ext>
            </a:extLst>
          </p:cNvPr>
          <p:cNvSpPr txBox="1"/>
          <p:nvPr/>
        </p:nvSpPr>
        <p:spPr>
          <a:xfrm>
            <a:off x="2503046" y="4115945"/>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35" name="テキスト ボックス 50">
            <a:extLst>
              <a:ext uri="{FF2B5EF4-FFF2-40B4-BE49-F238E27FC236}">
                <a16:creationId xmlns:a16="http://schemas.microsoft.com/office/drawing/2014/main" id="{97BFDBBE-D4F2-C375-DF42-B7BC7B3B06C7}"/>
              </a:ext>
            </a:extLst>
          </p:cNvPr>
          <p:cNvSpPr txBox="1"/>
          <p:nvPr/>
        </p:nvSpPr>
        <p:spPr>
          <a:xfrm>
            <a:off x="3282219" y="4110935"/>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36" name="テキスト ボックス 50">
            <a:extLst>
              <a:ext uri="{FF2B5EF4-FFF2-40B4-BE49-F238E27FC236}">
                <a16:creationId xmlns:a16="http://schemas.microsoft.com/office/drawing/2014/main" id="{3E5F995F-F03B-2AAD-2659-7907F165D251}"/>
              </a:ext>
            </a:extLst>
          </p:cNvPr>
          <p:cNvSpPr txBox="1"/>
          <p:nvPr/>
        </p:nvSpPr>
        <p:spPr>
          <a:xfrm>
            <a:off x="4381061" y="4115945"/>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37" name="テキスト ボックス 50">
            <a:extLst>
              <a:ext uri="{FF2B5EF4-FFF2-40B4-BE49-F238E27FC236}">
                <a16:creationId xmlns:a16="http://schemas.microsoft.com/office/drawing/2014/main" id="{36B25CF1-DCC0-F284-427C-EE308309E749}"/>
              </a:ext>
            </a:extLst>
          </p:cNvPr>
          <p:cNvSpPr txBox="1"/>
          <p:nvPr/>
        </p:nvSpPr>
        <p:spPr>
          <a:xfrm>
            <a:off x="8922036" y="4128090"/>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38" name="テキスト ボックス 50">
            <a:extLst>
              <a:ext uri="{FF2B5EF4-FFF2-40B4-BE49-F238E27FC236}">
                <a16:creationId xmlns:a16="http://schemas.microsoft.com/office/drawing/2014/main" id="{879C6E96-C037-29A4-1BB0-3A281712ED9E}"/>
              </a:ext>
            </a:extLst>
          </p:cNvPr>
          <p:cNvSpPr txBox="1"/>
          <p:nvPr/>
        </p:nvSpPr>
        <p:spPr>
          <a:xfrm>
            <a:off x="10020878" y="4133100"/>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39" name="テキスト ボックス 50">
            <a:extLst>
              <a:ext uri="{FF2B5EF4-FFF2-40B4-BE49-F238E27FC236}">
                <a16:creationId xmlns:a16="http://schemas.microsoft.com/office/drawing/2014/main" id="{74C2FC65-1DB1-CDC1-CA22-5D604E325FCD}"/>
              </a:ext>
            </a:extLst>
          </p:cNvPr>
          <p:cNvSpPr txBox="1"/>
          <p:nvPr/>
        </p:nvSpPr>
        <p:spPr>
          <a:xfrm>
            <a:off x="7055637" y="4127520"/>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41" name="テキスト ボックス 50">
            <a:extLst>
              <a:ext uri="{FF2B5EF4-FFF2-40B4-BE49-F238E27FC236}">
                <a16:creationId xmlns:a16="http://schemas.microsoft.com/office/drawing/2014/main" id="{D3B5D14A-140B-8ECE-8050-17548A6991E0}"/>
              </a:ext>
            </a:extLst>
          </p:cNvPr>
          <p:cNvSpPr txBox="1"/>
          <p:nvPr/>
        </p:nvSpPr>
        <p:spPr>
          <a:xfrm>
            <a:off x="5189238" y="4119195"/>
            <a:ext cx="524503" cy="261610"/>
          </a:xfrm>
          <a:prstGeom prst="rect">
            <a:avLst/>
          </a:prstGeom>
          <a:solidFill>
            <a:schemeClr val="bg1">
              <a:lumMod val="95000"/>
            </a:schemeClr>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tx1">
                    <a:lumMod val="85000"/>
                    <a:lumOff val="15000"/>
                  </a:schemeClr>
                </a:solidFill>
                <a:latin typeface="Franklin Gothic Book" panose="020B0503020102020204" pitchFamily="34" charset="0"/>
              </a:rPr>
              <a:t>Qcc-1</a:t>
            </a:r>
            <a:endParaRPr kumimoji="1" lang="ja-JP" altLang="en-US" sz="1100" dirty="0">
              <a:solidFill>
                <a:schemeClr val="tx1">
                  <a:lumMod val="85000"/>
                  <a:lumOff val="15000"/>
                </a:schemeClr>
              </a:solidFill>
              <a:latin typeface="Franklin Gothic Book" panose="020B0503020102020204" pitchFamily="34" charset="0"/>
            </a:endParaRPr>
          </a:p>
        </p:txBody>
      </p:sp>
      <p:sp>
        <p:nvSpPr>
          <p:cNvPr id="42" name="テキスト ボックス 50">
            <a:extLst>
              <a:ext uri="{FF2B5EF4-FFF2-40B4-BE49-F238E27FC236}">
                <a16:creationId xmlns:a16="http://schemas.microsoft.com/office/drawing/2014/main" id="{220DF667-F91C-CBD0-0E2C-C29B41AC990B}"/>
              </a:ext>
            </a:extLst>
          </p:cNvPr>
          <p:cNvSpPr txBox="1"/>
          <p:nvPr/>
        </p:nvSpPr>
        <p:spPr>
          <a:xfrm>
            <a:off x="6288080" y="4124205"/>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pic>
        <p:nvPicPr>
          <p:cNvPr id="5" name="Picture 4">
            <a:extLst>
              <a:ext uri="{FF2B5EF4-FFF2-40B4-BE49-F238E27FC236}">
                <a16:creationId xmlns:a16="http://schemas.microsoft.com/office/drawing/2014/main" id="{52E79E18-C667-F959-9976-1939A30F680B}"/>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
        <p:nvSpPr>
          <p:cNvPr id="40" name="テキスト ボックス 50">
            <a:extLst>
              <a:ext uri="{FF2B5EF4-FFF2-40B4-BE49-F238E27FC236}">
                <a16:creationId xmlns:a16="http://schemas.microsoft.com/office/drawing/2014/main" id="{C51AB0A5-B779-8E26-DD65-767626187C69}"/>
              </a:ext>
            </a:extLst>
          </p:cNvPr>
          <p:cNvSpPr txBox="1"/>
          <p:nvPr/>
        </p:nvSpPr>
        <p:spPr>
          <a:xfrm>
            <a:off x="8154479" y="4132530"/>
            <a:ext cx="524503" cy="261610"/>
          </a:xfrm>
          <a:prstGeom prst="rect">
            <a:avLst/>
          </a:prstGeom>
          <a:solidFill>
            <a:srgbClr val="C60040"/>
          </a:solidFill>
          <a:ln>
            <a:solidFill>
              <a:schemeClr val="tx1"/>
            </a:solidFill>
          </a:ln>
          <a:effectLst>
            <a:outerShdw blurRad="63500" dist="63500" dir="2700000" algn="tl" rotWithShape="0">
              <a:prstClr val="black">
                <a:alpha val="40000"/>
              </a:prstClr>
            </a:outerShdw>
          </a:effectLst>
        </p:spPr>
        <p:txBody>
          <a:bodyPr wrap="square" rtlCol="0" anchor="ctr">
            <a:spAutoFit/>
          </a:bodyPr>
          <a:lstStyle/>
          <a:p>
            <a:r>
              <a:rPr lang="en-US" altLang="ja-JP" sz="1100" dirty="0">
                <a:solidFill>
                  <a:schemeClr val="bg1">
                    <a:lumMod val="95000"/>
                  </a:schemeClr>
                </a:solidFill>
                <a:latin typeface="Franklin Gothic Book" panose="020B0503020102020204" pitchFamily="34" charset="0"/>
              </a:rPr>
              <a:t>Qcc-2</a:t>
            </a:r>
            <a:endParaRPr kumimoji="1" lang="ja-JP" altLang="en-US" sz="1100" dirty="0">
              <a:solidFill>
                <a:schemeClr val="bg1">
                  <a:lumMod val="95000"/>
                </a:schemeClr>
              </a:solidFill>
              <a:latin typeface="Franklin Gothic Book" panose="020B0503020102020204" pitchFamily="34" charset="0"/>
            </a:endParaRPr>
          </a:p>
        </p:txBody>
      </p:sp>
      <p:sp>
        <p:nvSpPr>
          <p:cNvPr id="108" name="乗算記号 57">
            <a:extLst>
              <a:ext uri="{FF2B5EF4-FFF2-40B4-BE49-F238E27FC236}">
                <a16:creationId xmlns:a16="http://schemas.microsoft.com/office/drawing/2014/main" id="{1CC6505E-0851-1917-1F0A-E71B8715E9AB}"/>
              </a:ext>
            </a:extLst>
          </p:cNvPr>
          <p:cNvSpPr/>
          <p:nvPr/>
        </p:nvSpPr>
        <p:spPr>
          <a:xfrm>
            <a:off x="7518226" y="4053474"/>
            <a:ext cx="819697" cy="835623"/>
          </a:xfrm>
          <a:prstGeom prst="mathMultiply">
            <a:avLst>
              <a:gd name="adj1" fmla="val 11161"/>
            </a:avLst>
          </a:prstGeom>
          <a:solidFill>
            <a:srgbClr val="FF0000"/>
          </a:solidFill>
          <a:ln>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吹き出し: 四角形 65">
            <a:extLst>
              <a:ext uri="{FF2B5EF4-FFF2-40B4-BE49-F238E27FC236}">
                <a16:creationId xmlns:a16="http://schemas.microsoft.com/office/drawing/2014/main" id="{0A9F5F21-74D5-4F79-E8C3-193053C6AA6A}"/>
              </a:ext>
            </a:extLst>
          </p:cNvPr>
          <p:cNvSpPr/>
          <p:nvPr/>
        </p:nvSpPr>
        <p:spPr>
          <a:xfrm>
            <a:off x="5702869" y="4624812"/>
            <a:ext cx="1504032" cy="376731"/>
          </a:xfrm>
          <a:prstGeom prst="wedgeRectCallout">
            <a:avLst>
              <a:gd name="adj1" fmla="val 96991"/>
              <a:gd name="adj2" fmla="val -92323"/>
            </a:avLst>
          </a:prstGeom>
          <a:solidFill>
            <a:srgbClr val="F010D0">
              <a:alpha val="69804"/>
            </a:srgbClr>
          </a:solidFill>
          <a:ln>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latin typeface="Franklin Gothic Book" panose="020B0503020102020204" pitchFamily="34" charset="0"/>
              </a:rPr>
              <a:t>Disconnection</a:t>
            </a:r>
            <a:endParaRPr kumimoji="1" lang="ja-JP" altLang="en-US" sz="1600" dirty="0">
              <a:latin typeface="Franklin Gothic Book" panose="020B0503020102020204" pitchFamily="34" charset="0"/>
            </a:endParaRPr>
          </a:p>
        </p:txBody>
      </p:sp>
    </p:spTree>
    <p:extLst>
      <p:ext uri="{BB962C8B-B14F-4D97-AF65-F5344CB8AC3E}">
        <p14:creationId xmlns:p14="http://schemas.microsoft.com/office/powerpoint/2010/main" val="15816052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229D5EC0-F1DE-9BCB-E178-69083E82AC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4EE7E-0ABF-91B9-A7EB-7E9855153BE4}"/>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NCC199CDV PRO QC W/ OLDER GEN</a:t>
            </a:r>
            <a:endParaRPr lang="en-US" sz="5000" dirty="0">
              <a:solidFill>
                <a:schemeClr val="tx1">
                  <a:lumMod val="85000"/>
                  <a:lumOff val="15000"/>
                </a:schemeClr>
              </a:solidFill>
              <a:latin typeface="Franklin Gothic Demi"/>
              <a:cs typeface="Calibri Light"/>
            </a:endParaRPr>
          </a:p>
        </p:txBody>
      </p:sp>
      <p:sp>
        <p:nvSpPr>
          <p:cNvPr id="5" name="TextBox 4">
            <a:extLst>
              <a:ext uri="{FF2B5EF4-FFF2-40B4-BE49-F238E27FC236}">
                <a16:creationId xmlns:a16="http://schemas.microsoft.com/office/drawing/2014/main" id="{1CBCB546-50FC-8FC4-CA7F-F80B24014784}"/>
              </a:ext>
            </a:extLst>
          </p:cNvPr>
          <p:cNvSpPr txBox="1"/>
          <p:nvPr/>
        </p:nvSpPr>
        <p:spPr>
          <a:xfrm>
            <a:off x="201549" y="992667"/>
            <a:ext cx="11899011" cy="2369880"/>
          </a:xfrm>
          <a:prstGeom prst="rect">
            <a:avLst/>
          </a:prstGeom>
          <a:noFill/>
          <a:effectLst>
            <a:outerShdw blurRad="63500" dist="63500" dir="2700000" algn="tl" rotWithShape="0">
              <a:prstClr val="black">
                <a:alpha val="40000"/>
              </a:prstClr>
            </a:outerShdw>
          </a:effectLst>
        </p:spPr>
        <p:txBody>
          <a:bodyPr wrap="square" rtlCol="0">
            <a:spAutoFit/>
          </a:bodyPr>
          <a:lstStyle/>
          <a:p>
            <a:pPr algn="l"/>
            <a:r>
              <a:rPr kumimoji="1" lang="en-US" altLang="ja-JP" sz="22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When replacing one previous gen CDV with a CDV Pro at a site where 2 previous gen CDVs are quick-connected</a:t>
            </a:r>
          </a:p>
          <a:p>
            <a:pPr marL="342900" indent="-342900" algn="l">
              <a:buFont typeface="+mj-lt"/>
              <a:buAutoNum type="arabicPeriod"/>
            </a:pPr>
            <a:r>
              <a:rPr kumimoji="1" lang="en-US" altLang="ja-JP" sz="22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Setting change of CDV Pro:</a:t>
            </a:r>
            <a:br>
              <a:rPr kumimoji="1" lang="en-US" altLang="ja-JP" sz="20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br>
            <a:r>
              <a:rPr kumimoji="1" lang="en-US" altLang="ja-JP" sz="2000"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When connecting the CDV Pro to a previous gen or former model, the CDV Pro's quick connection setting must be set to “</a:t>
            </a:r>
            <a:r>
              <a:rPr kumimoji="1" lang="en-US" altLang="ja-JP" sz="2000" dirty="0">
                <a:solidFill>
                  <a:srgbClr val="FF0000"/>
                </a:solidFill>
                <a:latin typeface="Franklin Gothic Book" panose="020B0503020102020204" pitchFamily="34" charset="0"/>
                <a:ea typeface="Yu Gothic UI" panose="020B0500000000000000" pitchFamily="50" charset="-128"/>
                <a:cs typeface="Arial" panose="020B0604020202020204" pitchFamily="34" charset="0"/>
              </a:rPr>
              <a:t>quick connect</a:t>
            </a:r>
            <a:r>
              <a:rPr kumimoji="1" lang="en-US" altLang="ja-JP" sz="2000"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 instead of “</a:t>
            </a:r>
            <a:r>
              <a:rPr kumimoji="1" lang="en-US" altLang="ja-JP" sz="2000" dirty="0">
                <a:solidFill>
                  <a:srgbClr val="7030A0"/>
                </a:solidFill>
                <a:latin typeface="Franklin Gothic Book" panose="020B0503020102020204" pitchFamily="34" charset="0"/>
                <a:ea typeface="Yu Gothic UI" panose="020B0500000000000000" pitchFamily="50" charset="-128"/>
                <a:cs typeface="Arial" panose="020B0604020202020204" pitchFamily="34" charset="0"/>
              </a:rPr>
              <a:t>quick connect pro</a:t>
            </a:r>
            <a:r>
              <a:rPr kumimoji="1" lang="en-US" altLang="ja-JP" sz="2000"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a:t>
            </a:r>
          </a:p>
          <a:p>
            <a:pPr marL="342900" indent="-342900" algn="l">
              <a:buFont typeface="+mj-lt"/>
              <a:buAutoNum type="arabicPeriod"/>
            </a:pPr>
            <a:r>
              <a:rPr lang="en-US" sz="2200" b="1" dirty="0">
                <a:solidFill>
                  <a:schemeClr val="bg1"/>
                </a:solidFill>
                <a:latin typeface="Franklin Gothic Book" panose="020B0503020102020204" pitchFamily="34" charset="0"/>
                <a:ea typeface="Yu Gothic UI" panose="020B0500000000000000" pitchFamily="50" charset="-128"/>
              </a:rPr>
              <a:t>Change the unit to which remote control is connected:</a:t>
            </a:r>
            <a:br>
              <a:rPr lang="en-US" sz="2000" dirty="0">
                <a:solidFill>
                  <a:schemeClr val="bg1"/>
                </a:solidFill>
                <a:latin typeface="Franklin Gothic Book" panose="020B0503020102020204" pitchFamily="34" charset="0"/>
                <a:ea typeface="Yu Gothic UI" panose="020B0500000000000000" pitchFamily="50" charset="-128"/>
              </a:rPr>
            </a:br>
            <a:r>
              <a:rPr lang="en-US" sz="2000" dirty="0">
                <a:solidFill>
                  <a:schemeClr val="bg1"/>
                </a:solidFill>
                <a:latin typeface="Franklin Gothic Book" panose="020B0503020102020204" pitchFamily="34" charset="0"/>
                <a:ea typeface="Yu Gothic UI" panose="020B0500000000000000" pitchFamily="50" charset="-128"/>
              </a:rPr>
              <a:t>When previous gen and CDV Pro are installed in same system, CDV Pro must be the main unit with remote</a:t>
            </a:r>
          </a:p>
        </p:txBody>
      </p:sp>
      <p:cxnSp>
        <p:nvCxnSpPr>
          <p:cNvPr id="3" name="Straight Arrow Connector 2">
            <a:extLst>
              <a:ext uri="{FF2B5EF4-FFF2-40B4-BE49-F238E27FC236}">
                <a16:creationId xmlns:a16="http://schemas.microsoft.com/office/drawing/2014/main" id="{A8648221-B26A-ACC8-5EE2-680004056909}"/>
              </a:ext>
            </a:extLst>
          </p:cNvPr>
          <p:cNvCxnSpPr>
            <a:cxnSpLocks/>
          </p:cNvCxnSpPr>
          <p:nvPr/>
        </p:nvCxnSpPr>
        <p:spPr>
          <a:xfrm>
            <a:off x="88105" y="880374"/>
            <a:ext cx="10513855" cy="0"/>
          </a:xfrm>
          <a:prstGeom prst="straightConnector1">
            <a:avLst/>
          </a:prstGeom>
          <a:ln w="38100" cap="rnd">
            <a:solidFill>
              <a:srgbClr val="0F4D8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E527939-FCAF-C430-76B3-7F0FB8262DD9}"/>
              </a:ext>
            </a:extLst>
          </p:cNvPr>
          <p:cNvPicPr>
            <a:picLocks noChangeAspect="1"/>
          </p:cNvPicPr>
          <p:nvPr/>
        </p:nvPicPr>
        <p:blipFill>
          <a:blip r:embed="rId2">
            <a:extLst>
              <a:ext uri="{28A0092B-C50C-407E-A947-70E740481C1C}">
                <a14:useLocalDpi xmlns:a14="http://schemas.microsoft.com/office/drawing/2010/main" val="0"/>
              </a:ext>
            </a:extLst>
          </a:blip>
          <a:srcRect t="21332" b="9857"/>
          <a:stretch>
            <a:fillRect/>
          </a:stretch>
        </p:blipFill>
        <p:spPr>
          <a:xfrm>
            <a:off x="1441704" y="3246120"/>
            <a:ext cx="9308592" cy="3602948"/>
          </a:xfrm>
          <a:prstGeom prst="rect">
            <a:avLst/>
          </a:prstGeom>
          <a:effectLst>
            <a:outerShdw blurRad="63500" dist="63500" dir="2700000" algn="tl" rotWithShape="0">
              <a:prstClr val="black">
                <a:alpha val="40000"/>
              </a:prstClr>
            </a:outerShdw>
          </a:effectLst>
        </p:spPr>
      </p:pic>
      <p:sp>
        <p:nvSpPr>
          <p:cNvPr id="9" name="TextBox 8">
            <a:extLst>
              <a:ext uri="{FF2B5EF4-FFF2-40B4-BE49-F238E27FC236}">
                <a16:creationId xmlns:a16="http://schemas.microsoft.com/office/drawing/2014/main" id="{E4AC33F9-76A2-B2A0-CCF8-C70DDAD71B87}"/>
              </a:ext>
            </a:extLst>
          </p:cNvPr>
          <p:cNvSpPr txBox="1"/>
          <p:nvPr/>
        </p:nvSpPr>
        <p:spPr>
          <a:xfrm>
            <a:off x="3359069" y="6357779"/>
            <a:ext cx="816691"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(QC-2 Cord)</a:t>
            </a:r>
          </a:p>
        </p:txBody>
      </p:sp>
      <p:sp>
        <p:nvSpPr>
          <p:cNvPr id="10" name="TextBox 9">
            <a:extLst>
              <a:ext uri="{FF2B5EF4-FFF2-40B4-BE49-F238E27FC236}">
                <a16:creationId xmlns:a16="http://schemas.microsoft.com/office/drawing/2014/main" id="{CC95F1F9-E5A2-D995-81C0-03D2DB3E71F9}"/>
              </a:ext>
            </a:extLst>
          </p:cNvPr>
          <p:cNvSpPr txBox="1"/>
          <p:nvPr/>
        </p:nvSpPr>
        <p:spPr>
          <a:xfrm>
            <a:off x="7453549" y="6357778"/>
            <a:ext cx="816691"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(QC-2 Cord)</a:t>
            </a:r>
          </a:p>
        </p:txBody>
      </p:sp>
      <p:sp>
        <p:nvSpPr>
          <p:cNvPr id="11" name="TextBox 10">
            <a:extLst>
              <a:ext uri="{FF2B5EF4-FFF2-40B4-BE49-F238E27FC236}">
                <a16:creationId xmlns:a16="http://schemas.microsoft.com/office/drawing/2014/main" id="{BBD605B7-EA67-B606-AAEF-EF9E132AB818}"/>
              </a:ext>
            </a:extLst>
          </p:cNvPr>
          <p:cNvSpPr txBox="1"/>
          <p:nvPr/>
        </p:nvSpPr>
        <p:spPr>
          <a:xfrm>
            <a:off x="2668189" y="3990499"/>
            <a:ext cx="1085931" cy="52322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CDV</a:t>
            </a:r>
          </a:p>
        </p:txBody>
      </p:sp>
      <p:sp>
        <p:nvSpPr>
          <p:cNvPr id="12" name="TextBox 11">
            <a:extLst>
              <a:ext uri="{FF2B5EF4-FFF2-40B4-BE49-F238E27FC236}">
                <a16:creationId xmlns:a16="http://schemas.microsoft.com/office/drawing/2014/main" id="{6805F7F1-6026-8BC1-C3F7-4EAFB0F53CDB}"/>
              </a:ext>
            </a:extLst>
          </p:cNvPr>
          <p:cNvSpPr txBox="1"/>
          <p:nvPr/>
        </p:nvSpPr>
        <p:spPr>
          <a:xfrm>
            <a:off x="4274341" y="3990499"/>
            <a:ext cx="1085931" cy="52322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CDV</a:t>
            </a:r>
          </a:p>
        </p:txBody>
      </p:sp>
      <p:sp>
        <p:nvSpPr>
          <p:cNvPr id="13" name="TextBox 12">
            <a:extLst>
              <a:ext uri="{FF2B5EF4-FFF2-40B4-BE49-F238E27FC236}">
                <a16:creationId xmlns:a16="http://schemas.microsoft.com/office/drawing/2014/main" id="{20DD0F8F-6A69-703C-29F8-247CCD72FCE6}"/>
              </a:ext>
            </a:extLst>
          </p:cNvPr>
          <p:cNvSpPr txBox="1"/>
          <p:nvPr/>
        </p:nvSpPr>
        <p:spPr>
          <a:xfrm>
            <a:off x="6791203" y="3990499"/>
            <a:ext cx="1085931" cy="52322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CDV</a:t>
            </a:r>
          </a:p>
        </p:txBody>
      </p:sp>
      <p:sp>
        <p:nvSpPr>
          <p:cNvPr id="14" name="TextBox 13">
            <a:extLst>
              <a:ext uri="{FF2B5EF4-FFF2-40B4-BE49-F238E27FC236}">
                <a16:creationId xmlns:a16="http://schemas.microsoft.com/office/drawing/2014/main" id="{1B0C6111-9BDB-D13A-8013-E533CA92955A}"/>
              </a:ext>
            </a:extLst>
          </p:cNvPr>
          <p:cNvSpPr txBox="1"/>
          <p:nvPr/>
        </p:nvSpPr>
        <p:spPr>
          <a:xfrm>
            <a:off x="8508243" y="3990499"/>
            <a:ext cx="874517" cy="523220"/>
          </a:xfrm>
          <a:prstGeom prst="rect">
            <a:avLst/>
          </a:prstGeom>
          <a:noFill/>
          <a:effectLst>
            <a:outerShdw blurRad="63500" dist="63500" dir="2700000" algn="tl" rotWithShape="0">
              <a:prstClr val="black">
                <a:alpha val="40000"/>
              </a:prstClr>
            </a:outerShdw>
          </a:effectLst>
        </p:spPr>
        <p:txBody>
          <a:bodyPr wrap="square">
            <a:spAutoFit/>
          </a:bodyPr>
          <a:lstStyle/>
          <a:p>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PRO</a:t>
            </a:r>
          </a:p>
        </p:txBody>
      </p:sp>
      <p:sp>
        <p:nvSpPr>
          <p:cNvPr id="16" name="TextBox 15">
            <a:extLst>
              <a:ext uri="{FF2B5EF4-FFF2-40B4-BE49-F238E27FC236}">
                <a16:creationId xmlns:a16="http://schemas.microsoft.com/office/drawing/2014/main" id="{4213C497-88D8-B0A9-3B5C-EBD87A06F275}"/>
              </a:ext>
            </a:extLst>
          </p:cNvPr>
          <p:cNvSpPr txBox="1"/>
          <p:nvPr/>
        </p:nvSpPr>
        <p:spPr>
          <a:xfrm>
            <a:off x="4130040" y="4506219"/>
            <a:ext cx="1366519" cy="338554"/>
          </a:xfrm>
          <a:prstGeom prst="rect">
            <a:avLst/>
          </a:prstGeom>
          <a:noFill/>
          <a:ln>
            <a:noFill/>
          </a:ln>
          <a:effectLst>
            <a:outerShdw blurRad="63500" dist="63500" dir="2700000" algn="tl" rotWithShape="0">
              <a:prstClr val="black">
                <a:alpha val="40000"/>
              </a:prstClr>
            </a:outerShdw>
          </a:effectLst>
        </p:spPr>
        <p:txBody>
          <a:bodyPr wrap="square">
            <a:spAutoFit/>
          </a:bodyPr>
          <a:lstStyle/>
          <a:p>
            <a:pPr algn="ctr"/>
            <a:r>
              <a:rPr lang="en-US" sz="1600" dirty="0">
                <a:ln w="3175">
                  <a:noFill/>
                </a:ln>
                <a:solidFill>
                  <a:schemeClr val="bg1"/>
                </a:solidFill>
                <a:effectLst>
                  <a:outerShdw blurRad="76200" dist="38100" dir="2700000" algn="tl" rotWithShape="0">
                    <a:prstClr val="black">
                      <a:alpha val="40000"/>
                    </a:prstClr>
                  </a:outerShdw>
                </a:effectLst>
                <a:latin typeface="Franklin Gothic Book" panose="020B0503020102020204" pitchFamily="34" charset="0"/>
              </a:rPr>
              <a:t>(Replaced)</a:t>
            </a:r>
          </a:p>
        </p:txBody>
      </p:sp>
      <p:sp>
        <p:nvSpPr>
          <p:cNvPr id="17" name="Arrow: Right 16">
            <a:extLst>
              <a:ext uri="{FF2B5EF4-FFF2-40B4-BE49-F238E27FC236}">
                <a16:creationId xmlns:a16="http://schemas.microsoft.com/office/drawing/2014/main" id="{E8CE42AE-DDA4-3CC8-7199-DEB98A4F90F8}"/>
              </a:ext>
            </a:extLst>
          </p:cNvPr>
          <p:cNvSpPr/>
          <p:nvPr/>
        </p:nvSpPr>
        <p:spPr>
          <a:xfrm>
            <a:off x="5532556" y="3990499"/>
            <a:ext cx="1081283" cy="812800"/>
          </a:xfrm>
          <a:prstGeom prst="rightArrow">
            <a:avLst/>
          </a:prstGeom>
          <a:solidFill>
            <a:srgbClr val="0F4D80"/>
          </a:solidFill>
          <a:ln>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A2D83CC-D78E-26F0-1F30-F98566C62B89}"/>
              </a:ext>
            </a:extLst>
          </p:cNvPr>
          <p:cNvSpPr txBox="1"/>
          <p:nvPr/>
        </p:nvSpPr>
        <p:spPr>
          <a:xfrm>
            <a:off x="9393555" y="6433979"/>
            <a:ext cx="1015365"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Qcc-2 Empty</a:t>
            </a:r>
          </a:p>
        </p:txBody>
      </p:sp>
      <p:sp>
        <p:nvSpPr>
          <p:cNvPr id="20" name="TextBox 19">
            <a:extLst>
              <a:ext uri="{FF2B5EF4-FFF2-40B4-BE49-F238E27FC236}">
                <a16:creationId xmlns:a16="http://schemas.microsoft.com/office/drawing/2014/main" id="{C7D4F485-78FF-D634-85D0-A226AE7AD760}"/>
              </a:ext>
            </a:extLst>
          </p:cNvPr>
          <p:cNvSpPr txBox="1"/>
          <p:nvPr/>
        </p:nvSpPr>
        <p:spPr>
          <a:xfrm>
            <a:off x="9799899" y="3749716"/>
            <a:ext cx="2012417" cy="400110"/>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Connect remote control to the new CDV Pro</a:t>
            </a:r>
          </a:p>
        </p:txBody>
      </p:sp>
      <p:sp>
        <p:nvSpPr>
          <p:cNvPr id="22" name="TextBox 21">
            <a:extLst>
              <a:ext uri="{FF2B5EF4-FFF2-40B4-BE49-F238E27FC236}">
                <a16:creationId xmlns:a16="http://schemas.microsoft.com/office/drawing/2014/main" id="{CC73CFFC-393B-8B7E-4FDA-3A7483724D8C}"/>
              </a:ext>
            </a:extLst>
          </p:cNvPr>
          <p:cNvSpPr txBox="1"/>
          <p:nvPr/>
        </p:nvSpPr>
        <p:spPr>
          <a:xfrm>
            <a:off x="8252081" y="4464745"/>
            <a:ext cx="1366519" cy="338554"/>
          </a:xfrm>
          <a:prstGeom prst="rect">
            <a:avLst/>
          </a:prstGeom>
          <a:noFill/>
          <a:ln>
            <a:noFill/>
          </a:ln>
          <a:effectLst>
            <a:outerShdw blurRad="63500" dist="63500" dir="2700000" algn="tl" rotWithShape="0">
              <a:prstClr val="black">
                <a:alpha val="40000"/>
              </a:prstClr>
            </a:outerShdw>
          </a:effectLst>
        </p:spPr>
        <p:txBody>
          <a:bodyPr wrap="square">
            <a:spAutoFit/>
          </a:bodyPr>
          <a:lstStyle/>
          <a:p>
            <a:pPr algn="ctr"/>
            <a:r>
              <a:rPr lang="en-US" sz="1600" dirty="0">
                <a:ln w="3175">
                  <a:noFill/>
                </a:ln>
                <a:solidFill>
                  <a:schemeClr val="bg1"/>
                </a:solidFill>
                <a:effectLst>
                  <a:outerShdw blurRad="76200" dist="38100" dir="2700000" algn="tl" rotWithShape="0">
                    <a:prstClr val="black">
                      <a:alpha val="40000"/>
                    </a:prstClr>
                  </a:outerShdw>
                </a:effectLst>
                <a:latin typeface="Franklin Gothic Book" panose="020B0503020102020204" pitchFamily="34" charset="0"/>
              </a:rPr>
              <a:t>(New Unit)</a:t>
            </a:r>
          </a:p>
        </p:txBody>
      </p:sp>
      <p:pic>
        <p:nvPicPr>
          <p:cNvPr id="4" name="Picture 3">
            <a:extLst>
              <a:ext uri="{FF2B5EF4-FFF2-40B4-BE49-F238E27FC236}">
                <a16:creationId xmlns:a16="http://schemas.microsoft.com/office/drawing/2014/main" id="{BD0F6677-76D6-EFF9-B8B6-A48C22F5FFE8}"/>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17048480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DD1F54AE-5A7D-6B42-B114-9BA8C688B7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F16D39-C68D-BAEE-A15E-1F12248123B4}"/>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REPLACING EXISTING QC SYSTEM</a:t>
            </a:r>
            <a:endParaRPr lang="en-US" sz="5000" dirty="0">
              <a:solidFill>
                <a:schemeClr val="tx1">
                  <a:lumMod val="85000"/>
                  <a:lumOff val="15000"/>
                </a:schemeClr>
              </a:solidFill>
              <a:latin typeface="Franklin Gothic Demi"/>
              <a:cs typeface="Calibri Light"/>
            </a:endParaRPr>
          </a:p>
        </p:txBody>
      </p:sp>
      <p:cxnSp>
        <p:nvCxnSpPr>
          <p:cNvPr id="3" name="Straight Arrow Connector 2">
            <a:extLst>
              <a:ext uri="{FF2B5EF4-FFF2-40B4-BE49-F238E27FC236}">
                <a16:creationId xmlns:a16="http://schemas.microsoft.com/office/drawing/2014/main" id="{D887B445-95A5-D45D-7D48-536B84C3B4CF}"/>
              </a:ext>
            </a:extLst>
          </p:cNvPr>
          <p:cNvCxnSpPr>
            <a:cxnSpLocks/>
          </p:cNvCxnSpPr>
          <p:nvPr/>
        </p:nvCxnSpPr>
        <p:spPr>
          <a:xfrm flipV="1">
            <a:off x="88105" y="843280"/>
            <a:ext cx="9594375" cy="37094"/>
          </a:xfrm>
          <a:prstGeom prst="straightConnector1">
            <a:avLst/>
          </a:prstGeom>
          <a:ln w="38100" cap="rnd">
            <a:solidFill>
              <a:srgbClr val="0F4D8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C836F3E7-119D-15D3-F7D6-FA0A1163E145}"/>
              </a:ext>
            </a:extLst>
          </p:cNvPr>
          <p:cNvPicPr>
            <a:picLocks noChangeAspect="1"/>
          </p:cNvPicPr>
          <p:nvPr/>
        </p:nvPicPr>
        <p:blipFill>
          <a:blip r:embed="rId2">
            <a:extLst>
              <a:ext uri="{28A0092B-C50C-407E-A947-70E740481C1C}">
                <a14:useLocalDpi xmlns:a14="http://schemas.microsoft.com/office/drawing/2010/main" val="0"/>
              </a:ext>
            </a:extLst>
          </a:blip>
          <a:srcRect t="20688" b="10126"/>
          <a:stretch>
            <a:fillRect/>
          </a:stretch>
        </p:blipFill>
        <p:spPr>
          <a:xfrm>
            <a:off x="1493520" y="2856514"/>
            <a:ext cx="9356972" cy="3641419"/>
          </a:xfrm>
          <a:prstGeom prst="rect">
            <a:avLst/>
          </a:prstGeom>
          <a:effectLst>
            <a:outerShdw blurRad="63500" dist="63500" dir="2700000" algn="tl" rotWithShape="0">
              <a:prstClr val="black">
                <a:alpha val="40000"/>
              </a:prstClr>
            </a:outerShdw>
          </a:effectLst>
        </p:spPr>
      </p:pic>
      <p:sp>
        <p:nvSpPr>
          <p:cNvPr id="8" name="TextBox 7">
            <a:extLst>
              <a:ext uri="{FF2B5EF4-FFF2-40B4-BE49-F238E27FC236}">
                <a16:creationId xmlns:a16="http://schemas.microsoft.com/office/drawing/2014/main" id="{53690234-1127-258B-0A56-30FA7B01F8FF}"/>
              </a:ext>
            </a:extLst>
          </p:cNvPr>
          <p:cNvSpPr txBox="1"/>
          <p:nvPr/>
        </p:nvSpPr>
        <p:spPr>
          <a:xfrm>
            <a:off x="2517734" y="6014720"/>
            <a:ext cx="816691"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(QC-2 Cord)</a:t>
            </a:r>
          </a:p>
        </p:txBody>
      </p:sp>
      <p:sp>
        <p:nvSpPr>
          <p:cNvPr id="11" name="TextBox 10">
            <a:extLst>
              <a:ext uri="{FF2B5EF4-FFF2-40B4-BE49-F238E27FC236}">
                <a16:creationId xmlns:a16="http://schemas.microsoft.com/office/drawing/2014/main" id="{BD45F683-191D-765F-0F54-B1F4FED8C266}"/>
              </a:ext>
            </a:extLst>
          </p:cNvPr>
          <p:cNvSpPr txBox="1"/>
          <p:nvPr/>
        </p:nvSpPr>
        <p:spPr>
          <a:xfrm>
            <a:off x="7248781" y="6370321"/>
            <a:ext cx="816691"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(QC-2 Cord)</a:t>
            </a:r>
          </a:p>
        </p:txBody>
      </p:sp>
      <p:sp>
        <p:nvSpPr>
          <p:cNvPr id="12" name="TextBox 11">
            <a:extLst>
              <a:ext uri="{FF2B5EF4-FFF2-40B4-BE49-F238E27FC236}">
                <a16:creationId xmlns:a16="http://schemas.microsoft.com/office/drawing/2014/main" id="{3AC27D35-60FC-9EDF-F4D4-2032FB1FBD35}"/>
              </a:ext>
            </a:extLst>
          </p:cNvPr>
          <p:cNvSpPr txBox="1"/>
          <p:nvPr/>
        </p:nvSpPr>
        <p:spPr>
          <a:xfrm>
            <a:off x="1850309" y="3751740"/>
            <a:ext cx="1085931" cy="52322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CDV</a:t>
            </a:r>
          </a:p>
        </p:txBody>
      </p:sp>
      <p:sp>
        <p:nvSpPr>
          <p:cNvPr id="15" name="TextBox 14">
            <a:extLst>
              <a:ext uri="{FF2B5EF4-FFF2-40B4-BE49-F238E27FC236}">
                <a16:creationId xmlns:a16="http://schemas.microsoft.com/office/drawing/2014/main" id="{83BF9BF2-9B0A-871B-896F-E6E95B1BE9CE}"/>
              </a:ext>
            </a:extLst>
          </p:cNvPr>
          <p:cNvSpPr txBox="1"/>
          <p:nvPr/>
        </p:nvSpPr>
        <p:spPr>
          <a:xfrm>
            <a:off x="8437123" y="3751740"/>
            <a:ext cx="874517" cy="523220"/>
          </a:xfrm>
          <a:prstGeom prst="rect">
            <a:avLst/>
          </a:prstGeom>
          <a:noFill/>
          <a:effectLst>
            <a:outerShdw blurRad="63500" dist="63500" dir="2700000" algn="tl" rotWithShape="0">
              <a:prstClr val="black">
                <a:alpha val="40000"/>
              </a:prstClr>
            </a:outerShdw>
          </a:effectLst>
        </p:spPr>
        <p:txBody>
          <a:bodyPr wrap="square">
            <a:spAutoFit/>
          </a:bodyPr>
          <a:lstStyle/>
          <a:p>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PRO</a:t>
            </a:r>
          </a:p>
        </p:txBody>
      </p:sp>
      <p:sp>
        <p:nvSpPr>
          <p:cNvPr id="16" name="TextBox 15">
            <a:extLst>
              <a:ext uri="{FF2B5EF4-FFF2-40B4-BE49-F238E27FC236}">
                <a16:creationId xmlns:a16="http://schemas.microsoft.com/office/drawing/2014/main" id="{54E18B4A-E6AB-AEC9-0767-4B9C9D3E71C3}"/>
              </a:ext>
            </a:extLst>
          </p:cNvPr>
          <p:cNvSpPr txBox="1"/>
          <p:nvPr/>
        </p:nvSpPr>
        <p:spPr>
          <a:xfrm>
            <a:off x="1699854" y="4242469"/>
            <a:ext cx="1366519" cy="338554"/>
          </a:xfrm>
          <a:prstGeom prst="rect">
            <a:avLst/>
          </a:prstGeom>
          <a:noFill/>
          <a:ln>
            <a:noFill/>
          </a:ln>
          <a:effectLst>
            <a:outerShdw blurRad="63500" dist="63500" dir="2700000" algn="tl" rotWithShape="0">
              <a:prstClr val="black">
                <a:alpha val="40000"/>
              </a:prstClr>
            </a:outerShdw>
          </a:effectLst>
        </p:spPr>
        <p:txBody>
          <a:bodyPr wrap="square">
            <a:spAutoFit/>
          </a:bodyPr>
          <a:lstStyle/>
          <a:p>
            <a:pPr algn="ctr"/>
            <a:r>
              <a:rPr lang="en-US" sz="1600" dirty="0">
                <a:ln w="3175">
                  <a:noFill/>
                </a:ln>
                <a:solidFill>
                  <a:schemeClr val="bg1"/>
                </a:solidFill>
                <a:effectLst>
                  <a:outerShdw blurRad="76200" dist="38100" dir="2700000" algn="tl" rotWithShape="0">
                    <a:prstClr val="black">
                      <a:alpha val="40000"/>
                    </a:prstClr>
                  </a:outerShdw>
                </a:effectLst>
                <a:latin typeface="Franklin Gothic Book" panose="020B0503020102020204" pitchFamily="34" charset="0"/>
              </a:rPr>
              <a:t>(Replaced)</a:t>
            </a:r>
          </a:p>
        </p:txBody>
      </p:sp>
      <p:sp>
        <p:nvSpPr>
          <p:cNvPr id="17" name="Arrow: Right 16">
            <a:extLst>
              <a:ext uri="{FF2B5EF4-FFF2-40B4-BE49-F238E27FC236}">
                <a16:creationId xmlns:a16="http://schemas.microsoft.com/office/drawing/2014/main" id="{93C8DCD3-AE83-9008-DFE5-70B8F2D8816D}"/>
              </a:ext>
            </a:extLst>
          </p:cNvPr>
          <p:cNvSpPr/>
          <p:nvPr/>
        </p:nvSpPr>
        <p:spPr>
          <a:xfrm>
            <a:off x="5755800" y="3751740"/>
            <a:ext cx="680399" cy="812800"/>
          </a:xfrm>
          <a:prstGeom prst="rightArrow">
            <a:avLst/>
          </a:prstGeom>
          <a:solidFill>
            <a:srgbClr val="0F4D80"/>
          </a:solidFill>
          <a:ln>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FFCEFB4-7301-BD24-6C31-09DEABFEE5DD}"/>
              </a:ext>
            </a:extLst>
          </p:cNvPr>
          <p:cNvSpPr txBox="1"/>
          <p:nvPr/>
        </p:nvSpPr>
        <p:spPr>
          <a:xfrm>
            <a:off x="9418955" y="5550060"/>
            <a:ext cx="1015365"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Qcc-2 Empty</a:t>
            </a:r>
          </a:p>
        </p:txBody>
      </p:sp>
      <p:sp>
        <p:nvSpPr>
          <p:cNvPr id="19" name="TextBox 18">
            <a:extLst>
              <a:ext uri="{FF2B5EF4-FFF2-40B4-BE49-F238E27FC236}">
                <a16:creationId xmlns:a16="http://schemas.microsoft.com/office/drawing/2014/main" id="{8851E037-D0D3-4932-6C93-62408EA614C9}"/>
              </a:ext>
            </a:extLst>
          </p:cNvPr>
          <p:cNvSpPr txBox="1"/>
          <p:nvPr/>
        </p:nvSpPr>
        <p:spPr>
          <a:xfrm>
            <a:off x="6775963" y="3751740"/>
            <a:ext cx="874517" cy="523220"/>
          </a:xfrm>
          <a:prstGeom prst="rect">
            <a:avLst/>
          </a:prstGeom>
          <a:noFill/>
          <a:effectLst>
            <a:outerShdw blurRad="63500" dist="63500" dir="2700000" algn="tl" rotWithShape="0">
              <a:prstClr val="black">
                <a:alpha val="40000"/>
              </a:prstClr>
            </a:outerShdw>
          </a:effectLst>
        </p:spPr>
        <p:txBody>
          <a:bodyPr wrap="square">
            <a:spAutoFit/>
          </a:bodyPr>
          <a:lstStyle/>
          <a:p>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PRO</a:t>
            </a:r>
          </a:p>
        </p:txBody>
      </p:sp>
      <p:sp>
        <p:nvSpPr>
          <p:cNvPr id="20" name="TextBox 19">
            <a:extLst>
              <a:ext uri="{FF2B5EF4-FFF2-40B4-BE49-F238E27FC236}">
                <a16:creationId xmlns:a16="http://schemas.microsoft.com/office/drawing/2014/main" id="{9307D712-C96A-A850-6B60-707B3905C504}"/>
              </a:ext>
            </a:extLst>
          </p:cNvPr>
          <p:cNvSpPr txBox="1"/>
          <p:nvPr/>
        </p:nvSpPr>
        <p:spPr>
          <a:xfrm>
            <a:off x="3583936" y="3751740"/>
            <a:ext cx="874517" cy="523220"/>
          </a:xfrm>
          <a:prstGeom prst="rect">
            <a:avLst/>
          </a:prstGeom>
          <a:noFill/>
          <a:effectLst>
            <a:outerShdw blurRad="63500" dist="63500" dir="2700000" algn="tl" rotWithShape="0">
              <a:prstClr val="black">
                <a:alpha val="40000"/>
              </a:prstClr>
            </a:outerShdw>
          </a:effectLst>
        </p:spPr>
        <p:txBody>
          <a:bodyPr wrap="square">
            <a:spAutoFit/>
          </a:bodyPr>
          <a:lstStyle/>
          <a:p>
            <a:r>
              <a:rPr lang="en-US" sz="2800" dirty="0">
                <a:ln w="6350">
                  <a:solidFill>
                    <a:schemeClr val="tx1"/>
                  </a:solidFill>
                </a:ln>
                <a:solidFill>
                  <a:schemeClr val="bg1"/>
                </a:solidFill>
                <a:effectLst>
                  <a:outerShdw blurRad="76200" dist="38100" dir="2700000" algn="tl" rotWithShape="0">
                    <a:prstClr val="black">
                      <a:alpha val="40000"/>
                    </a:prstClr>
                  </a:outerShdw>
                </a:effectLst>
                <a:latin typeface="Franklin Gothic Medium" panose="020B0603020102020204" pitchFamily="34" charset="0"/>
              </a:rPr>
              <a:t>PRO</a:t>
            </a:r>
          </a:p>
        </p:txBody>
      </p:sp>
      <p:sp>
        <p:nvSpPr>
          <p:cNvPr id="22" name="TextBox 21">
            <a:extLst>
              <a:ext uri="{FF2B5EF4-FFF2-40B4-BE49-F238E27FC236}">
                <a16:creationId xmlns:a16="http://schemas.microsoft.com/office/drawing/2014/main" id="{2CE19DC1-EB9B-F3AA-B7C0-C1BEC6D24643}"/>
              </a:ext>
            </a:extLst>
          </p:cNvPr>
          <p:cNvSpPr txBox="1"/>
          <p:nvPr/>
        </p:nvSpPr>
        <p:spPr>
          <a:xfrm>
            <a:off x="5096035" y="5646580"/>
            <a:ext cx="862806"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Qcc-1 Empty</a:t>
            </a:r>
          </a:p>
        </p:txBody>
      </p:sp>
      <p:sp>
        <p:nvSpPr>
          <p:cNvPr id="23" name="TextBox 22">
            <a:extLst>
              <a:ext uri="{FF2B5EF4-FFF2-40B4-BE49-F238E27FC236}">
                <a16:creationId xmlns:a16="http://schemas.microsoft.com/office/drawing/2014/main" id="{20066B60-970D-59A1-B832-2FDD5DC4D6BF}"/>
              </a:ext>
            </a:extLst>
          </p:cNvPr>
          <p:cNvSpPr txBox="1"/>
          <p:nvPr/>
        </p:nvSpPr>
        <p:spPr>
          <a:xfrm>
            <a:off x="4458453" y="6087190"/>
            <a:ext cx="1015365" cy="246221"/>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Qcc-2 Empty</a:t>
            </a:r>
          </a:p>
        </p:txBody>
      </p:sp>
      <p:sp>
        <p:nvSpPr>
          <p:cNvPr id="24" name="TextBox 23">
            <a:extLst>
              <a:ext uri="{FF2B5EF4-FFF2-40B4-BE49-F238E27FC236}">
                <a16:creationId xmlns:a16="http://schemas.microsoft.com/office/drawing/2014/main" id="{5994D9B5-72A1-CE19-E9D3-E3C167AECF19}"/>
              </a:ext>
            </a:extLst>
          </p:cNvPr>
          <p:cNvSpPr txBox="1"/>
          <p:nvPr/>
        </p:nvSpPr>
        <p:spPr>
          <a:xfrm>
            <a:off x="6522365" y="4225986"/>
            <a:ext cx="1366519" cy="338554"/>
          </a:xfrm>
          <a:prstGeom prst="rect">
            <a:avLst/>
          </a:prstGeom>
          <a:noFill/>
          <a:ln>
            <a:noFill/>
          </a:ln>
          <a:effectLst>
            <a:outerShdw blurRad="63500" dist="63500" dir="2700000" algn="tl" rotWithShape="0">
              <a:prstClr val="black">
                <a:alpha val="40000"/>
              </a:prstClr>
            </a:outerShdw>
          </a:effectLst>
        </p:spPr>
        <p:txBody>
          <a:bodyPr wrap="square">
            <a:spAutoFit/>
          </a:bodyPr>
          <a:lstStyle/>
          <a:p>
            <a:pPr algn="ctr"/>
            <a:r>
              <a:rPr lang="en-US" sz="1600" dirty="0">
                <a:ln w="3175">
                  <a:noFill/>
                </a:ln>
                <a:solidFill>
                  <a:schemeClr val="bg1"/>
                </a:solidFill>
                <a:effectLst>
                  <a:outerShdw blurRad="76200" dist="38100" dir="2700000" algn="tl" rotWithShape="0">
                    <a:prstClr val="black">
                      <a:alpha val="40000"/>
                    </a:prstClr>
                  </a:outerShdw>
                </a:effectLst>
                <a:latin typeface="Franklin Gothic Book" panose="020B0503020102020204" pitchFamily="34" charset="0"/>
              </a:rPr>
              <a:t>(New Unit)</a:t>
            </a:r>
          </a:p>
        </p:txBody>
      </p:sp>
      <p:sp>
        <p:nvSpPr>
          <p:cNvPr id="6" name="TextBox 5">
            <a:extLst>
              <a:ext uri="{FF2B5EF4-FFF2-40B4-BE49-F238E27FC236}">
                <a16:creationId xmlns:a16="http://schemas.microsoft.com/office/drawing/2014/main" id="{1EFDDCC1-D2AE-452F-CF1C-B14BC3650154}"/>
              </a:ext>
            </a:extLst>
          </p:cNvPr>
          <p:cNvSpPr txBox="1"/>
          <p:nvPr/>
        </p:nvSpPr>
        <p:spPr>
          <a:xfrm>
            <a:off x="202282" y="990542"/>
            <a:ext cx="11636223" cy="1415772"/>
          </a:xfrm>
          <a:prstGeom prst="rect">
            <a:avLst/>
          </a:prstGeom>
          <a:noFill/>
          <a:effectLst>
            <a:outerShdw blurRad="63500" dist="63500" dir="2700000" algn="tl" rotWithShape="0">
              <a:prstClr val="black">
                <a:alpha val="40000"/>
              </a:prstClr>
            </a:outerShdw>
          </a:effectLst>
        </p:spPr>
        <p:txBody>
          <a:bodyPr wrap="square" rtlCol="0">
            <a:spAutoFit/>
          </a:bodyPr>
          <a:lstStyle/>
          <a:p>
            <a:pPr algn="l"/>
            <a:r>
              <a:rPr kumimoji="1" lang="en-US" altLang="ja-JP" sz="22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When both units are replaced and now all products are CDV Pro</a:t>
            </a:r>
            <a:br>
              <a:rPr kumimoji="1" lang="en-US" altLang="ja-JP" sz="22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br>
            <a:endParaRPr kumimoji="1" lang="en-US" altLang="ja-JP" sz="22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endParaRPr>
          </a:p>
          <a:p>
            <a:pPr marL="342900" indent="-342900" algn="l">
              <a:buFont typeface="+mj-lt"/>
              <a:buAutoNum type="arabicPeriod"/>
            </a:pPr>
            <a:r>
              <a:rPr kumimoji="1" lang="en-US" altLang="ja-JP" sz="22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Setting change of the CDV Pro</a:t>
            </a:r>
            <a:br>
              <a:rPr kumimoji="1" lang="en-US" altLang="ja-JP" sz="20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br>
            <a:r>
              <a:rPr kumimoji="1" lang="en-US" altLang="ja-JP" sz="2000" b="1"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CDV Pro</a:t>
            </a:r>
            <a:r>
              <a:rPr kumimoji="1" lang="en-US" altLang="ja-JP" sz="2000"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's quick connection setting must be set to “</a:t>
            </a:r>
            <a:r>
              <a:rPr kumimoji="1" lang="en-US" altLang="ja-JP" sz="2000" dirty="0">
                <a:solidFill>
                  <a:srgbClr val="7030A0"/>
                </a:solidFill>
                <a:latin typeface="Franklin Gothic Book" panose="020B0503020102020204" pitchFamily="34" charset="0"/>
                <a:ea typeface="Yu Gothic UI" panose="020B0500000000000000" pitchFamily="50" charset="-128"/>
                <a:cs typeface="Arial" panose="020B0604020202020204" pitchFamily="34" charset="0"/>
              </a:rPr>
              <a:t>quick connect pro</a:t>
            </a:r>
            <a:r>
              <a:rPr kumimoji="1" lang="en-US" altLang="ja-JP" sz="2000"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 instead of “</a:t>
            </a:r>
            <a:r>
              <a:rPr kumimoji="1" lang="en-US" altLang="ja-JP" sz="2000" dirty="0">
                <a:solidFill>
                  <a:srgbClr val="FF0000"/>
                </a:solidFill>
                <a:latin typeface="Franklin Gothic Book" panose="020B0503020102020204" pitchFamily="34" charset="0"/>
                <a:ea typeface="Yu Gothic UI" panose="020B0500000000000000" pitchFamily="50" charset="-128"/>
                <a:cs typeface="Arial" panose="020B0604020202020204" pitchFamily="34" charset="0"/>
              </a:rPr>
              <a:t>quick connect</a:t>
            </a:r>
            <a:r>
              <a:rPr kumimoji="1" lang="en-US" altLang="ja-JP" sz="2000" dirty="0">
                <a:solidFill>
                  <a:schemeClr val="bg1"/>
                </a:solidFill>
                <a:latin typeface="Franklin Gothic Book" panose="020B0503020102020204" pitchFamily="34" charset="0"/>
                <a:ea typeface="Yu Gothic UI" panose="020B0500000000000000" pitchFamily="50" charset="-128"/>
                <a:cs typeface="Arial" panose="020B0604020202020204" pitchFamily="34" charset="0"/>
              </a:rPr>
              <a:t>”</a:t>
            </a:r>
            <a:endParaRPr kumimoji="1" lang="en-US" altLang="ja-JP" sz="2000" dirty="0">
              <a:latin typeface="Franklin Gothic Book" panose="020B0503020102020204" pitchFamily="34" charset="0"/>
              <a:ea typeface="Yu Gothic UI" panose="020B0500000000000000" pitchFamily="50" charset="-128"/>
              <a:cs typeface="Arial" panose="020B0604020202020204" pitchFamily="34" charset="0"/>
            </a:endParaRPr>
          </a:p>
        </p:txBody>
      </p:sp>
      <p:sp>
        <p:nvSpPr>
          <p:cNvPr id="4" name="TextBox 3">
            <a:extLst>
              <a:ext uri="{FF2B5EF4-FFF2-40B4-BE49-F238E27FC236}">
                <a16:creationId xmlns:a16="http://schemas.microsoft.com/office/drawing/2014/main" id="{117EB5E0-1A97-190F-DB84-0FCAC32B9741}"/>
              </a:ext>
            </a:extLst>
          </p:cNvPr>
          <p:cNvSpPr txBox="1"/>
          <p:nvPr/>
        </p:nvSpPr>
        <p:spPr>
          <a:xfrm>
            <a:off x="9826088" y="3212114"/>
            <a:ext cx="2012417" cy="553998"/>
          </a:xfrm>
          <a:prstGeom prst="rect">
            <a:avLst/>
          </a:prstGeom>
          <a:noFill/>
          <a:effectLst>
            <a:outerShdw blurRad="63500" dist="63500" dir="2700000" algn="tl" rotWithShape="0">
              <a:prstClr val="black">
                <a:alpha val="40000"/>
              </a:prstClr>
            </a:outerShdw>
          </a:effectLst>
        </p:spPr>
        <p:txBody>
          <a:bodyPr wrap="square">
            <a:spAutoFit/>
          </a:bodyPr>
          <a:lstStyle/>
          <a:p>
            <a:r>
              <a:rPr lang="en-US" sz="1000" dirty="0">
                <a:solidFill>
                  <a:schemeClr val="bg1"/>
                </a:solidFill>
                <a:latin typeface="Franklin Gothic Book" panose="020B0503020102020204" pitchFamily="34" charset="0"/>
              </a:rPr>
              <a:t>Once both units are CDV Pro, remote is optional and can be removed if desired</a:t>
            </a:r>
          </a:p>
        </p:txBody>
      </p:sp>
      <p:pic>
        <p:nvPicPr>
          <p:cNvPr id="7" name="Picture 6">
            <a:extLst>
              <a:ext uri="{FF2B5EF4-FFF2-40B4-BE49-F238E27FC236}">
                <a16:creationId xmlns:a16="http://schemas.microsoft.com/office/drawing/2014/main" id="{7351B383-AB2D-193C-CCA5-FB2469DC75B8}"/>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73172245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2C07C7F6-FECF-A566-0457-286E19AA536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2B1BBB4-053F-D88D-889A-BED8BE8E6C8C}"/>
              </a:ext>
            </a:extLst>
          </p:cNvPr>
          <p:cNvSpPr>
            <a:spLocks noGrp="1"/>
          </p:cNvSpPr>
          <p:nvPr>
            <p:ph type="title"/>
          </p:nvPr>
        </p:nvSpPr>
        <p:spPr>
          <a:xfrm>
            <a:off x="0" y="2499361"/>
            <a:ext cx="12192000" cy="1238513"/>
          </a:xfrm>
          <a:effectLst>
            <a:outerShdw blurRad="63500" dist="63500" dir="2700000" algn="tl" rotWithShape="0">
              <a:prstClr val="black">
                <a:alpha val="40000"/>
              </a:prstClr>
            </a:outerShdw>
          </a:effectLst>
        </p:spPr>
        <p:txBody>
          <a:bodyPr>
            <a:normAutofit/>
          </a:bodyPr>
          <a:lstStyle/>
          <a:p>
            <a:pPr algn="ctr"/>
            <a:r>
              <a:rPr lang="en-US" sz="6000">
                <a:solidFill>
                  <a:schemeClr val="bg1"/>
                </a:solidFill>
                <a:latin typeface="Franklin Gothic Demi"/>
                <a:cs typeface="Calibri Light"/>
              </a:rPr>
              <a:t>WHAT’S NEW?</a:t>
            </a:r>
          </a:p>
        </p:txBody>
      </p:sp>
      <p:cxnSp>
        <p:nvCxnSpPr>
          <p:cNvPr id="8" name="Straight Arrow Connector 7">
            <a:extLst>
              <a:ext uri="{FF2B5EF4-FFF2-40B4-BE49-F238E27FC236}">
                <a16:creationId xmlns:a16="http://schemas.microsoft.com/office/drawing/2014/main" id="{1D731E8E-3A1F-FEFD-4F93-B89AF28DB9FB}"/>
              </a:ext>
            </a:extLst>
          </p:cNvPr>
          <p:cNvCxnSpPr>
            <a:cxnSpLocks/>
          </p:cNvCxnSpPr>
          <p:nvPr/>
        </p:nvCxnSpPr>
        <p:spPr>
          <a:xfrm>
            <a:off x="3581851" y="3737874"/>
            <a:ext cx="5021084"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F3260E2-EFFA-2EFE-51B8-5EB47DDC4C96}"/>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73628087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C701B-6AFC-42B3-B873-65091F9E5DB8}"/>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WHAT’S NEW</a:t>
            </a:r>
          </a:p>
        </p:txBody>
      </p:sp>
      <p:sp>
        <p:nvSpPr>
          <p:cNvPr id="4" name="Content Placeholder 3">
            <a:extLst>
              <a:ext uri="{FF2B5EF4-FFF2-40B4-BE49-F238E27FC236}">
                <a16:creationId xmlns:a16="http://schemas.microsoft.com/office/drawing/2014/main" id="{8EC44612-F26F-4DD5-8A23-78403A08F2BB}"/>
              </a:ext>
            </a:extLst>
          </p:cNvPr>
          <p:cNvSpPr>
            <a:spLocks noGrp="1"/>
          </p:cNvSpPr>
          <p:nvPr>
            <p:ph type="body" sz="half" idx="2"/>
          </p:nvPr>
        </p:nvSpPr>
        <p:spPr>
          <a:xfrm>
            <a:off x="326708" y="1024625"/>
            <a:ext cx="11382692" cy="5076454"/>
          </a:xfrm>
          <a:effectLst>
            <a:outerShdw blurRad="63500" dist="63500" dir="2700000" algn="tl" rotWithShape="0">
              <a:prstClr val="black">
                <a:alpha val="40000"/>
              </a:prstClr>
            </a:outerShdw>
          </a:effectLst>
        </p:spPr>
        <p:txBody>
          <a:bodyPr vert="horz" lIns="91440" tIns="45720" rIns="91440" bIns="45720" rtlCol="0" anchor="t">
            <a:normAutofit/>
          </a:bodyPr>
          <a:lstStyle/>
          <a:p>
            <a:pPr marL="285750" indent="-285750">
              <a:buFont typeface="Arial" panose="020B0604020202020204" pitchFamily="34" charset="0"/>
              <a:buChar char="•"/>
            </a:pPr>
            <a:r>
              <a:rPr lang="en-US" sz="2800" dirty="0">
                <a:solidFill>
                  <a:schemeClr val="bg1"/>
                </a:solidFill>
                <a:latin typeface="Franklin Gothic Book"/>
                <a:cs typeface="Calibri"/>
              </a:rPr>
              <a:t>.98 UEF for all models</a:t>
            </a:r>
          </a:p>
          <a:p>
            <a:pPr marL="742950" lvl="1" indent="-285750">
              <a:buFont typeface="Arial" panose="020B0604020202020204" pitchFamily="34" charset="0"/>
              <a:buChar char="•"/>
            </a:pPr>
            <a:r>
              <a:rPr lang="en-US" sz="2600" dirty="0">
                <a:solidFill>
                  <a:schemeClr val="bg1"/>
                </a:solidFill>
                <a:latin typeface="Franklin Gothic Book"/>
                <a:cs typeface="Calibri"/>
              </a:rPr>
              <a:t>Highest UEF for complete BTU range in the industry</a:t>
            </a:r>
          </a:p>
          <a:p>
            <a:pPr marL="285750" indent="-285750">
              <a:buFont typeface="Arial" panose="020B0604020202020204" pitchFamily="34" charset="0"/>
              <a:buChar char="•"/>
            </a:pPr>
            <a:r>
              <a:rPr lang="en-US" sz="2800" dirty="0">
                <a:solidFill>
                  <a:schemeClr val="bg1"/>
                </a:solidFill>
                <a:latin typeface="Franklin Gothic Book"/>
                <a:cs typeface="Calibri"/>
              </a:rPr>
              <a:t>EZ Start Plus Bluetooth App</a:t>
            </a:r>
          </a:p>
          <a:p>
            <a:pPr marL="742950" lvl="1" indent="-285750">
              <a:buFont typeface="Arial" panose="020B0604020202020204" pitchFamily="34" charset="0"/>
              <a:buChar char="•"/>
            </a:pPr>
            <a:r>
              <a:rPr lang="en-US" sz="2500" dirty="0">
                <a:solidFill>
                  <a:schemeClr val="bg1"/>
                </a:solidFill>
                <a:latin typeface="Franklin Gothic Book"/>
                <a:cs typeface="Calibri"/>
              </a:rPr>
              <a:t>Physical dipswitches are gone! Unit setup is done entirely through Bluetooth app.</a:t>
            </a:r>
            <a:endParaRPr lang="en-US" sz="2800" dirty="0">
              <a:solidFill>
                <a:schemeClr val="bg1"/>
              </a:solidFill>
              <a:latin typeface="Franklin Gothic Book"/>
              <a:cs typeface="Calibri"/>
            </a:endParaRPr>
          </a:p>
          <a:p>
            <a:pPr marL="285750" indent="-285750">
              <a:buFont typeface="Arial" panose="020B0604020202020204" pitchFamily="34" charset="0"/>
              <a:buChar char="•"/>
            </a:pPr>
            <a:r>
              <a:rPr lang="en-US" sz="2800" dirty="0">
                <a:solidFill>
                  <a:schemeClr val="bg1"/>
                </a:solidFill>
                <a:latin typeface="Franklin Gothic Book"/>
                <a:cs typeface="Calibri"/>
              </a:rPr>
              <a:t>Field Gas Conversion</a:t>
            </a:r>
          </a:p>
          <a:p>
            <a:pPr marL="742950" lvl="1" indent="-285750">
              <a:buFont typeface="Arial" panose="020B0604020202020204" pitchFamily="34" charset="0"/>
              <a:buChar char="•"/>
            </a:pPr>
            <a:r>
              <a:rPr lang="en-US" sz="2500" dirty="0">
                <a:solidFill>
                  <a:schemeClr val="bg1"/>
                </a:solidFill>
                <a:latin typeface="Franklin Gothic Book"/>
                <a:cs typeface="Calibri"/>
              </a:rPr>
              <a:t>Default setup for NG, conversion included to change to LP without the need to order a gas conversion kit.</a:t>
            </a:r>
          </a:p>
          <a:p>
            <a:pPr marL="285750" indent="-285750">
              <a:buFont typeface="Arial" panose="020B0604020202020204" pitchFamily="34" charset="0"/>
              <a:buChar char="•"/>
            </a:pPr>
            <a:r>
              <a:rPr lang="en-US" sz="2800" dirty="0">
                <a:solidFill>
                  <a:schemeClr val="bg1"/>
                </a:solidFill>
                <a:latin typeface="Franklin Gothic Book"/>
                <a:cs typeface="Calibri"/>
              </a:rPr>
              <a:t>Built in Operation Panel</a:t>
            </a:r>
          </a:p>
          <a:p>
            <a:pPr marL="742950" lvl="1" indent="-285750">
              <a:buFont typeface="Arial" panose="020B0604020202020204" pitchFamily="34" charset="0"/>
              <a:buChar char="•"/>
            </a:pPr>
            <a:r>
              <a:rPr lang="en-US" sz="2600" dirty="0">
                <a:solidFill>
                  <a:schemeClr val="bg1"/>
                </a:solidFill>
                <a:latin typeface="Franklin Gothic Book"/>
                <a:cs typeface="Calibri"/>
              </a:rPr>
              <a:t>Remote control is optional. Maintenance Monitors, Unit Settings and more can be accessed through the Operation Panel.</a:t>
            </a:r>
          </a:p>
          <a:p>
            <a:pPr lvl="1"/>
            <a:endParaRPr lang="en-US" sz="2500" dirty="0">
              <a:solidFill>
                <a:schemeClr val="bg1"/>
              </a:solidFill>
              <a:latin typeface="Franklin Gothic Book"/>
              <a:cs typeface="Calibri"/>
            </a:endParaRPr>
          </a:p>
        </p:txBody>
      </p:sp>
      <p:cxnSp>
        <p:nvCxnSpPr>
          <p:cNvPr id="6" name="Straight Arrow Connector 5">
            <a:extLst>
              <a:ext uri="{FF2B5EF4-FFF2-40B4-BE49-F238E27FC236}">
                <a16:creationId xmlns:a16="http://schemas.microsoft.com/office/drawing/2014/main" id="{1EC98AEF-CE14-01AF-56CB-77F7B845AFE7}"/>
              </a:ext>
            </a:extLst>
          </p:cNvPr>
          <p:cNvCxnSpPr>
            <a:cxnSpLocks/>
          </p:cNvCxnSpPr>
          <p:nvPr/>
        </p:nvCxnSpPr>
        <p:spPr>
          <a:xfrm>
            <a:off x="88105" y="880374"/>
            <a:ext cx="385397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B4775E9-7F55-0100-F5D3-CF10E7642273}"/>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30012479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1DAA8B-5B59-1F97-CB5E-6317293EC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5330" y="2581114"/>
            <a:ext cx="2102344" cy="2886624"/>
          </a:xfrm>
          <a:prstGeom prst="rect">
            <a:avLst/>
          </a:prstGeom>
          <a:effectLst>
            <a:outerShdw blurRad="63500" dist="63500" dir="2700000" algn="tl" rotWithShape="0">
              <a:prstClr val="black">
                <a:alpha val="40000"/>
              </a:prstClr>
            </a:outerShdw>
          </a:effectLst>
        </p:spPr>
      </p:pic>
      <p:sp>
        <p:nvSpPr>
          <p:cNvPr id="18" name="TextBox 17">
            <a:extLst>
              <a:ext uri="{FF2B5EF4-FFF2-40B4-BE49-F238E27FC236}">
                <a16:creationId xmlns:a16="http://schemas.microsoft.com/office/drawing/2014/main" id="{9F615493-FA96-4552-4050-B3A817CEB6D1}"/>
              </a:ext>
            </a:extLst>
          </p:cNvPr>
          <p:cNvSpPr txBox="1"/>
          <p:nvPr/>
        </p:nvSpPr>
        <p:spPr>
          <a:xfrm>
            <a:off x="7462238" y="5456482"/>
            <a:ext cx="1684580" cy="40011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000" dirty="0">
                <a:solidFill>
                  <a:schemeClr val="bg1"/>
                </a:solidFill>
                <a:latin typeface="Franklin Gothic Book"/>
                <a:cs typeface="Calibri"/>
              </a:rPr>
              <a:t>2024</a:t>
            </a:r>
          </a:p>
        </p:txBody>
      </p:sp>
      <p:pic>
        <p:nvPicPr>
          <p:cNvPr id="19" name="Picture 18">
            <a:extLst>
              <a:ext uri="{FF2B5EF4-FFF2-40B4-BE49-F238E27FC236}">
                <a16:creationId xmlns:a16="http://schemas.microsoft.com/office/drawing/2014/main" id="{3DDE70F7-0259-004D-7B5A-BB39AFF6571A}"/>
              </a:ext>
            </a:extLst>
          </p:cNvPr>
          <p:cNvPicPr>
            <a:picLocks noChangeAspect="1"/>
          </p:cNvPicPr>
          <p:nvPr/>
        </p:nvPicPr>
        <p:blipFill>
          <a:blip r:embed="rId3">
            <a:extLst>
              <a:ext uri="{28A0092B-C50C-407E-A947-70E740481C1C}">
                <a14:useLocalDpi xmlns:a14="http://schemas.microsoft.com/office/drawing/2010/main" val="0"/>
              </a:ext>
            </a:extLst>
          </a:blip>
          <a:srcRect l="19037" t="5957" r="19002" b="4558"/>
          <a:stretch>
            <a:fillRect/>
          </a:stretch>
        </p:blipFill>
        <p:spPr>
          <a:xfrm>
            <a:off x="9626364" y="2548887"/>
            <a:ext cx="1965025" cy="2990942"/>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NEW LEVEL OF EFFICIENCY</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7861577"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Content Placeholder 3">
            <a:extLst>
              <a:ext uri="{FF2B5EF4-FFF2-40B4-BE49-F238E27FC236}">
                <a16:creationId xmlns:a16="http://schemas.microsoft.com/office/drawing/2014/main" id="{99F6E2C1-94F4-AF37-D9F1-4AD8FA24CBE9}"/>
              </a:ext>
            </a:extLst>
          </p:cNvPr>
          <p:cNvSpPr>
            <a:spLocks noGrp="1"/>
          </p:cNvSpPr>
          <p:nvPr>
            <p:ph type="body" sz="half" idx="2"/>
          </p:nvPr>
        </p:nvSpPr>
        <p:spPr>
          <a:xfrm>
            <a:off x="0" y="925421"/>
            <a:ext cx="12010111" cy="1199718"/>
          </a:xfrm>
          <a:effectLst>
            <a:outerShdw blurRad="63500" dist="63500" dir="2700000" algn="tl" rotWithShape="0">
              <a:prstClr val="black">
                <a:alpha val="40000"/>
              </a:prstClr>
            </a:outerShdw>
          </a:effectLst>
        </p:spPr>
        <p:txBody>
          <a:bodyPr vert="horz" lIns="91440" tIns="45720" rIns="91440" bIns="45720" rtlCol="0" anchor="t">
            <a:normAutofit/>
          </a:bodyPr>
          <a:lstStyle/>
          <a:p>
            <a:r>
              <a:rPr lang="en-US" sz="2400" dirty="0">
                <a:solidFill>
                  <a:schemeClr val="bg1"/>
                </a:solidFill>
                <a:latin typeface="Franklin Gothic Book"/>
                <a:cs typeface="Calibri"/>
              </a:rPr>
              <a:t>The new Pro Series lineup all achieve a .98 UEF making them among the most efficient tankless models on the market. In 2026 the Operation Panel was added. Same great efficiency, now even easier to install!</a:t>
            </a:r>
          </a:p>
        </p:txBody>
      </p:sp>
      <p:pic>
        <p:nvPicPr>
          <p:cNvPr id="4" name="Picture 3">
            <a:extLst>
              <a:ext uri="{FF2B5EF4-FFF2-40B4-BE49-F238E27FC236}">
                <a16:creationId xmlns:a16="http://schemas.microsoft.com/office/drawing/2014/main" id="{8B64E21F-3367-E0D1-7231-4430A32F88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322" y="2591222"/>
            <a:ext cx="1720613" cy="2640615"/>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3F31F695-3B66-EED2-9DA1-7ADF6DB6557C}"/>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688278" y="2581114"/>
            <a:ext cx="1973581" cy="3049741"/>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E98C0A6F-400C-10F7-F7B3-9F48BE0C89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9154" y="2490758"/>
            <a:ext cx="3183018" cy="3086758"/>
          </a:xfrm>
          <a:prstGeom prst="rect">
            <a:avLst/>
          </a:prstGeom>
          <a:effectLst>
            <a:outerShdw blurRad="63500" dist="63500" dir="2700000" algn="tl" rotWithShape="0">
              <a:prstClr val="black">
                <a:alpha val="40000"/>
              </a:prstClr>
            </a:outerShdw>
          </a:effectLst>
        </p:spPr>
      </p:pic>
      <p:sp>
        <p:nvSpPr>
          <p:cNvPr id="10" name="TextBox 9">
            <a:extLst>
              <a:ext uri="{FF2B5EF4-FFF2-40B4-BE49-F238E27FC236}">
                <a16:creationId xmlns:a16="http://schemas.microsoft.com/office/drawing/2014/main" id="{FCCD88E6-218F-832A-921E-F745161B9E18}"/>
              </a:ext>
            </a:extLst>
          </p:cNvPr>
          <p:cNvSpPr txBox="1"/>
          <p:nvPr/>
        </p:nvSpPr>
        <p:spPr>
          <a:xfrm>
            <a:off x="1115053" y="5234576"/>
            <a:ext cx="819150" cy="400110"/>
          </a:xfrm>
          <a:prstGeom prst="rect">
            <a:avLst/>
          </a:prstGeom>
          <a:noFill/>
          <a:effectLst>
            <a:outerShdw blurRad="63500" dist="63500" dir="2700000" algn="tl" rotWithShape="0">
              <a:prstClr val="black">
                <a:alpha val="40000"/>
              </a:prstClr>
            </a:outerShdw>
          </a:effectLst>
        </p:spPr>
        <p:txBody>
          <a:bodyPr wrap="square">
            <a:spAutoFit/>
          </a:bodyPr>
          <a:lstStyle/>
          <a:p>
            <a:r>
              <a:rPr lang="en-US" sz="2000">
                <a:solidFill>
                  <a:schemeClr val="bg1"/>
                </a:solidFill>
                <a:latin typeface="Franklin Gothic Book"/>
                <a:cs typeface="Calibri"/>
              </a:rPr>
              <a:t>2014</a:t>
            </a:r>
          </a:p>
        </p:txBody>
      </p:sp>
      <p:sp>
        <p:nvSpPr>
          <p:cNvPr id="11" name="TextBox 10">
            <a:extLst>
              <a:ext uri="{FF2B5EF4-FFF2-40B4-BE49-F238E27FC236}">
                <a16:creationId xmlns:a16="http://schemas.microsoft.com/office/drawing/2014/main" id="{506FE1D8-BA1E-B767-D5AD-A18E5602E452}"/>
              </a:ext>
            </a:extLst>
          </p:cNvPr>
          <p:cNvSpPr txBox="1"/>
          <p:nvPr/>
        </p:nvSpPr>
        <p:spPr>
          <a:xfrm>
            <a:off x="3265493" y="5577516"/>
            <a:ext cx="819150" cy="400110"/>
          </a:xfrm>
          <a:prstGeom prst="rect">
            <a:avLst/>
          </a:prstGeom>
          <a:noFill/>
          <a:effectLst>
            <a:outerShdw blurRad="63500" dist="63500" dir="2700000" algn="tl" rotWithShape="0">
              <a:prstClr val="black">
                <a:alpha val="40000"/>
              </a:prstClr>
            </a:outerShdw>
          </a:effectLst>
        </p:spPr>
        <p:txBody>
          <a:bodyPr wrap="square">
            <a:spAutoFit/>
          </a:bodyPr>
          <a:lstStyle/>
          <a:p>
            <a:r>
              <a:rPr lang="en-US" sz="2000">
                <a:solidFill>
                  <a:schemeClr val="bg1"/>
                </a:solidFill>
                <a:latin typeface="Franklin Gothic Book"/>
                <a:cs typeface="Calibri"/>
              </a:rPr>
              <a:t>2017</a:t>
            </a:r>
          </a:p>
        </p:txBody>
      </p:sp>
      <p:sp>
        <p:nvSpPr>
          <p:cNvPr id="12" name="TextBox 11">
            <a:extLst>
              <a:ext uri="{FF2B5EF4-FFF2-40B4-BE49-F238E27FC236}">
                <a16:creationId xmlns:a16="http://schemas.microsoft.com/office/drawing/2014/main" id="{4127BCE4-CC55-5F0B-492B-498C5DC64D05}"/>
              </a:ext>
            </a:extLst>
          </p:cNvPr>
          <p:cNvSpPr txBox="1"/>
          <p:nvPr/>
        </p:nvSpPr>
        <p:spPr>
          <a:xfrm>
            <a:off x="5669288" y="5480795"/>
            <a:ext cx="819150" cy="400110"/>
          </a:xfrm>
          <a:prstGeom prst="rect">
            <a:avLst/>
          </a:prstGeom>
          <a:noFill/>
          <a:effectLst>
            <a:outerShdw blurRad="63500" dist="63500" dir="2700000" algn="tl" rotWithShape="0">
              <a:prstClr val="black">
                <a:alpha val="40000"/>
              </a:prstClr>
            </a:outerShdw>
          </a:effectLst>
        </p:spPr>
        <p:txBody>
          <a:bodyPr wrap="square">
            <a:spAutoFit/>
          </a:bodyPr>
          <a:lstStyle/>
          <a:p>
            <a:r>
              <a:rPr lang="en-US" sz="2000">
                <a:solidFill>
                  <a:schemeClr val="bg1"/>
                </a:solidFill>
                <a:latin typeface="Franklin Gothic Book"/>
                <a:cs typeface="Calibri"/>
              </a:rPr>
              <a:t>2020</a:t>
            </a:r>
          </a:p>
        </p:txBody>
      </p:sp>
      <p:sp>
        <p:nvSpPr>
          <p:cNvPr id="14" name="TextBox 13">
            <a:extLst>
              <a:ext uri="{FF2B5EF4-FFF2-40B4-BE49-F238E27FC236}">
                <a16:creationId xmlns:a16="http://schemas.microsoft.com/office/drawing/2014/main" id="{30375635-BE7E-0A63-9F43-795056EB45AA}"/>
              </a:ext>
            </a:extLst>
          </p:cNvPr>
          <p:cNvSpPr txBox="1"/>
          <p:nvPr/>
        </p:nvSpPr>
        <p:spPr>
          <a:xfrm>
            <a:off x="702209" y="3875154"/>
            <a:ext cx="1644837" cy="461665"/>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wrap="square" rtlCol="0">
            <a:spAutoFit/>
          </a:bodyPr>
          <a:lstStyle/>
          <a:p>
            <a:pPr algn="ctr"/>
            <a:r>
              <a:rPr lang="en-US" sz="2400">
                <a:latin typeface="Franklin Gothic Medium" panose="020B0603020102020204" pitchFamily="34" charset="0"/>
              </a:rPr>
              <a:t>.87 UEF</a:t>
            </a:r>
          </a:p>
        </p:txBody>
      </p:sp>
      <p:sp>
        <p:nvSpPr>
          <p:cNvPr id="15" name="TextBox 14">
            <a:extLst>
              <a:ext uri="{FF2B5EF4-FFF2-40B4-BE49-F238E27FC236}">
                <a16:creationId xmlns:a16="http://schemas.microsoft.com/office/drawing/2014/main" id="{DA3C15C8-EC1E-2722-2BB8-32DE1C343CCE}"/>
              </a:ext>
            </a:extLst>
          </p:cNvPr>
          <p:cNvSpPr txBox="1"/>
          <p:nvPr/>
        </p:nvSpPr>
        <p:spPr>
          <a:xfrm>
            <a:off x="2834252" y="3871086"/>
            <a:ext cx="1644837" cy="461665"/>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wrap="square" rtlCol="0">
            <a:spAutoFit/>
          </a:bodyPr>
          <a:lstStyle/>
          <a:p>
            <a:pPr algn="ctr"/>
            <a:r>
              <a:rPr lang="en-US" sz="2400">
                <a:latin typeface="Franklin Gothic Medium" panose="020B0603020102020204" pitchFamily="34" charset="0"/>
              </a:rPr>
              <a:t>.96 UEF</a:t>
            </a:r>
          </a:p>
        </p:txBody>
      </p:sp>
      <p:sp>
        <p:nvSpPr>
          <p:cNvPr id="16" name="TextBox 15">
            <a:extLst>
              <a:ext uri="{FF2B5EF4-FFF2-40B4-BE49-F238E27FC236}">
                <a16:creationId xmlns:a16="http://schemas.microsoft.com/office/drawing/2014/main" id="{9BB59E32-ED56-079D-1246-DB806915E956}"/>
              </a:ext>
            </a:extLst>
          </p:cNvPr>
          <p:cNvSpPr txBox="1"/>
          <p:nvPr/>
        </p:nvSpPr>
        <p:spPr>
          <a:xfrm>
            <a:off x="5111176" y="3873594"/>
            <a:ext cx="1644837" cy="461665"/>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wrap="square" rtlCol="0">
            <a:spAutoFit/>
          </a:bodyPr>
          <a:lstStyle/>
          <a:p>
            <a:pPr algn="ctr"/>
            <a:r>
              <a:rPr lang="en-US" sz="2400">
                <a:latin typeface="Franklin Gothic Medium" panose="020B0603020102020204" pitchFamily="34" charset="0"/>
              </a:rPr>
              <a:t>.96 UEF</a:t>
            </a:r>
          </a:p>
        </p:txBody>
      </p:sp>
      <p:sp>
        <p:nvSpPr>
          <p:cNvPr id="17" name="TextBox 16">
            <a:extLst>
              <a:ext uri="{FF2B5EF4-FFF2-40B4-BE49-F238E27FC236}">
                <a16:creationId xmlns:a16="http://schemas.microsoft.com/office/drawing/2014/main" id="{EC351E84-BB32-08A6-210F-ED7F93C92E73}"/>
              </a:ext>
            </a:extLst>
          </p:cNvPr>
          <p:cNvSpPr txBox="1"/>
          <p:nvPr/>
        </p:nvSpPr>
        <p:spPr>
          <a:xfrm>
            <a:off x="7462237" y="3843602"/>
            <a:ext cx="1644837" cy="461665"/>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wrap="square" rtlCol="0">
            <a:spAutoFit/>
          </a:bodyPr>
          <a:lstStyle/>
          <a:p>
            <a:pPr algn="ctr"/>
            <a:r>
              <a:rPr lang="en-US" sz="2400">
                <a:ln w="6350">
                  <a:solidFill>
                    <a:schemeClr val="tx1"/>
                  </a:solidFill>
                </a:ln>
                <a:solidFill>
                  <a:srgbClr val="FADB00"/>
                </a:solidFill>
                <a:latin typeface="Franklin Gothic Medium" panose="020B0603020102020204" pitchFamily="34" charset="0"/>
              </a:rPr>
              <a:t>.98 </a:t>
            </a:r>
            <a:r>
              <a:rPr lang="en-US" sz="2400">
                <a:latin typeface="Franklin Gothic Medium" panose="020B0603020102020204" pitchFamily="34" charset="0"/>
              </a:rPr>
              <a:t>UEF</a:t>
            </a:r>
          </a:p>
        </p:txBody>
      </p:sp>
      <p:pic>
        <p:nvPicPr>
          <p:cNvPr id="9" name="Picture 8">
            <a:extLst>
              <a:ext uri="{FF2B5EF4-FFF2-40B4-BE49-F238E27FC236}">
                <a16:creationId xmlns:a16="http://schemas.microsoft.com/office/drawing/2014/main" id="{6878FBEF-51A8-267D-9733-D3ADC414AF6F}"/>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
        <p:nvSpPr>
          <p:cNvPr id="13" name="TextBox 12">
            <a:extLst>
              <a:ext uri="{FF2B5EF4-FFF2-40B4-BE49-F238E27FC236}">
                <a16:creationId xmlns:a16="http://schemas.microsoft.com/office/drawing/2014/main" id="{FC445A2B-0095-00F6-EDCE-31B25031B8A7}"/>
              </a:ext>
            </a:extLst>
          </p:cNvPr>
          <p:cNvSpPr txBox="1"/>
          <p:nvPr/>
        </p:nvSpPr>
        <p:spPr>
          <a:xfrm>
            <a:off x="9787220" y="5434631"/>
            <a:ext cx="1682225" cy="400110"/>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2000" dirty="0">
                <a:solidFill>
                  <a:schemeClr val="bg1"/>
                </a:solidFill>
                <a:latin typeface="Franklin Gothic Book"/>
                <a:cs typeface="Calibri"/>
              </a:rPr>
              <a:t>2026</a:t>
            </a:r>
          </a:p>
        </p:txBody>
      </p:sp>
      <p:sp>
        <p:nvSpPr>
          <p:cNvPr id="20" name="TextBox 19">
            <a:extLst>
              <a:ext uri="{FF2B5EF4-FFF2-40B4-BE49-F238E27FC236}">
                <a16:creationId xmlns:a16="http://schemas.microsoft.com/office/drawing/2014/main" id="{28554D3B-ACB9-F2AF-0366-116B4406225C}"/>
              </a:ext>
            </a:extLst>
          </p:cNvPr>
          <p:cNvSpPr txBox="1"/>
          <p:nvPr/>
        </p:nvSpPr>
        <p:spPr>
          <a:xfrm>
            <a:off x="9786457" y="3843602"/>
            <a:ext cx="1644837" cy="461665"/>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wrap="square" rtlCol="0">
            <a:spAutoFit/>
          </a:bodyPr>
          <a:lstStyle/>
          <a:p>
            <a:pPr algn="ctr"/>
            <a:r>
              <a:rPr lang="en-US" sz="2400">
                <a:ln w="6350">
                  <a:solidFill>
                    <a:schemeClr val="tx1"/>
                  </a:solidFill>
                </a:ln>
                <a:solidFill>
                  <a:srgbClr val="FADB00"/>
                </a:solidFill>
                <a:latin typeface="Franklin Gothic Medium" panose="020B0603020102020204" pitchFamily="34" charset="0"/>
              </a:rPr>
              <a:t>.98 </a:t>
            </a:r>
            <a:r>
              <a:rPr lang="en-US" sz="2400">
                <a:latin typeface="Franklin Gothic Medium" panose="020B0603020102020204" pitchFamily="34" charset="0"/>
              </a:rPr>
              <a:t>UEF</a:t>
            </a:r>
          </a:p>
        </p:txBody>
      </p:sp>
    </p:spTree>
    <p:extLst>
      <p:ext uri="{BB962C8B-B14F-4D97-AF65-F5344CB8AC3E}">
        <p14:creationId xmlns:p14="http://schemas.microsoft.com/office/powerpoint/2010/main" val="182607364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D4F974-CC94-58F0-36C7-7392065EE742}"/>
              </a:ext>
            </a:extLst>
          </p:cNvPr>
          <p:cNvPicPr>
            <a:picLocks noChangeAspect="1"/>
          </p:cNvPicPr>
          <p:nvPr/>
        </p:nvPicPr>
        <p:blipFill>
          <a:blip r:embed="rId2">
            <a:extLst>
              <a:ext uri="{28A0092B-C50C-407E-A947-70E740481C1C}">
                <a14:useLocalDpi xmlns:a14="http://schemas.microsoft.com/office/drawing/2010/main" val="0"/>
              </a:ext>
            </a:extLst>
          </a:blip>
          <a:srcRect l="31076" t="1965" r="739"/>
          <a:stretch>
            <a:fillRect/>
          </a:stretch>
        </p:blipFill>
        <p:spPr>
          <a:xfrm>
            <a:off x="-1" y="880373"/>
            <a:ext cx="6839466" cy="5792423"/>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EZ START PLUS APP</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57564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Content Placeholder 3">
            <a:extLst>
              <a:ext uri="{FF2B5EF4-FFF2-40B4-BE49-F238E27FC236}">
                <a16:creationId xmlns:a16="http://schemas.microsoft.com/office/drawing/2014/main" id="{C860D9D4-6084-8494-1829-F489A0EA471B}"/>
              </a:ext>
            </a:extLst>
          </p:cNvPr>
          <p:cNvSpPr>
            <a:spLocks noGrp="1"/>
          </p:cNvSpPr>
          <p:nvPr>
            <p:ph type="body" sz="half" idx="2"/>
          </p:nvPr>
        </p:nvSpPr>
        <p:spPr>
          <a:xfrm>
            <a:off x="6839465" y="753766"/>
            <a:ext cx="5181601" cy="5508013"/>
          </a:xfrm>
          <a:effectLst>
            <a:outerShdw blurRad="63500" dist="63500" dir="2700000" algn="tl" rotWithShape="0">
              <a:prstClr val="black">
                <a:alpha val="40000"/>
              </a:prstClr>
            </a:outerShdw>
          </a:effectLst>
        </p:spPr>
        <p:txBody>
          <a:bodyPr vert="horz" lIns="91440" tIns="45720" rIns="91440" bIns="45720" rtlCol="0" anchor="t">
            <a:noAutofit/>
          </a:bodyPr>
          <a:lstStyle/>
          <a:p>
            <a:r>
              <a:rPr lang="en-US" sz="2800">
                <a:solidFill>
                  <a:schemeClr val="bg1"/>
                </a:solidFill>
                <a:latin typeface="Franklin Gothic Book"/>
                <a:cs typeface="Calibri"/>
              </a:rPr>
              <a:t>Initial unit setup, temperature adjustment and maintenance can all be handled through the new EZ Start Plus Bluetooth App!</a:t>
            </a:r>
          </a:p>
          <a:p>
            <a:r>
              <a:rPr lang="en-US" sz="2800">
                <a:solidFill>
                  <a:schemeClr val="bg1"/>
                </a:solidFill>
                <a:latin typeface="Franklin Gothic Book"/>
                <a:cs typeface="Calibri"/>
              </a:rPr>
              <a:t>The App will walk you through setting up the unit upon completing installation and provides an easy way to register the unit for your customers.</a:t>
            </a:r>
          </a:p>
          <a:p>
            <a:r>
              <a:rPr lang="en-US" sz="2800">
                <a:solidFill>
                  <a:schemeClr val="bg1"/>
                </a:solidFill>
                <a:latin typeface="Franklin Gothic Book"/>
                <a:cs typeface="Calibri"/>
              </a:rPr>
              <a:t>Error Code History can be accessed and will link you directly to help articles related to any error codes stored.</a:t>
            </a:r>
          </a:p>
        </p:txBody>
      </p:sp>
      <p:pic>
        <p:nvPicPr>
          <p:cNvPr id="4" name="Picture 3">
            <a:extLst>
              <a:ext uri="{FF2B5EF4-FFF2-40B4-BE49-F238E27FC236}">
                <a16:creationId xmlns:a16="http://schemas.microsoft.com/office/drawing/2014/main" id="{06FD35C0-5313-392A-DF56-93C9DE2740C0}"/>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42836498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FIELD GAS CONVERSION</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6929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Content Placeholder 3">
            <a:extLst>
              <a:ext uri="{FF2B5EF4-FFF2-40B4-BE49-F238E27FC236}">
                <a16:creationId xmlns:a16="http://schemas.microsoft.com/office/drawing/2014/main" id="{5D172A6E-2107-2861-C334-55E6325D6BD5}"/>
              </a:ext>
            </a:extLst>
          </p:cNvPr>
          <p:cNvSpPr>
            <a:spLocks noGrp="1"/>
          </p:cNvSpPr>
          <p:nvPr>
            <p:ph type="body" sz="half" idx="2"/>
          </p:nvPr>
        </p:nvSpPr>
        <p:spPr>
          <a:xfrm>
            <a:off x="18204" y="888266"/>
            <a:ext cx="12173796" cy="1009661"/>
          </a:xfrm>
          <a:effectLst>
            <a:outerShdw blurRad="63500" dist="63500" dir="2700000" algn="tl" rotWithShape="0">
              <a:prstClr val="black">
                <a:alpha val="40000"/>
              </a:prstClr>
            </a:outerShdw>
          </a:effectLst>
        </p:spPr>
        <p:txBody>
          <a:bodyPr vert="horz" lIns="91440" tIns="45720" rIns="91440" bIns="45720" rtlCol="0" anchor="t">
            <a:normAutofit/>
          </a:bodyPr>
          <a:lstStyle/>
          <a:p>
            <a:r>
              <a:rPr lang="en-US" sz="2200" dirty="0">
                <a:solidFill>
                  <a:schemeClr val="bg1"/>
                </a:solidFill>
                <a:latin typeface="Franklin Gothic Book"/>
                <a:cs typeface="Calibri"/>
              </a:rPr>
              <a:t>All Pro Series models are ready to be used with NG. If the jobsite has LP, a simple field gas conversion can be performed without the need to purchase any additional parts. Conversion is </a:t>
            </a:r>
            <a:r>
              <a:rPr lang="en-US" sz="2200" b="1" dirty="0">
                <a:solidFill>
                  <a:srgbClr val="FADB00"/>
                </a:solidFill>
                <a:latin typeface="Franklin Gothic Book"/>
                <a:cs typeface="Calibri"/>
              </a:rPr>
              <a:t>EZ</a:t>
            </a:r>
            <a:r>
              <a:rPr lang="en-US" sz="2200" dirty="0">
                <a:solidFill>
                  <a:schemeClr val="bg1"/>
                </a:solidFill>
                <a:latin typeface="Franklin Gothic Book"/>
                <a:cs typeface="Calibri"/>
              </a:rPr>
              <a:t> and can be done in about 5 minutes.</a:t>
            </a:r>
          </a:p>
        </p:txBody>
      </p:sp>
      <p:sp>
        <p:nvSpPr>
          <p:cNvPr id="4" name="TextBox 3">
            <a:extLst>
              <a:ext uri="{FF2B5EF4-FFF2-40B4-BE49-F238E27FC236}">
                <a16:creationId xmlns:a16="http://schemas.microsoft.com/office/drawing/2014/main" id="{C07D0F3B-C694-24CE-2888-B8F81EF87F3B}"/>
              </a:ext>
            </a:extLst>
          </p:cNvPr>
          <p:cNvSpPr txBox="1"/>
          <p:nvPr/>
        </p:nvSpPr>
        <p:spPr>
          <a:xfrm>
            <a:off x="206603" y="1890036"/>
            <a:ext cx="3754120"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Conversion Kit taped to top of unit</a:t>
            </a:r>
            <a:endParaRPr lang="en-US" sz="1600"/>
          </a:p>
        </p:txBody>
      </p:sp>
      <p:pic>
        <p:nvPicPr>
          <p:cNvPr id="5" name="Picture 4">
            <a:extLst>
              <a:ext uri="{FF2B5EF4-FFF2-40B4-BE49-F238E27FC236}">
                <a16:creationId xmlns:a16="http://schemas.microsoft.com/office/drawing/2014/main" id="{73AB2CB0-36D1-9FB8-9E43-0F5B1156EDC5}"/>
              </a:ext>
            </a:extLst>
          </p:cNvPr>
          <p:cNvPicPr>
            <a:picLocks noChangeAspect="1"/>
          </p:cNvPicPr>
          <p:nvPr/>
        </p:nvPicPr>
        <p:blipFill>
          <a:blip r:embed="rId2">
            <a:extLst>
              <a:ext uri="{28A0092B-C50C-407E-A947-70E740481C1C}">
                <a14:useLocalDpi xmlns:a14="http://schemas.microsoft.com/office/drawing/2010/main" val="0"/>
              </a:ext>
            </a:extLst>
          </a:blip>
          <a:srcRect l="19800" r="8476"/>
          <a:stretch/>
        </p:blipFill>
        <p:spPr>
          <a:xfrm>
            <a:off x="206603" y="2228589"/>
            <a:ext cx="3754120" cy="3925570"/>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7787AE08-3C8D-9C73-3358-8574A6BB11D6}"/>
              </a:ext>
            </a:extLst>
          </p:cNvPr>
          <p:cNvPicPr>
            <a:picLocks noChangeAspect="1"/>
          </p:cNvPicPr>
          <p:nvPr/>
        </p:nvPicPr>
        <p:blipFill>
          <a:blip r:embed="rId3">
            <a:extLst>
              <a:ext uri="{28A0092B-C50C-407E-A947-70E740481C1C}">
                <a14:useLocalDpi xmlns:a14="http://schemas.microsoft.com/office/drawing/2010/main" val="0"/>
              </a:ext>
            </a:extLst>
          </a:blip>
          <a:srcRect t="15333" b="17482"/>
          <a:stretch/>
        </p:blipFill>
        <p:spPr>
          <a:xfrm>
            <a:off x="4237660" y="2228589"/>
            <a:ext cx="7800618" cy="3930645"/>
          </a:xfrm>
          <a:prstGeom prst="rect">
            <a:avLst/>
          </a:prstGeom>
          <a:effectLst>
            <a:outerShdw blurRad="63500" dist="63500" dir="2700000" algn="tl" rotWithShape="0">
              <a:prstClr val="black">
                <a:alpha val="40000"/>
              </a:prstClr>
            </a:outerShdw>
          </a:effectLst>
        </p:spPr>
      </p:pic>
      <p:sp>
        <p:nvSpPr>
          <p:cNvPr id="9" name="TextBox 8">
            <a:extLst>
              <a:ext uri="{FF2B5EF4-FFF2-40B4-BE49-F238E27FC236}">
                <a16:creationId xmlns:a16="http://schemas.microsoft.com/office/drawing/2014/main" id="{C0C15442-A9CC-7FB1-BB91-ABBF140C886F}"/>
              </a:ext>
            </a:extLst>
          </p:cNvPr>
          <p:cNvSpPr txBox="1"/>
          <p:nvPr/>
        </p:nvSpPr>
        <p:spPr>
          <a:xfrm>
            <a:off x="4237660" y="1890034"/>
            <a:ext cx="7800618"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Contents of LP Conversion Kit</a:t>
            </a:r>
            <a:endParaRPr lang="en-US" sz="1600"/>
          </a:p>
        </p:txBody>
      </p:sp>
      <p:pic>
        <p:nvPicPr>
          <p:cNvPr id="10" name="Picture 9">
            <a:extLst>
              <a:ext uri="{FF2B5EF4-FFF2-40B4-BE49-F238E27FC236}">
                <a16:creationId xmlns:a16="http://schemas.microsoft.com/office/drawing/2014/main" id="{3B013D15-4257-16CD-30DB-9C6D7553CE97}"/>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29488571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FIELD GAS CONVERSION</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6929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B7E5944-784D-0C96-FF7E-9A361DBD0108}"/>
              </a:ext>
            </a:extLst>
          </p:cNvPr>
          <p:cNvSpPr txBox="1"/>
          <p:nvPr/>
        </p:nvSpPr>
        <p:spPr>
          <a:xfrm>
            <a:off x="119209" y="1498307"/>
            <a:ext cx="2469045"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1</a:t>
            </a:r>
            <a:endParaRPr lang="en-US" sz="1600"/>
          </a:p>
        </p:txBody>
      </p:sp>
      <p:sp>
        <p:nvSpPr>
          <p:cNvPr id="9" name="TextBox 8">
            <a:extLst>
              <a:ext uri="{FF2B5EF4-FFF2-40B4-BE49-F238E27FC236}">
                <a16:creationId xmlns:a16="http://schemas.microsoft.com/office/drawing/2014/main" id="{FC8CB55B-2375-993A-4AE5-F494EF26CD52}"/>
              </a:ext>
            </a:extLst>
          </p:cNvPr>
          <p:cNvSpPr txBox="1"/>
          <p:nvPr/>
        </p:nvSpPr>
        <p:spPr>
          <a:xfrm>
            <a:off x="119210" y="5198337"/>
            <a:ext cx="2456814"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Remove screw</a:t>
            </a:r>
            <a:endParaRPr lang="en-US" sz="1600"/>
          </a:p>
        </p:txBody>
      </p:sp>
      <p:sp>
        <p:nvSpPr>
          <p:cNvPr id="10" name="TextBox 9">
            <a:extLst>
              <a:ext uri="{FF2B5EF4-FFF2-40B4-BE49-F238E27FC236}">
                <a16:creationId xmlns:a16="http://schemas.microsoft.com/office/drawing/2014/main" id="{D97D8937-B712-DE49-CB1E-C0FCA35F9920}"/>
              </a:ext>
            </a:extLst>
          </p:cNvPr>
          <p:cNvSpPr txBox="1"/>
          <p:nvPr/>
        </p:nvSpPr>
        <p:spPr>
          <a:xfrm>
            <a:off x="2764502" y="1498306"/>
            <a:ext cx="3086392"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2</a:t>
            </a:r>
            <a:endParaRPr lang="en-US" sz="1600"/>
          </a:p>
        </p:txBody>
      </p:sp>
      <p:sp>
        <p:nvSpPr>
          <p:cNvPr id="11" name="TextBox 10">
            <a:extLst>
              <a:ext uri="{FF2B5EF4-FFF2-40B4-BE49-F238E27FC236}">
                <a16:creationId xmlns:a16="http://schemas.microsoft.com/office/drawing/2014/main" id="{D066B484-09BE-2C10-7C9E-CB30E7EB0377}"/>
              </a:ext>
            </a:extLst>
          </p:cNvPr>
          <p:cNvSpPr txBox="1"/>
          <p:nvPr/>
        </p:nvSpPr>
        <p:spPr>
          <a:xfrm>
            <a:off x="2764503" y="5183554"/>
            <a:ext cx="3086392"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Remove the c-clip</a:t>
            </a:r>
            <a:endParaRPr lang="en-US" sz="1600"/>
          </a:p>
        </p:txBody>
      </p:sp>
      <p:sp>
        <p:nvSpPr>
          <p:cNvPr id="12" name="TextBox 11">
            <a:extLst>
              <a:ext uri="{FF2B5EF4-FFF2-40B4-BE49-F238E27FC236}">
                <a16:creationId xmlns:a16="http://schemas.microsoft.com/office/drawing/2014/main" id="{DF759D69-B4BA-4107-F114-20A28AB5E864}"/>
              </a:ext>
            </a:extLst>
          </p:cNvPr>
          <p:cNvSpPr txBox="1"/>
          <p:nvPr/>
        </p:nvSpPr>
        <p:spPr>
          <a:xfrm>
            <a:off x="6027140" y="1498306"/>
            <a:ext cx="2707889"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3</a:t>
            </a:r>
            <a:endParaRPr lang="en-US" sz="1600"/>
          </a:p>
        </p:txBody>
      </p:sp>
      <p:sp>
        <p:nvSpPr>
          <p:cNvPr id="13" name="TextBox 12">
            <a:extLst>
              <a:ext uri="{FF2B5EF4-FFF2-40B4-BE49-F238E27FC236}">
                <a16:creationId xmlns:a16="http://schemas.microsoft.com/office/drawing/2014/main" id="{A818E14B-8AA3-938F-F654-7DC1713A4C4A}"/>
              </a:ext>
            </a:extLst>
          </p:cNvPr>
          <p:cNvSpPr txBox="1"/>
          <p:nvPr/>
        </p:nvSpPr>
        <p:spPr>
          <a:xfrm>
            <a:off x="6027144" y="5183554"/>
            <a:ext cx="2707889"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Carefully remove gas fitting</a:t>
            </a:r>
            <a:endParaRPr lang="en-US" sz="1600"/>
          </a:p>
        </p:txBody>
      </p:sp>
      <p:sp>
        <p:nvSpPr>
          <p:cNvPr id="14" name="TextBox 13">
            <a:extLst>
              <a:ext uri="{FF2B5EF4-FFF2-40B4-BE49-F238E27FC236}">
                <a16:creationId xmlns:a16="http://schemas.microsoft.com/office/drawing/2014/main" id="{61F62A4B-42C1-EA0C-3F27-DA17A3B5B95C}"/>
              </a:ext>
            </a:extLst>
          </p:cNvPr>
          <p:cNvSpPr txBox="1"/>
          <p:nvPr/>
        </p:nvSpPr>
        <p:spPr>
          <a:xfrm>
            <a:off x="8841306" y="1498306"/>
            <a:ext cx="3262586"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4</a:t>
            </a:r>
            <a:endParaRPr lang="en-US" sz="1600"/>
          </a:p>
        </p:txBody>
      </p:sp>
      <p:pic>
        <p:nvPicPr>
          <p:cNvPr id="15" name="Picture 14">
            <a:extLst>
              <a:ext uri="{FF2B5EF4-FFF2-40B4-BE49-F238E27FC236}">
                <a16:creationId xmlns:a16="http://schemas.microsoft.com/office/drawing/2014/main" id="{6DAB570E-BB9E-760D-540C-B295BA46DB37}"/>
              </a:ext>
            </a:extLst>
          </p:cNvPr>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l="35185" t="9381" r="24757" b="36175"/>
          <a:stretch/>
        </p:blipFill>
        <p:spPr>
          <a:xfrm rot="10800000">
            <a:off x="119209" y="1859257"/>
            <a:ext cx="2456814" cy="3339080"/>
          </a:xfrm>
          <a:prstGeom prst="rect">
            <a:avLst/>
          </a:prstGeom>
          <a:effectLst>
            <a:outerShdw blurRad="63500" dist="63500" dir="2700000" algn="tl" rotWithShape="0">
              <a:prstClr val="black">
                <a:alpha val="40000"/>
              </a:prstClr>
            </a:outerShdw>
          </a:effectLst>
        </p:spPr>
      </p:pic>
      <p:pic>
        <p:nvPicPr>
          <p:cNvPr id="16" name="Picture 15">
            <a:extLst>
              <a:ext uri="{FF2B5EF4-FFF2-40B4-BE49-F238E27FC236}">
                <a16:creationId xmlns:a16="http://schemas.microsoft.com/office/drawing/2014/main" id="{1B810005-B4B3-51D4-96A2-37377D413B82}"/>
              </a:ext>
            </a:extLst>
          </p:cNvPr>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rcRect l="39424" t="21368" r="6778" b="20178"/>
          <a:stretch/>
        </p:blipFill>
        <p:spPr>
          <a:xfrm>
            <a:off x="2764501" y="1836861"/>
            <a:ext cx="3086393" cy="3353401"/>
          </a:xfrm>
          <a:prstGeom prst="rect">
            <a:avLst/>
          </a:prstGeom>
          <a:effectLst>
            <a:outerShdw blurRad="63500" dist="63500" dir="2700000" algn="tl" rotWithShape="0">
              <a:prstClr val="black">
                <a:alpha val="40000"/>
              </a:prstClr>
            </a:outerShdw>
          </a:effectLst>
        </p:spPr>
      </p:pic>
      <p:sp>
        <p:nvSpPr>
          <p:cNvPr id="17" name="矢印: 右 15">
            <a:extLst>
              <a:ext uri="{FF2B5EF4-FFF2-40B4-BE49-F238E27FC236}">
                <a16:creationId xmlns:a16="http://schemas.microsoft.com/office/drawing/2014/main" id="{C651C673-D6F3-A515-9AA1-EBCCD5A971CC}"/>
              </a:ext>
            </a:extLst>
          </p:cNvPr>
          <p:cNvSpPr/>
          <p:nvPr/>
        </p:nvSpPr>
        <p:spPr>
          <a:xfrm rot="8141681">
            <a:off x="4432575" y="2770667"/>
            <a:ext cx="791334" cy="338554"/>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3C3060D1-EC39-FB50-1348-DC693B5148E4}"/>
              </a:ext>
            </a:extLst>
          </p:cNvPr>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900"/>
                    </a14:imgEffect>
                  </a14:imgLayer>
                </a14:imgProps>
              </a:ext>
              <a:ext uri="{28A0092B-C50C-407E-A947-70E740481C1C}">
                <a14:useLocalDpi xmlns:a14="http://schemas.microsoft.com/office/drawing/2010/main" val="0"/>
              </a:ext>
            </a:extLst>
          </a:blip>
          <a:srcRect l="32578" t="28740" r="27162" b="21367"/>
          <a:stretch/>
        </p:blipFill>
        <p:spPr>
          <a:xfrm>
            <a:off x="6027142" y="1842502"/>
            <a:ext cx="2707889" cy="3355835"/>
          </a:xfrm>
          <a:prstGeom prst="rect">
            <a:avLst/>
          </a:prstGeom>
          <a:effectLst>
            <a:outerShdw blurRad="63500" dist="63500" dir="2700000" algn="tl" rotWithShape="0">
              <a:prstClr val="black">
                <a:alpha val="40000"/>
              </a:prstClr>
            </a:outerShdw>
          </a:effectLst>
        </p:spPr>
      </p:pic>
      <p:sp>
        <p:nvSpPr>
          <p:cNvPr id="19" name="Arrow: Left-Right 18">
            <a:extLst>
              <a:ext uri="{FF2B5EF4-FFF2-40B4-BE49-F238E27FC236}">
                <a16:creationId xmlns:a16="http://schemas.microsoft.com/office/drawing/2014/main" id="{14CE1B50-C85B-99FB-A73C-717DA56BA403}"/>
              </a:ext>
            </a:extLst>
          </p:cNvPr>
          <p:cNvSpPr/>
          <p:nvPr/>
        </p:nvSpPr>
        <p:spPr>
          <a:xfrm rot="574442">
            <a:off x="7487499" y="3428413"/>
            <a:ext cx="737616" cy="268224"/>
          </a:xfrm>
          <a:prstGeom prst="lef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CE3A9F08-74D0-2238-788B-AA1C469F79E6}"/>
              </a:ext>
            </a:extLst>
          </p:cNvPr>
          <p:cNvPicPr>
            <a:picLocks noChangeAspect="1"/>
          </p:cNvPicPr>
          <p:nvPr/>
        </p:nvPicPr>
        <p:blipFill>
          <a:blip r:embed="rId8" cstate="print">
            <a:extLst>
              <a:ext uri="{BEBA8EAE-BF5A-486C-A8C5-ECC9F3942E4B}">
                <a14:imgProps xmlns:a14="http://schemas.microsoft.com/office/drawing/2010/main">
                  <a14:imgLayer r:embed="rId9">
                    <a14:imgEffect>
                      <a14:colorTemperature colorTemp="5900"/>
                    </a14:imgEffect>
                  </a14:imgLayer>
                </a14:imgProps>
              </a:ext>
              <a:ext uri="{28A0092B-C50C-407E-A947-70E740481C1C}">
                <a14:useLocalDpi xmlns:a14="http://schemas.microsoft.com/office/drawing/2010/main" val="0"/>
              </a:ext>
            </a:extLst>
          </a:blip>
          <a:srcRect l="46425" t="31205" r="4887" b="18845"/>
          <a:stretch/>
        </p:blipFill>
        <p:spPr>
          <a:xfrm>
            <a:off x="8841308" y="1839690"/>
            <a:ext cx="3276465" cy="3361457"/>
          </a:xfrm>
          <a:prstGeom prst="rect">
            <a:avLst/>
          </a:prstGeom>
          <a:effectLst>
            <a:outerShdw blurRad="63500" dist="63500" dir="2700000" algn="tl" rotWithShape="0">
              <a:prstClr val="black">
                <a:alpha val="40000"/>
              </a:prstClr>
            </a:outerShdw>
          </a:effectLst>
        </p:spPr>
      </p:pic>
      <p:sp>
        <p:nvSpPr>
          <p:cNvPr id="21" name="矢印: 右 15">
            <a:extLst>
              <a:ext uri="{FF2B5EF4-FFF2-40B4-BE49-F238E27FC236}">
                <a16:creationId xmlns:a16="http://schemas.microsoft.com/office/drawing/2014/main" id="{F5AA5E97-3823-0B00-D088-212F01CB51D8}"/>
              </a:ext>
            </a:extLst>
          </p:cNvPr>
          <p:cNvSpPr/>
          <p:nvPr/>
        </p:nvSpPr>
        <p:spPr>
          <a:xfrm>
            <a:off x="9247617" y="4538507"/>
            <a:ext cx="791334" cy="338554"/>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22" name="矢印: 右 15">
            <a:extLst>
              <a:ext uri="{FF2B5EF4-FFF2-40B4-BE49-F238E27FC236}">
                <a16:creationId xmlns:a16="http://schemas.microsoft.com/office/drawing/2014/main" id="{C09C6C94-BB1A-ED7E-BF40-41CFF27F9254}"/>
              </a:ext>
            </a:extLst>
          </p:cNvPr>
          <p:cNvSpPr/>
          <p:nvPr/>
        </p:nvSpPr>
        <p:spPr>
          <a:xfrm>
            <a:off x="9247617" y="2264013"/>
            <a:ext cx="791334" cy="338554"/>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961F347D-8851-E8DF-68B5-A4F867F443B6}"/>
              </a:ext>
            </a:extLst>
          </p:cNvPr>
          <p:cNvSpPr txBox="1"/>
          <p:nvPr/>
        </p:nvSpPr>
        <p:spPr>
          <a:xfrm>
            <a:off x="8841309" y="5157368"/>
            <a:ext cx="3276465"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Remove 2 screws securing venturi fitting</a:t>
            </a:r>
            <a:endParaRPr lang="en-US" sz="1600"/>
          </a:p>
        </p:txBody>
      </p:sp>
      <p:pic>
        <p:nvPicPr>
          <p:cNvPr id="3" name="Picture 2">
            <a:extLst>
              <a:ext uri="{FF2B5EF4-FFF2-40B4-BE49-F238E27FC236}">
                <a16:creationId xmlns:a16="http://schemas.microsoft.com/office/drawing/2014/main" id="{0CC7196A-F73D-6675-9D25-B7665107B989}"/>
              </a:ext>
            </a:extLst>
          </p:cNvPr>
          <p:cNvPicPr>
            <a:picLocks noChangeAspect="1"/>
          </p:cNvPicPr>
          <p:nvPr/>
        </p:nvPicPr>
        <p:blipFill>
          <a:blip r:embed="rId10">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92611457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914045D7-FEAD-4202-B769-0C6EF4E7835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9FF0304-E3A1-257B-A678-E22225E7C1F6}"/>
              </a:ext>
            </a:extLst>
          </p:cNvPr>
          <p:cNvSpPr txBox="1"/>
          <p:nvPr/>
        </p:nvSpPr>
        <p:spPr>
          <a:xfrm>
            <a:off x="119209" y="1498307"/>
            <a:ext cx="2693079"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5</a:t>
            </a:r>
            <a:endParaRPr lang="en-US" sz="1600"/>
          </a:p>
        </p:txBody>
      </p:sp>
      <p:sp>
        <p:nvSpPr>
          <p:cNvPr id="7" name="Title 1">
            <a:extLst>
              <a:ext uri="{FF2B5EF4-FFF2-40B4-BE49-F238E27FC236}">
                <a16:creationId xmlns:a16="http://schemas.microsoft.com/office/drawing/2014/main" id="{C2997F28-4DED-B38C-C69F-DEF358F14EE4}"/>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FIELD GAS CONVERSION</a:t>
            </a:r>
          </a:p>
        </p:txBody>
      </p:sp>
      <p:cxnSp>
        <p:nvCxnSpPr>
          <p:cNvPr id="8" name="Straight Arrow Connector 7">
            <a:extLst>
              <a:ext uri="{FF2B5EF4-FFF2-40B4-BE49-F238E27FC236}">
                <a16:creationId xmlns:a16="http://schemas.microsoft.com/office/drawing/2014/main" id="{A066D62F-6A5F-C3EC-EBDC-97DE8052BB76}"/>
              </a:ext>
            </a:extLst>
          </p:cNvPr>
          <p:cNvCxnSpPr>
            <a:cxnSpLocks/>
          </p:cNvCxnSpPr>
          <p:nvPr/>
        </p:nvCxnSpPr>
        <p:spPr>
          <a:xfrm>
            <a:off x="88105" y="880374"/>
            <a:ext cx="6929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36FD6A5-63AA-C9A2-AFBB-4B64856AE045}"/>
              </a:ext>
            </a:extLst>
          </p:cNvPr>
          <p:cNvSpPr txBox="1"/>
          <p:nvPr/>
        </p:nvSpPr>
        <p:spPr>
          <a:xfrm>
            <a:off x="88105" y="5194155"/>
            <a:ext cx="2724183"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Remove NG orifice</a:t>
            </a:r>
            <a:endParaRPr lang="en-US" sz="1600"/>
          </a:p>
        </p:txBody>
      </p:sp>
      <p:sp>
        <p:nvSpPr>
          <p:cNvPr id="5" name="TextBox 4">
            <a:extLst>
              <a:ext uri="{FF2B5EF4-FFF2-40B4-BE49-F238E27FC236}">
                <a16:creationId xmlns:a16="http://schemas.microsoft.com/office/drawing/2014/main" id="{0B419711-D8CA-FD7A-DA01-05BFD12780C4}"/>
              </a:ext>
            </a:extLst>
          </p:cNvPr>
          <p:cNvSpPr txBox="1"/>
          <p:nvPr/>
        </p:nvSpPr>
        <p:spPr>
          <a:xfrm>
            <a:off x="2919984" y="1502046"/>
            <a:ext cx="2449784"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6</a:t>
            </a:r>
            <a:endParaRPr lang="en-US" sz="1600"/>
          </a:p>
        </p:txBody>
      </p:sp>
      <p:sp>
        <p:nvSpPr>
          <p:cNvPr id="24" name="TextBox 23">
            <a:extLst>
              <a:ext uri="{FF2B5EF4-FFF2-40B4-BE49-F238E27FC236}">
                <a16:creationId xmlns:a16="http://schemas.microsoft.com/office/drawing/2014/main" id="{4F8CE420-D9BA-3E9C-37F6-B180A7F1BCD6}"/>
              </a:ext>
            </a:extLst>
          </p:cNvPr>
          <p:cNvSpPr txBox="1"/>
          <p:nvPr/>
        </p:nvSpPr>
        <p:spPr>
          <a:xfrm>
            <a:off x="5477463" y="1502046"/>
            <a:ext cx="2812662"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7</a:t>
            </a:r>
            <a:endParaRPr lang="en-US" sz="1600"/>
          </a:p>
        </p:txBody>
      </p:sp>
      <p:sp>
        <p:nvSpPr>
          <p:cNvPr id="25" name="TextBox 24">
            <a:extLst>
              <a:ext uri="{FF2B5EF4-FFF2-40B4-BE49-F238E27FC236}">
                <a16:creationId xmlns:a16="http://schemas.microsoft.com/office/drawing/2014/main" id="{5ABA05EC-653A-3898-6008-F1927EDB4CB2}"/>
              </a:ext>
            </a:extLst>
          </p:cNvPr>
          <p:cNvSpPr txBox="1"/>
          <p:nvPr/>
        </p:nvSpPr>
        <p:spPr>
          <a:xfrm>
            <a:off x="8364581" y="5192719"/>
            <a:ext cx="3739313"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Insert gas fitting, secure c-clip and screw</a:t>
            </a:r>
            <a:endParaRPr lang="en-US" sz="1600"/>
          </a:p>
        </p:txBody>
      </p:sp>
      <p:sp>
        <p:nvSpPr>
          <p:cNvPr id="26" name="TextBox 25">
            <a:extLst>
              <a:ext uri="{FF2B5EF4-FFF2-40B4-BE49-F238E27FC236}">
                <a16:creationId xmlns:a16="http://schemas.microsoft.com/office/drawing/2014/main" id="{E165A09F-D38D-EF01-8A8F-CA6A22EC3480}"/>
              </a:ext>
            </a:extLst>
          </p:cNvPr>
          <p:cNvSpPr txBox="1"/>
          <p:nvPr/>
        </p:nvSpPr>
        <p:spPr>
          <a:xfrm>
            <a:off x="8364582" y="1499716"/>
            <a:ext cx="3684668"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Step 8</a:t>
            </a:r>
            <a:endParaRPr lang="en-US" sz="1600"/>
          </a:p>
        </p:txBody>
      </p:sp>
      <p:pic>
        <p:nvPicPr>
          <p:cNvPr id="27" name="Picture 26">
            <a:extLst>
              <a:ext uri="{FF2B5EF4-FFF2-40B4-BE49-F238E27FC236}">
                <a16:creationId xmlns:a16="http://schemas.microsoft.com/office/drawing/2014/main" id="{B9BB478F-C836-37F8-5B6F-99FA7D95B690}"/>
              </a:ext>
            </a:extLst>
          </p:cNvPr>
          <p:cNvPicPr>
            <a:picLocks noChangeAspect="1"/>
          </p:cNvPicPr>
          <p:nvPr/>
        </p:nvPicPr>
        <p:blipFill>
          <a:blip r:embed="rId2"/>
          <a:srcRect l="32566" t="13511" r="25751" b="24353"/>
          <a:stretch/>
        </p:blipFill>
        <p:spPr>
          <a:xfrm>
            <a:off x="115824" y="1867341"/>
            <a:ext cx="2696464" cy="3292900"/>
          </a:xfrm>
          <a:prstGeom prst="rect">
            <a:avLst/>
          </a:prstGeom>
          <a:effectLst>
            <a:outerShdw blurRad="63500" dist="63500" dir="2700000" algn="tl" rotWithShape="0">
              <a:prstClr val="black">
                <a:alpha val="40000"/>
              </a:prstClr>
            </a:outerShdw>
          </a:effectLst>
        </p:spPr>
      </p:pic>
      <p:pic>
        <p:nvPicPr>
          <p:cNvPr id="28" name="Picture 27">
            <a:extLst>
              <a:ext uri="{FF2B5EF4-FFF2-40B4-BE49-F238E27FC236}">
                <a16:creationId xmlns:a16="http://schemas.microsoft.com/office/drawing/2014/main" id="{532C1D48-CF5D-6C51-0E1B-8C5D11205A8F}"/>
              </a:ext>
            </a:extLst>
          </p:cNvPr>
          <p:cNvPicPr>
            <a:picLocks noChangeAspect="1"/>
          </p:cNvPicPr>
          <p:nvPr/>
        </p:nvPicPr>
        <p:blipFill>
          <a:blip r:embed="rId3"/>
          <a:srcRect l="16448"/>
          <a:stretch/>
        </p:blipFill>
        <p:spPr>
          <a:xfrm>
            <a:off x="2919984" y="1867341"/>
            <a:ext cx="2449784" cy="3292897"/>
          </a:xfrm>
          <a:prstGeom prst="rect">
            <a:avLst/>
          </a:prstGeom>
          <a:effectLst>
            <a:outerShdw blurRad="63500" dist="63500" dir="2700000" algn="tl" rotWithShape="0">
              <a:prstClr val="black">
                <a:alpha val="40000"/>
              </a:prstClr>
            </a:outerShdw>
          </a:effectLst>
        </p:spPr>
      </p:pic>
      <p:pic>
        <p:nvPicPr>
          <p:cNvPr id="29" name="Picture 28">
            <a:extLst>
              <a:ext uri="{FF2B5EF4-FFF2-40B4-BE49-F238E27FC236}">
                <a16:creationId xmlns:a16="http://schemas.microsoft.com/office/drawing/2014/main" id="{94D57FBC-FFA7-4CD9-CE62-FF7D2A6E1356}"/>
              </a:ext>
            </a:extLst>
          </p:cNvPr>
          <p:cNvPicPr>
            <a:picLocks noChangeAspect="1"/>
          </p:cNvPicPr>
          <p:nvPr/>
        </p:nvPicPr>
        <p:blipFill>
          <a:blip r:embed="rId4"/>
          <a:srcRect l="16693" t="9988" b="10114"/>
          <a:stretch/>
        </p:blipFill>
        <p:spPr>
          <a:xfrm>
            <a:off x="5477463" y="1867341"/>
            <a:ext cx="2781305" cy="3292895"/>
          </a:xfrm>
          <a:prstGeom prst="rect">
            <a:avLst/>
          </a:prstGeom>
          <a:effectLst>
            <a:outerShdw blurRad="63500" dist="63500" dir="2700000" algn="tl" rotWithShape="0">
              <a:prstClr val="black">
                <a:alpha val="40000"/>
              </a:prstClr>
            </a:outerShdw>
          </a:effectLst>
        </p:spPr>
      </p:pic>
      <p:sp>
        <p:nvSpPr>
          <p:cNvPr id="30" name="TextBox 29">
            <a:extLst>
              <a:ext uri="{FF2B5EF4-FFF2-40B4-BE49-F238E27FC236}">
                <a16:creationId xmlns:a16="http://schemas.microsoft.com/office/drawing/2014/main" id="{D122075F-D076-D97D-82DF-9CF1854AA78D}"/>
              </a:ext>
            </a:extLst>
          </p:cNvPr>
          <p:cNvSpPr txBox="1"/>
          <p:nvPr/>
        </p:nvSpPr>
        <p:spPr>
          <a:xfrm>
            <a:off x="5477463" y="5175572"/>
            <a:ext cx="2781306"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Secure venturi fitting</a:t>
            </a:r>
            <a:endParaRPr lang="en-US" sz="1600"/>
          </a:p>
        </p:txBody>
      </p:sp>
      <p:pic>
        <p:nvPicPr>
          <p:cNvPr id="31" name="Picture 30">
            <a:extLst>
              <a:ext uri="{FF2B5EF4-FFF2-40B4-BE49-F238E27FC236}">
                <a16:creationId xmlns:a16="http://schemas.microsoft.com/office/drawing/2014/main" id="{41ADEA26-96A1-558C-617D-F7A009208F82}"/>
              </a:ext>
            </a:extLst>
          </p:cNvPr>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rcRect l="35185" t="9381" r="35949" b="36928"/>
          <a:stretch/>
        </p:blipFill>
        <p:spPr>
          <a:xfrm rot="10800000">
            <a:off x="10278876" y="1863139"/>
            <a:ext cx="1770374" cy="3292900"/>
          </a:xfrm>
          <a:prstGeom prst="rect">
            <a:avLst/>
          </a:prstGeom>
          <a:effectLst>
            <a:outerShdw blurRad="63500" dist="63500" dir="2700000" algn="tl" rotWithShape="0">
              <a:prstClr val="black">
                <a:alpha val="40000"/>
              </a:prstClr>
            </a:outerShdw>
          </a:effectLst>
        </p:spPr>
      </p:pic>
      <p:pic>
        <p:nvPicPr>
          <p:cNvPr id="32" name="Picture 31">
            <a:extLst>
              <a:ext uri="{FF2B5EF4-FFF2-40B4-BE49-F238E27FC236}">
                <a16:creationId xmlns:a16="http://schemas.microsoft.com/office/drawing/2014/main" id="{7264BF17-64C3-F1A3-39ED-9BA4E86FF95E}"/>
              </a:ext>
            </a:extLst>
          </p:cNvPr>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5900"/>
                    </a14:imgEffect>
                  </a14:imgLayer>
                </a14:imgProps>
              </a:ext>
              <a:ext uri="{28A0092B-C50C-407E-A947-70E740481C1C}">
                <a14:useLocalDpi xmlns:a14="http://schemas.microsoft.com/office/drawing/2010/main" val="0"/>
              </a:ext>
            </a:extLst>
          </a:blip>
          <a:srcRect l="45250" t="22569" r="23227" b="20178"/>
          <a:stretch/>
        </p:blipFill>
        <p:spPr>
          <a:xfrm>
            <a:off x="8364582" y="1871537"/>
            <a:ext cx="1808480" cy="3284502"/>
          </a:xfrm>
          <a:prstGeom prst="rect">
            <a:avLst/>
          </a:prstGeom>
          <a:effectLst>
            <a:outerShdw blurRad="63500" dist="63500" dir="2700000" algn="tl" rotWithShape="0">
              <a:prstClr val="black">
                <a:alpha val="40000"/>
              </a:prstClr>
            </a:outerShdw>
          </a:effectLst>
        </p:spPr>
      </p:pic>
      <p:sp>
        <p:nvSpPr>
          <p:cNvPr id="33" name="TextBox 32">
            <a:extLst>
              <a:ext uri="{FF2B5EF4-FFF2-40B4-BE49-F238E27FC236}">
                <a16:creationId xmlns:a16="http://schemas.microsoft.com/office/drawing/2014/main" id="{0B4D4CD7-BFB1-9DB8-2FF5-028727C09921}"/>
              </a:ext>
            </a:extLst>
          </p:cNvPr>
          <p:cNvSpPr txBox="1"/>
          <p:nvPr/>
        </p:nvSpPr>
        <p:spPr>
          <a:xfrm>
            <a:off x="2919984" y="5160238"/>
            <a:ext cx="2449784" cy="707886"/>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a:solidFill>
                  <a:schemeClr val="bg1"/>
                </a:solidFill>
                <a:latin typeface="Franklin Gothic Medium" panose="020B0603020102020204" pitchFamily="34" charset="0"/>
                <a:cs typeface="Calibri"/>
              </a:rPr>
              <a:t>Insert LP orifice</a:t>
            </a:r>
          </a:p>
          <a:p>
            <a:pPr algn="ctr"/>
            <a:r>
              <a:rPr lang="en-US" sz="1200" i="1">
                <a:solidFill>
                  <a:schemeClr val="bg1"/>
                </a:solidFill>
                <a:latin typeface="Franklin Gothic Medium" panose="020B0603020102020204" pitchFamily="34" charset="0"/>
                <a:cs typeface="Calibri"/>
              </a:rPr>
              <a:t>(make sure o-ring and gasket aren’t lost or damaged)</a:t>
            </a:r>
            <a:endParaRPr lang="en-US" sz="1200" i="1"/>
          </a:p>
        </p:txBody>
      </p:sp>
      <p:sp>
        <p:nvSpPr>
          <p:cNvPr id="34" name="矢印: 右 15">
            <a:extLst>
              <a:ext uri="{FF2B5EF4-FFF2-40B4-BE49-F238E27FC236}">
                <a16:creationId xmlns:a16="http://schemas.microsoft.com/office/drawing/2014/main" id="{74FF8F30-909E-7FCE-370C-50D58E0DFD28}"/>
              </a:ext>
            </a:extLst>
          </p:cNvPr>
          <p:cNvSpPr/>
          <p:nvPr/>
        </p:nvSpPr>
        <p:spPr>
          <a:xfrm rot="19136606">
            <a:off x="2457440" y="4319571"/>
            <a:ext cx="808038" cy="338554"/>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latin typeface="Franklin Gothic Book" panose="020B0503020102020204" pitchFamily="34" charset="0"/>
                <a:cs typeface="Arial" panose="020B0604020202020204" pitchFamily="34" charset="0"/>
              </a:rPr>
              <a:t>O-RING</a:t>
            </a:r>
            <a:endParaRPr kumimoji="1" lang="ja-JP" altLang="en-US" sz="1200" b="1">
              <a:solidFill>
                <a:schemeClr val="tx1"/>
              </a:solidFill>
              <a:latin typeface="Franklin Gothic Book" panose="020B0503020102020204" pitchFamily="34" charset="0"/>
              <a:cs typeface="Arial" panose="020B0604020202020204" pitchFamily="34" charset="0"/>
            </a:endParaRPr>
          </a:p>
        </p:txBody>
      </p:sp>
      <p:sp>
        <p:nvSpPr>
          <p:cNvPr id="35" name="矢印: 右 15">
            <a:extLst>
              <a:ext uri="{FF2B5EF4-FFF2-40B4-BE49-F238E27FC236}">
                <a16:creationId xmlns:a16="http://schemas.microsoft.com/office/drawing/2014/main" id="{5657DA48-7518-C39B-4D7D-CD601B60A819}"/>
              </a:ext>
            </a:extLst>
          </p:cNvPr>
          <p:cNvSpPr/>
          <p:nvPr/>
        </p:nvSpPr>
        <p:spPr>
          <a:xfrm rot="2513967">
            <a:off x="3235858" y="2363134"/>
            <a:ext cx="808038" cy="338554"/>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latin typeface="Franklin Gothic Book" panose="020B0503020102020204" pitchFamily="34" charset="0"/>
                <a:cs typeface="Arial" panose="020B0604020202020204" pitchFamily="34" charset="0"/>
              </a:rPr>
              <a:t>GASKET</a:t>
            </a:r>
            <a:endParaRPr kumimoji="1" lang="ja-JP" altLang="en-US" sz="1200" b="1">
              <a:solidFill>
                <a:schemeClr val="tx1"/>
              </a:solidFill>
              <a:latin typeface="Franklin Gothic Book" panose="020B05030201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7123C794-B430-FCC3-1CEB-CF4B22A1E0A2}"/>
              </a:ext>
            </a:extLst>
          </p:cNvPr>
          <p:cNvPicPr>
            <a:picLocks noChangeAspect="1"/>
          </p:cNvPicPr>
          <p:nvPr/>
        </p:nvPicPr>
        <p:blipFill>
          <a:blip r:embed="rId9">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13026166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FD55AD31-4E5D-4C86-B591-1F8329BC6B1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1315782-4499-9C96-E63E-68B755DE2F62}"/>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FIELD GAS CONVERSION</a:t>
            </a:r>
          </a:p>
        </p:txBody>
      </p:sp>
      <p:cxnSp>
        <p:nvCxnSpPr>
          <p:cNvPr id="8" name="Straight Arrow Connector 7">
            <a:extLst>
              <a:ext uri="{FF2B5EF4-FFF2-40B4-BE49-F238E27FC236}">
                <a16:creationId xmlns:a16="http://schemas.microsoft.com/office/drawing/2014/main" id="{9A412C4A-E849-AF02-8A4C-CF450A7BAA17}"/>
              </a:ext>
            </a:extLst>
          </p:cNvPr>
          <p:cNvCxnSpPr>
            <a:cxnSpLocks/>
          </p:cNvCxnSpPr>
          <p:nvPr/>
        </p:nvCxnSpPr>
        <p:spPr>
          <a:xfrm>
            <a:off x="88105" y="880374"/>
            <a:ext cx="6929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EFFB19D-C3C2-89C2-CC07-63AFF36269CC}"/>
              </a:ext>
            </a:extLst>
          </p:cNvPr>
          <p:cNvSpPr txBox="1"/>
          <p:nvPr/>
        </p:nvSpPr>
        <p:spPr>
          <a:xfrm>
            <a:off x="341714" y="1210714"/>
            <a:ext cx="1882765"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Step 9</a:t>
            </a:r>
            <a:endParaRPr lang="en-US" sz="1600" dirty="0"/>
          </a:p>
        </p:txBody>
      </p:sp>
      <p:sp>
        <p:nvSpPr>
          <p:cNvPr id="9" name="TextBox 8">
            <a:extLst>
              <a:ext uri="{FF2B5EF4-FFF2-40B4-BE49-F238E27FC236}">
                <a16:creationId xmlns:a16="http://schemas.microsoft.com/office/drawing/2014/main" id="{0F58A99C-236E-9C9B-2012-E3FB97CF591D}"/>
              </a:ext>
            </a:extLst>
          </p:cNvPr>
          <p:cNvSpPr txBox="1"/>
          <p:nvPr/>
        </p:nvSpPr>
        <p:spPr>
          <a:xfrm>
            <a:off x="262016" y="4093661"/>
            <a:ext cx="2042160"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Plug in LP conversion connector</a:t>
            </a:r>
            <a:endParaRPr lang="en-US" sz="1600" dirty="0"/>
          </a:p>
        </p:txBody>
      </p:sp>
      <p:sp>
        <p:nvSpPr>
          <p:cNvPr id="10" name="TextBox 9">
            <a:extLst>
              <a:ext uri="{FF2B5EF4-FFF2-40B4-BE49-F238E27FC236}">
                <a16:creationId xmlns:a16="http://schemas.microsoft.com/office/drawing/2014/main" id="{18A9EC28-D420-CB2E-91C4-5EC52887BF62}"/>
              </a:ext>
            </a:extLst>
          </p:cNvPr>
          <p:cNvSpPr txBox="1"/>
          <p:nvPr/>
        </p:nvSpPr>
        <p:spPr>
          <a:xfrm>
            <a:off x="2515706" y="1203634"/>
            <a:ext cx="9040509"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Step 10: Changing gas type to LP with EZ Start Plus App</a:t>
            </a:r>
            <a:endParaRPr lang="en-US" sz="1600" dirty="0"/>
          </a:p>
        </p:txBody>
      </p:sp>
      <p:sp>
        <p:nvSpPr>
          <p:cNvPr id="11" name="TextBox 10">
            <a:extLst>
              <a:ext uri="{FF2B5EF4-FFF2-40B4-BE49-F238E27FC236}">
                <a16:creationId xmlns:a16="http://schemas.microsoft.com/office/drawing/2014/main" id="{C3A73C1A-E7A1-46D3-D0AC-CF5CD6473E3F}"/>
              </a:ext>
            </a:extLst>
          </p:cNvPr>
          <p:cNvSpPr txBox="1"/>
          <p:nvPr/>
        </p:nvSpPr>
        <p:spPr>
          <a:xfrm>
            <a:off x="2753870" y="5876303"/>
            <a:ext cx="184975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Open EZ Start Plus App and select Contractor</a:t>
            </a:r>
            <a:endParaRPr lang="en-US" sz="1200" i="1" dirty="0"/>
          </a:p>
        </p:txBody>
      </p:sp>
      <p:sp>
        <p:nvSpPr>
          <p:cNvPr id="12" name="TextBox 11">
            <a:extLst>
              <a:ext uri="{FF2B5EF4-FFF2-40B4-BE49-F238E27FC236}">
                <a16:creationId xmlns:a16="http://schemas.microsoft.com/office/drawing/2014/main" id="{658899A3-6AD0-98A3-9576-24A1B5DF19D6}"/>
              </a:ext>
            </a:extLst>
          </p:cNvPr>
          <p:cNvSpPr txBox="1"/>
          <p:nvPr/>
        </p:nvSpPr>
        <p:spPr>
          <a:xfrm>
            <a:off x="9941053" y="5825195"/>
            <a:ext cx="1860738"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Enter Passcode and tap “NEXT”</a:t>
            </a:r>
            <a:endParaRPr lang="en-US" sz="1600" dirty="0"/>
          </a:p>
        </p:txBody>
      </p:sp>
      <p:sp>
        <p:nvSpPr>
          <p:cNvPr id="13" name="TextBox 12">
            <a:extLst>
              <a:ext uri="{FF2B5EF4-FFF2-40B4-BE49-F238E27FC236}">
                <a16:creationId xmlns:a16="http://schemas.microsoft.com/office/drawing/2014/main" id="{6344191E-C680-3D2D-3201-DC9A35CD2CA4}"/>
              </a:ext>
            </a:extLst>
          </p:cNvPr>
          <p:cNvSpPr txBox="1"/>
          <p:nvPr/>
        </p:nvSpPr>
        <p:spPr>
          <a:xfrm>
            <a:off x="5164910" y="5841272"/>
            <a:ext cx="184975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Make sure Bluetooth is ON</a:t>
            </a:r>
            <a:endParaRPr lang="en-US" sz="1600" dirty="0"/>
          </a:p>
        </p:txBody>
      </p:sp>
      <p:pic>
        <p:nvPicPr>
          <p:cNvPr id="14" name="Picture 13">
            <a:extLst>
              <a:ext uri="{FF2B5EF4-FFF2-40B4-BE49-F238E27FC236}">
                <a16:creationId xmlns:a16="http://schemas.microsoft.com/office/drawing/2014/main" id="{A48ABD08-2F5A-BE28-9F7D-FB4AB31A693B}"/>
              </a:ext>
            </a:extLst>
          </p:cNvPr>
          <p:cNvPicPr>
            <a:picLocks noChangeAspect="1"/>
          </p:cNvPicPr>
          <p:nvPr/>
        </p:nvPicPr>
        <p:blipFill>
          <a:blip r:embed="rId2" cstate="print">
            <a:extLst>
              <a:ext uri="{28A0092B-C50C-407E-A947-70E740481C1C}">
                <a14:useLocalDpi xmlns:a14="http://schemas.microsoft.com/office/drawing/2010/main" val="0"/>
              </a:ext>
            </a:extLst>
          </a:blip>
          <a:srcRect l="16963" t="27926" r="12837" b="9333"/>
          <a:stretch/>
        </p:blipFill>
        <p:spPr>
          <a:xfrm rot="5400000">
            <a:off x="166902" y="1847805"/>
            <a:ext cx="2284946" cy="2042159"/>
          </a:xfrm>
          <a:prstGeom prst="rect">
            <a:avLst/>
          </a:prstGeom>
          <a:effectLst>
            <a:outerShdw blurRad="63500" dist="63500" dir="2700000" algn="tl" rotWithShape="0">
              <a:prstClr val="black">
                <a:alpha val="40000"/>
              </a:prstClr>
            </a:outerShdw>
          </a:effectLst>
        </p:spPr>
      </p:pic>
      <p:pic>
        <p:nvPicPr>
          <p:cNvPr id="15" name="Picture 14">
            <a:extLst>
              <a:ext uri="{FF2B5EF4-FFF2-40B4-BE49-F238E27FC236}">
                <a16:creationId xmlns:a16="http://schemas.microsoft.com/office/drawing/2014/main" id="{AE9362C8-3199-DA02-918E-FB4A6E58B980}"/>
              </a:ext>
            </a:extLst>
          </p:cNvPr>
          <p:cNvPicPr>
            <a:picLocks noChangeAspect="1"/>
          </p:cNvPicPr>
          <p:nvPr/>
        </p:nvPicPr>
        <p:blipFill>
          <a:blip r:embed="rId3">
            <a:extLst>
              <a:ext uri="{28A0092B-C50C-407E-A947-70E740481C1C}">
                <a14:useLocalDpi xmlns:a14="http://schemas.microsoft.com/office/drawing/2010/main" val="0"/>
              </a:ext>
            </a:extLst>
          </a:blip>
          <a:srcRect l="2829" r="2829"/>
          <a:stretch/>
        </p:blipFill>
        <p:spPr>
          <a:xfrm>
            <a:off x="2664836" y="1559793"/>
            <a:ext cx="2096996" cy="4333200"/>
          </a:xfrm>
          <a:prstGeom prst="rect">
            <a:avLst/>
          </a:prstGeom>
          <a:effectLst>
            <a:outerShdw blurRad="63500" dist="63500" dir="2700000" algn="tl" rotWithShape="0">
              <a:prstClr val="black">
                <a:alpha val="40000"/>
              </a:prstClr>
            </a:outerShdw>
            <a:softEdge rad="12700"/>
          </a:effectLst>
        </p:spPr>
      </p:pic>
      <p:pic>
        <p:nvPicPr>
          <p:cNvPr id="16" name="Picture 15">
            <a:extLst>
              <a:ext uri="{FF2B5EF4-FFF2-40B4-BE49-F238E27FC236}">
                <a16:creationId xmlns:a16="http://schemas.microsoft.com/office/drawing/2014/main" id="{D47F5B3F-4472-92C2-9326-3BB6D09F8AA9}"/>
              </a:ext>
            </a:extLst>
          </p:cNvPr>
          <p:cNvPicPr>
            <a:picLocks noChangeAspect="1"/>
          </p:cNvPicPr>
          <p:nvPr/>
        </p:nvPicPr>
        <p:blipFill>
          <a:blip r:embed="rId4">
            <a:extLst>
              <a:ext uri="{28A0092B-C50C-407E-A947-70E740481C1C}">
                <a14:useLocalDpi xmlns:a14="http://schemas.microsoft.com/office/drawing/2010/main" val="0"/>
              </a:ext>
            </a:extLst>
          </a:blip>
          <a:srcRect l="2816" r="2816"/>
          <a:stretch/>
        </p:blipFill>
        <p:spPr>
          <a:xfrm>
            <a:off x="5048560" y="1542188"/>
            <a:ext cx="2094879" cy="4327650"/>
          </a:xfrm>
          <a:prstGeom prst="rect">
            <a:avLst/>
          </a:prstGeom>
          <a:effectLst>
            <a:outerShdw blurRad="63500" dist="63500" dir="2700000" algn="tl" rotWithShape="0">
              <a:prstClr val="black">
                <a:alpha val="40000"/>
              </a:prstClr>
            </a:outerShdw>
            <a:softEdge rad="12700"/>
          </a:effectLst>
        </p:spPr>
      </p:pic>
      <p:pic>
        <p:nvPicPr>
          <p:cNvPr id="19" name="Picture 18">
            <a:extLst>
              <a:ext uri="{FF2B5EF4-FFF2-40B4-BE49-F238E27FC236}">
                <a16:creationId xmlns:a16="http://schemas.microsoft.com/office/drawing/2014/main" id="{90757EAE-1936-98DA-3D71-B3908062EBE6}"/>
              </a:ext>
            </a:extLst>
          </p:cNvPr>
          <p:cNvPicPr>
            <a:picLocks noChangeAspect="1"/>
          </p:cNvPicPr>
          <p:nvPr/>
        </p:nvPicPr>
        <p:blipFill>
          <a:blip r:embed="rId5">
            <a:extLst>
              <a:ext uri="{28A0092B-C50C-407E-A947-70E740481C1C}">
                <a14:useLocalDpi xmlns:a14="http://schemas.microsoft.com/office/drawing/2010/main" val="0"/>
              </a:ext>
            </a:extLst>
          </a:blip>
          <a:srcRect l="2549" r="2549"/>
          <a:stretch/>
        </p:blipFill>
        <p:spPr>
          <a:xfrm>
            <a:off x="7431253" y="1548654"/>
            <a:ext cx="2106743" cy="4327649"/>
          </a:xfrm>
          <a:prstGeom prst="rect">
            <a:avLst/>
          </a:prstGeom>
          <a:effectLst>
            <a:outerShdw blurRad="63500" dist="63500" dir="2700000" algn="tl" rotWithShape="0">
              <a:prstClr val="black">
                <a:alpha val="40000"/>
              </a:prstClr>
            </a:outerShdw>
            <a:softEdge rad="12700"/>
          </a:effectLst>
        </p:spPr>
      </p:pic>
      <p:pic>
        <p:nvPicPr>
          <p:cNvPr id="22" name="Picture 21">
            <a:extLst>
              <a:ext uri="{FF2B5EF4-FFF2-40B4-BE49-F238E27FC236}">
                <a16:creationId xmlns:a16="http://schemas.microsoft.com/office/drawing/2014/main" id="{033EA69D-2493-DFFC-846D-C61BCDDD0400}"/>
              </a:ext>
            </a:extLst>
          </p:cNvPr>
          <p:cNvPicPr>
            <a:picLocks noChangeAspect="1"/>
          </p:cNvPicPr>
          <p:nvPr/>
        </p:nvPicPr>
        <p:blipFill>
          <a:blip r:embed="rId6">
            <a:extLst>
              <a:ext uri="{28A0092B-C50C-407E-A947-70E740481C1C}">
                <a14:useLocalDpi xmlns:a14="http://schemas.microsoft.com/office/drawing/2010/main" val="0"/>
              </a:ext>
            </a:extLst>
          </a:blip>
          <a:srcRect l="2315" r="2315"/>
          <a:stretch/>
        </p:blipFill>
        <p:spPr>
          <a:xfrm>
            <a:off x="9825810" y="1542188"/>
            <a:ext cx="2117124" cy="4327648"/>
          </a:xfrm>
          <a:prstGeom prst="rect">
            <a:avLst/>
          </a:prstGeom>
          <a:effectLst>
            <a:outerShdw blurRad="63500" dist="63500" dir="2700000" algn="tl" rotWithShape="0">
              <a:prstClr val="black">
                <a:alpha val="40000"/>
              </a:prstClr>
            </a:outerShdw>
            <a:softEdge rad="12700"/>
          </a:effectLst>
        </p:spPr>
      </p:pic>
      <p:sp>
        <p:nvSpPr>
          <p:cNvPr id="23" name="TextBox 22">
            <a:extLst>
              <a:ext uri="{FF2B5EF4-FFF2-40B4-BE49-F238E27FC236}">
                <a16:creationId xmlns:a16="http://schemas.microsoft.com/office/drawing/2014/main" id="{6CDE79FE-D5C4-F779-EC06-623D5C37931C}"/>
              </a:ext>
            </a:extLst>
          </p:cNvPr>
          <p:cNvSpPr txBox="1"/>
          <p:nvPr/>
        </p:nvSpPr>
        <p:spPr>
          <a:xfrm>
            <a:off x="7544565" y="5824582"/>
            <a:ext cx="188643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Select Unit then tap OK</a:t>
            </a:r>
            <a:endParaRPr lang="en-US" sz="1600" dirty="0"/>
          </a:p>
        </p:txBody>
      </p:sp>
      <p:sp>
        <p:nvSpPr>
          <p:cNvPr id="25" name="Rectangle 24">
            <a:extLst>
              <a:ext uri="{FF2B5EF4-FFF2-40B4-BE49-F238E27FC236}">
                <a16:creationId xmlns:a16="http://schemas.microsoft.com/office/drawing/2014/main" id="{872B4DAD-4DEC-27CD-9C8A-B67C52D7AB9F}"/>
              </a:ext>
            </a:extLst>
          </p:cNvPr>
          <p:cNvSpPr/>
          <p:nvPr/>
        </p:nvSpPr>
        <p:spPr>
          <a:xfrm>
            <a:off x="9965054" y="2211082"/>
            <a:ext cx="1786592" cy="996101"/>
          </a:xfrm>
          <a:prstGeom prst="rect">
            <a:avLst/>
          </a:prstGeom>
          <a:noFill/>
          <a:ln w="15875">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08A4A02A-C1FA-C7F7-A8A6-AB1E084907F4}"/>
              </a:ext>
            </a:extLst>
          </p:cNvPr>
          <p:cNvCxnSpPr>
            <a:cxnSpLocks/>
          </p:cNvCxnSpPr>
          <p:nvPr/>
        </p:nvCxnSpPr>
        <p:spPr>
          <a:xfrm>
            <a:off x="10860798" y="3199563"/>
            <a:ext cx="0" cy="640080"/>
          </a:xfrm>
          <a:prstGeom prst="straightConnector1">
            <a:avLst/>
          </a:prstGeom>
          <a:ln w="12700">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8" name="Picture 2" descr="Finger Touch Screen On White Illustrations, Royalty-Free Vector Graphics &amp; Clip Art - iStock">
            <a:extLst>
              <a:ext uri="{FF2B5EF4-FFF2-40B4-BE49-F238E27FC236}">
                <a16:creationId xmlns:a16="http://schemas.microsoft.com/office/drawing/2014/main" id="{0B311BAA-DF32-DA5C-1852-B95BCDE40D0E}"/>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2532173" y="3669179"/>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2" descr="Finger Touch Screen On White Illustrations, Royalty-Free Vector Graphics &amp; Clip Art - iStock">
            <a:extLst>
              <a:ext uri="{FF2B5EF4-FFF2-40B4-BE49-F238E27FC236}">
                <a16:creationId xmlns:a16="http://schemas.microsoft.com/office/drawing/2014/main" id="{C17A646F-16F2-B5E2-6F46-84406554C5F0}"/>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2522835" y="4034826"/>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2" descr="Finger Touch Screen On White Illustrations, Royalty-Free Vector Graphics &amp; Clip Art - iStock">
            <a:extLst>
              <a:ext uri="{FF2B5EF4-FFF2-40B4-BE49-F238E27FC236}">
                <a16:creationId xmlns:a16="http://schemas.microsoft.com/office/drawing/2014/main" id="{316643A2-E763-589F-E7A9-7AD3C31CD460}"/>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2513497" y="4400473"/>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2" descr="Finger Touch Screen On White Illustrations, Royalty-Free Vector Graphics &amp; Clip Art - iStock">
            <a:extLst>
              <a:ext uri="{FF2B5EF4-FFF2-40B4-BE49-F238E27FC236}">
                <a16:creationId xmlns:a16="http://schemas.microsoft.com/office/drawing/2014/main" id="{27DEBBD9-BFAC-DACB-A3F2-637A2F267D01}"/>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8908670" y="4162034"/>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087226E-3449-0355-D3B8-CBFA84E127FE}"/>
              </a:ext>
            </a:extLst>
          </p:cNvPr>
          <p:cNvSpPr txBox="1"/>
          <p:nvPr/>
        </p:nvSpPr>
        <p:spPr>
          <a:xfrm>
            <a:off x="219464" y="4678436"/>
            <a:ext cx="204057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200" i="1" dirty="0">
                <a:solidFill>
                  <a:schemeClr val="bg1"/>
                </a:solidFill>
                <a:latin typeface="Franklin Gothic Book" panose="020B0503020102020204" pitchFamily="34" charset="0"/>
                <a:cs typeface="Calibri"/>
              </a:rPr>
              <a:t>*Operation Panel can also be used to convert gas type, see gas conversion directions included with unit</a:t>
            </a:r>
            <a:endParaRPr lang="en-US" sz="1050" i="1" dirty="0">
              <a:latin typeface="Franklin Gothic Book" panose="020B0503020102020204" pitchFamily="34" charset="0"/>
            </a:endParaRPr>
          </a:p>
        </p:txBody>
      </p:sp>
      <p:pic>
        <p:nvPicPr>
          <p:cNvPr id="3" name="Picture 2">
            <a:extLst>
              <a:ext uri="{FF2B5EF4-FFF2-40B4-BE49-F238E27FC236}">
                <a16:creationId xmlns:a16="http://schemas.microsoft.com/office/drawing/2014/main" id="{B134F274-81D5-2063-BB93-1A6CE31D3068}"/>
              </a:ext>
            </a:extLst>
          </p:cNvPr>
          <p:cNvPicPr>
            <a:picLocks noChangeAspect="1"/>
          </p:cNvPicPr>
          <p:nvPr/>
        </p:nvPicPr>
        <p:blipFill>
          <a:blip r:embed="rId9">
            <a:extLst>
              <a:ext uri="{28A0092B-C50C-407E-A947-70E740481C1C}">
                <a14:useLocalDpi xmlns:a14="http://schemas.microsoft.com/office/drawing/2010/main" val="0"/>
              </a:ext>
            </a:extLst>
          </a:blip>
          <a:srcRect l="20688" t="63297" r="37613" b="14960"/>
          <a:stretch>
            <a:fillRect/>
          </a:stretch>
        </p:blipFill>
        <p:spPr>
          <a:xfrm>
            <a:off x="249066" y="5569028"/>
            <a:ext cx="1994215" cy="1095882"/>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1C65C6C2-C7AD-B04F-5D92-9A378DC431E9}"/>
              </a:ext>
            </a:extLst>
          </p:cNvPr>
          <p:cNvPicPr>
            <a:picLocks noChangeAspect="1"/>
          </p:cNvPicPr>
          <p:nvPr/>
        </p:nvPicPr>
        <p:blipFill>
          <a:blip r:embed="rId10">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pic>
        <p:nvPicPr>
          <p:cNvPr id="5" name="Picture 2" descr="Finger Touch Screen On White Illustrations, Royalty-Free Vector Graphics &amp; Clip Art - iStock">
            <a:extLst>
              <a:ext uri="{FF2B5EF4-FFF2-40B4-BE49-F238E27FC236}">
                <a16:creationId xmlns:a16="http://schemas.microsoft.com/office/drawing/2014/main" id="{E45E4B23-9EB8-E73A-4947-304C18B93B4F}"/>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1424403" y="6056723"/>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24138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FD55AD31-4E5D-4C86-B591-1F8329BC6B1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1315782-4499-9C96-E63E-68B755DE2F62}"/>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FIELD GAS CONVERSION</a:t>
            </a:r>
          </a:p>
        </p:txBody>
      </p:sp>
      <p:cxnSp>
        <p:nvCxnSpPr>
          <p:cNvPr id="8" name="Straight Arrow Connector 7">
            <a:extLst>
              <a:ext uri="{FF2B5EF4-FFF2-40B4-BE49-F238E27FC236}">
                <a16:creationId xmlns:a16="http://schemas.microsoft.com/office/drawing/2014/main" id="{9A412C4A-E849-AF02-8A4C-CF450A7BAA17}"/>
              </a:ext>
            </a:extLst>
          </p:cNvPr>
          <p:cNvCxnSpPr>
            <a:cxnSpLocks/>
          </p:cNvCxnSpPr>
          <p:nvPr/>
        </p:nvCxnSpPr>
        <p:spPr>
          <a:xfrm>
            <a:off x="88105" y="880374"/>
            <a:ext cx="6929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8A9EC28-D420-CB2E-91C4-5EC52887BF62}"/>
              </a:ext>
            </a:extLst>
          </p:cNvPr>
          <p:cNvSpPr txBox="1"/>
          <p:nvPr/>
        </p:nvSpPr>
        <p:spPr>
          <a:xfrm>
            <a:off x="2632642" y="1045541"/>
            <a:ext cx="6929916" cy="338554"/>
          </a:xfrm>
          <a:prstGeom prst="rect">
            <a:avLst/>
          </a:prstGeom>
          <a:noFill/>
          <a:effectLst>
            <a:outerShdw blurRad="63500" dist="63500" dir="2700000" algn="tl" rotWithShape="0">
              <a:prstClr val="black">
                <a:alpha val="40000"/>
              </a:prstClr>
            </a:outerShdw>
          </a:effectLst>
        </p:spPr>
        <p:txBody>
          <a:bodyPr wrap="square">
            <a:spAutoFit/>
          </a:bodyPr>
          <a:lstStyle/>
          <a:p>
            <a:r>
              <a:rPr lang="en-US" sz="1600">
                <a:solidFill>
                  <a:schemeClr val="bg1"/>
                </a:solidFill>
                <a:latin typeface="Franklin Gothic Medium" panose="020B0603020102020204" pitchFamily="34" charset="0"/>
                <a:cs typeface="Calibri"/>
              </a:rPr>
              <a:t>Step 10 (continued): Changing gas type to LP with EZ Start Plus App</a:t>
            </a:r>
            <a:endParaRPr lang="en-US" sz="1600"/>
          </a:p>
        </p:txBody>
      </p:sp>
      <p:sp>
        <p:nvSpPr>
          <p:cNvPr id="11" name="TextBox 10">
            <a:extLst>
              <a:ext uri="{FF2B5EF4-FFF2-40B4-BE49-F238E27FC236}">
                <a16:creationId xmlns:a16="http://schemas.microsoft.com/office/drawing/2014/main" id="{C3A73C1A-E7A1-46D3-D0AC-CF5CD6473E3F}"/>
              </a:ext>
            </a:extLst>
          </p:cNvPr>
          <p:cNvSpPr txBox="1"/>
          <p:nvPr/>
        </p:nvSpPr>
        <p:spPr>
          <a:xfrm>
            <a:off x="2548991" y="5868033"/>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Tap “Unit Setting”</a:t>
            </a:r>
            <a:endParaRPr lang="en-US" sz="1200" i="1" dirty="0"/>
          </a:p>
        </p:txBody>
      </p:sp>
      <p:sp>
        <p:nvSpPr>
          <p:cNvPr id="12" name="TextBox 11">
            <a:extLst>
              <a:ext uri="{FF2B5EF4-FFF2-40B4-BE49-F238E27FC236}">
                <a16:creationId xmlns:a16="http://schemas.microsoft.com/office/drawing/2014/main" id="{658899A3-6AD0-98A3-9576-24A1B5DF19D6}"/>
              </a:ext>
            </a:extLst>
          </p:cNvPr>
          <p:cNvSpPr txBox="1"/>
          <p:nvPr/>
        </p:nvSpPr>
        <p:spPr>
          <a:xfrm>
            <a:off x="7427250" y="5867765"/>
            <a:ext cx="211074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Tap Change Setting, Tap LP then tap “DONE”</a:t>
            </a:r>
            <a:endParaRPr lang="en-US" sz="1600" dirty="0"/>
          </a:p>
        </p:txBody>
      </p:sp>
      <p:sp>
        <p:nvSpPr>
          <p:cNvPr id="13" name="TextBox 12">
            <a:extLst>
              <a:ext uri="{FF2B5EF4-FFF2-40B4-BE49-F238E27FC236}">
                <a16:creationId xmlns:a16="http://schemas.microsoft.com/office/drawing/2014/main" id="{6344191E-C680-3D2D-3201-DC9A35CD2CA4}"/>
              </a:ext>
            </a:extLst>
          </p:cNvPr>
          <p:cNvSpPr txBox="1"/>
          <p:nvPr/>
        </p:nvSpPr>
        <p:spPr>
          <a:xfrm>
            <a:off x="4985801" y="5892993"/>
            <a:ext cx="2233945"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Tap “Convert Gas Type”</a:t>
            </a:r>
            <a:endParaRPr lang="en-US" sz="1600" dirty="0"/>
          </a:p>
        </p:txBody>
      </p:sp>
      <p:sp>
        <p:nvSpPr>
          <p:cNvPr id="23" name="TextBox 22">
            <a:extLst>
              <a:ext uri="{FF2B5EF4-FFF2-40B4-BE49-F238E27FC236}">
                <a16:creationId xmlns:a16="http://schemas.microsoft.com/office/drawing/2014/main" id="{6CDE79FE-D5C4-F779-EC06-623D5C37931C}"/>
              </a:ext>
            </a:extLst>
          </p:cNvPr>
          <p:cNvSpPr txBox="1"/>
          <p:nvPr/>
        </p:nvSpPr>
        <p:spPr>
          <a:xfrm>
            <a:off x="9832188" y="5816048"/>
            <a:ext cx="211074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After a few seconds it should show complete</a:t>
            </a:r>
            <a:endParaRPr lang="en-US" sz="1600" dirty="0"/>
          </a:p>
        </p:txBody>
      </p:sp>
      <p:sp>
        <p:nvSpPr>
          <p:cNvPr id="4" name="TextBox 3">
            <a:extLst>
              <a:ext uri="{FF2B5EF4-FFF2-40B4-BE49-F238E27FC236}">
                <a16:creationId xmlns:a16="http://schemas.microsoft.com/office/drawing/2014/main" id="{EC1E0950-E625-C816-2C5E-134A104D74B1}"/>
              </a:ext>
            </a:extLst>
          </p:cNvPr>
          <p:cNvSpPr txBox="1"/>
          <p:nvPr/>
        </p:nvSpPr>
        <p:spPr>
          <a:xfrm>
            <a:off x="335989" y="5868033"/>
            <a:ext cx="188643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Register Warranty or skip</a:t>
            </a:r>
            <a:endParaRPr lang="en-US" sz="1600" dirty="0"/>
          </a:p>
        </p:txBody>
      </p:sp>
      <p:pic>
        <p:nvPicPr>
          <p:cNvPr id="3" name="Picture 2">
            <a:extLst>
              <a:ext uri="{FF2B5EF4-FFF2-40B4-BE49-F238E27FC236}">
                <a16:creationId xmlns:a16="http://schemas.microsoft.com/office/drawing/2014/main" id="{CDB14EB8-9CB5-2D01-2590-36BD22DCE358}"/>
              </a:ext>
            </a:extLst>
          </p:cNvPr>
          <p:cNvPicPr>
            <a:picLocks noChangeAspect="1"/>
          </p:cNvPicPr>
          <p:nvPr/>
        </p:nvPicPr>
        <p:blipFill>
          <a:blip r:embed="rId2">
            <a:extLst>
              <a:ext uri="{28A0092B-C50C-407E-A947-70E740481C1C}">
                <a14:useLocalDpi xmlns:a14="http://schemas.microsoft.com/office/drawing/2010/main" val="0"/>
              </a:ext>
            </a:extLst>
          </a:blip>
          <a:srcRect l="2829" r="2829"/>
          <a:stretch/>
        </p:blipFill>
        <p:spPr>
          <a:xfrm>
            <a:off x="2664836" y="1559793"/>
            <a:ext cx="2096996" cy="4333200"/>
          </a:xfrm>
          <a:prstGeom prst="rect">
            <a:avLst/>
          </a:prstGeom>
          <a:effectLst>
            <a:outerShdw blurRad="63500" dist="63500" dir="2700000" algn="tl" rotWithShape="0">
              <a:prstClr val="black">
                <a:alpha val="40000"/>
              </a:prstClr>
            </a:outerShdw>
            <a:softEdge rad="12700"/>
          </a:effectLst>
        </p:spPr>
      </p:pic>
      <p:pic>
        <p:nvPicPr>
          <p:cNvPr id="9" name="Picture 8">
            <a:extLst>
              <a:ext uri="{FF2B5EF4-FFF2-40B4-BE49-F238E27FC236}">
                <a16:creationId xmlns:a16="http://schemas.microsoft.com/office/drawing/2014/main" id="{528E7EA8-2E5F-2865-2FEF-505C4AA262EE}"/>
              </a:ext>
            </a:extLst>
          </p:cNvPr>
          <p:cNvPicPr>
            <a:picLocks noChangeAspect="1"/>
          </p:cNvPicPr>
          <p:nvPr/>
        </p:nvPicPr>
        <p:blipFill>
          <a:blip r:embed="rId3">
            <a:extLst>
              <a:ext uri="{28A0092B-C50C-407E-A947-70E740481C1C}">
                <a14:useLocalDpi xmlns:a14="http://schemas.microsoft.com/office/drawing/2010/main" val="0"/>
              </a:ext>
            </a:extLst>
          </a:blip>
          <a:srcRect l="2816" r="2816"/>
          <a:stretch/>
        </p:blipFill>
        <p:spPr>
          <a:xfrm>
            <a:off x="5048560" y="1542188"/>
            <a:ext cx="2094879" cy="4327650"/>
          </a:xfrm>
          <a:prstGeom prst="rect">
            <a:avLst/>
          </a:prstGeom>
          <a:effectLst>
            <a:outerShdw blurRad="63500" dist="63500" dir="2700000" algn="tl" rotWithShape="0">
              <a:prstClr val="black">
                <a:alpha val="40000"/>
              </a:prstClr>
            </a:outerShdw>
            <a:softEdge rad="12700"/>
          </a:effectLst>
        </p:spPr>
      </p:pic>
      <p:pic>
        <p:nvPicPr>
          <p:cNvPr id="27" name="Picture 26">
            <a:extLst>
              <a:ext uri="{FF2B5EF4-FFF2-40B4-BE49-F238E27FC236}">
                <a16:creationId xmlns:a16="http://schemas.microsoft.com/office/drawing/2014/main" id="{E50E535A-7E56-5BE4-5486-0140B204EEBD}"/>
              </a:ext>
            </a:extLst>
          </p:cNvPr>
          <p:cNvPicPr>
            <a:picLocks noChangeAspect="1"/>
          </p:cNvPicPr>
          <p:nvPr/>
        </p:nvPicPr>
        <p:blipFill>
          <a:blip r:embed="rId4">
            <a:extLst>
              <a:ext uri="{28A0092B-C50C-407E-A947-70E740481C1C}">
                <a14:useLocalDpi xmlns:a14="http://schemas.microsoft.com/office/drawing/2010/main" val="0"/>
              </a:ext>
            </a:extLst>
          </a:blip>
          <a:srcRect l="2549" r="2549"/>
          <a:stretch/>
        </p:blipFill>
        <p:spPr>
          <a:xfrm>
            <a:off x="7431253" y="1548654"/>
            <a:ext cx="2106743" cy="4327649"/>
          </a:xfrm>
          <a:prstGeom prst="rect">
            <a:avLst/>
          </a:prstGeom>
          <a:effectLst>
            <a:outerShdw blurRad="63500" dist="63500" dir="2700000" algn="tl" rotWithShape="0">
              <a:prstClr val="black">
                <a:alpha val="40000"/>
              </a:prstClr>
            </a:outerShdw>
            <a:softEdge rad="12700"/>
          </a:effectLst>
        </p:spPr>
      </p:pic>
      <p:pic>
        <p:nvPicPr>
          <p:cNvPr id="28" name="Picture 27">
            <a:extLst>
              <a:ext uri="{FF2B5EF4-FFF2-40B4-BE49-F238E27FC236}">
                <a16:creationId xmlns:a16="http://schemas.microsoft.com/office/drawing/2014/main" id="{10AA703E-AFA9-3386-9D30-0F35977CB8D7}"/>
              </a:ext>
            </a:extLst>
          </p:cNvPr>
          <p:cNvPicPr>
            <a:picLocks noChangeAspect="1"/>
          </p:cNvPicPr>
          <p:nvPr/>
        </p:nvPicPr>
        <p:blipFill>
          <a:blip r:embed="rId5">
            <a:extLst>
              <a:ext uri="{28A0092B-C50C-407E-A947-70E740481C1C}">
                <a14:useLocalDpi xmlns:a14="http://schemas.microsoft.com/office/drawing/2010/main" val="0"/>
              </a:ext>
            </a:extLst>
          </a:blip>
          <a:srcRect l="2315" r="2315"/>
          <a:stretch/>
        </p:blipFill>
        <p:spPr>
          <a:xfrm>
            <a:off x="9825810" y="1542188"/>
            <a:ext cx="2117124" cy="4327648"/>
          </a:xfrm>
          <a:prstGeom prst="rect">
            <a:avLst/>
          </a:prstGeom>
          <a:effectLst>
            <a:outerShdw blurRad="63500" dist="63500" dir="2700000" algn="tl" rotWithShape="0">
              <a:prstClr val="black">
                <a:alpha val="40000"/>
              </a:prstClr>
            </a:outerShdw>
            <a:softEdge rad="12700"/>
          </a:effectLst>
        </p:spPr>
      </p:pic>
      <p:pic>
        <p:nvPicPr>
          <p:cNvPr id="29" name="Picture 28">
            <a:extLst>
              <a:ext uri="{FF2B5EF4-FFF2-40B4-BE49-F238E27FC236}">
                <a16:creationId xmlns:a16="http://schemas.microsoft.com/office/drawing/2014/main" id="{C5B422EF-0954-77A1-5FB1-3D670E2E137E}"/>
              </a:ext>
            </a:extLst>
          </p:cNvPr>
          <p:cNvPicPr>
            <a:picLocks noChangeAspect="1"/>
          </p:cNvPicPr>
          <p:nvPr/>
        </p:nvPicPr>
        <p:blipFill>
          <a:blip r:embed="rId6">
            <a:extLst>
              <a:ext uri="{28A0092B-C50C-407E-A947-70E740481C1C}">
                <a14:useLocalDpi xmlns:a14="http://schemas.microsoft.com/office/drawing/2010/main" val="0"/>
              </a:ext>
            </a:extLst>
          </a:blip>
          <a:srcRect l="2829" r="2829"/>
          <a:stretch/>
        </p:blipFill>
        <p:spPr>
          <a:xfrm>
            <a:off x="286749" y="1559793"/>
            <a:ext cx="2096996" cy="4333200"/>
          </a:xfrm>
          <a:prstGeom prst="rect">
            <a:avLst/>
          </a:prstGeom>
          <a:effectLst>
            <a:outerShdw blurRad="63500" dist="63500" dir="2700000" algn="tl" rotWithShape="0">
              <a:prstClr val="black">
                <a:alpha val="40000"/>
              </a:prstClr>
            </a:outerShdw>
            <a:softEdge rad="12700"/>
          </a:effectLst>
        </p:spPr>
      </p:pic>
      <p:pic>
        <p:nvPicPr>
          <p:cNvPr id="20" name="Picture 2" descr="Finger Touch Screen On White Illustrations, Royalty-Free Vector Graphics &amp; Clip Art - iStock">
            <a:extLst>
              <a:ext uri="{FF2B5EF4-FFF2-40B4-BE49-F238E27FC236}">
                <a16:creationId xmlns:a16="http://schemas.microsoft.com/office/drawing/2014/main" id="{B9219E3C-43CC-3B14-C4CB-5D4DEEDD68AF}"/>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3885918" y="5457255"/>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2" descr="Finger Touch Screen On White Illustrations, Royalty-Free Vector Graphics &amp; Clip Art - iStock">
            <a:extLst>
              <a:ext uri="{FF2B5EF4-FFF2-40B4-BE49-F238E27FC236}">
                <a16:creationId xmlns:a16="http://schemas.microsoft.com/office/drawing/2014/main" id="{8E854FF7-8FA2-0547-0688-7F647C31BFEC}"/>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6540873" y="2912599"/>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 descr="Finger Touch Screen On White Illustrations, Royalty-Free Vector Graphics &amp; Clip Art - iStock">
            <a:extLst>
              <a:ext uri="{FF2B5EF4-FFF2-40B4-BE49-F238E27FC236}">
                <a16:creationId xmlns:a16="http://schemas.microsoft.com/office/drawing/2014/main" id="{B5E9D7ED-223F-0849-E4B1-F8B357C1EFBC}"/>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8677527" y="3396627"/>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6" name="Picture 2" descr="Finger Touch Screen On White Illustrations, Royalty-Free Vector Graphics &amp; Clip Art - iStock">
            <a:extLst>
              <a:ext uri="{FF2B5EF4-FFF2-40B4-BE49-F238E27FC236}">
                <a16:creationId xmlns:a16="http://schemas.microsoft.com/office/drawing/2014/main" id="{E4FE521C-79EE-5A05-33AD-11E87403FB78}"/>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9148038" y="5269085"/>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CB60F6A-D75D-F834-6B21-CE7F32E76652}"/>
              </a:ext>
            </a:extLst>
          </p:cNvPr>
          <p:cNvPicPr>
            <a:picLocks noChangeAspect="1"/>
          </p:cNvPicPr>
          <p:nvPr/>
        </p:nvPicPr>
        <p:blipFill>
          <a:blip r:embed="rId9">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86887062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D43731F8-3D0F-4B63-362F-44AA5E01E9F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EC77792-3605-061A-AD55-95EAD692D1D8}"/>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FIELD GAS CONVERSION</a:t>
            </a:r>
          </a:p>
        </p:txBody>
      </p:sp>
      <p:cxnSp>
        <p:nvCxnSpPr>
          <p:cNvPr id="8" name="Straight Arrow Connector 7">
            <a:extLst>
              <a:ext uri="{FF2B5EF4-FFF2-40B4-BE49-F238E27FC236}">
                <a16:creationId xmlns:a16="http://schemas.microsoft.com/office/drawing/2014/main" id="{B6ED08DA-A6CD-B11B-5DE3-18022BF73FAC}"/>
              </a:ext>
            </a:extLst>
          </p:cNvPr>
          <p:cNvCxnSpPr>
            <a:cxnSpLocks/>
          </p:cNvCxnSpPr>
          <p:nvPr/>
        </p:nvCxnSpPr>
        <p:spPr>
          <a:xfrm>
            <a:off x="88105" y="880374"/>
            <a:ext cx="6929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F118583-0242-E98A-9AE8-F22ACF00C35C}"/>
              </a:ext>
            </a:extLst>
          </p:cNvPr>
          <p:cNvSpPr txBox="1"/>
          <p:nvPr/>
        </p:nvSpPr>
        <p:spPr>
          <a:xfrm>
            <a:off x="165828" y="1163280"/>
            <a:ext cx="11860343" cy="523220"/>
          </a:xfrm>
          <a:prstGeom prst="rect">
            <a:avLst/>
          </a:prstGeom>
          <a:solidFill>
            <a:schemeClr val="bg1"/>
          </a:solidFill>
          <a:ln w="25400">
            <a:solidFill>
              <a:schemeClr val="tx1"/>
            </a:solidFill>
          </a:ln>
          <a:effectLst>
            <a:outerShdw blurRad="63500" dist="63500" dir="2700000" algn="tl" rotWithShape="0">
              <a:prstClr val="black">
                <a:alpha val="40000"/>
              </a:prstClr>
            </a:outerShdw>
          </a:effectLst>
        </p:spPr>
        <p:txBody>
          <a:bodyPr wrap="square" rtlCol="0">
            <a:spAutoFit/>
          </a:bodyPr>
          <a:lstStyle/>
          <a:p>
            <a:pPr algn="ctr"/>
            <a:r>
              <a:rPr lang="en-US" sz="2800">
                <a:latin typeface="Franklin Gothic Medium" panose="020B0603020102020204" pitchFamily="34" charset="0"/>
              </a:rPr>
              <a:t>MAKE SURE TO FILL OUT AND ATTATCH GAS CONVERSION STICKER TO UNIT</a:t>
            </a:r>
          </a:p>
        </p:txBody>
      </p:sp>
      <p:pic>
        <p:nvPicPr>
          <p:cNvPr id="24" name="Picture 23">
            <a:extLst>
              <a:ext uri="{FF2B5EF4-FFF2-40B4-BE49-F238E27FC236}">
                <a16:creationId xmlns:a16="http://schemas.microsoft.com/office/drawing/2014/main" id="{E5E47984-2DA8-AC36-027F-EB9FBA3529A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Lst>
          </a:blip>
          <a:stretch>
            <a:fillRect/>
          </a:stretch>
        </p:blipFill>
        <p:spPr>
          <a:xfrm>
            <a:off x="88105" y="2099242"/>
            <a:ext cx="5909932" cy="3324337"/>
          </a:xfrm>
          <a:prstGeom prst="rect">
            <a:avLst/>
          </a:prstGeom>
          <a:effectLst>
            <a:outerShdw blurRad="63500" dist="63500" dir="2700000" algn="tl" rotWithShape="0">
              <a:prstClr val="black">
                <a:alpha val="40000"/>
              </a:prstClr>
            </a:outerShdw>
            <a:softEdge rad="12700"/>
          </a:effectLst>
        </p:spPr>
      </p:pic>
      <p:pic>
        <p:nvPicPr>
          <p:cNvPr id="26" name="Picture 25">
            <a:extLst>
              <a:ext uri="{FF2B5EF4-FFF2-40B4-BE49-F238E27FC236}">
                <a16:creationId xmlns:a16="http://schemas.microsoft.com/office/drawing/2014/main" id="{A1132EB3-5E34-47B0-3B28-49250C4B5CAF}"/>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Effect>
                      <a14:saturation sat="66000"/>
                    </a14:imgEffect>
                  </a14:imgLayer>
                </a14:imgProps>
              </a:ext>
            </a:extLst>
          </a:blip>
          <a:stretch>
            <a:fillRect/>
          </a:stretch>
        </p:blipFill>
        <p:spPr>
          <a:xfrm>
            <a:off x="6115358" y="2099242"/>
            <a:ext cx="5909932" cy="3324337"/>
          </a:xfrm>
          <a:prstGeom prst="rect">
            <a:avLst/>
          </a:prstGeom>
          <a:effectLst>
            <a:outerShdw blurRad="63500" dist="63500" dir="2700000" algn="tl" rotWithShape="0">
              <a:prstClr val="black">
                <a:alpha val="40000"/>
              </a:prstClr>
            </a:outerShdw>
            <a:softEdge rad="12700"/>
          </a:effectLst>
        </p:spPr>
      </p:pic>
      <p:pic>
        <p:nvPicPr>
          <p:cNvPr id="2" name="Picture 1">
            <a:extLst>
              <a:ext uri="{FF2B5EF4-FFF2-40B4-BE49-F238E27FC236}">
                <a16:creationId xmlns:a16="http://schemas.microsoft.com/office/drawing/2014/main" id="{F3DA14AC-25B2-A346-C877-C6FDBD695521}"/>
              </a:ext>
            </a:extLst>
          </p:cNvPr>
          <p:cNvPicPr>
            <a:picLocks noChangeAspect="1"/>
          </p:cNvPicPr>
          <p:nvPr/>
        </p:nvPicPr>
        <p:blipFill>
          <a:blip r:embed="rId6">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86408426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25E836-E23A-E28E-F4AB-3B0263D68944}"/>
              </a:ext>
            </a:extLst>
          </p:cNvPr>
          <p:cNvPicPr>
            <a:picLocks noChangeAspect="1"/>
          </p:cNvPicPr>
          <p:nvPr/>
        </p:nvPicPr>
        <p:blipFill>
          <a:blip r:embed="rId2">
            <a:extLst>
              <a:ext uri="{28A0092B-C50C-407E-A947-70E740481C1C}">
                <a14:useLocalDpi xmlns:a14="http://schemas.microsoft.com/office/drawing/2010/main" val="0"/>
              </a:ext>
            </a:extLst>
          </a:blip>
          <a:srcRect l="21192" t="41951" r="18353" b="7294"/>
          <a:stretch>
            <a:fillRect/>
          </a:stretch>
        </p:blipFill>
        <p:spPr>
          <a:xfrm>
            <a:off x="0" y="880374"/>
            <a:ext cx="6752335" cy="5977626"/>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BUILT IN OPERATION PANEL</a:t>
            </a:r>
          </a:p>
        </p:txBody>
      </p:sp>
      <p:sp>
        <p:nvSpPr>
          <p:cNvPr id="3" name="Content Placeholder 3">
            <a:extLst>
              <a:ext uri="{FF2B5EF4-FFF2-40B4-BE49-F238E27FC236}">
                <a16:creationId xmlns:a16="http://schemas.microsoft.com/office/drawing/2014/main" id="{A777F96A-A425-B897-E1E8-F55F648B928B}"/>
              </a:ext>
            </a:extLst>
          </p:cNvPr>
          <p:cNvSpPr>
            <a:spLocks noGrp="1"/>
          </p:cNvSpPr>
          <p:nvPr>
            <p:ph type="body" sz="half" idx="2"/>
          </p:nvPr>
        </p:nvSpPr>
        <p:spPr>
          <a:xfrm>
            <a:off x="6761695" y="1385200"/>
            <a:ext cx="5181601" cy="4223120"/>
          </a:xfrm>
          <a:effectLst>
            <a:outerShdw blurRad="63500" dist="63500" dir="2700000" algn="tl" rotWithShape="0">
              <a:prstClr val="black">
                <a:alpha val="40000"/>
              </a:prstClr>
            </a:outerShdw>
          </a:effectLst>
        </p:spPr>
        <p:txBody>
          <a:bodyPr vert="horz" lIns="91440" tIns="45720" rIns="91440" bIns="45720" rtlCol="0" anchor="t">
            <a:noAutofit/>
          </a:bodyPr>
          <a:lstStyle/>
          <a:p>
            <a:r>
              <a:rPr lang="en-US" sz="3200" dirty="0">
                <a:solidFill>
                  <a:schemeClr val="bg1"/>
                </a:solidFill>
                <a:latin typeface="Franklin Gothic Book"/>
                <a:cs typeface="Calibri"/>
              </a:rPr>
              <a:t>Displays temperature setting, service reminders and error codes. Also allows you to view maintenance monitors, error code history and change installation settings. The new operation panel makes the remote control a truly optional item.</a:t>
            </a:r>
          </a:p>
        </p:txBody>
      </p:sp>
      <p:cxnSp>
        <p:nvCxnSpPr>
          <p:cNvPr id="6" name="Straight Arrow Connector 5">
            <a:extLst>
              <a:ext uri="{FF2B5EF4-FFF2-40B4-BE49-F238E27FC236}">
                <a16:creationId xmlns:a16="http://schemas.microsoft.com/office/drawing/2014/main" id="{37137757-B0AA-05D3-8BDF-58283A08B51F}"/>
              </a:ext>
            </a:extLst>
          </p:cNvPr>
          <p:cNvCxnSpPr>
            <a:cxnSpLocks/>
          </p:cNvCxnSpPr>
          <p:nvPr/>
        </p:nvCxnSpPr>
        <p:spPr>
          <a:xfrm>
            <a:off x="88105" y="880374"/>
            <a:ext cx="79332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D22CFBA-394E-B3D4-5F7B-BAE5A35603BD}"/>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73611144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874499-6B01-DAD8-9459-E8C44740DBA0}"/>
              </a:ext>
            </a:extLst>
          </p:cNvPr>
          <p:cNvPicPr>
            <a:picLocks noChangeAspect="1"/>
          </p:cNvPicPr>
          <p:nvPr/>
        </p:nvPicPr>
        <p:blipFill>
          <a:blip r:embed="rId2">
            <a:extLst>
              <a:ext uri="{28A0092B-C50C-407E-A947-70E740481C1C}">
                <a14:useLocalDpi xmlns:a14="http://schemas.microsoft.com/office/drawing/2010/main" val="0"/>
              </a:ext>
            </a:extLst>
          </a:blip>
          <a:srcRect l="17019" r="16802"/>
          <a:stretch/>
        </p:blipFill>
        <p:spPr>
          <a:xfrm>
            <a:off x="0" y="880374"/>
            <a:ext cx="6332837" cy="5977626"/>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NEW LATCHED FRONT COVER</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833199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FAE98575-69A8-44BD-C415-9DD143C31405}"/>
              </a:ext>
            </a:extLst>
          </p:cNvPr>
          <p:cNvSpPr>
            <a:spLocks noGrp="1"/>
          </p:cNvSpPr>
          <p:nvPr>
            <p:ph type="body" sz="half" idx="2"/>
          </p:nvPr>
        </p:nvSpPr>
        <p:spPr>
          <a:xfrm>
            <a:off x="6423660" y="1760748"/>
            <a:ext cx="5554979" cy="4045690"/>
          </a:xfrm>
          <a:effectLst>
            <a:outerShdw blurRad="63500" dist="63500" dir="2700000" algn="tl" rotWithShape="0">
              <a:prstClr val="black">
                <a:alpha val="40000"/>
              </a:prstClr>
            </a:outerShdw>
          </a:effectLst>
        </p:spPr>
        <p:txBody>
          <a:bodyPr vert="horz" lIns="91440" tIns="45720" rIns="91440" bIns="45720" rtlCol="0" anchor="t">
            <a:normAutofit/>
          </a:bodyPr>
          <a:lstStyle/>
          <a:p>
            <a:r>
              <a:rPr lang="en-US" sz="3200">
                <a:solidFill>
                  <a:schemeClr val="bg1"/>
                </a:solidFill>
                <a:latin typeface="Franklin Gothic Book"/>
                <a:cs typeface="Calibri"/>
              </a:rPr>
              <a:t>Easier access when performing preventative maintenance, service or operating the built in display window. Remove 2 screws at the bottom of the front cover and the latches hold the cover in place until you’re ready to remove it.</a:t>
            </a:r>
          </a:p>
        </p:txBody>
      </p:sp>
      <p:pic>
        <p:nvPicPr>
          <p:cNvPr id="5" name="Picture 4">
            <a:extLst>
              <a:ext uri="{FF2B5EF4-FFF2-40B4-BE49-F238E27FC236}">
                <a16:creationId xmlns:a16="http://schemas.microsoft.com/office/drawing/2014/main" id="{A2903517-8B05-9F0D-BFB2-A802FF0C3F36}"/>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6682674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2499361"/>
            <a:ext cx="12192000" cy="1238513"/>
          </a:xfrm>
          <a:effectLst>
            <a:outerShdw blurRad="63500" dist="63500" dir="2700000" algn="tl" rotWithShape="0">
              <a:prstClr val="black">
                <a:alpha val="40000"/>
              </a:prstClr>
            </a:outerShdw>
          </a:effectLst>
        </p:spPr>
        <p:txBody>
          <a:bodyPr>
            <a:normAutofit/>
          </a:bodyPr>
          <a:lstStyle/>
          <a:p>
            <a:pPr algn="ctr"/>
            <a:r>
              <a:rPr lang="en-US" sz="6000">
                <a:solidFill>
                  <a:schemeClr val="bg1"/>
                </a:solidFill>
                <a:latin typeface="Franklin Gothic Demi"/>
                <a:cs typeface="Calibri Light"/>
              </a:rPr>
              <a:t>INSTALLATION</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3598083" y="3737874"/>
            <a:ext cx="5048137"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B182FD7-9C5F-2876-51FD-9C3CC10F996A}"/>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76312734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PRE-INSTALLATION CHECKS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79205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3E5F4A9F-D01F-127A-AC7E-4AE8A3F75675}"/>
              </a:ext>
            </a:extLst>
          </p:cNvPr>
          <p:cNvSpPr txBox="1">
            <a:spLocks/>
          </p:cNvSpPr>
          <p:nvPr/>
        </p:nvSpPr>
        <p:spPr>
          <a:xfrm>
            <a:off x="88105" y="966294"/>
            <a:ext cx="8014653" cy="3938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000">
                <a:solidFill>
                  <a:schemeClr val="bg1"/>
                </a:solidFill>
                <a:latin typeface="Franklin Gothic Medium" panose="020B0603020102020204" pitchFamily="34" charset="0"/>
              </a:rPr>
              <a:t>Verify the following before installation and </a:t>
            </a:r>
            <a:r>
              <a:rPr lang="en-US" sz="2000" i="1">
                <a:solidFill>
                  <a:schemeClr val="bg1"/>
                </a:solidFill>
                <a:latin typeface="Franklin Gothic Medium" panose="020B0603020102020204" pitchFamily="34" charset="0"/>
              </a:rPr>
              <a:t>read the manual</a:t>
            </a:r>
            <a:r>
              <a:rPr lang="en-US" sz="2000">
                <a:solidFill>
                  <a:schemeClr val="bg1"/>
                </a:solidFill>
                <a:latin typeface="Franklin Gothic Medium" panose="020B0603020102020204" pitchFamily="34" charset="0"/>
              </a:rPr>
              <a:t>:</a:t>
            </a:r>
          </a:p>
        </p:txBody>
      </p:sp>
      <p:sp>
        <p:nvSpPr>
          <p:cNvPr id="11" name="Text Placeholder 2">
            <a:extLst>
              <a:ext uri="{FF2B5EF4-FFF2-40B4-BE49-F238E27FC236}">
                <a16:creationId xmlns:a16="http://schemas.microsoft.com/office/drawing/2014/main" id="{726B4978-5AA7-3A73-DF75-123D7D9160F0}"/>
              </a:ext>
            </a:extLst>
          </p:cNvPr>
          <p:cNvSpPr txBox="1">
            <a:spLocks/>
          </p:cNvSpPr>
          <p:nvPr/>
        </p:nvSpPr>
        <p:spPr>
          <a:xfrm>
            <a:off x="88105" y="1446110"/>
            <a:ext cx="11101044" cy="219929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800" dirty="0">
                <a:solidFill>
                  <a:schemeClr val="bg1"/>
                </a:solidFill>
                <a:latin typeface="Franklin Gothic Medium" panose="020B0603020102020204" pitchFamily="34" charset="0"/>
              </a:rPr>
              <a:t>Check the gas:</a:t>
            </a:r>
          </a:p>
          <a:p>
            <a:pPr marL="342900" indent="-342900">
              <a:buFont typeface="Arial" panose="020B0604020202020204" pitchFamily="34" charset="0"/>
              <a:buChar char="•"/>
            </a:pPr>
            <a:r>
              <a:rPr lang="en-US" sz="2000" dirty="0">
                <a:solidFill>
                  <a:schemeClr val="bg1"/>
                </a:solidFill>
                <a:latin typeface="Franklin Gothic Medium" panose="020B0603020102020204" pitchFamily="34" charset="0"/>
              </a:rPr>
              <a:t>EZ71 Max btu is 160k.</a:t>
            </a:r>
          </a:p>
          <a:p>
            <a:pPr marL="342900" indent="-342900">
              <a:buFont typeface="Arial" panose="020B0604020202020204" pitchFamily="34" charset="0"/>
              <a:buChar char="•"/>
            </a:pPr>
            <a:r>
              <a:rPr lang="en-US" sz="2000" dirty="0">
                <a:solidFill>
                  <a:schemeClr val="bg1"/>
                </a:solidFill>
                <a:latin typeface="Franklin Gothic Medium" panose="020B0603020102020204" pitchFamily="34" charset="0"/>
              </a:rPr>
              <a:t>NRCR92 Max btu is 165k.</a:t>
            </a:r>
          </a:p>
          <a:p>
            <a:pPr marL="342900" indent="-342900">
              <a:buFont typeface="Arial" panose="020B0604020202020204" pitchFamily="34" charset="0"/>
              <a:buChar char="•"/>
            </a:pPr>
            <a:r>
              <a:rPr lang="en-US" sz="2000" dirty="0">
                <a:solidFill>
                  <a:schemeClr val="bg1"/>
                </a:solidFill>
                <a:latin typeface="Franklin Gothic Medium" panose="020B0603020102020204" pitchFamily="34" charset="0"/>
              </a:rPr>
              <a:t>EZ98 Max btu is 180k.</a:t>
            </a:r>
          </a:p>
          <a:p>
            <a:pPr marL="342900" indent="-342900">
              <a:buFont typeface="Arial" panose="020B0604020202020204" pitchFamily="34" charset="0"/>
              <a:buChar char="•"/>
            </a:pPr>
            <a:r>
              <a:rPr lang="en-US" sz="2000" dirty="0">
                <a:solidFill>
                  <a:schemeClr val="bg1"/>
                </a:solidFill>
                <a:latin typeface="Franklin Gothic Medium" panose="020B0603020102020204" pitchFamily="34" charset="0"/>
              </a:rPr>
              <a:t>EZ111/NRCR111/NCC199CDV Max btu is 199k.</a:t>
            </a:r>
          </a:p>
          <a:p>
            <a:r>
              <a:rPr lang="en-US" sz="2000" dirty="0">
                <a:solidFill>
                  <a:schemeClr val="bg1"/>
                </a:solidFill>
                <a:latin typeface="Franklin Gothic Medium" panose="020B0603020102020204" pitchFamily="34" charset="0"/>
              </a:rPr>
              <a:t>Ensure the existing gas system can support that demand + other existing gas demands. </a:t>
            </a:r>
          </a:p>
          <a:p>
            <a:endParaRPr lang="en-US" sz="2000" dirty="0">
              <a:solidFill>
                <a:schemeClr val="bg1"/>
              </a:solidFill>
              <a:latin typeface="Franklin Gothic Medium" panose="020B0603020102020204" pitchFamily="34" charset="0"/>
            </a:endParaRPr>
          </a:p>
        </p:txBody>
      </p:sp>
      <p:sp>
        <p:nvSpPr>
          <p:cNvPr id="12" name="Text Placeholder 2">
            <a:extLst>
              <a:ext uri="{FF2B5EF4-FFF2-40B4-BE49-F238E27FC236}">
                <a16:creationId xmlns:a16="http://schemas.microsoft.com/office/drawing/2014/main" id="{199FA87C-6491-10EB-AB9F-8CB7E5F2BF12}"/>
              </a:ext>
            </a:extLst>
          </p:cNvPr>
          <p:cNvSpPr txBox="1">
            <a:spLocks/>
          </p:cNvSpPr>
          <p:nvPr/>
        </p:nvSpPr>
        <p:spPr>
          <a:xfrm>
            <a:off x="88105" y="3576425"/>
            <a:ext cx="11101044" cy="89386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800" dirty="0">
                <a:solidFill>
                  <a:schemeClr val="bg1"/>
                </a:solidFill>
                <a:latin typeface="Franklin Gothic Medium" panose="020B0603020102020204" pitchFamily="34" charset="0"/>
              </a:rPr>
              <a:t>Check the power:</a:t>
            </a:r>
          </a:p>
          <a:p>
            <a:pPr marL="342900" indent="-342900">
              <a:buFont typeface="Arial" panose="020B0604020202020204" pitchFamily="34" charset="0"/>
              <a:buChar char="•"/>
            </a:pPr>
            <a:r>
              <a:rPr lang="en-US" sz="2000" dirty="0">
                <a:solidFill>
                  <a:schemeClr val="bg1"/>
                </a:solidFill>
                <a:latin typeface="Franklin Gothic Medium" panose="020B0603020102020204" pitchFamily="34" charset="0"/>
              </a:rPr>
              <a:t>Pro Series and all Noritz units operate on 120 VAC at 60Hz.</a:t>
            </a:r>
          </a:p>
          <a:p>
            <a:endParaRPr lang="en-US" sz="2000" dirty="0">
              <a:solidFill>
                <a:schemeClr val="bg1"/>
              </a:solidFill>
              <a:latin typeface="Franklin Gothic Medium" panose="020B0603020102020204" pitchFamily="34" charset="0"/>
            </a:endParaRPr>
          </a:p>
        </p:txBody>
      </p:sp>
      <p:sp>
        <p:nvSpPr>
          <p:cNvPr id="13" name="Text Placeholder 2">
            <a:extLst>
              <a:ext uri="{FF2B5EF4-FFF2-40B4-BE49-F238E27FC236}">
                <a16:creationId xmlns:a16="http://schemas.microsoft.com/office/drawing/2014/main" id="{716559D0-4545-41F9-334B-EAEEC206C0A6}"/>
              </a:ext>
            </a:extLst>
          </p:cNvPr>
          <p:cNvSpPr txBox="1">
            <a:spLocks/>
          </p:cNvSpPr>
          <p:nvPr/>
        </p:nvSpPr>
        <p:spPr>
          <a:xfrm>
            <a:off x="88105" y="4581002"/>
            <a:ext cx="11101044" cy="172022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800" dirty="0">
                <a:solidFill>
                  <a:schemeClr val="bg1"/>
                </a:solidFill>
                <a:latin typeface="Franklin Gothic Medium" panose="020B0603020102020204" pitchFamily="34" charset="0"/>
              </a:rPr>
              <a:t>Check the vent:</a:t>
            </a:r>
          </a:p>
          <a:p>
            <a:pPr marL="342900" indent="-342900">
              <a:buFont typeface="Arial" panose="020B0604020202020204" pitchFamily="34" charset="0"/>
              <a:buChar char="•"/>
            </a:pPr>
            <a:r>
              <a:rPr lang="en-US" sz="2000" dirty="0">
                <a:solidFill>
                  <a:schemeClr val="bg1"/>
                </a:solidFill>
                <a:latin typeface="Franklin Gothic Medium" panose="020B0603020102020204" pitchFamily="34" charset="0"/>
              </a:rPr>
              <a:t>Pro Series uses plastic venting (PVC, CPVC and PP).</a:t>
            </a:r>
          </a:p>
          <a:p>
            <a:pPr marL="342900" indent="-342900">
              <a:buFont typeface="Arial" panose="020B0604020202020204" pitchFamily="34" charset="0"/>
              <a:buChar char="•"/>
            </a:pPr>
            <a:r>
              <a:rPr lang="en-US" sz="2000" dirty="0">
                <a:solidFill>
                  <a:schemeClr val="bg1"/>
                </a:solidFill>
                <a:latin typeface="Franklin Gothic Medium" panose="020B0603020102020204" pitchFamily="34" charset="0"/>
              </a:rPr>
              <a:t>Existing venting will likely have to be replaced unless you are replacing a similar type unit.</a:t>
            </a:r>
          </a:p>
          <a:p>
            <a:r>
              <a:rPr lang="en-US" sz="2000" dirty="0">
                <a:solidFill>
                  <a:schemeClr val="bg1"/>
                </a:solidFill>
                <a:latin typeface="Franklin Gothic Medium" panose="020B0603020102020204" pitchFamily="34" charset="0"/>
              </a:rPr>
              <a:t>Exhaust leaks into the home may lead to injury or death. </a:t>
            </a:r>
            <a:r>
              <a:rPr lang="en-US" sz="2000" dirty="0">
                <a:solidFill>
                  <a:srgbClr val="FF0000"/>
                </a:solidFill>
                <a:latin typeface="Franklin Gothic Medium" panose="020B0603020102020204" pitchFamily="34" charset="0"/>
              </a:rPr>
              <a:t>Do not take shortcuts here</a:t>
            </a:r>
            <a:r>
              <a:rPr lang="en-US" sz="2000" dirty="0">
                <a:solidFill>
                  <a:schemeClr val="bg1"/>
                </a:solidFill>
                <a:latin typeface="Franklin Gothic Medium" panose="020B0603020102020204" pitchFamily="34" charset="0"/>
              </a:rPr>
              <a:t>.</a:t>
            </a:r>
          </a:p>
          <a:p>
            <a:endParaRPr lang="en-US" sz="2000" dirty="0">
              <a:solidFill>
                <a:schemeClr val="bg1"/>
              </a:solidFill>
              <a:latin typeface="Franklin Gothic Medium" panose="020B0603020102020204" pitchFamily="34" charset="0"/>
            </a:endParaRPr>
          </a:p>
        </p:txBody>
      </p:sp>
      <p:pic>
        <p:nvPicPr>
          <p:cNvPr id="3" name="Picture 2">
            <a:extLst>
              <a:ext uri="{FF2B5EF4-FFF2-40B4-BE49-F238E27FC236}">
                <a16:creationId xmlns:a16="http://schemas.microsoft.com/office/drawing/2014/main" id="{AA294FC8-188A-06C2-A374-DAE6611985F0}"/>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5157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xEl>
                                              <p:pRg st="1" end="1"/>
                                            </p:txEl>
                                          </p:spTgt>
                                        </p:tgtEl>
                                        <p:attrNameLst>
                                          <p:attrName>style.visibility</p:attrName>
                                        </p:attrNameLst>
                                      </p:cBhvr>
                                      <p:to>
                                        <p:strVal val="visible"/>
                                      </p:to>
                                    </p:set>
                                    <p:animEffect transition="in" filter="fade">
                                      <p:cBhvr>
                                        <p:cTn id="42" dur="500"/>
                                        <p:tgtEl>
                                          <p:spTgt spid="1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Effect transition="in" filter="fade">
                                      <p:cBhvr>
                                        <p:cTn id="47" dur="500"/>
                                        <p:tgtEl>
                                          <p:spTgt spid="1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
                                            <p:txEl>
                                              <p:pRg st="1" end="1"/>
                                            </p:txEl>
                                          </p:spTgt>
                                        </p:tgtEl>
                                        <p:attrNameLst>
                                          <p:attrName>style.visibility</p:attrName>
                                        </p:attrNameLst>
                                      </p:cBhvr>
                                      <p:to>
                                        <p:strVal val="visible"/>
                                      </p:to>
                                    </p:set>
                                    <p:animEffect transition="in" filter="fade">
                                      <p:cBhvr>
                                        <p:cTn id="52" dur="500"/>
                                        <p:tgtEl>
                                          <p:spTgt spid="1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3">
                                            <p:txEl>
                                              <p:pRg st="2" end="2"/>
                                            </p:txEl>
                                          </p:spTgt>
                                        </p:tgtEl>
                                        <p:attrNameLst>
                                          <p:attrName>style.visibility</p:attrName>
                                        </p:attrNameLst>
                                      </p:cBhvr>
                                      <p:to>
                                        <p:strVal val="visible"/>
                                      </p:to>
                                    </p:set>
                                    <p:animEffect transition="in" filter="fade">
                                      <p:cBhvr>
                                        <p:cTn id="57" dur="500"/>
                                        <p:tgtEl>
                                          <p:spTgt spid="13">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3">
                                            <p:txEl>
                                              <p:pRg st="3" end="3"/>
                                            </p:txEl>
                                          </p:spTgt>
                                        </p:tgtEl>
                                        <p:attrNameLst>
                                          <p:attrName>style.visibility</p:attrName>
                                        </p:attrNameLst>
                                      </p:cBhvr>
                                      <p:to>
                                        <p:strVal val="visible"/>
                                      </p:to>
                                    </p:set>
                                    <p:animEffect transition="in" filter="fade">
                                      <p:cBhvr>
                                        <p:cTn id="6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UNIT MOUNTING</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835485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Content Placeholder 3">
            <a:extLst>
              <a:ext uri="{FF2B5EF4-FFF2-40B4-BE49-F238E27FC236}">
                <a16:creationId xmlns:a16="http://schemas.microsoft.com/office/drawing/2014/main" id="{F3FC749C-D728-83C9-022A-7E2DDD03D52D}"/>
              </a:ext>
            </a:extLst>
          </p:cNvPr>
          <p:cNvSpPr txBox="1">
            <a:spLocks/>
          </p:cNvSpPr>
          <p:nvPr/>
        </p:nvSpPr>
        <p:spPr>
          <a:xfrm>
            <a:off x="0" y="992141"/>
            <a:ext cx="11978640" cy="45066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cs typeface="Calibri"/>
              </a:rPr>
              <a:t>Mount bracket, hang heater and shift side to side for precise alignment, secure heater.</a:t>
            </a:r>
          </a:p>
        </p:txBody>
      </p:sp>
      <p:pic>
        <p:nvPicPr>
          <p:cNvPr id="10" name="Picture 9">
            <a:extLst>
              <a:ext uri="{FF2B5EF4-FFF2-40B4-BE49-F238E27FC236}">
                <a16:creationId xmlns:a16="http://schemas.microsoft.com/office/drawing/2014/main" id="{D1699997-FFF1-63AC-0C61-D41F6D9F317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680" y="2026704"/>
            <a:ext cx="11978640" cy="3275172"/>
          </a:xfrm>
          <a:prstGeom prst="rect">
            <a:avLst/>
          </a:prstGeom>
          <a:effectLst>
            <a:outerShdw blurRad="63500" dist="63500" dir="2700000" algn="tl" rotWithShape="0">
              <a:prstClr val="black">
                <a:alpha val="40000"/>
              </a:prstClr>
            </a:outerShdw>
            <a:softEdge rad="12700"/>
          </a:effectLst>
        </p:spPr>
      </p:pic>
      <p:pic>
        <p:nvPicPr>
          <p:cNvPr id="3" name="Picture 2">
            <a:extLst>
              <a:ext uri="{FF2B5EF4-FFF2-40B4-BE49-F238E27FC236}">
                <a16:creationId xmlns:a16="http://schemas.microsoft.com/office/drawing/2014/main" id="{FD630CEA-C657-81CD-AA9D-B508E33D559A}"/>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73294374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OPTIONS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8848631"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42FB531-D5F4-5A6F-B6CE-FA5922B94106}"/>
              </a:ext>
            </a:extLst>
          </p:cNvPr>
          <p:cNvSpPr>
            <a:spLocks noGrp="1"/>
          </p:cNvSpPr>
          <p:nvPr>
            <p:ph type="body" sz="half" idx="2"/>
          </p:nvPr>
        </p:nvSpPr>
        <p:spPr>
          <a:xfrm>
            <a:off x="0" y="951101"/>
            <a:ext cx="12192000" cy="809648"/>
          </a:xfrm>
          <a:effectLst>
            <a:outerShdw blurRad="63500" dist="63500" dir="2700000" algn="tl" rotWithShape="0">
              <a:prstClr val="black">
                <a:alpha val="40000"/>
              </a:prstClr>
            </a:outerShdw>
          </a:effectLst>
        </p:spPr>
        <p:txBody>
          <a:bodyPr vert="horz" lIns="91440" tIns="45720" rIns="91440" bIns="45720" rtlCol="0" anchor="t">
            <a:normAutofit/>
          </a:bodyPr>
          <a:lstStyle/>
          <a:p>
            <a:r>
              <a:rPr lang="en-US" sz="2400" dirty="0">
                <a:solidFill>
                  <a:schemeClr val="bg1"/>
                </a:solidFill>
                <a:latin typeface="Franklin Gothic Book"/>
                <a:cs typeface="Calibri"/>
              </a:rPr>
              <a:t>As with previous models, you have the ability to install the unit indoors or outdoors with a variety of venting options.</a:t>
            </a:r>
          </a:p>
        </p:txBody>
      </p:sp>
      <p:sp>
        <p:nvSpPr>
          <p:cNvPr id="3" name="Content Placeholder 3">
            <a:extLst>
              <a:ext uri="{FF2B5EF4-FFF2-40B4-BE49-F238E27FC236}">
                <a16:creationId xmlns:a16="http://schemas.microsoft.com/office/drawing/2014/main" id="{2FC51231-7A06-E03D-85BC-2F398A4899BB}"/>
              </a:ext>
            </a:extLst>
          </p:cNvPr>
          <p:cNvSpPr txBox="1">
            <a:spLocks/>
          </p:cNvSpPr>
          <p:nvPr/>
        </p:nvSpPr>
        <p:spPr>
          <a:xfrm>
            <a:off x="456488" y="5958115"/>
            <a:ext cx="4708497" cy="80964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200">
                <a:solidFill>
                  <a:schemeClr val="bg1"/>
                </a:solidFill>
                <a:latin typeface="Franklin Gothic Book"/>
                <a:cs typeface="Calibri"/>
              </a:rPr>
              <a:t>Max Vent Lengths DV or SV:</a:t>
            </a:r>
          </a:p>
          <a:p>
            <a:r>
              <a:rPr lang="en-US" sz="2200">
                <a:solidFill>
                  <a:schemeClr val="bg1"/>
                </a:solidFill>
                <a:latin typeface="Franklin Gothic Book"/>
                <a:cs typeface="Calibri"/>
              </a:rPr>
              <a:t>2”: </a:t>
            </a:r>
            <a:r>
              <a:rPr lang="en-US" sz="2200" b="1">
                <a:solidFill>
                  <a:srgbClr val="FADB00"/>
                </a:solidFill>
                <a:latin typeface="Franklin Gothic Book"/>
                <a:cs typeface="Calibri"/>
              </a:rPr>
              <a:t>75</a:t>
            </a:r>
            <a:r>
              <a:rPr lang="en-US" sz="2200">
                <a:solidFill>
                  <a:schemeClr val="bg1"/>
                </a:solidFill>
                <a:latin typeface="Franklin Gothic Book"/>
                <a:cs typeface="Calibri"/>
              </a:rPr>
              <a:t> Feet, 3”: 150 Feet, 4”: 65 Feet</a:t>
            </a:r>
          </a:p>
        </p:txBody>
      </p:sp>
      <p:pic>
        <p:nvPicPr>
          <p:cNvPr id="6" name="Picture 5">
            <a:extLst>
              <a:ext uri="{FF2B5EF4-FFF2-40B4-BE49-F238E27FC236}">
                <a16:creationId xmlns:a16="http://schemas.microsoft.com/office/drawing/2014/main" id="{9BF36369-DF2C-EBD0-B646-366CC444E17F}"/>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0916" r="20916"/>
          <a:stretch/>
        </p:blipFill>
        <p:spPr>
          <a:xfrm>
            <a:off x="554769" y="1633375"/>
            <a:ext cx="2245372" cy="4411953"/>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8586A749-439E-4CE4-DC96-2208295ECFE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1872" r="21872"/>
          <a:stretch/>
        </p:blipFill>
        <p:spPr>
          <a:xfrm>
            <a:off x="2885833" y="1648561"/>
            <a:ext cx="2164124" cy="4396767"/>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EA0BDD14-CA91-2A0D-0BB4-63C5556F44B3}"/>
              </a:ext>
            </a:extLst>
          </p:cNvPr>
          <p:cNvPicPr>
            <a:picLocks noGrp="1" noRo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6088" r="18507"/>
          <a:stretch>
            <a:fillRect/>
          </a:stretch>
        </p:blipFill>
        <p:spPr>
          <a:xfrm>
            <a:off x="6726692" y="1579502"/>
            <a:ext cx="2922622" cy="4429889"/>
          </a:xfrm>
          <a:prstGeom prst="rect">
            <a:avLst/>
          </a:prstGeom>
          <a:effectLst>
            <a:outerShdw blurRad="63500" dist="63500" dir="2700000" algn="tl" rotWithShape="0">
              <a:prstClr val="black">
                <a:alpha val="40000"/>
              </a:prstClr>
            </a:outerShdw>
          </a:effectLst>
        </p:spPr>
      </p:pic>
      <p:pic>
        <p:nvPicPr>
          <p:cNvPr id="15" name="Picture 14">
            <a:extLst>
              <a:ext uri="{FF2B5EF4-FFF2-40B4-BE49-F238E27FC236}">
                <a16:creationId xmlns:a16="http://schemas.microsoft.com/office/drawing/2014/main" id="{3E8D3226-38BC-83C2-A435-B3BFE580E052}"/>
              </a:ext>
            </a:extLst>
          </p:cNvPr>
          <p:cNvPicPr>
            <a:picLocks noGrp="1" noRo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l="21872" r="21872"/>
          <a:stretch/>
        </p:blipFill>
        <p:spPr>
          <a:xfrm>
            <a:off x="9645787" y="2090418"/>
            <a:ext cx="2089725" cy="4245612"/>
          </a:xfrm>
          <a:prstGeom prst="rect">
            <a:avLst/>
          </a:prstGeom>
          <a:effectLst>
            <a:outerShdw blurRad="63500" dist="63500" dir="2700000" algn="tl" rotWithShape="0">
              <a:prstClr val="black">
                <a:alpha val="40000"/>
              </a:prstClr>
            </a:outerShdw>
          </a:effectLst>
        </p:spPr>
      </p:pic>
      <p:sp>
        <p:nvSpPr>
          <p:cNvPr id="17" name="Content Placeholder 3">
            <a:extLst>
              <a:ext uri="{FF2B5EF4-FFF2-40B4-BE49-F238E27FC236}">
                <a16:creationId xmlns:a16="http://schemas.microsoft.com/office/drawing/2014/main" id="{03CC5F9A-8ECF-8CE8-9FF5-47E2A6393917}"/>
              </a:ext>
            </a:extLst>
          </p:cNvPr>
          <p:cNvSpPr txBox="1">
            <a:spLocks noGrp="1" noRot="1" noMove="1" noResize="1" noEditPoints="1" noAdjustHandles="1" noChangeArrowheads="1" noChangeShapeType="1"/>
          </p:cNvSpPr>
          <p:nvPr/>
        </p:nvSpPr>
        <p:spPr>
          <a:xfrm>
            <a:off x="750416" y="4165650"/>
            <a:ext cx="1819650" cy="463791"/>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dirty="0">
                <a:latin typeface="Franklin Gothic Medium" panose="020B0603020102020204" pitchFamily="34" charset="0"/>
                <a:cs typeface="Calibri"/>
              </a:rPr>
              <a:t>Indoor DV</a:t>
            </a:r>
          </a:p>
        </p:txBody>
      </p:sp>
      <p:sp>
        <p:nvSpPr>
          <p:cNvPr id="22" name="Content Placeholder 3">
            <a:extLst>
              <a:ext uri="{FF2B5EF4-FFF2-40B4-BE49-F238E27FC236}">
                <a16:creationId xmlns:a16="http://schemas.microsoft.com/office/drawing/2014/main" id="{DCDF7C8A-753B-C603-CBCC-D5AB5C619E25}"/>
              </a:ext>
            </a:extLst>
          </p:cNvPr>
          <p:cNvSpPr txBox="1">
            <a:spLocks noGrp="1" noRot="1" noMove="1" noResize="1" noEditPoints="1" noAdjustHandles="1" noChangeArrowheads="1" noChangeShapeType="1"/>
          </p:cNvSpPr>
          <p:nvPr/>
        </p:nvSpPr>
        <p:spPr>
          <a:xfrm>
            <a:off x="3011003" y="4167290"/>
            <a:ext cx="1819650" cy="463791"/>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a:latin typeface="Franklin Gothic Medium" panose="020B0603020102020204" pitchFamily="34" charset="0"/>
                <a:cs typeface="Calibri"/>
              </a:rPr>
              <a:t>Indoor SV</a:t>
            </a:r>
          </a:p>
        </p:txBody>
      </p:sp>
      <p:sp>
        <p:nvSpPr>
          <p:cNvPr id="23" name="Content Placeholder 3">
            <a:extLst>
              <a:ext uri="{FF2B5EF4-FFF2-40B4-BE49-F238E27FC236}">
                <a16:creationId xmlns:a16="http://schemas.microsoft.com/office/drawing/2014/main" id="{1DF5D857-E405-8334-9592-42F474BE2359}"/>
              </a:ext>
            </a:extLst>
          </p:cNvPr>
          <p:cNvSpPr txBox="1">
            <a:spLocks noGrp="1" noRot="1" noMove="1" noResize="1" noEditPoints="1" noAdjustHandles="1" noChangeArrowheads="1" noChangeShapeType="1"/>
          </p:cNvSpPr>
          <p:nvPr/>
        </p:nvSpPr>
        <p:spPr>
          <a:xfrm>
            <a:off x="7559074" y="4140099"/>
            <a:ext cx="1764030" cy="463791"/>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a:latin typeface="Franklin Gothic Medium" panose="020B0603020102020204" pitchFamily="34" charset="0"/>
                <a:cs typeface="Calibri"/>
              </a:rPr>
              <a:t>Indoor FSV</a:t>
            </a:r>
          </a:p>
        </p:txBody>
      </p:sp>
      <p:sp>
        <p:nvSpPr>
          <p:cNvPr id="24" name="Content Placeholder 3">
            <a:extLst>
              <a:ext uri="{FF2B5EF4-FFF2-40B4-BE49-F238E27FC236}">
                <a16:creationId xmlns:a16="http://schemas.microsoft.com/office/drawing/2014/main" id="{810AC230-3536-B824-BDDB-5D534629710F}"/>
              </a:ext>
            </a:extLst>
          </p:cNvPr>
          <p:cNvSpPr txBox="1">
            <a:spLocks noGrp="1" noRot="1" noMove="1" noResize="1" noEditPoints="1" noAdjustHandles="1" noChangeArrowheads="1" noChangeShapeType="1"/>
          </p:cNvSpPr>
          <p:nvPr/>
        </p:nvSpPr>
        <p:spPr>
          <a:xfrm>
            <a:off x="9735006" y="4134568"/>
            <a:ext cx="1793372" cy="463791"/>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a:latin typeface="Franklin Gothic Medium" panose="020B0603020102020204" pitchFamily="34" charset="0"/>
                <a:cs typeface="Calibri"/>
              </a:rPr>
              <a:t>Outdoor</a:t>
            </a:r>
          </a:p>
        </p:txBody>
      </p:sp>
      <p:pic>
        <p:nvPicPr>
          <p:cNvPr id="25" name="Picture 24">
            <a:extLst>
              <a:ext uri="{FF2B5EF4-FFF2-40B4-BE49-F238E27FC236}">
                <a16:creationId xmlns:a16="http://schemas.microsoft.com/office/drawing/2014/main" id="{23865270-DE45-F6F8-B21D-A497B929BAA8}"/>
              </a:ext>
            </a:extLst>
          </p:cNvPr>
          <p:cNvPicPr>
            <a:picLocks noGrp="1" noRo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l="12515" r="18434"/>
          <a:stretch>
            <a:fillRect/>
          </a:stretch>
        </p:blipFill>
        <p:spPr>
          <a:xfrm>
            <a:off x="4815874" y="1648561"/>
            <a:ext cx="2646078" cy="4379880"/>
          </a:xfrm>
          <a:prstGeom prst="rect">
            <a:avLst/>
          </a:prstGeom>
          <a:effectLst>
            <a:outerShdw blurRad="63500" dist="63500" dir="2700000" algn="tl" rotWithShape="0">
              <a:prstClr val="black">
                <a:alpha val="40000"/>
              </a:prstClr>
            </a:outerShdw>
          </a:effectLst>
        </p:spPr>
      </p:pic>
      <p:sp>
        <p:nvSpPr>
          <p:cNvPr id="26" name="Content Placeholder 3">
            <a:extLst>
              <a:ext uri="{FF2B5EF4-FFF2-40B4-BE49-F238E27FC236}">
                <a16:creationId xmlns:a16="http://schemas.microsoft.com/office/drawing/2014/main" id="{7C5F61AC-E28C-7852-235B-10BBC5A2091E}"/>
              </a:ext>
            </a:extLst>
          </p:cNvPr>
          <p:cNvSpPr txBox="1">
            <a:spLocks noGrp="1" noRot="1" noMove="1" noResize="1" noEditPoints="1" noAdjustHandles="1" noChangeArrowheads="1" noChangeShapeType="1"/>
          </p:cNvSpPr>
          <p:nvPr/>
        </p:nvSpPr>
        <p:spPr>
          <a:xfrm>
            <a:off x="5292124" y="4148875"/>
            <a:ext cx="1806533" cy="463791"/>
          </a:xfrm>
          <a:prstGeom prst="rect">
            <a:avLst/>
          </a:prstGeom>
          <a:solidFill>
            <a:schemeClr val="bg1">
              <a:alpha val="70000"/>
            </a:schemeClr>
          </a:solidFill>
          <a:ln w="25400" cap="rnd">
            <a:solidFill>
              <a:schemeClr val="tx1"/>
            </a:solidFill>
          </a:ln>
          <a:effectLst>
            <a:outerShdw blurRad="63500" dist="63500" dir="2700000" algn="tl" rotWithShape="0">
              <a:prstClr val="black">
                <a:alpha val="40000"/>
              </a:prstClr>
            </a:outerShdw>
          </a:effectLst>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dirty="0">
                <a:latin typeface="Franklin Gothic Medium" panose="020B0603020102020204" pitchFamily="34" charset="0"/>
                <a:cs typeface="Calibri"/>
              </a:rPr>
              <a:t>Indoor NRK</a:t>
            </a:r>
          </a:p>
        </p:txBody>
      </p:sp>
      <p:pic>
        <p:nvPicPr>
          <p:cNvPr id="4" name="Picture 3">
            <a:extLst>
              <a:ext uri="{FF2B5EF4-FFF2-40B4-BE49-F238E27FC236}">
                <a16:creationId xmlns:a16="http://schemas.microsoft.com/office/drawing/2014/main" id="{BF6576B5-0CC7-A42A-1243-7D6DAEC9879C}"/>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53260732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NO ROOF KIT</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3916967"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FF98E8D1-D62F-3F34-4CE5-14D7DA2F59AE}"/>
              </a:ext>
            </a:extLst>
          </p:cNvPr>
          <p:cNvSpPr>
            <a:spLocks noGrp="1"/>
          </p:cNvSpPr>
          <p:nvPr>
            <p:ph type="body" sz="half" idx="2"/>
          </p:nvPr>
        </p:nvSpPr>
        <p:spPr>
          <a:xfrm>
            <a:off x="61912" y="951100"/>
            <a:ext cx="7297738" cy="744349"/>
          </a:xfr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p>
            <a:r>
              <a:rPr lang="en-US" sz="2400">
                <a:solidFill>
                  <a:schemeClr val="bg1"/>
                </a:solidFill>
                <a:latin typeface="Franklin Gothic Book" panose="020B0503020102020204" pitchFamily="34" charset="0"/>
              </a:rPr>
              <a:t>Have a straight run of b-vent? The No Roof Kit makes it even </a:t>
            </a:r>
            <a:r>
              <a:rPr lang="en-US" sz="2400" b="1" err="1">
                <a:solidFill>
                  <a:srgbClr val="FADB00"/>
                </a:solidFill>
                <a:latin typeface="Franklin Gothic Book" panose="020B0503020102020204" pitchFamily="34" charset="0"/>
              </a:rPr>
              <a:t>EZ</a:t>
            </a:r>
            <a:r>
              <a:rPr lang="en-US" sz="2400" err="1">
                <a:solidFill>
                  <a:schemeClr val="bg1"/>
                </a:solidFill>
                <a:latin typeface="Franklin Gothic Book" panose="020B0503020102020204" pitchFamily="34" charset="0"/>
              </a:rPr>
              <a:t>’er</a:t>
            </a:r>
            <a:r>
              <a:rPr lang="en-US" sz="2400">
                <a:solidFill>
                  <a:schemeClr val="bg1"/>
                </a:solidFill>
                <a:latin typeface="Franklin Gothic Book" panose="020B0503020102020204" pitchFamily="34" charset="0"/>
              </a:rPr>
              <a:t> to replace a tank!</a:t>
            </a:r>
            <a:endParaRPr lang="en-US" sz="2400">
              <a:solidFill>
                <a:schemeClr val="bg1"/>
              </a:solidFill>
              <a:latin typeface="Franklin Gothic Book" panose="020B0503020102020204" pitchFamily="34" charset="0"/>
              <a:cs typeface="Calibri"/>
            </a:endParaRPr>
          </a:p>
        </p:txBody>
      </p:sp>
      <p:pic>
        <p:nvPicPr>
          <p:cNvPr id="13" name="Picture 12">
            <a:extLst>
              <a:ext uri="{FF2B5EF4-FFF2-40B4-BE49-F238E27FC236}">
                <a16:creationId xmlns:a16="http://schemas.microsoft.com/office/drawing/2014/main" id="{A0A6CF25-CB88-3570-C183-3F68A25FD1E0}"/>
              </a:ext>
            </a:extLst>
          </p:cNvPr>
          <p:cNvPicPr>
            <a:picLocks noChangeAspect="1"/>
          </p:cNvPicPr>
          <p:nvPr/>
        </p:nvPicPr>
        <p:blipFill>
          <a:blip r:embed="rId2"/>
          <a:srcRect l="2082" t="67787" r="7283" b="1710"/>
          <a:stretch/>
        </p:blipFill>
        <p:spPr>
          <a:xfrm>
            <a:off x="4679452" y="4502150"/>
            <a:ext cx="4248150" cy="2038350"/>
          </a:xfrm>
          <a:prstGeom prst="rect">
            <a:avLst/>
          </a:prstGeom>
          <a:effectLst>
            <a:outerShdw blurRad="63500" dist="63500" dir="2700000" algn="tl" rotWithShape="0">
              <a:prstClr val="black">
                <a:alpha val="40000"/>
              </a:prstClr>
            </a:outerShdw>
            <a:softEdge rad="12700"/>
          </a:effectLst>
        </p:spPr>
      </p:pic>
      <p:sp>
        <p:nvSpPr>
          <p:cNvPr id="14" name="Content Placeholder 3">
            <a:extLst>
              <a:ext uri="{FF2B5EF4-FFF2-40B4-BE49-F238E27FC236}">
                <a16:creationId xmlns:a16="http://schemas.microsoft.com/office/drawing/2014/main" id="{A06B168B-21E9-B0EC-4C90-8E178C0AF95A}"/>
              </a:ext>
            </a:extLst>
          </p:cNvPr>
          <p:cNvSpPr txBox="1">
            <a:spLocks/>
          </p:cNvSpPr>
          <p:nvPr/>
        </p:nvSpPr>
        <p:spPr>
          <a:xfrm>
            <a:off x="61911" y="1611500"/>
            <a:ext cx="8961439" cy="252870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b="1">
                <a:solidFill>
                  <a:srgbClr val="FADB00"/>
                </a:solidFill>
                <a:latin typeface="Franklin Gothic Book" panose="020B0503020102020204" pitchFamily="34" charset="0"/>
                <a:cs typeface="Calibri"/>
              </a:rPr>
              <a:t>Features:</a:t>
            </a:r>
          </a:p>
          <a:p>
            <a:pPr marL="342900" indent="-342900">
              <a:buFont typeface="Arial" panose="020B0604020202020204" pitchFamily="34" charset="0"/>
              <a:buChar char="•"/>
            </a:pPr>
            <a:r>
              <a:rPr lang="en-US" sz="1800">
                <a:solidFill>
                  <a:schemeClr val="bg1"/>
                </a:solidFill>
                <a:latin typeface="Franklin Gothic Book" panose="020B0503020102020204" pitchFamily="34" charset="0"/>
                <a:cs typeface="Calibri"/>
              </a:rPr>
              <a:t>Faster Installation without roof access</a:t>
            </a:r>
          </a:p>
          <a:p>
            <a:pPr marL="342900" indent="-342900">
              <a:buFont typeface="Arial" panose="020B0604020202020204" pitchFamily="34" charset="0"/>
              <a:buChar char="•"/>
            </a:pPr>
            <a:r>
              <a:rPr lang="en-US" sz="1800">
                <a:solidFill>
                  <a:schemeClr val="bg1"/>
                </a:solidFill>
                <a:latin typeface="Franklin Gothic Book" panose="020B0503020102020204" pitchFamily="34" charset="0"/>
                <a:cs typeface="Calibri"/>
              </a:rPr>
              <a:t>Up to 8.5’ venting available</a:t>
            </a:r>
          </a:p>
          <a:p>
            <a:pPr marL="342900" indent="-342900">
              <a:buFont typeface="Arial" panose="020B0604020202020204" pitchFamily="34" charset="0"/>
              <a:buChar char="•"/>
            </a:pPr>
            <a:r>
              <a:rPr lang="en-US" sz="1800">
                <a:solidFill>
                  <a:schemeClr val="bg1"/>
                </a:solidFill>
                <a:latin typeface="Franklin Gothic Book" panose="020B0503020102020204" pitchFamily="34" charset="0"/>
                <a:cs typeface="Calibri"/>
              </a:rPr>
              <a:t>Available for 3” and 4” round b-vent</a:t>
            </a:r>
          </a:p>
          <a:p>
            <a:pPr marL="342900" indent="-342900">
              <a:buFont typeface="Arial" panose="020B0604020202020204" pitchFamily="34" charset="0"/>
              <a:buChar char="•"/>
            </a:pPr>
            <a:r>
              <a:rPr lang="en-US" sz="1800">
                <a:solidFill>
                  <a:schemeClr val="bg1"/>
                </a:solidFill>
                <a:latin typeface="Franklin Gothic Book" panose="020B0503020102020204" pitchFamily="34" charset="0"/>
                <a:cs typeface="Calibri"/>
              </a:rPr>
              <a:t>Less material waste</a:t>
            </a:r>
          </a:p>
          <a:p>
            <a:r>
              <a:rPr lang="en-US" sz="2400" b="1">
                <a:solidFill>
                  <a:srgbClr val="FADB00"/>
                </a:solidFill>
                <a:latin typeface="Franklin Gothic Book" panose="020B0503020102020204" pitchFamily="34" charset="0"/>
                <a:cs typeface="Calibri"/>
              </a:rPr>
              <a:t>The No Roof Kit comes with all accessories needed for installation*:</a:t>
            </a:r>
          </a:p>
          <a:p>
            <a:endParaRPr lang="en-US" sz="2400" b="1">
              <a:solidFill>
                <a:srgbClr val="FADB00"/>
              </a:solidFill>
              <a:latin typeface="Franklin Gothic Book" panose="020B0503020102020204" pitchFamily="34" charset="0"/>
              <a:cs typeface="Calibri"/>
            </a:endParaRPr>
          </a:p>
        </p:txBody>
      </p:sp>
      <p:pic>
        <p:nvPicPr>
          <p:cNvPr id="16" name="Picture 15">
            <a:extLst>
              <a:ext uri="{FF2B5EF4-FFF2-40B4-BE49-F238E27FC236}">
                <a16:creationId xmlns:a16="http://schemas.microsoft.com/office/drawing/2014/main" id="{A4619E78-F77B-9435-D9E3-5C93A203D398}"/>
              </a:ext>
            </a:extLst>
          </p:cNvPr>
          <p:cNvPicPr>
            <a:picLocks noChangeAspect="1"/>
          </p:cNvPicPr>
          <p:nvPr/>
        </p:nvPicPr>
        <p:blipFill>
          <a:blip r:embed="rId2"/>
          <a:srcRect l="65861" t="42722" r="4924" b="40355"/>
          <a:stretch/>
        </p:blipFill>
        <p:spPr>
          <a:xfrm>
            <a:off x="3106738" y="4511546"/>
            <a:ext cx="1437776" cy="1187450"/>
          </a:xfrm>
          <a:prstGeom prst="rect">
            <a:avLst/>
          </a:prstGeom>
          <a:effectLst>
            <a:outerShdw blurRad="63500" dist="63500" dir="2700000" algn="tl" rotWithShape="0">
              <a:prstClr val="black">
                <a:alpha val="40000"/>
              </a:prstClr>
            </a:outerShdw>
            <a:softEdge rad="12700"/>
          </a:effectLst>
        </p:spPr>
      </p:pic>
      <p:pic>
        <p:nvPicPr>
          <p:cNvPr id="18" name="Picture 17">
            <a:extLst>
              <a:ext uri="{FF2B5EF4-FFF2-40B4-BE49-F238E27FC236}">
                <a16:creationId xmlns:a16="http://schemas.microsoft.com/office/drawing/2014/main" id="{7D4F3542-B78F-05EF-47CB-0CF73ED47447}"/>
              </a:ext>
            </a:extLst>
          </p:cNvPr>
          <p:cNvPicPr>
            <a:picLocks noChangeAspect="1"/>
          </p:cNvPicPr>
          <p:nvPr/>
        </p:nvPicPr>
        <p:blipFill>
          <a:blip r:embed="rId2"/>
          <a:srcRect l="1907" t="42666" r="40581" b="40383"/>
          <a:stretch/>
        </p:blipFill>
        <p:spPr>
          <a:xfrm>
            <a:off x="146050" y="4511546"/>
            <a:ext cx="2825750" cy="1187450"/>
          </a:xfrm>
          <a:prstGeom prst="rect">
            <a:avLst/>
          </a:prstGeom>
          <a:effectLst>
            <a:outerShdw blurRad="63500" dist="63500" dir="2700000" algn="tl" rotWithShape="0">
              <a:prstClr val="black">
                <a:alpha val="40000"/>
              </a:prstClr>
            </a:outerShdw>
            <a:softEdge rad="12700"/>
          </a:effectLst>
        </p:spPr>
      </p:pic>
      <p:sp>
        <p:nvSpPr>
          <p:cNvPr id="19" name="Content Placeholder 3">
            <a:extLst>
              <a:ext uri="{FF2B5EF4-FFF2-40B4-BE49-F238E27FC236}">
                <a16:creationId xmlns:a16="http://schemas.microsoft.com/office/drawing/2014/main" id="{9264AA28-6E15-7924-0181-1102E3B3F29A}"/>
              </a:ext>
            </a:extLst>
          </p:cNvPr>
          <p:cNvSpPr txBox="1">
            <a:spLocks/>
          </p:cNvSpPr>
          <p:nvPr/>
        </p:nvSpPr>
        <p:spPr>
          <a:xfrm>
            <a:off x="4995935" y="6556633"/>
            <a:ext cx="3615184" cy="28523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i="1">
                <a:solidFill>
                  <a:schemeClr val="bg1"/>
                </a:solidFill>
                <a:latin typeface="Franklin Gothic Book"/>
                <a:cs typeface="Calibri"/>
              </a:rPr>
              <a:t>*PVC Parts must be field supplied</a:t>
            </a:r>
          </a:p>
        </p:txBody>
      </p:sp>
      <p:sp>
        <p:nvSpPr>
          <p:cNvPr id="20" name="Content Placeholder 3">
            <a:extLst>
              <a:ext uri="{FF2B5EF4-FFF2-40B4-BE49-F238E27FC236}">
                <a16:creationId xmlns:a16="http://schemas.microsoft.com/office/drawing/2014/main" id="{F879AF0C-8116-EBC6-0651-54EA9E3406EE}"/>
              </a:ext>
            </a:extLst>
          </p:cNvPr>
          <p:cNvSpPr txBox="1">
            <a:spLocks/>
          </p:cNvSpPr>
          <p:nvPr/>
        </p:nvSpPr>
        <p:spPr>
          <a:xfrm>
            <a:off x="4995935" y="4248408"/>
            <a:ext cx="3615184" cy="28523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latin typeface="Franklin Gothic Book"/>
                <a:cs typeface="Calibri"/>
              </a:rPr>
              <a:t>Diffuser Kit</a:t>
            </a:r>
          </a:p>
        </p:txBody>
      </p:sp>
      <p:sp>
        <p:nvSpPr>
          <p:cNvPr id="21" name="Content Placeholder 3">
            <a:extLst>
              <a:ext uri="{FF2B5EF4-FFF2-40B4-BE49-F238E27FC236}">
                <a16:creationId xmlns:a16="http://schemas.microsoft.com/office/drawing/2014/main" id="{C4832760-312C-1A13-6F50-2EE51A98B486}"/>
              </a:ext>
            </a:extLst>
          </p:cNvPr>
          <p:cNvSpPr txBox="1">
            <a:spLocks/>
          </p:cNvSpPr>
          <p:nvPr/>
        </p:nvSpPr>
        <p:spPr>
          <a:xfrm>
            <a:off x="2971799" y="4248408"/>
            <a:ext cx="1707653" cy="28523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latin typeface="Franklin Gothic Book"/>
                <a:cs typeface="Calibri"/>
              </a:rPr>
              <a:t>SV Conversion Kit</a:t>
            </a:r>
          </a:p>
        </p:txBody>
      </p:sp>
      <p:sp>
        <p:nvSpPr>
          <p:cNvPr id="22" name="Content Placeholder 3">
            <a:extLst>
              <a:ext uri="{FF2B5EF4-FFF2-40B4-BE49-F238E27FC236}">
                <a16:creationId xmlns:a16="http://schemas.microsoft.com/office/drawing/2014/main" id="{0BDB5970-97E3-9597-5BF0-E709F7F63674}"/>
              </a:ext>
            </a:extLst>
          </p:cNvPr>
          <p:cNvSpPr txBox="1">
            <a:spLocks/>
          </p:cNvSpPr>
          <p:nvPr/>
        </p:nvSpPr>
        <p:spPr>
          <a:xfrm>
            <a:off x="146049" y="4248408"/>
            <a:ext cx="2825749" cy="28523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a:solidFill>
                  <a:schemeClr val="bg1"/>
                </a:solidFill>
                <a:latin typeface="Franklin Gothic Book"/>
                <a:cs typeface="Calibri"/>
              </a:rPr>
              <a:t>Polypropylene Kit</a:t>
            </a:r>
          </a:p>
        </p:txBody>
      </p:sp>
      <p:sp>
        <p:nvSpPr>
          <p:cNvPr id="23" name="Text Placeholder 2">
            <a:extLst>
              <a:ext uri="{FF2B5EF4-FFF2-40B4-BE49-F238E27FC236}">
                <a16:creationId xmlns:a16="http://schemas.microsoft.com/office/drawing/2014/main" id="{4D41B8DA-6076-5975-6F6B-DFA8E39E5BE9}"/>
              </a:ext>
            </a:extLst>
          </p:cNvPr>
          <p:cNvSpPr txBox="1">
            <a:spLocks/>
          </p:cNvSpPr>
          <p:nvPr/>
        </p:nvSpPr>
        <p:spPr>
          <a:xfrm>
            <a:off x="43182" y="5856646"/>
            <a:ext cx="1912619" cy="3479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a:solidFill>
                  <a:schemeClr val="bg1"/>
                </a:solidFill>
                <a:latin typeface="Franklin Gothic Medium" panose="020B0603020102020204" pitchFamily="34" charset="0"/>
                <a:cs typeface="Calibri"/>
              </a:rPr>
              <a:t>Item #: NRK-1</a:t>
            </a:r>
          </a:p>
        </p:txBody>
      </p:sp>
      <p:pic>
        <p:nvPicPr>
          <p:cNvPr id="3" name="Picture 2">
            <a:extLst>
              <a:ext uri="{FF2B5EF4-FFF2-40B4-BE49-F238E27FC236}">
                <a16:creationId xmlns:a16="http://schemas.microsoft.com/office/drawing/2014/main" id="{C3609CD3-BB61-8287-8131-60885902B148}"/>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B4DCCEC6-5865-BE22-E6B9-E4B1446186F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l="19572" r="20992" b="7329"/>
          <a:stretch>
            <a:fillRect/>
          </a:stretch>
        </p:blipFill>
        <p:spPr>
          <a:xfrm>
            <a:off x="8991674" y="-21172"/>
            <a:ext cx="3053080" cy="6720422"/>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40166931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EZ 2 INCH FLEX VENT</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6175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039B554-1A3F-69F0-2AF1-6B05F54CE3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606540" y="218752"/>
            <a:ext cx="5410442" cy="6420495"/>
          </a:xfrm>
          <a:prstGeom prst="rect">
            <a:avLst/>
          </a:prstGeom>
          <a:effectLst>
            <a:outerShdw blurRad="63500" dist="63500" dir="2700000" algn="tl" rotWithShape="0">
              <a:prstClr val="black">
                <a:alpha val="40000"/>
              </a:prstClr>
            </a:outerShdw>
            <a:softEdge rad="12700"/>
          </a:effectLst>
        </p:spPr>
      </p:pic>
      <p:sp>
        <p:nvSpPr>
          <p:cNvPr id="15" name="Text Placeholder 2">
            <a:extLst>
              <a:ext uri="{FF2B5EF4-FFF2-40B4-BE49-F238E27FC236}">
                <a16:creationId xmlns:a16="http://schemas.microsoft.com/office/drawing/2014/main" id="{A240637B-3C5E-562E-B942-827BB0E4D79C}"/>
              </a:ext>
            </a:extLst>
          </p:cNvPr>
          <p:cNvSpPr txBox="1">
            <a:spLocks/>
          </p:cNvSpPr>
          <p:nvPr/>
        </p:nvSpPr>
        <p:spPr>
          <a:xfrm>
            <a:off x="367348" y="1364790"/>
            <a:ext cx="6239192" cy="38949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200" dirty="0">
                <a:solidFill>
                  <a:schemeClr val="bg1"/>
                </a:solidFill>
                <a:latin typeface="Franklin Gothic Medium" panose="020B0603020102020204" pitchFamily="34" charset="0"/>
              </a:rPr>
              <a:t>Use existing 3” or 4” round b-vent.</a:t>
            </a:r>
          </a:p>
          <a:p>
            <a:r>
              <a:rPr lang="en-US" sz="2200" dirty="0">
                <a:solidFill>
                  <a:schemeClr val="bg1"/>
                </a:solidFill>
                <a:latin typeface="Franklin Gothic Medium" panose="020B0603020102020204" pitchFamily="34" charset="0"/>
              </a:rPr>
              <a:t>2 additional parts numbers required*:</a:t>
            </a:r>
          </a:p>
          <a:p>
            <a:r>
              <a:rPr lang="en-US" sz="2000" dirty="0">
                <a:solidFill>
                  <a:srgbClr val="FFC000"/>
                </a:solidFill>
                <a:latin typeface="Franklin Gothic Medium" panose="020B0603020102020204" pitchFamily="34" charset="0"/>
              </a:rPr>
              <a:t>⚫</a:t>
            </a:r>
            <a:r>
              <a:rPr lang="en-US" sz="2200" dirty="0">
                <a:solidFill>
                  <a:schemeClr val="bg1"/>
                </a:solidFill>
                <a:latin typeface="Franklin Gothic Medium" panose="020B0603020102020204" pitchFamily="34" charset="0"/>
              </a:rPr>
              <a:t> </a:t>
            </a:r>
            <a:r>
              <a:rPr lang="en-US" sz="2200" b="1" dirty="0">
                <a:solidFill>
                  <a:schemeClr val="bg1"/>
                </a:solidFill>
                <a:latin typeface="Franklin Gothic Medium" panose="020B0603020102020204" pitchFamily="34" charset="0"/>
              </a:rPr>
              <a:t>EZ2-CK-1</a:t>
            </a:r>
            <a:r>
              <a:rPr lang="en-US" sz="2200" dirty="0">
                <a:solidFill>
                  <a:schemeClr val="bg1"/>
                </a:solidFill>
                <a:latin typeface="Franklin Gothic Medium" panose="020B0603020102020204" pitchFamily="34" charset="0"/>
              </a:rPr>
              <a:t>: Conversion kit to adapt unit to accept flex vent.</a:t>
            </a:r>
          </a:p>
          <a:p>
            <a:r>
              <a:rPr lang="en-US" sz="2000" dirty="0">
                <a:solidFill>
                  <a:srgbClr val="FFC000"/>
                </a:solidFill>
                <a:latin typeface="Franklin Gothic Medium" panose="020B0603020102020204" pitchFamily="34" charset="0"/>
              </a:rPr>
              <a:t>⚫</a:t>
            </a:r>
            <a:r>
              <a:rPr lang="en-US" sz="2200" dirty="0">
                <a:solidFill>
                  <a:schemeClr val="bg1"/>
                </a:solidFill>
                <a:latin typeface="Franklin Gothic Medium" panose="020B0603020102020204" pitchFamily="34" charset="0"/>
              </a:rPr>
              <a:t> </a:t>
            </a:r>
            <a:r>
              <a:rPr lang="en-US" sz="2200" b="1" dirty="0">
                <a:solidFill>
                  <a:schemeClr val="bg1"/>
                </a:solidFill>
                <a:latin typeface="Franklin Gothic Medium" panose="020B0603020102020204" pitchFamily="34" charset="0"/>
              </a:rPr>
              <a:t>EZ2FVK-1</a:t>
            </a:r>
            <a:r>
              <a:rPr lang="en-US" sz="2200" dirty="0">
                <a:solidFill>
                  <a:schemeClr val="bg1"/>
                </a:solidFill>
                <a:latin typeface="Franklin Gothic Medium" panose="020B0603020102020204" pitchFamily="34" charset="0"/>
              </a:rPr>
              <a:t> (25 ft.) or </a:t>
            </a:r>
            <a:r>
              <a:rPr lang="en-US" sz="2200" b="1" dirty="0">
                <a:solidFill>
                  <a:schemeClr val="bg1"/>
                </a:solidFill>
                <a:latin typeface="Franklin Gothic Medium" panose="020B0603020102020204" pitchFamily="34" charset="0"/>
              </a:rPr>
              <a:t>EZ2FVK-2-1</a:t>
            </a:r>
            <a:r>
              <a:rPr lang="en-US" sz="2200" dirty="0">
                <a:solidFill>
                  <a:schemeClr val="bg1"/>
                </a:solidFill>
                <a:latin typeface="Franklin Gothic Medium" panose="020B0603020102020204" pitchFamily="34" charset="0"/>
              </a:rPr>
              <a:t> (35 ft.): Select either 25 ft. or 35 ft. depending on length of existing b-vent.</a:t>
            </a:r>
          </a:p>
          <a:p>
            <a:endParaRPr lang="en-US" sz="2200" dirty="0">
              <a:solidFill>
                <a:schemeClr val="bg1"/>
              </a:solidFill>
              <a:latin typeface="Franklin Gothic Medium" panose="020B0603020102020204" pitchFamily="34" charset="0"/>
            </a:endParaRPr>
          </a:p>
          <a:p>
            <a:r>
              <a:rPr lang="en-US" sz="2200" b="1" dirty="0">
                <a:solidFill>
                  <a:schemeClr val="bg1"/>
                </a:solidFill>
                <a:latin typeface="Franklin Gothic Medium" panose="020B0603020102020204" pitchFamily="34" charset="0"/>
              </a:rPr>
              <a:t>NOTE:</a:t>
            </a:r>
            <a:r>
              <a:rPr lang="en-US" sz="2200" dirty="0">
                <a:solidFill>
                  <a:schemeClr val="bg1"/>
                </a:solidFill>
                <a:latin typeface="Franklin Gothic Medium" panose="020B0603020102020204" pitchFamily="34" charset="0"/>
              </a:rPr>
              <a:t> Flexible vent can be shortened but you </a:t>
            </a:r>
            <a:r>
              <a:rPr lang="en-US" sz="2200" i="1" dirty="0">
                <a:solidFill>
                  <a:schemeClr val="bg1"/>
                </a:solidFill>
                <a:latin typeface="Franklin Gothic Medium" panose="020B0603020102020204" pitchFamily="34" charset="0"/>
              </a:rPr>
              <a:t>cannot</a:t>
            </a:r>
            <a:r>
              <a:rPr lang="en-US" sz="2200" dirty="0">
                <a:solidFill>
                  <a:schemeClr val="bg1"/>
                </a:solidFill>
                <a:latin typeface="Franklin Gothic Medium" panose="020B0603020102020204" pitchFamily="34" charset="0"/>
              </a:rPr>
              <a:t> join 2 pieces of flexible vent to extend the length.</a:t>
            </a:r>
          </a:p>
        </p:txBody>
      </p:sp>
      <p:sp>
        <p:nvSpPr>
          <p:cNvPr id="17" name="Text Placeholder 2">
            <a:extLst>
              <a:ext uri="{FF2B5EF4-FFF2-40B4-BE49-F238E27FC236}">
                <a16:creationId xmlns:a16="http://schemas.microsoft.com/office/drawing/2014/main" id="{0E52D62F-6BAF-F5C9-1F8A-F73676BBD4E1}"/>
              </a:ext>
            </a:extLst>
          </p:cNvPr>
          <p:cNvSpPr txBox="1">
            <a:spLocks/>
          </p:cNvSpPr>
          <p:nvPr/>
        </p:nvSpPr>
        <p:spPr>
          <a:xfrm>
            <a:off x="367348" y="5408371"/>
            <a:ext cx="6239192" cy="51237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200" i="1">
                <a:solidFill>
                  <a:schemeClr val="bg1"/>
                </a:solidFill>
                <a:latin typeface="Franklin Gothic Medium" panose="020B0603020102020204" pitchFamily="34" charset="0"/>
              </a:rPr>
              <a:t>*NOT Required if an EZTR package is purchased.</a:t>
            </a:r>
          </a:p>
        </p:txBody>
      </p:sp>
      <p:pic>
        <p:nvPicPr>
          <p:cNvPr id="2" name="Picture 1">
            <a:extLst>
              <a:ext uri="{FF2B5EF4-FFF2-40B4-BE49-F238E27FC236}">
                <a16:creationId xmlns:a16="http://schemas.microsoft.com/office/drawing/2014/main" id="{7B8784ED-ACAA-4B80-44CF-A28952A3D7D3}"/>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731116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INSTALLATION CLEARANCES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801957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Content Placeholder 3">
            <a:extLst>
              <a:ext uri="{FF2B5EF4-FFF2-40B4-BE49-F238E27FC236}">
                <a16:creationId xmlns:a16="http://schemas.microsoft.com/office/drawing/2014/main" id="{488DFD3B-0E64-E139-8E2E-5556A50B77DE}"/>
              </a:ext>
            </a:extLst>
          </p:cNvPr>
          <p:cNvSpPr>
            <a:spLocks noGrp="1"/>
          </p:cNvSpPr>
          <p:nvPr>
            <p:ph type="body" sz="half" idx="2"/>
          </p:nvPr>
        </p:nvSpPr>
        <p:spPr>
          <a:xfrm>
            <a:off x="0" y="951101"/>
            <a:ext cx="12192000" cy="390016"/>
          </a:xfr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p>
            <a:r>
              <a:rPr lang="en-US" sz="2400">
                <a:solidFill>
                  <a:schemeClr val="bg1"/>
                </a:solidFill>
                <a:latin typeface="Franklin Gothic Book" panose="020B0503020102020204" pitchFamily="34" charset="0"/>
              </a:rPr>
              <a:t>Verify the following before installation and </a:t>
            </a:r>
            <a:r>
              <a:rPr lang="en-US" sz="2400" i="1">
                <a:solidFill>
                  <a:schemeClr val="bg1"/>
                </a:solidFill>
                <a:latin typeface="Franklin Gothic Book" panose="020B0503020102020204" pitchFamily="34" charset="0"/>
              </a:rPr>
              <a:t>read the manual</a:t>
            </a:r>
            <a:endParaRPr lang="en-US" sz="2400">
              <a:solidFill>
                <a:schemeClr val="bg1"/>
              </a:solidFill>
              <a:latin typeface="Franklin Gothic Book" panose="020B0503020102020204" pitchFamily="34" charset="0"/>
              <a:cs typeface="Calibri"/>
            </a:endParaRPr>
          </a:p>
        </p:txBody>
      </p:sp>
      <p:pic>
        <p:nvPicPr>
          <p:cNvPr id="5" name="Picture 4">
            <a:extLst>
              <a:ext uri="{FF2B5EF4-FFF2-40B4-BE49-F238E27FC236}">
                <a16:creationId xmlns:a16="http://schemas.microsoft.com/office/drawing/2014/main" id="{0500BC33-5662-70A6-71E2-E894DDDE892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48070" y="2143761"/>
            <a:ext cx="10495860" cy="4248324"/>
          </a:xfrm>
          <a:prstGeom prst="rect">
            <a:avLst/>
          </a:prstGeom>
          <a:effectLst>
            <a:outerShdw blurRad="63500" dist="63500" dir="2700000" algn="tl" rotWithShape="0">
              <a:prstClr val="black">
                <a:alpha val="40000"/>
              </a:prstClr>
            </a:outerShdw>
            <a:softEdge rad="12700"/>
          </a:effectLst>
        </p:spPr>
      </p:pic>
      <p:sp>
        <p:nvSpPr>
          <p:cNvPr id="10" name="Content Placeholder 3">
            <a:extLst>
              <a:ext uri="{FF2B5EF4-FFF2-40B4-BE49-F238E27FC236}">
                <a16:creationId xmlns:a16="http://schemas.microsoft.com/office/drawing/2014/main" id="{61F17E6E-195C-9CC8-257D-9B1FFD1D45F1}"/>
              </a:ext>
            </a:extLst>
          </p:cNvPr>
          <p:cNvSpPr txBox="1">
            <a:spLocks/>
          </p:cNvSpPr>
          <p:nvPr/>
        </p:nvSpPr>
        <p:spPr>
          <a:xfrm>
            <a:off x="0" y="1289742"/>
            <a:ext cx="12192000" cy="106483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Select a proper installation location:</a:t>
            </a:r>
          </a:p>
          <a:p>
            <a:pPr marL="342900" indent="-342900">
              <a:buFont typeface="Arial" panose="020B0604020202020204" pitchFamily="34" charset="0"/>
              <a:buChar char="•"/>
            </a:pPr>
            <a:r>
              <a:rPr lang="en-US" sz="2400">
                <a:solidFill>
                  <a:schemeClr val="bg1"/>
                </a:solidFill>
                <a:latin typeface="Franklin Gothic Book" panose="020B0503020102020204" pitchFamily="34" charset="0"/>
              </a:rPr>
              <a:t>Maintain minimum required clearances and if possible, recommended clearances.</a:t>
            </a:r>
          </a:p>
        </p:txBody>
      </p:sp>
      <p:sp>
        <p:nvSpPr>
          <p:cNvPr id="11" name="Text Placeholder 2">
            <a:extLst>
              <a:ext uri="{FF2B5EF4-FFF2-40B4-BE49-F238E27FC236}">
                <a16:creationId xmlns:a16="http://schemas.microsoft.com/office/drawing/2014/main" id="{345041D7-44B6-5C61-6044-5EFFF06FAA1B}"/>
              </a:ext>
            </a:extLst>
          </p:cNvPr>
          <p:cNvSpPr txBox="1">
            <a:spLocks/>
          </p:cNvSpPr>
          <p:nvPr/>
        </p:nvSpPr>
        <p:spPr>
          <a:xfrm>
            <a:off x="1098109" y="6497214"/>
            <a:ext cx="3031932" cy="3479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a:solidFill>
                  <a:schemeClr val="bg1"/>
                </a:solidFill>
                <a:latin typeface="Franklin Gothic Book" panose="020B0503020102020204" pitchFamily="34" charset="0"/>
                <a:cs typeface="Calibri"/>
              </a:rPr>
              <a:t>Required</a:t>
            </a:r>
          </a:p>
        </p:txBody>
      </p:sp>
      <p:sp>
        <p:nvSpPr>
          <p:cNvPr id="12" name="Text Placeholder 2">
            <a:extLst>
              <a:ext uri="{FF2B5EF4-FFF2-40B4-BE49-F238E27FC236}">
                <a16:creationId xmlns:a16="http://schemas.microsoft.com/office/drawing/2014/main" id="{C6431780-B1A8-C845-A826-041C48A6E473}"/>
              </a:ext>
            </a:extLst>
          </p:cNvPr>
          <p:cNvSpPr txBox="1">
            <a:spLocks/>
          </p:cNvSpPr>
          <p:nvPr/>
        </p:nvSpPr>
        <p:spPr>
          <a:xfrm>
            <a:off x="4434841" y="6510091"/>
            <a:ext cx="3009900" cy="3479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a:solidFill>
                  <a:schemeClr val="bg1"/>
                </a:solidFill>
                <a:latin typeface="Franklin Gothic Book" panose="020B0503020102020204" pitchFamily="34" charset="0"/>
                <a:cs typeface="Calibri"/>
              </a:rPr>
              <a:t>Recommended</a:t>
            </a:r>
            <a:endParaRPr lang="en-US" sz="2400">
              <a:solidFill>
                <a:schemeClr val="bg1"/>
              </a:solidFill>
              <a:latin typeface="Franklin Gothic Book" panose="020B0503020102020204" pitchFamily="34" charset="0"/>
              <a:cs typeface="Calibri"/>
            </a:endParaRPr>
          </a:p>
        </p:txBody>
      </p:sp>
      <p:sp>
        <p:nvSpPr>
          <p:cNvPr id="13" name="Text Placeholder 2">
            <a:extLst>
              <a:ext uri="{FF2B5EF4-FFF2-40B4-BE49-F238E27FC236}">
                <a16:creationId xmlns:a16="http://schemas.microsoft.com/office/drawing/2014/main" id="{371F2393-5973-25A7-58E2-80F05A2D469C}"/>
              </a:ext>
            </a:extLst>
          </p:cNvPr>
          <p:cNvSpPr txBox="1">
            <a:spLocks/>
          </p:cNvSpPr>
          <p:nvPr/>
        </p:nvSpPr>
        <p:spPr>
          <a:xfrm>
            <a:off x="7977310" y="6497462"/>
            <a:ext cx="3116581" cy="3479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solidFill>
                  <a:schemeClr val="bg1"/>
                </a:solidFill>
                <a:latin typeface="Franklin Gothic Book" panose="020B0503020102020204" pitchFamily="34" charset="0"/>
                <a:cs typeface="Calibri"/>
              </a:rPr>
              <a:t>Cooking Equipment</a:t>
            </a:r>
            <a:endParaRPr lang="en-US" sz="2400" dirty="0">
              <a:solidFill>
                <a:schemeClr val="bg1"/>
              </a:solidFill>
              <a:latin typeface="Franklin Gothic Book" panose="020B0503020102020204" pitchFamily="34" charset="0"/>
              <a:cs typeface="Calibri"/>
            </a:endParaRPr>
          </a:p>
        </p:txBody>
      </p:sp>
      <p:pic>
        <p:nvPicPr>
          <p:cNvPr id="2" name="Picture 1">
            <a:extLst>
              <a:ext uri="{FF2B5EF4-FFF2-40B4-BE49-F238E27FC236}">
                <a16:creationId xmlns:a16="http://schemas.microsoft.com/office/drawing/2014/main" id="{08ACFF83-98F7-CF76-0EB3-36C13D8C9E97}"/>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6058429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68EFC172-99CE-9DB3-C57F-7D57587E95D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135BA47-0FB0-A112-47E4-19278D9F4581}"/>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INSTALLATION CLEARANCES</a:t>
            </a:r>
          </a:p>
        </p:txBody>
      </p:sp>
      <p:cxnSp>
        <p:nvCxnSpPr>
          <p:cNvPr id="8" name="Straight Arrow Connector 7">
            <a:extLst>
              <a:ext uri="{FF2B5EF4-FFF2-40B4-BE49-F238E27FC236}">
                <a16:creationId xmlns:a16="http://schemas.microsoft.com/office/drawing/2014/main" id="{BF968782-5983-C3A3-C893-350CB4F8471F}"/>
              </a:ext>
            </a:extLst>
          </p:cNvPr>
          <p:cNvCxnSpPr>
            <a:cxnSpLocks/>
          </p:cNvCxnSpPr>
          <p:nvPr/>
        </p:nvCxnSpPr>
        <p:spPr>
          <a:xfrm>
            <a:off x="88105" y="880374"/>
            <a:ext cx="801957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Content Placeholder 3">
            <a:extLst>
              <a:ext uri="{FF2B5EF4-FFF2-40B4-BE49-F238E27FC236}">
                <a16:creationId xmlns:a16="http://schemas.microsoft.com/office/drawing/2014/main" id="{AF88472A-2906-935D-8F76-9E0C686E35FB}"/>
              </a:ext>
            </a:extLst>
          </p:cNvPr>
          <p:cNvSpPr>
            <a:spLocks noGrp="1"/>
          </p:cNvSpPr>
          <p:nvPr>
            <p:ph type="body" sz="half" idx="2"/>
          </p:nvPr>
        </p:nvSpPr>
        <p:spPr>
          <a:xfrm>
            <a:off x="0" y="951101"/>
            <a:ext cx="12192000" cy="390016"/>
          </a:xfr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p>
            <a:r>
              <a:rPr lang="en-US" sz="2400">
                <a:solidFill>
                  <a:schemeClr val="bg1"/>
                </a:solidFill>
                <a:latin typeface="Franklin Gothic Book" panose="020B0503020102020204" pitchFamily="34" charset="0"/>
              </a:rPr>
              <a:t>Verify the following before installation and </a:t>
            </a:r>
            <a:r>
              <a:rPr lang="en-US" sz="2400" i="1">
                <a:solidFill>
                  <a:schemeClr val="bg1"/>
                </a:solidFill>
                <a:latin typeface="Franklin Gothic Book" panose="020B0503020102020204" pitchFamily="34" charset="0"/>
              </a:rPr>
              <a:t>read the manual</a:t>
            </a:r>
            <a:endParaRPr lang="en-US" sz="2400">
              <a:solidFill>
                <a:schemeClr val="bg1"/>
              </a:solidFill>
              <a:latin typeface="Franklin Gothic Book" panose="020B0503020102020204" pitchFamily="34" charset="0"/>
              <a:cs typeface="Calibri"/>
            </a:endParaRPr>
          </a:p>
        </p:txBody>
      </p:sp>
      <p:pic>
        <p:nvPicPr>
          <p:cNvPr id="5" name="Picture 4">
            <a:extLst>
              <a:ext uri="{FF2B5EF4-FFF2-40B4-BE49-F238E27FC236}">
                <a16:creationId xmlns:a16="http://schemas.microsoft.com/office/drawing/2014/main" id="{CB07EBD6-2168-5691-3B36-4DA5777FE3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48070" y="2143761"/>
            <a:ext cx="10495860" cy="4248324"/>
          </a:xfrm>
          <a:prstGeom prst="rect">
            <a:avLst/>
          </a:prstGeom>
          <a:effectLst>
            <a:outerShdw blurRad="63500" dist="63500" dir="2700000" algn="tl" rotWithShape="0">
              <a:prstClr val="black">
                <a:alpha val="40000"/>
              </a:prstClr>
            </a:outerShdw>
            <a:softEdge rad="12700"/>
          </a:effectLst>
        </p:spPr>
      </p:pic>
      <p:sp>
        <p:nvSpPr>
          <p:cNvPr id="10" name="Content Placeholder 3">
            <a:extLst>
              <a:ext uri="{FF2B5EF4-FFF2-40B4-BE49-F238E27FC236}">
                <a16:creationId xmlns:a16="http://schemas.microsoft.com/office/drawing/2014/main" id="{CAE05586-A76E-E377-5704-BEFB779B5753}"/>
              </a:ext>
            </a:extLst>
          </p:cNvPr>
          <p:cNvSpPr txBox="1">
            <a:spLocks/>
          </p:cNvSpPr>
          <p:nvPr/>
        </p:nvSpPr>
        <p:spPr>
          <a:xfrm>
            <a:off x="0" y="1289742"/>
            <a:ext cx="12192000" cy="106483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Select a proper installation location:</a:t>
            </a:r>
          </a:p>
          <a:p>
            <a:pPr marL="342900" indent="-342900">
              <a:buFont typeface="Arial" panose="020B0604020202020204" pitchFamily="34" charset="0"/>
              <a:buChar char="•"/>
            </a:pPr>
            <a:r>
              <a:rPr lang="en-US" sz="2400">
                <a:solidFill>
                  <a:schemeClr val="bg1"/>
                </a:solidFill>
                <a:latin typeface="Franklin Gothic Book" panose="020B0503020102020204" pitchFamily="34" charset="0"/>
              </a:rPr>
              <a:t>Maintain minimum required clearances and if possible, recommended clearances.</a:t>
            </a:r>
          </a:p>
        </p:txBody>
      </p:sp>
      <p:sp>
        <p:nvSpPr>
          <p:cNvPr id="11" name="Text Placeholder 2">
            <a:extLst>
              <a:ext uri="{FF2B5EF4-FFF2-40B4-BE49-F238E27FC236}">
                <a16:creationId xmlns:a16="http://schemas.microsoft.com/office/drawing/2014/main" id="{B9E36981-7832-3D0B-F16F-83DC5C4409F8}"/>
              </a:ext>
            </a:extLst>
          </p:cNvPr>
          <p:cNvSpPr txBox="1">
            <a:spLocks/>
          </p:cNvSpPr>
          <p:nvPr/>
        </p:nvSpPr>
        <p:spPr>
          <a:xfrm>
            <a:off x="1098109" y="6497214"/>
            <a:ext cx="3031932" cy="3479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a:solidFill>
                  <a:schemeClr val="bg1"/>
                </a:solidFill>
                <a:latin typeface="Franklin Gothic Book" panose="020B0503020102020204" pitchFamily="34" charset="0"/>
                <a:cs typeface="Calibri"/>
              </a:rPr>
              <a:t>Required</a:t>
            </a:r>
          </a:p>
        </p:txBody>
      </p:sp>
      <p:sp>
        <p:nvSpPr>
          <p:cNvPr id="12" name="Text Placeholder 2">
            <a:extLst>
              <a:ext uri="{FF2B5EF4-FFF2-40B4-BE49-F238E27FC236}">
                <a16:creationId xmlns:a16="http://schemas.microsoft.com/office/drawing/2014/main" id="{FDF4C8F3-E5BB-EE1D-D5C7-2B2450BB2DB6}"/>
              </a:ext>
            </a:extLst>
          </p:cNvPr>
          <p:cNvSpPr txBox="1">
            <a:spLocks/>
          </p:cNvSpPr>
          <p:nvPr/>
        </p:nvSpPr>
        <p:spPr>
          <a:xfrm>
            <a:off x="4434841" y="6510091"/>
            <a:ext cx="3009900" cy="3479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a:solidFill>
                  <a:schemeClr val="bg1"/>
                </a:solidFill>
                <a:latin typeface="Franklin Gothic Book" panose="020B0503020102020204" pitchFamily="34" charset="0"/>
                <a:cs typeface="Calibri"/>
              </a:rPr>
              <a:t>Recommended</a:t>
            </a:r>
            <a:endParaRPr lang="en-US" sz="2400">
              <a:solidFill>
                <a:schemeClr val="bg1"/>
              </a:solidFill>
              <a:latin typeface="Franklin Gothic Book" panose="020B0503020102020204" pitchFamily="34" charset="0"/>
              <a:cs typeface="Calibri"/>
            </a:endParaRPr>
          </a:p>
        </p:txBody>
      </p:sp>
      <p:sp>
        <p:nvSpPr>
          <p:cNvPr id="13" name="Text Placeholder 2">
            <a:extLst>
              <a:ext uri="{FF2B5EF4-FFF2-40B4-BE49-F238E27FC236}">
                <a16:creationId xmlns:a16="http://schemas.microsoft.com/office/drawing/2014/main" id="{8BC10090-3F64-5A7A-E4DD-746FFA204CCB}"/>
              </a:ext>
            </a:extLst>
          </p:cNvPr>
          <p:cNvSpPr txBox="1">
            <a:spLocks/>
          </p:cNvSpPr>
          <p:nvPr/>
        </p:nvSpPr>
        <p:spPr>
          <a:xfrm>
            <a:off x="7977310" y="6497462"/>
            <a:ext cx="3116581" cy="3479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solidFill>
                  <a:schemeClr val="bg1"/>
                </a:solidFill>
                <a:latin typeface="Franklin Gothic Book" panose="020B0503020102020204" pitchFamily="34" charset="0"/>
                <a:cs typeface="Calibri"/>
              </a:rPr>
              <a:t>Cooking Equipment</a:t>
            </a:r>
            <a:endParaRPr lang="en-US" sz="2400" dirty="0">
              <a:solidFill>
                <a:schemeClr val="bg1"/>
              </a:solidFill>
              <a:latin typeface="Franklin Gothic Book" panose="020B0503020102020204" pitchFamily="34" charset="0"/>
              <a:cs typeface="Calibri"/>
            </a:endParaRPr>
          </a:p>
        </p:txBody>
      </p:sp>
      <p:sp>
        <p:nvSpPr>
          <p:cNvPr id="2" name="Rectangle 1">
            <a:extLst>
              <a:ext uri="{FF2B5EF4-FFF2-40B4-BE49-F238E27FC236}">
                <a16:creationId xmlns:a16="http://schemas.microsoft.com/office/drawing/2014/main" id="{E6DCDC2B-A46E-C82F-DA17-D9634250B796}"/>
              </a:ext>
            </a:extLst>
          </p:cNvPr>
          <p:cNvSpPr/>
          <p:nvPr/>
        </p:nvSpPr>
        <p:spPr>
          <a:xfrm>
            <a:off x="0" y="913586"/>
            <a:ext cx="12192000" cy="5944413"/>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1DC2DD5-B9CA-6037-6C52-C1E2DA58A17B}"/>
              </a:ext>
            </a:extLst>
          </p:cNvPr>
          <p:cNvSpPr txBox="1"/>
          <p:nvPr/>
        </p:nvSpPr>
        <p:spPr>
          <a:xfrm>
            <a:off x="737616" y="2011680"/>
            <a:ext cx="10692384" cy="3785652"/>
          </a:xfrm>
          <a:prstGeom prst="rect">
            <a:avLst/>
          </a:prstGeom>
          <a:solidFill>
            <a:schemeClr val="bg1">
              <a:alpha val="70000"/>
            </a:schemeClr>
          </a:solidFill>
          <a:ln w="25400">
            <a:solidFill>
              <a:schemeClr val="tx1"/>
            </a:solidFill>
            <a:bevel/>
          </a:ln>
          <a:effectLst>
            <a:outerShdw blurRad="63500" dist="63500" dir="2700000" algn="tl" rotWithShape="0">
              <a:prstClr val="black">
                <a:alpha val="40000"/>
              </a:prstClr>
            </a:outerShdw>
          </a:effectLst>
        </p:spPr>
        <p:txBody>
          <a:bodyPr wrap="square" rtlCol="0">
            <a:spAutoFit/>
          </a:bodyPr>
          <a:lstStyle/>
          <a:p>
            <a:pPr algn="ctr"/>
            <a:r>
              <a:rPr lang="en-US" sz="4000" dirty="0">
                <a:latin typeface="Franklin Gothic Medium" panose="020B0603020102020204" pitchFamily="34" charset="0"/>
              </a:rPr>
              <a:t>Recommended clearances are not only there to provide enough space for inspection, maintenance and repair but also to make sure the homeowner has quick and unimpeded access to gas and water shut offs in the unlikely event of an </a:t>
            </a:r>
            <a:r>
              <a:rPr lang="en-US" sz="4000" dirty="0">
                <a:solidFill>
                  <a:srgbClr val="FF0000"/>
                </a:solidFill>
                <a:latin typeface="Franklin Gothic Medium" panose="020B0603020102020204" pitchFamily="34" charset="0"/>
              </a:rPr>
              <a:t>emergency</a:t>
            </a:r>
            <a:r>
              <a:rPr lang="en-US" sz="4000" dirty="0">
                <a:latin typeface="Franklin Gothic Medium" panose="020B0603020102020204" pitchFamily="34" charset="0"/>
              </a:rPr>
              <a:t>.</a:t>
            </a:r>
          </a:p>
        </p:txBody>
      </p:sp>
      <p:pic>
        <p:nvPicPr>
          <p:cNvPr id="4" name="Picture 3">
            <a:extLst>
              <a:ext uri="{FF2B5EF4-FFF2-40B4-BE49-F238E27FC236}">
                <a16:creationId xmlns:a16="http://schemas.microsoft.com/office/drawing/2014/main" id="{FE3D3C58-5BC6-B4BD-8B74-F234E9156BC4}"/>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15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150664847"/>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½” GAS LINE CONDITIONS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75217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Content Placeholder 3">
            <a:extLst>
              <a:ext uri="{FF2B5EF4-FFF2-40B4-BE49-F238E27FC236}">
                <a16:creationId xmlns:a16="http://schemas.microsoft.com/office/drawing/2014/main" id="{488DFD3B-0E64-E139-8E2E-5556A50B77DE}"/>
              </a:ext>
            </a:extLst>
          </p:cNvPr>
          <p:cNvSpPr>
            <a:spLocks noGrp="1"/>
          </p:cNvSpPr>
          <p:nvPr>
            <p:ph type="body" sz="half" idx="2"/>
          </p:nvPr>
        </p:nvSpPr>
        <p:spPr>
          <a:xfrm>
            <a:off x="0" y="951100"/>
            <a:ext cx="12192000" cy="938649"/>
          </a:xfrm>
          <a:effectLst>
            <a:outerShdw blurRad="63500" dist="63500" dir="2700000" algn="tl" rotWithShape="0">
              <a:prstClr val="black">
                <a:alpha val="40000"/>
              </a:prstClr>
            </a:outerShdw>
          </a:effectLst>
        </p:spPr>
        <p:txBody>
          <a:bodyPr vert="horz" lIns="91440" tIns="45720" rIns="91440" bIns="45720" rtlCol="0" anchor="t">
            <a:normAutofit fontScale="92500"/>
          </a:bodyPr>
          <a:lstStyle/>
          <a:p>
            <a:r>
              <a:rPr lang="en-US" sz="2400" dirty="0">
                <a:solidFill>
                  <a:schemeClr val="bg1"/>
                </a:solidFill>
                <a:latin typeface="Franklin Gothic Book"/>
                <a:cs typeface="Calibri"/>
              </a:rPr>
              <a:t>½” Gas line is still an option with the new Pro Series assuming an 8” WC or higher initial starting pressure. As always, make sure to follow the gas sizing tables in the installation manual.</a:t>
            </a:r>
          </a:p>
        </p:txBody>
      </p:sp>
      <p:pic>
        <p:nvPicPr>
          <p:cNvPr id="4" name="Picture 3">
            <a:extLst>
              <a:ext uri="{FF2B5EF4-FFF2-40B4-BE49-F238E27FC236}">
                <a16:creationId xmlns:a16="http://schemas.microsoft.com/office/drawing/2014/main" id="{EC0FCA33-157D-E39E-31A8-6DA3BC676147}"/>
              </a:ext>
            </a:extLst>
          </p:cNvPr>
          <p:cNvPicPr>
            <a:picLocks noChangeAspect="1"/>
          </p:cNvPicPr>
          <p:nvPr/>
        </p:nvPicPr>
        <p:blipFill>
          <a:blip r:embed="rId2"/>
          <a:srcRect l="132" t="405"/>
          <a:stretch/>
        </p:blipFill>
        <p:spPr>
          <a:xfrm>
            <a:off x="245849" y="2000250"/>
            <a:ext cx="11687883" cy="3097002"/>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D81B4A3A-7C46-039F-E7F5-5C56C95D710C}"/>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38688649"/>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GAS LINE CONDITIONS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6482866"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ECFC72BA-2F97-4DE2-8CF2-4CA007C2C1BB}"/>
              </a:ext>
            </a:extLst>
          </p:cNvPr>
          <p:cNvSpPr txBox="1">
            <a:spLocks/>
          </p:cNvSpPr>
          <p:nvPr/>
        </p:nvSpPr>
        <p:spPr>
          <a:xfrm>
            <a:off x="0" y="925832"/>
            <a:ext cx="6570971" cy="5123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General gas guidelines.</a:t>
            </a:r>
          </a:p>
        </p:txBody>
      </p:sp>
      <p:pic>
        <p:nvPicPr>
          <p:cNvPr id="10" name="Picture 9">
            <a:extLst>
              <a:ext uri="{FF2B5EF4-FFF2-40B4-BE49-F238E27FC236}">
                <a16:creationId xmlns:a16="http://schemas.microsoft.com/office/drawing/2014/main" id="{14A8BE87-FFB7-65C2-7375-86A28EF67DBF}"/>
              </a:ext>
            </a:extLst>
          </p:cNvPr>
          <p:cNvPicPr>
            <a:picLocks noChangeAspect="1"/>
          </p:cNvPicPr>
          <p:nvPr/>
        </p:nvPicPr>
        <p:blipFill>
          <a:blip r:embed="rId2"/>
          <a:stretch>
            <a:fillRect/>
          </a:stretch>
        </p:blipFill>
        <p:spPr>
          <a:xfrm>
            <a:off x="480769" y="1846652"/>
            <a:ext cx="4016006" cy="1277820"/>
          </a:xfrm>
          <a:prstGeom prst="rect">
            <a:avLst/>
          </a:prstGeom>
          <a:effectLst>
            <a:outerShdw blurRad="63500" dist="63500" dir="2700000" algn="tl" rotWithShape="0">
              <a:prstClr val="black">
                <a:alpha val="40000"/>
              </a:prstClr>
            </a:outerShdw>
            <a:softEdge rad="12700"/>
          </a:effectLst>
        </p:spPr>
      </p:pic>
      <p:pic>
        <p:nvPicPr>
          <p:cNvPr id="11" name="Picture 10">
            <a:extLst>
              <a:ext uri="{FF2B5EF4-FFF2-40B4-BE49-F238E27FC236}">
                <a16:creationId xmlns:a16="http://schemas.microsoft.com/office/drawing/2014/main" id="{0669A25E-B862-C8E8-1789-A4F19A2A519D}"/>
              </a:ext>
            </a:extLst>
          </p:cNvPr>
          <p:cNvPicPr>
            <a:picLocks noChangeAspect="1"/>
          </p:cNvPicPr>
          <p:nvPr/>
        </p:nvPicPr>
        <p:blipFill>
          <a:blip r:embed="rId3"/>
          <a:stretch>
            <a:fillRect/>
          </a:stretch>
        </p:blipFill>
        <p:spPr>
          <a:xfrm>
            <a:off x="480769" y="3429000"/>
            <a:ext cx="4016006" cy="1590702"/>
          </a:xfrm>
          <a:prstGeom prst="rect">
            <a:avLst/>
          </a:prstGeom>
          <a:effectLst>
            <a:outerShdw blurRad="63500" dist="63500" dir="2700000" algn="tl" rotWithShape="0">
              <a:prstClr val="black">
                <a:alpha val="40000"/>
              </a:prstClr>
            </a:outerShdw>
            <a:softEdge rad="12700"/>
          </a:effectLst>
        </p:spPr>
      </p:pic>
      <p:sp>
        <p:nvSpPr>
          <p:cNvPr id="12" name="Text Placeholder 2">
            <a:extLst>
              <a:ext uri="{FF2B5EF4-FFF2-40B4-BE49-F238E27FC236}">
                <a16:creationId xmlns:a16="http://schemas.microsoft.com/office/drawing/2014/main" id="{89B094C3-9653-0D7D-AA32-6CFEBD017426}"/>
              </a:ext>
            </a:extLst>
          </p:cNvPr>
          <p:cNvSpPr txBox="1">
            <a:spLocks/>
          </p:cNvSpPr>
          <p:nvPr/>
        </p:nvSpPr>
        <p:spPr>
          <a:xfrm>
            <a:off x="5123338" y="1943246"/>
            <a:ext cx="6570971" cy="323240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800">
                <a:solidFill>
                  <a:schemeClr val="bg1"/>
                </a:solidFill>
                <a:latin typeface="Franklin Gothic Medium" panose="020B0603020102020204" pitchFamily="34" charset="0"/>
              </a:rPr>
              <a:t>Test inlet pressure after installation:</a:t>
            </a:r>
          </a:p>
          <a:p>
            <a:pPr marL="342900" indent="-342900">
              <a:buFont typeface="Arial" panose="020B0604020202020204" pitchFamily="34" charset="0"/>
              <a:buChar char="•"/>
            </a:pPr>
            <a:r>
              <a:rPr lang="en-US" sz="2800">
                <a:solidFill>
                  <a:schemeClr val="bg1"/>
                </a:solidFill>
                <a:latin typeface="Franklin Gothic Medium" panose="020B0603020102020204" pitchFamily="34" charset="0"/>
              </a:rPr>
              <a:t>Low demand (1 or 2 fixtures)</a:t>
            </a:r>
          </a:p>
          <a:p>
            <a:pPr marL="342900" indent="-342900">
              <a:buFont typeface="Arial" panose="020B0604020202020204" pitchFamily="34" charset="0"/>
              <a:buChar char="•"/>
            </a:pPr>
            <a:r>
              <a:rPr lang="en-US" sz="2800">
                <a:solidFill>
                  <a:schemeClr val="bg1"/>
                </a:solidFill>
                <a:latin typeface="Franklin Gothic Medium" panose="020B0603020102020204" pitchFamily="34" charset="0"/>
              </a:rPr>
              <a:t>Moderate demand (3 or 4 fixtures)</a:t>
            </a:r>
          </a:p>
          <a:p>
            <a:pPr marL="342900" indent="-342900">
              <a:buFont typeface="Arial" panose="020B0604020202020204" pitchFamily="34" charset="0"/>
              <a:buChar char="•"/>
            </a:pPr>
            <a:r>
              <a:rPr lang="en-US" sz="2800">
                <a:solidFill>
                  <a:schemeClr val="bg1"/>
                </a:solidFill>
                <a:latin typeface="Franklin Gothic Medium" panose="020B0603020102020204" pitchFamily="34" charset="0"/>
              </a:rPr>
              <a:t>High demand (5+ fixtures)</a:t>
            </a:r>
          </a:p>
          <a:p>
            <a:pPr marL="342900" indent="-342900">
              <a:buFont typeface="Arial" panose="020B0604020202020204" pitchFamily="34" charset="0"/>
              <a:buChar char="•"/>
            </a:pPr>
            <a:r>
              <a:rPr lang="en-US" sz="2800">
                <a:solidFill>
                  <a:schemeClr val="bg1"/>
                </a:solidFill>
                <a:latin typeface="Franklin Gothic Medium" panose="020B0603020102020204" pitchFamily="34" charset="0"/>
              </a:rPr>
              <a:t>Worst case scenario, 5+ fixtures + all other gas appliances.</a:t>
            </a:r>
          </a:p>
        </p:txBody>
      </p:sp>
      <p:pic>
        <p:nvPicPr>
          <p:cNvPr id="3" name="Picture 2">
            <a:extLst>
              <a:ext uri="{FF2B5EF4-FFF2-40B4-BE49-F238E27FC236}">
                <a16:creationId xmlns:a16="http://schemas.microsoft.com/office/drawing/2014/main" id="{398F89E8-D30D-EB52-FE9F-552F2A7A9000}"/>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20229241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D28A5CC-FAC6-1D9C-BBFE-E721D1985FCB}"/>
              </a:ext>
            </a:extLst>
          </p:cNvPr>
          <p:cNvSpPr txBox="1">
            <a:spLocks/>
          </p:cNvSpPr>
          <p:nvPr/>
        </p:nvSpPr>
        <p:spPr>
          <a:xfrm>
            <a:off x="367348" y="1254859"/>
            <a:ext cx="11005869" cy="50206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400">
                <a:solidFill>
                  <a:schemeClr val="bg1"/>
                </a:solidFill>
                <a:latin typeface="Franklin Gothic Medium" panose="020B0603020102020204" pitchFamily="34" charset="0"/>
                <a:cs typeface="Calibri"/>
              </a:rPr>
              <a:t>An improperly sized gas line generally results in one or more of the following issues:</a:t>
            </a:r>
          </a:p>
          <a:p>
            <a:pPr marL="0" indent="0">
              <a:buNone/>
            </a:pPr>
            <a:endParaRPr lang="en-US" sz="2400">
              <a:solidFill>
                <a:schemeClr val="bg1"/>
              </a:solidFill>
              <a:latin typeface="Franklin Gothic Medium" panose="020B0603020102020204" pitchFamily="34" charset="0"/>
              <a:cs typeface="Calibri"/>
            </a:endParaRPr>
          </a:p>
          <a:p>
            <a:r>
              <a:rPr lang="en-US" sz="2400">
                <a:solidFill>
                  <a:schemeClr val="bg1"/>
                </a:solidFill>
                <a:latin typeface="Franklin Gothic Medium" panose="020B0603020102020204" pitchFamily="34" charset="0"/>
                <a:cs typeface="Calibri"/>
              </a:rPr>
              <a:t>Ignition Failure (Error Code 11)</a:t>
            </a:r>
          </a:p>
          <a:p>
            <a:r>
              <a:rPr lang="en-US" sz="2400">
                <a:solidFill>
                  <a:schemeClr val="bg1"/>
                </a:solidFill>
                <a:latin typeface="Franklin Gothic Medium" panose="020B0603020102020204" pitchFamily="34" charset="0"/>
                <a:cs typeface="Calibri"/>
              </a:rPr>
              <a:t>Flame Loss (Error Code 12)</a:t>
            </a:r>
          </a:p>
          <a:p>
            <a:r>
              <a:rPr lang="en-US" sz="2400">
                <a:solidFill>
                  <a:schemeClr val="bg1"/>
                </a:solidFill>
                <a:latin typeface="Franklin Gothic Medium" panose="020B0603020102020204" pitchFamily="34" charset="0"/>
                <a:cs typeface="Calibri"/>
              </a:rPr>
              <a:t>Abnormal Combustion (Error Code 10 or 90)</a:t>
            </a:r>
          </a:p>
          <a:p>
            <a:r>
              <a:rPr lang="en-US" sz="2400">
                <a:solidFill>
                  <a:schemeClr val="bg1"/>
                </a:solidFill>
                <a:latin typeface="Franklin Gothic Medium" panose="020B0603020102020204" pitchFamily="34" charset="0"/>
                <a:cs typeface="Calibri"/>
              </a:rPr>
              <a:t>Fluctuating water temperatures</a:t>
            </a:r>
          </a:p>
          <a:p>
            <a:r>
              <a:rPr lang="en-US" sz="2400">
                <a:solidFill>
                  <a:schemeClr val="bg1"/>
                </a:solidFill>
                <a:latin typeface="Franklin Gothic Medium" panose="020B0603020102020204" pitchFamily="34" charset="0"/>
                <a:cs typeface="Calibri"/>
              </a:rPr>
              <a:t>Abnormal noises</a:t>
            </a:r>
          </a:p>
          <a:p>
            <a:pPr marL="0" indent="0">
              <a:buNone/>
            </a:pPr>
            <a:endParaRPr lang="en-US" sz="2400">
              <a:solidFill>
                <a:schemeClr val="bg1"/>
              </a:solidFill>
              <a:latin typeface="Franklin Gothic Medium" panose="020B0603020102020204" pitchFamily="34" charset="0"/>
              <a:cs typeface="Calibri"/>
            </a:endParaRPr>
          </a:p>
          <a:p>
            <a:pPr marL="0" indent="0">
              <a:buNone/>
            </a:pPr>
            <a:r>
              <a:rPr lang="en-US" sz="2400">
                <a:solidFill>
                  <a:schemeClr val="bg1"/>
                </a:solidFill>
                <a:latin typeface="Franklin Gothic Medium" panose="020B0603020102020204" pitchFamily="34" charset="0"/>
                <a:cs typeface="Calibri"/>
              </a:rPr>
              <a:t>Other items in the gas supply system that could cause problems:</a:t>
            </a:r>
          </a:p>
          <a:p>
            <a:r>
              <a:rPr lang="en-US" sz="2400">
                <a:solidFill>
                  <a:schemeClr val="bg1"/>
                </a:solidFill>
                <a:latin typeface="Franklin Gothic Medium" panose="020B0603020102020204" pitchFamily="34" charset="0"/>
                <a:cs typeface="Calibri"/>
              </a:rPr>
              <a:t>Meter size</a:t>
            </a:r>
          </a:p>
          <a:p>
            <a:r>
              <a:rPr lang="en-US" sz="2400">
                <a:solidFill>
                  <a:schemeClr val="bg1"/>
                </a:solidFill>
                <a:latin typeface="Franklin Gothic Medium" panose="020B0603020102020204" pitchFamily="34" charset="0"/>
                <a:cs typeface="Calibri"/>
              </a:rPr>
              <a:t>Water/debris in gas line</a:t>
            </a:r>
          </a:p>
          <a:p>
            <a:r>
              <a:rPr lang="en-US" sz="2400">
                <a:solidFill>
                  <a:schemeClr val="bg1"/>
                </a:solidFill>
                <a:latin typeface="Franklin Gothic Medium" panose="020B0603020102020204" pitchFamily="34" charset="0"/>
                <a:cs typeface="Calibri"/>
              </a:rPr>
              <a:t>Earthquake safety shutoff valve (California specific)</a:t>
            </a:r>
          </a:p>
        </p:txBody>
      </p:sp>
      <p:sp>
        <p:nvSpPr>
          <p:cNvPr id="8" name="Title 1">
            <a:extLst>
              <a:ext uri="{FF2B5EF4-FFF2-40B4-BE49-F238E27FC236}">
                <a16:creationId xmlns:a16="http://schemas.microsoft.com/office/drawing/2014/main" id="{BD1BB447-7858-E166-2559-46E058681046}"/>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GAS LINE CONDITIONS</a:t>
            </a:r>
          </a:p>
        </p:txBody>
      </p:sp>
      <p:cxnSp>
        <p:nvCxnSpPr>
          <p:cNvPr id="9" name="Straight Arrow Connector 8">
            <a:extLst>
              <a:ext uri="{FF2B5EF4-FFF2-40B4-BE49-F238E27FC236}">
                <a16:creationId xmlns:a16="http://schemas.microsoft.com/office/drawing/2014/main" id="{44763AE2-648E-FD95-9EB9-53C06FB84459}"/>
              </a:ext>
            </a:extLst>
          </p:cNvPr>
          <p:cNvCxnSpPr>
            <a:cxnSpLocks/>
          </p:cNvCxnSpPr>
          <p:nvPr/>
        </p:nvCxnSpPr>
        <p:spPr>
          <a:xfrm>
            <a:off x="88105" y="880374"/>
            <a:ext cx="6482866"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0346A54-1320-F282-37D4-111F74F6BF26}"/>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096896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4" name="Straight Arrow Connector 3">
            <a:extLst>
              <a:ext uri="{FF2B5EF4-FFF2-40B4-BE49-F238E27FC236}">
                <a16:creationId xmlns:a16="http://schemas.microsoft.com/office/drawing/2014/main" id="{745C81C6-7A64-C93D-7CC5-D0DE2C072122}"/>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6570971" cy="5123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pic>
        <p:nvPicPr>
          <p:cNvPr id="8" name="Picture 7">
            <a:extLst>
              <a:ext uri="{FF2B5EF4-FFF2-40B4-BE49-F238E27FC236}">
                <a16:creationId xmlns:a16="http://schemas.microsoft.com/office/drawing/2014/main" id="{513E8238-E5FF-297F-0DD5-579E01096D69}"/>
              </a:ext>
            </a:extLst>
          </p:cNvPr>
          <p:cNvPicPr>
            <a:picLocks noChangeAspect="1"/>
          </p:cNvPicPr>
          <p:nvPr/>
        </p:nvPicPr>
        <p:blipFill>
          <a:blip r:embed="rId2">
            <a:extLst>
              <a:ext uri="{28A0092B-C50C-407E-A947-70E740481C1C}">
                <a14:useLocalDpi xmlns:a14="http://schemas.microsoft.com/office/drawing/2010/main" val="0"/>
              </a:ext>
            </a:extLst>
          </a:blip>
          <a:srcRect l="13858" t="15919" r="16096" b="20014"/>
          <a:stretch>
            <a:fillRect/>
          </a:stretch>
        </p:blipFill>
        <p:spPr>
          <a:xfrm>
            <a:off x="233845" y="1608930"/>
            <a:ext cx="9090027" cy="4776627"/>
          </a:xfrm>
          <a:prstGeom prst="rect">
            <a:avLst/>
          </a:prstGeom>
          <a:effectLst>
            <a:outerShdw blurRad="63500" dist="63500" dir="2700000" algn="tl" rotWithShape="0">
              <a:prstClr val="black">
                <a:alpha val="40000"/>
              </a:prstClr>
            </a:outerShdw>
            <a:softEdge rad="12700"/>
          </a:effectLst>
        </p:spPr>
      </p:pic>
      <p:sp>
        <p:nvSpPr>
          <p:cNvPr id="9" name="Text Placeholder 2">
            <a:extLst>
              <a:ext uri="{FF2B5EF4-FFF2-40B4-BE49-F238E27FC236}">
                <a16:creationId xmlns:a16="http://schemas.microsoft.com/office/drawing/2014/main" id="{0596A894-DB61-4977-455D-95FD1D4DE4EF}"/>
              </a:ext>
            </a:extLst>
          </p:cNvPr>
          <p:cNvSpPr txBox="1">
            <a:spLocks/>
          </p:cNvSpPr>
          <p:nvPr/>
        </p:nvSpPr>
        <p:spPr>
          <a:xfrm>
            <a:off x="9816127" y="307815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Horizontal</a:t>
            </a:r>
          </a:p>
        </p:txBody>
      </p:sp>
      <p:pic>
        <p:nvPicPr>
          <p:cNvPr id="3" name="Picture 2">
            <a:extLst>
              <a:ext uri="{FF2B5EF4-FFF2-40B4-BE49-F238E27FC236}">
                <a16:creationId xmlns:a16="http://schemas.microsoft.com/office/drawing/2014/main" id="{1B6ED254-E777-8EAD-B2CE-3541C8173368}"/>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57652048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6570971" cy="5123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pic>
        <p:nvPicPr>
          <p:cNvPr id="5" name="Picture 4">
            <a:extLst>
              <a:ext uri="{FF2B5EF4-FFF2-40B4-BE49-F238E27FC236}">
                <a16:creationId xmlns:a16="http://schemas.microsoft.com/office/drawing/2014/main" id="{6D0F8B8E-26AB-560F-333A-F55656120624}"/>
              </a:ext>
            </a:extLst>
          </p:cNvPr>
          <p:cNvPicPr>
            <a:picLocks noChangeAspect="1"/>
          </p:cNvPicPr>
          <p:nvPr/>
        </p:nvPicPr>
        <p:blipFill>
          <a:blip r:embed="rId2"/>
          <a:stretch>
            <a:fillRect/>
          </a:stretch>
        </p:blipFill>
        <p:spPr>
          <a:xfrm>
            <a:off x="198495" y="2014427"/>
            <a:ext cx="9608223" cy="3855106"/>
          </a:xfrm>
          <a:prstGeom prst="rect">
            <a:avLst/>
          </a:prstGeom>
          <a:effectLst>
            <a:outerShdw blurRad="63500" dist="63500" dir="2700000" algn="tl" rotWithShape="0">
              <a:prstClr val="black">
                <a:alpha val="40000"/>
              </a:prstClr>
            </a:outerShdw>
            <a:softEdge rad="12700"/>
          </a:effectLst>
        </p:spPr>
      </p:pic>
      <p:sp>
        <p:nvSpPr>
          <p:cNvPr id="10" name="Text Placeholder 2">
            <a:extLst>
              <a:ext uri="{FF2B5EF4-FFF2-40B4-BE49-F238E27FC236}">
                <a16:creationId xmlns:a16="http://schemas.microsoft.com/office/drawing/2014/main" id="{B8A34738-875F-3281-A58D-EB77B8EF373A}"/>
              </a:ext>
            </a:extLst>
          </p:cNvPr>
          <p:cNvSpPr txBox="1">
            <a:spLocks/>
          </p:cNvSpPr>
          <p:nvPr/>
        </p:nvSpPr>
        <p:spPr>
          <a:xfrm>
            <a:off x="9816127" y="307815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Horizontal</a:t>
            </a:r>
          </a:p>
        </p:txBody>
      </p:sp>
      <p:sp>
        <p:nvSpPr>
          <p:cNvPr id="9" name="Title 1">
            <a:extLst>
              <a:ext uri="{FF2B5EF4-FFF2-40B4-BE49-F238E27FC236}">
                <a16:creationId xmlns:a16="http://schemas.microsoft.com/office/drawing/2014/main" id="{2698407E-A318-C6B0-E0E9-6668BD1E05E1}"/>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1" name="Straight Arrow Connector 10">
            <a:extLst>
              <a:ext uri="{FF2B5EF4-FFF2-40B4-BE49-F238E27FC236}">
                <a16:creationId xmlns:a16="http://schemas.microsoft.com/office/drawing/2014/main" id="{65A7C1A7-E71C-C17A-A9A4-64FC3B628251}"/>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196B09F-784D-B658-05E0-944E06D8F012}"/>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63812036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FEAE2BA-0475-A1AB-03D9-28389A8E832A}"/>
              </a:ext>
            </a:extLst>
          </p:cNvPr>
          <p:cNvPicPr>
            <a:picLocks noChangeAspect="1"/>
          </p:cNvPicPr>
          <p:nvPr/>
        </p:nvPicPr>
        <p:blipFill>
          <a:blip r:embed="rId2">
            <a:extLst>
              <a:ext uri="{28A0092B-C50C-407E-A947-70E740481C1C}">
                <a14:useLocalDpi xmlns:a14="http://schemas.microsoft.com/office/drawing/2010/main" val="0"/>
              </a:ext>
            </a:extLst>
          </a:blip>
          <a:srcRect l="13468" t="24623" r="13679" b="25833"/>
          <a:stretch>
            <a:fillRect/>
          </a:stretch>
        </p:blipFill>
        <p:spPr>
          <a:xfrm>
            <a:off x="288544" y="2069691"/>
            <a:ext cx="9382429" cy="3665628"/>
          </a:xfrm>
          <a:prstGeom prst="rect">
            <a:avLst/>
          </a:prstGeom>
          <a:effectLst>
            <a:outerShdw blurRad="63500" dist="63500" dir="2700000" algn="tl" rotWithShape="0">
              <a:prstClr val="black">
                <a:alpha val="40000"/>
              </a:prstClr>
            </a:outerShdw>
            <a:softEdge rad="12700"/>
          </a:effectLst>
        </p:spPr>
      </p:pic>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6570971" cy="5123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sp>
        <p:nvSpPr>
          <p:cNvPr id="10" name="Text Placeholder 2">
            <a:extLst>
              <a:ext uri="{FF2B5EF4-FFF2-40B4-BE49-F238E27FC236}">
                <a16:creationId xmlns:a16="http://schemas.microsoft.com/office/drawing/2014/main" id="{B8A34738-875F-3281-A58D-EB77B8EF373A}"/>
              </a:ext>
            </a:extLst>
          </p:cNvPr>
          <p:cNvSpPr txBox="1">
            <a:spLocks/>
          </p:cNvSpPr>
          <p:nvPr/>
        </p:nvSpPr>
        <p:spPr>
          <a:xfrm>
            <a:off x="9816127" y="307815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Horizontal</a:t>
            </a:r>
          </a:p>
        </p:txBody>
      </p:sp>
      <p:sp>
        <p:nvSpPr>
          <p:cNvPr id="3" name="Text Placeholder 2">
            <a:extLst>
              <a:ext uri="{FF2B5EF4-FFF2-40B4-BE49-F238E27FC236}">
                <a16:creationId xmlns:a16="http://schemas.microsoft.com/office/drawing/2014/main" id="{6E3BE579-774D-71A4-5BA9-BC9CBF471906}"/>
              </a:ext>
            </a:extLst>
          </p:cNvPr>
          <p:cNvSpPr txBox="1">
            <a:spLocks/>
          </p:cNvSpPr>
          <p:nvPr/>
        </p:nvSpPr>
        <p:spPr>
          <a:xfrm>
            <a:off x="9764047" y="3993106"/>
            <a:ext cx="2374612" cy="62311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Medium" panose="020B0603020102020204" pitchFamily="34" charset="0"/>
              </a:rPr>
              <a:t>(Option 1)</a:t>
            </a:r>
          </a:p>
        </p:txBody>
      </p:sp>
      <p:sp>
        <p:nvSpPr>
          <p:cNvPr id="9" name="Title 1">
            <a:extLst>
              <a:ext uri="{FF2B5EF4-FFF2-40B4-BE49-F238E27FC236}">
                <a16:creationId xmlns:a16="http://schemas.microsoft.com/office/drawing/2014/main" id="{1F4299F3-859C-3AC1-582E-086015F0F96A}"/>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2" name="Straight Arrow Connector 11">
            <a:extLst>
              <a:ext uri="{FF2B5EF4-FFF2-40B4-BE49-F238E27FC236}">
                <a16:creationId xmlns:a16="http://schemas.microsoft.com/office/drawing/2014/main" id="{93AA38BC-BE1F-B16C-0EF8-25E0C972DDB0}"/>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F9BAE74-F591-D332-312B-88AF4DFCBC3B}"/>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9258042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6570971" cy="5123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sp>
        <p:nvSpPr>
          <p:cNvPr id="10" name="Text Placeholder 2">
            <a:extLst>
              <a:ext uri="{FF2B5EF4-FFF2-40B4-BE49-F238E27FC236}">
                <a16:creationId xmlns:a16="http://schemas.microsoft.com/office/drawing/2014/main" id="{B8A34738-875F-3281-A58D-EB77B8EF373A}"/>
              </a:ext>
            </a:extLst>
          </p:cNvPr>
          <p:cNvSpPr txBox="1">
            <a:spLocks/>
          </p:cNvSpPr>
          <p:nvPr/>
        </p:nvSpPr>
        <p:spPr>
          <a:xfrm>
            <a:off x="9816127" y="307815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Horizontal</a:t>
            </a:r>
          </a:p>
        </p:txBody>
      </p:sp>
      <p:sp>
        <p:nvSpPr>
          <p:cNvPr id="3" name="Text Placeholder 2">
            <a:extLst>
              <a:ext uri="{FF2B5EF4-FFF2-40B4-BE49-F238E27FC236}">
                <a16:creationId xmlns:a16="http://schemas.microsoft.com/office/drawing/2014/main" id="{6E3BE579-774D-71A4-5BA9-BC9CBF471906}"/>
              </a:ext>
            </a:extLst>
          </p:cNvPr>
          <p:cNvSpPr txBox="1">
            <a:spLocks/>
          </p:cNvSpPr>
          <p:nvPr/>
        </p:nvSpPr>
        <p:spPr>
          <a:xfrm>
            <a:off x="9764047" y="3993106"/>
            <a:ext cx="2374612" cy="62311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Medium" panose="020B0603020102020204" pitchFamily="34" charset="0"/>
              </a:rPr>
              <a:t>(Option 2)</a:t>
            </a:r>
          </a:p>
        </p:txBody>
      </p:sp>
      <p:sp>
        <p:nvSpPr>
          <p:cNvPr id="9" name="Title 1">
            <a:extLst>
              <a:ext uri="{FF2B5EF4-FFF2-40B4-BE49-F238E27FC236}">
                <a16:creationId xmlns:a16="http://schemas.microsoft.com/office/drawing/2014/main" id="{F01394A3-8F14-3434-3435-AFD7C2FF1D5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2" name="Straight Arrow Connector 11">
            <a:extLst>
              <a:ext uri="{FF2B5EF4-FFF2-40B4-BE49-F238E27FC236}">
                <a16:creationId xmlns:a16="http://schemas.microsoft.com/office/drawing/2014/main" id="{ECBF1623-AE2A-9052-19A4-AE152AF6C427}"/>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BBEAFE5-E587-4B6D-A7EE-53F7FBEB23D5}"/>
              </a:ext>
            </a:extLst>
          </p:cNvPr>
          <p:cNvPicPr>
            <a:picLocks noChangeAspect="1"/>
          </p:cNvPicPr>
          <p:nvPr/>
        </p:nvPicPr>
        <p:blipFill>
          <a:blip r:embed="rId2">
            <a:alphaModFix/>
            <a:extLst>
              <a:ext uri="{28A0092B-C50C-407E-A947-70E740481C1C}">
                <a14:useLocalDpi xmlns:a14="http://schemas.microsoft.com/office/drawing/2010/main" val="0"/>
              </a:ext>
            </a:extLst>
          </a:blip>
          <a:srcRect l="-874" t="-6862" r="1359" b="-4678"/>
          <a:stretch>
            <a:fillRect/>
          </a:stretch>
        </p:blipFill>
        <p:spPr>
          <a:xfrm>
            <a:off x="207374" y="2064094"/>
            <a:ext cx="9463599" cy="3665628"/>
          </a:xfrm>
          <a:prstGeom prst="rect">
            <a:avLst/>
          </a:prstGeom>
          <a:effectLst>
            <a:outerShdw blurRad="63500" dist="63500" dir="2700000" algn="tl" rotWithShape="0">
              <a:prstClr val="black">
                <a:alpha val="40000"/>
              </a:prstClr>
            </a:outerShdw>
            <a:softEdge rad="12700"/>
          </a:effectLst>
        </p:spPr>
      </p:pic>
      <p:pic>
        <p:nvPicPr>
          <p:cNvPr id="4" name="Picture 3">
            <a:extLst>
              <a:ext uri="{FF2B5EF4-FFF2-40B4-BE49-F238E27FC236}">
                <a16:creationId xmlns:a16="http://schemas.microsoft.com/office/drawing/2014/main" id="{B1F95561-6496-86E4-7145-C0DD5CD9BD65}"/>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22555295"/>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6570971" cy="5123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sp>
        <p:nvSpPr>
          <p:cNvPr id="10" name="Text Placeholder 2">
            <a:extLst>
              <a:ext uri="{FF2B5EF4-FFF2-40B4-BE49-F238E27FC236}">
                <a16:creationId xmlns:a16="http://schemas.microsoft.com/office/drawing/2014/main" id="{B8A34738-875F-3281-A58D-EB77B8EF373A}"/>
              </a:ext>
            </a:extLst>
          </p:cNvPr>
          <p:cNvSpPr txBox="1">
            <a:spLocks/>
          </p:cNvSpPr>
          <p:nvPr/>
        </p:nvSpPr>
        <p:spPr>
          <a:xfrm>
            <a:off x="9816127" y="307815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Horizontal</a:t>
            </a:r>
          </a:p>
        </p:txBody>
      </p:sp>
      <p:sp>
        <p:nvSpPr>
          <p:cNvPr id="3" name="Text Placeholder 2">
            <a:extLst>
              <a:ext uri="{FF2B5EF4-FFF2-40B4-BE49-F238E27FC236}">
                <a16:creationId xmlns:a16="http://schemas.microsoft.com/office/drawing/2014/main" id="{6E3BE579-774D-71A4-5BA9-BC9CBF471906}"/>
              </a:ext>
            </a:extLst>
          </p:cNvPr>
          <p:cNvSpPr txBox="1">
            <a:spLocks/>
          </p:cNvSpPr>
          <p:nvPr/>
        </p:nvSpPr>
        <p:spPr>
          <a:xfrm>
            <a:off x="9764047" y="3993106"/>
            <a:ext cx="2374612" cy="62311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Medium" panose="020B0603020102020204" pitchFamily="34" charset="0"/>
              </a:rPr>
              <a:t>(Option 3)</a:t>
            </a:r>
          </a:p>
        </p:txBody>
      </p:sp>
      <p:sp>
        <p:nvSpPr>
          <p:cNvPr id="9" name="Title 1">
            <a:extLst>
              <a:ext uri="{FF2B5EF4-FFF2-40B4-BE49-F238E27FC236}">
                <a16:creationId xmlns:a16="http://schemas.microsoft.com/office/drawing/2014/main" id="{AE0A87D4-8AB7-3EF3-D600-B78810D316F6}"/>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2" name="Straight Arrow Connector 11">
            <a:extLst>
              <a:ext uri="{FF2B5EF4-FFF2-40B4-BE49-F238E27FC236}">
                <a16:creationId xmlns:a16="http://schemas.microsoft.com/office/drawing/2014/main" id="{5A1F1F4E-4793-EC2B-701B-09AF60F16149}"/>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A734419-6C8E-B6BB-A741-25BE7813C0A3}"/>
              </a:ext>
            </a:extLst>
          </p:cNvPr>
          <p:cNvPicPr>
            <a:picLocks noChangeAspect="1"/>
          </p:cNvPicPr>
          <p:nvPr/>
        </p:nvPicPr>
        <p:blipFill>
          <a:blip r:embed="rId2">
            <a:alphaModFix/>
            <a:extLst>
              <a:ext uri="{28A0092B-C50C-407E-A947-70E740481C1C}">
                <a14:useLocalDpi xmlns:a14="http://schemas.microsoft.com/office/drawing/2010/main" val="0"/>
              </a:ext>
            </a:extLst>
          </a:blip>
          <a:srcRect l="1542" t="13551" r="2132" b="6944"/>
          <a:stretch>
            <a:fillRect/>
          </a:stretch>
        </p:blipFill>
        <p:spPr>
          <a:xfrm>
            <a:off x="309880" y="2311401"/>
            <a:ext cx="9413173" cy="3558132"/>
          </a:xfrm>
          <a:prstGeom prst="rect">
            <a:avLst/>
          </a:prstGeom>
          <a:effectLst>
            <a:outerShdw blurRad="63500" dist="63500" dir="2700000" algn="tl" rotWithShape="0">
              <a:prstClr val="black">
                <a:alpha val="40000"/>
              </a:prstClr>
            </a:outerShdw>
            <a:softEdge rad="12700"/>
          </a:effectLst>
        </p:spPr>
      </p:pic>
      <p:pic>
        <p:nvPicPr>
          <p:cNvPr id="4" name="Picture 3">
            <a:extLst>
              <a:ext uri="{FF2B5EF4-FFF2-40B4-BE49-F238E27FC236}">
                <a16:creationId xmlns:a16="http://schemas.microsoft.com/office/drawing/2014/main" id="{BC79EDD7-A41D-C93E-37D7-073C8B7DF883}"/>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264287393"/>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6570971" cy="51237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sp>
        <p:nvSpPr>
          <p:cNvPr id="10" name="Text Placeholder 2">
            <a:extLst>
              <a:ext uri="{FF2B5EF4-FFF2-40B4-BE49-F238E27FC236}">
                <a16:creationId xmlns:a16="http://schemas.microsoft.com/office/drawing/2014/main" id="{B8A34738-875F-3281-A58D-EB77B8EF373A}"/>
              </a:ext>
            </a:extLst>
          </p:cNvPr>
          <p:cNvSpPr txBox="1">
            <a:spLocks/>
          </p:cNvSpPr>
          <p:nvPr/>
        </p:nvSpPr>
        <p:spPr>
          <a:xfrm>
            <a:off x="9816127" y="307815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Horizontal</a:t>
            </a:r>
          </a:p>
        </p:txBody>
      </p:sp>
      <p:sp>
        <p:nvSpPr>
          <p:cNvPr id="3" name="Text Placeholder 2">
            <a:extLst>
              <a:ext uri="{FF2B5EF4-FFF2-40B4-BE49-F238E27FC236}">
                <a16:creationId xmlns:a16="http://schemas.microsoft.com/office/drawing/2014/main" id="{6E3BE579-774D-71A4-5BA9-BC9CBF471906}"/>
              </a:ext>
            </a:extLst>
          </p:cNvPr>
          <p:cNvSpPr txBox="1">
            <a:spLocks/>
          </p:cNvSpPr>
          <p:nvPr/>
        </p:nvSpPr>
        <p:spPr>
          <a:xfrm>
            <a:off x="9764047" y="3993106"/>
            <a:ext cx="2374612" cy="62311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Medium" panose="020B0603020102020204" pitchFamily="34" charset="0"/>
              </a:rPr>
              <a:t>(Concentric)</a:t>
            </a:r>
          </a:p>
        </p:txBody>
      </p:sp>
      <p:pic>
        <p:nvPicPr>
          <p:cNvPr id="5" name="Picture 4">
            <a:extLst>
              <a:ext uri="{FF2B5EF4-FFF2-40B4-BE49-F238E27FC236}">
                <a16:creationId xmlns:a16="http://schemas.microsoft.com/office/drawing/2014/main" id="{F52F147D-DE0A-36D6-D1E8-05DA509F3B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47104" y="1500838"/>
            <a:ext cx="8175467" cy="5258101"/>
          </a:xfrm>
          <a:prstGeom prst="rect">
            <a:avLst/>
          </a:prstGeom>
          <a:effectLst>
            <a:outerShdw blurRad="63500" dist="63500" dir="2700000" algn="tl" rotWithShape="0">
              <a:prstClr val="black">
                <a:alpha val="40000"/>
              </a:prstClr>
            </a:outerShdw>
            <a:softEdge rad="12700"/>
          </a:effectLst>
        </p:spPr>
      </p:pic>
      <p:sp>
        <p:nvSpPr>
          <p:cNvPr id="11" name="Title 1">
            <a:extLst>
              <a:ext uri="{FF2B5EF4-FFF2-40B4-BE49-F238E27FC236}">
                <a16:creationId xmlns:a16="http://schemas.microsoft.com/office/drawing/2014/main" id="{03915D27-39B2-5283-CE8C-EFBE04A2C535}"/>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2" name="Straight Arrow Connector 11">
            <a:extLst>
              <a:ext uri="{FF2B5EF4-FFF2-40B4-BE49-F238E27FC236}">
                <a16:creationId xmlns:a16="http://schemas.microsoft.com/office/drawing/2014/main" id="{505249A0-DBC0-2882-3E73-CE48DAF52B83}"/>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DB08BFF-A73E-CB38-3820-DB16260EDEF7}"/>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154987934"/>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1" y="988467"/>
            <a:ext cx="4335780" cy="102446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sp>
        <p:nvSpPr>
          <p:cNvPr id="10" name="Text Placeholder 2">
            <a:extLst>
              <a:ext uri="{FF2B5EF4-FFF2-40B4-BE49-F238E27FC236}">
                <a16:creationId xmlns:a16="http://schemas.microsoft.com/office/drawing/2014/main" id="{B8A34738-875F-3281-A58D-EB77B8EF373A}"/>
              </a:ext>
            </a:extLst>
          </p:cNvPr>
          <p:cNvSpPr txBox="1">
            <a:spLocks/>
          </p:cNvSpPr>
          <p:nvPr/>
        </p:nvSpPr>
        <p:spPr>
          <a:xfrm>
            <a:off x="801667" y="317721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Vertical</a:t>
            </a:r>
          </a:p>
        </p:txBody>
      </p:sp>
      <p:pic>
        <p:nvPicPr>
          <p:cNvPr id="9" name="Picture 8">
            <a:extLst>
              <a:ext uri="{FF2B5EF4-FFF2-40B4-BE49-F238E27FC236}">
                <a16:creationId xmlns:a16="http://schemas.microsoft.com/office/drawing/2014/main" id="{2A767E8D-DD68-0933-1AB4-1BEC18CC8C4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01646" y="988466"/>
            <a:ext cx="5185148" cy="5785620"/>
          </a:xfrm>
          <a:prstGeom prst="rect">
            <a:avLst/>
          </a:prstGeom>
          <a:effectLst>
            <a:outerShdw blurRad="63500" dist="63500" dir="2700000" algn="tl" rotWithShape="0">
              <a:prstClr val="black">
                <a:alpha val="40000"/>
              </a:prstClr>
            </a:outerShdw>
            <a:softEdge rad="12700"/>
          </a:effectLst>
        </p:spPr>
      </p:pic>
      <p:sp>
        <p:nvSpPr>
          <p:cNvPr id="5" name="Title 1">
            <a:extLst>
              <a:ext uri="{FF2B5EF4-FFF2-40B4-BE49-F238E27FC236}">
                <a16:creationId xmlns:a16="http://schemas.microsoft.com/office/drawing/2014/main" id="{4F016640-C0A2-F7A7-5F4F-41BC99FEFFC7}"/>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2" name="Straight Arrow Connector 11">
            <a:extLst>
              <a:ext uri="{FF2B5EF4-FFF2-40B4-BE49-F238E27FC236}">
                <a16:creationId xmlns:a16="http://schemas.microsoft.com/office/drawing/2014/main" id="{62AD4D4D-DBD9-2408-AFD4-B91AB728FE13}"/>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0E756BD-A524-DB37-3358-B375439CC783}"/>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755178700"/>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1" y="988467"/>
            <a:ext cx="4335780" cy="102446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sp>
        <p:nvSpPr>
          <p:cNvPr id="10" name="Text Placeholder 2">
            <a:extLst>
              <a:ext uri="{FF2B5EF4-FFF2-40B4-BE49-F238E27FC236}">
                <a16:creationId xmlns:a16="http://schemas.microsoft.com/office/drawing/2014/main" id="{B8A34738-875F-3281-A58D-EB77B8EF373A}"/>
              </a:ext>
            </a:extLst>
          </p:cNvPr>
          <p:cNvSpPr txBox="1">
            <a:spLocks/>
          </p:cNvSpPr>
          <p:nvPr/>
        </p:nvSpPr>
        <p:spPr>
          <a:xfrm>
            <a:off x="801667" y="3177218"/>
            <a:ext cx="2177378" cy="10244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Direct Vent Vertical</a:t>
            </a:r>
          </a:p>
        </p:txBody>
      </p:sp>
      <p:sp>
        <p:nvSpPr>
          <p:cNvPr id="2" name="Text Placeholder 2">
            <a:extLst>
              <a:ext uri="{FF2B5EF4-FFF2-40B4-BE49-F238E27FC236}">
                <a16:creationId xmlns:a16="http://schemas.microsoft.com/office/drawing/2014/main" id="{6CFB8067-BB20-8FD6-FE5F-2C18A0B1437A}"/>
              </a:ext>
            </a:extLst>
          </p:cNvPr>
          <p:cNvSpPr txBox="1">
            <a:spLocks/>
          </p:cNvSpPr>
          <p:nvPr/>
        </p:nvSpPr>
        <p:spPr>
          <a:xfrm>
            <a:off x="703050" y="4107883"/>
            <a:ext cx="2374612" cy="62311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Medium" panose="020B0603020102020204" pitchFamily="34" charset="0"/>
              </a:rPr>
              <a:t>(Concentric)</a:t>
            </a:r>
          </a:p>
        </p:txBody>
      </p:sp>
      <p:pic>
        <p:nvPicPr>
          <p:cNvPr id="3" name="Picture 2">
            <a:extLst>
              <a:ext uri="{FF2B5EF4-FFF2-40B4-BE49-F238E27FC236}">
                <a16:creationId xmlns:a16="http://schemas.microsoft.com/office/drawing/2014/main" id="{6DF09540-F33A-F34F-3D4A-4F3576B677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290137" y="999726"/>
            <a:ext cx="5183449" cy="5775843"/>
          </a:xfrm>
          <a:prstGeom prst="rect">
            <a:avLst/>
          </a:prstGeom>
          <a:effectLst>
            <a:outerShdw blurRad="63500" dist="63500" dir="2700000" algn="tl" rotWithShape="0">
              <a:prstClr val="black">
                <a:alpha val="40000"/>
              </a:prstClr>
            </a:outerShdw>
            <a:softEdge rad="12700"/>
          </a:effectLst>
        </p:spPr>
      </p:pic>
      <p:sp>
        <p:nvSpPr>
          <p:cNvPr id="11" name="Title 1">
            <a:extLst>
              <a:ext uri="{FF2B5EF4-FFF2-40B4-BE49-F238E27FC236}">
                <a16:creationId xmlns:a16="http://schemas.microsoft.com/office/drawing/2014/main" id="{561EEDDE-4FFE-99D9-82AA-DE7C83892E64}"/>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2" name="Straight Arrow Connector 11">
            <a:extLst>
              <a:ext uri="{FF2B5EF4-FFF2-40B4-BE49-F238E27FC236}">
                <a16:creationId xmlns:a16="http://schemas.microsoft.com/office/drawing/2014/main" id="{5B9CFCAC-7166-882C-A717-0063ECDE9480}"/>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523845D-5AD4-6B11-8C5D-E45ADC06A15A}"/>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357632358"/>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7036595" cy="102446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sp>
        <p:nvSpPr>
          <p:cNvPr id="5" name="Text Placeholder 2">
            <a:extLst>
              <a:ext uri="{FF2B5EF4-FFF2-40B4-BE49-F238E27FC236}">
                <a16:creationId xmlns:a16="http://schemas.microsoft.com/office/drawing/2014/main" id="{6130298E-CBEC-5242-439B-4AB654ABAA01}"/>
              </a:ext>
            </a:extLst>
          </p:cNvPr>
          <p:cNvSpPr txBox="1">
            <a:spLocks/>
          </p:cNvSpPr>
          <p:nvPr/>
        </p:nvSpPr>
        <p:spPr>
          <a:xfrm>
            <a:off x="367348" y="3309247"/>
            <a:ext cx="2177378" cy="64553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a:solidFill>
                  <a:schemeClr val="bg1"/>
                </a:solidFill>
                <a:latin typeface="Franklin Gothic Medium" panose="020B0603020102020204" pitchFamily="34" charset="0"/>
              </a:rPr>
              <a:t>Single Vent </a:t>
            </a:r>
          </a:p>
        </p:txBody>
      </p:sp>
      <p:pic>
        <p:nvPicPr>
          <p:cNvPr id="9" name="Picture 8">
            <a:extLst>
              <a:ext uri="{FF2B5EF4-FFF2-40B4-BE49-F238E27FC236}">
                <a16:creationId xmlns:a16="http://schemas.microsoft.com/office/drawing/2014/main" id="{9853BDA7-D335-53B1-C118-5868335555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85796" y="2176082"/>
            <a:ext cx="4473995" cy="3379918"/>
          </a:xfrm>
          <a:prstGeom prst="rect">
            <a:avLst/>
          </a:prstGeom>
          <a:effectLst>
            <a:outerShdw blurRad="63500" dist="63500" dir="2700000" algn="tl" rotWithShape="0">
              <a:prstClr val="black">
                <a:alpha val="40000"/>
              </a:prstClr>
            </a:outerShdw>
            <a:softEdge rad="12700"/>
          </a:effectLst>
        </p:spPr>
      </p:pic>
      <p:pic>
        <p:nvPicPr>
          <p:cNvPr id="11" name="Picture 10">
            <a:extLst>
              <a:ext uri="{FF2B5EF4-FFF2-40B4-BE49-F238E27FC236}">
                <a16:creationId xmlns:a16="http://schemas.microsoft.com/office/drawing/2014/main" id="{1FE672EB-C34D-153D-82D0-159B387E95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77729" y="1173192"/>
            <a:ext cx="4584792" cy="5100960"/>
          </a:xfrm>
          <a:prstGeom prst="rect">
            <a:avLst/>
          </a:prstGeom>
          <a:effectLst>
            <a:outerShdw blurRad="63500" dist="63500" dir="2700000" algn="tl" rotWithShape="0">
              <a:prstClr val="black">
                <a:alpha val="40000"/>
              </a:prstClr>
            </a:outerShdw>
            <a:softEdge rad="12700"/>
          </a:effectLst>
        </p:spPr>
      </p:pic>
      <p:sp>
        <p:nvSpPr>
          <p:cNvPr id="12" name="Text Placeholder 2">
            <a:extLst>
              <a:ext uri="{FF2B5EF4-FFF2-40B4-BE49-F238E27FC236}">
                <a16:creationId xmlns:a16="http://schemas.microsoft.com/office/drawing/2014/main" id="{5695EB1B-0398-537B-2CBA-DBF4EA861367}"/>
              </a:ext>
            </a:extLst>
          </p:cNvPr>
          <p:cNvSpPr txBox="1">
            <a:spLocks/>
          </p:cNvSpPr>
          <p:nvPr/>
        </p:nvSpPr>
        <p:spPr>
          <a:xfrm>
            <a:off x="2643961" y="5590248"/>
            <a:ext cx="4557663" cy="41360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Medium" panose="020B0603020102020204" pitchFamily="34" charset="0"/>
              </a:rPr>
              <a:t>Horizontal</a:t>
            </a:r>
          </a:p>
        </p:txBody>
      </p:sp>
      <p:sp>
        <p:nvSpPr>
          <p:cNvPr id="13" name="Text Placeholder 2">
            <a:extLst>
              <a:ext uri="{FF2B5EF4-FFF2-40B4-BE49-F238E27FC236}">
                <a16:creationId xmlns:a16="http://schemas.microsoft.com/office/drawing/2014/main" id="{6EE82A93-82DD-1731-838C-23A2A23D6E27}"/>
              </a:ext>
            </a:extLst>
          </p:cNvPr>
          <p:cNvSpPr txBox="1">
            <a:spLocks/>
          </p:cNvSpPr>
          <p:nvPr/>
        </p:nvSpPr>
        <p:spPr>
          <a:xfrm>
            <a:off x="7377729" y="6365717"/>
            <a:ext cx="4557663" cy="41360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Medium" panose="020B0603020102020204" pitchFamily="34" charset="0"/>
              </a:rPr>
              <a:t>Vertical</a:t>
            </a:r>
          </a:p>
        </p:txBody>
      </p:sp>
      <p:sp>
        <p:nvSpPr>
          <p:cNvPr id="10" name="Title 1">
            <a:extLst>
              <a:ext uri="{FF2B5EF4-FFF2-40B4-BE49-F238E27FC236}">
                <a16:creationId xmlns:a16="http://schemas.microsoft.com/office/drawing/2014/main" id="{3B46D795-0244-EB86-2EB8-9C8711930CF4}"/>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4" name="Straight Arrow Connector 13">
            <a:extLst>
              <a:ext uri="{FF2B5EF4-FFF2-40B4-BE49-F238E27FC236}">
                <a16:creationId xmlns:a16="http://schemas.microsoft.com/office/drawing/2014/main" id="{FA3A73CE-B1E6-6EF1-5A1C-B6D59C571118}"/>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2BD8531-CA34-EDBB-B01B-B181FD525693}"/>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1583690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7036595" cy="102446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Wide variety of venting options for an EZ install.</a:t>
            </a:r>
          </a:p>
        </p:txBody>
      </p:sp>
      <p:pic>
        <p:nvPicPr>
          <p:cNvPr id="3" name="Picture 2">
            <a:extLst>
              <a:ext uri="{FF2B5EF4-FFF2-40B4-BE49-F238E27FC236}">
                <a16:creationId xmlns:a16="http://schemas.microsoft.com/office/drawing/2014/main" id="{C0BFBD28-3F97-F61F-2679-F269D4D299E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22909" y="1065318"/>
            <a:ext cx="4316971" cy="5122889"/>
          </a:xfrm>
          <a:prstGeom prst="rect">
            <a:avLst/>
          </a:prstGeom>
          <a:effectLst>
            <a:outerShdw blurRad="63500" dist="63500" dir="2700000" algn="tl" rotWithShape="0">
              <a:prstClr val="black">
                <a:alpha val="40000"/>
              </a:prstClr>
            </a:outerShdw>
            <a:softEdge rad="12700"/>
          </a:effectLst>
        </p:spPr>
      </p:pic>
      <p:sp>
        <p:nvSpPr>
          <p:cNvPr id="10" name="Text Placeholder 2">
            <a:extLst>
              <a:ext uri="{FF2B5EF4-FFF2-40B4-BE49-F238E27FC236}">
                <a16:creationId xmlns:a16="http://schemas.microsoft.com/office/drawing/2014/main" id="{CAF68618-E76B-1E85-8921-E1FB70BD835B}"/>
              </a:ext>
            </a:extLst>
          </p:cNvPr>
          <p:cNvSpPr txBox="1">
            <a:spLocks/>
          </p:cNvSpPr>
          <p:nvPr/>
        </p:nvSpPr>
        <p:spPr>
          <a:xfrm>
            <a:off x="7549155" y="6250088"/>
            <a:ext cx="3845286" cy="5042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dirty="0">
                <a:solidFill>
                  <a:schemeClr val="bg1"/>
                </a:solidFill>
                <a:latin typeface="Franklin Gothic Medium" panose="020B0603020102020204" pitchFamily="34" charset="0"/>
              </a:rPr>
              <a:t>Flexible Vent</a:t>
            </a:r>
          </a:p>
        </p:txBody>
      </p:sp>
      <p:sp>
        <p:nvSpPr>
          <p:cNvPr id="11" name="Title 1">
            <a:extLst>
              <a:ext uri="{FF2B5EF4-FFF2-40B4-BE49-F238E27FC236}">
                <a16:creationId xmlns:a16="http://schemas.microsoft.com/office/drawing/2014/main" id="{896910D7-28D2-49FA-2E9C-7096931E6E94}"/>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VENTING GUIDELINES</a:t>
            </a:r>
          </a:p>
        </p:txBody>
      </p:sp>
      <p:cxnSp>
        <p:nvCxnSpPr>
          <p:cNvPr id="12" name="Straight Arrow Connector 11">
            <a:extLst>
              <a:ext uri="{FF2B5EF4-FFF2-40B4-BE49-F238E27FC236}">
                <a16:creationId xmlns:a16="http://schemas.microsoft.com/office/drawing/2014/main" id="{5CCF14C8-7A01-9112-2495-03331DA9B14A}"/>
              </a:ext>
            </a:extLst>
          </p:cNvPr>
          <p:cNvCxnSpPr>
            <a:cxnSpLocks/>
          </p:cNvCxnSpPr>
          <p:nvPr/>
        </p:nvCxnSpPr>
        <p:spPr>
          <a:xfrm>
            <a:off x="88105" y="880374"/>
            <a:ext cx="9858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551B485A-E2FC-9E49-4867-328DD9C7A210}"/>
              </a:ext>
            </a:extLst>
          </p:cNvPr>
          <p:cNvSpPr txBox="1">
            <a:spLocks/>
          </p:cNvSpPr>
          <p:nvPr/>
        </p:nvSpPr>
        <p:spPr>
          <a:xfrm>
            <a:off x="3304740" y="6250088"/>
            <a:ext cx="2548809" cy="50429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dirty="0">
                <a:solidFill>
                  <a:schemeClr val="bg1"/>
                </a:solidFill>
                <a:latin typeface="Franklin Gothic Medium" panose="020B0603020102020204" pitchFamily="34" charset="0"/>
              </a:rPr>
              <a:t>Outdoor</a:t>
            </a:r>
          </a:p>
        </p:txBody>
      </p:sp>
      <p:pic>
        <p:nvPicPr>
          <p:cNvPr id="5" name="Picture 4">
            <a:extLst>
              <a:ext uri="{FF2B5EF4-FFF2-40B4-BE49-F238E27FC236}">
                <a16:creationId xmlns:a16="http://schemas.microsoft.com/office/drawing/2014/main" id="{4BCFC4E5-1D4F-D4C1-64C0-13EB62AF2154}"/>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l="18297" t="4082" r="8730" b="29236"/>
          <a:stretch>
            <a:fillRect/>
          </a:stretch>
        </p:blipFill>
        <p:spPr>
          <a:xfrm>
            <a:off x="2121695" y="1698867"/>
            <a:ext cx="4914900" cy="4489340"/>
          </a:xfrm>
          <a:prstGeom prst="rect">
            <a:avLst/>
          </a:prstGeom>
          <a:effectLst>
            <a:outerShdw blurRad="63500" dist="63500" dir="2700000" algn="tl" rotWithShape="0">
              <a:prstClr val="black">
                <a:alpha val="40000"/>
              </a:prstClr>
            </a:outerShdw>
            <a:softEdge rad="12700"/>
          </a:effectLst>
        </p:spPr>
      </p:pic>
      <p:pic>
        <p:nvPicPr>
          <p:cNvPr id="2" name="Picture 1">
            <a:extLst>
              <a:ext uri="{FF2B5EF4-FFF2-40B4-BE49-F238E27FC236}">
                <a16:creationId xmlns:a16="http://schemas.microsoft.com/office/drawing/2014/main" id="{37D17324-6AEE-4BED-A2BF-C706471050A3}"/>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425612994"/>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BD1BD7B8-BEB8-E7BF-4591-2BDCCD122A7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3E5D006-4C52-9CCE-26B0-C04DBF6B61C6}"/>
              </a:ext>
            </a:extLst>
          </p:cNvPr>
          <p:cNvSpPr/>
          <p:nvPr/>
        </p:nvSpPr>
        <p:spPr>
          <a:xfrm>
            <a:off x="3667760" y="0"/>
            <a:ext cx="852424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1BF08B-BF15-F5E2-0D6B-246DF01CAE75}"/>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a:t>
            </a:r>
            <a:r>
              <a:rPr lang="en-US" sz="5000" dirty="0">
                <a:solidFill>
                  <a:schemeClr val="tx1">
                    <a:lumMod val="85000"/>
                    <a:lumOff val="15000"/>
                  </a:schemeClr>
                </a:solidFill>
                <a:latin typeface="Franklin Gothic Demi"/>
                <a:cs typeface="Calibri Light"/>
              </a:rPr>
              <a:t>COMMON VENTING</a:t>
            </a:r>
          </a:p>
        </p:txBody>
      </p:sp>
      <p:cxnSp>
        <p:nvCxnSpPr>
          <p:cNvPr id="6" name="Straight Arrow Connector 5">
            <a:extLst>
              <a:ext uri="{FF2B5EF4-FFF2-40B4-BE49-F238E27FC236}">
                <a16:creationId xmlns:a16="http://schemas.microsoft.com/office/drawing/2014/main" id="{0176C4B7-AFB7-CB67-97E2-CDC5D1464261}"/>
              </a:ext>
            </a:extLst>
          </p:cNvPr>
          <p:cNvCxnSpPr>
            <a:cxnSpLocks/>
          </p:cNvCxnSpPr>
          <p:nvPr/>
        </p:nvCxnSpPr>
        <p:spPr>
          <a:xfrm>
            <a:off x="88105" y="880374"/>
            <a:ext cx="10493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Content Placeholder 3">
            <a:extLst>
              <a:ext uri="{FF2B5EF4-FFF2-40B4-BE49-F238E27FC236}">
                <a16:creationId xmlns:a16="http://schemas.microsoft.com/office/drawing/2014/main" id="{91F7B9D7-02C8-5EF6-0F38-01CC68264158}"/>
              </a:ext>
            </a:extLst>
          </p:cNvPr>
          <p:cNvSpPr txBox="1">
            <a:spLocks/>
          </p:cNvSpPr>
          <p:nvPr/>
        </p:nvSpPr>
        <p:spPr>
          <a:xfrm>
            <a:off x="4907281" y="5415280"/>
            <a:ext cx="5969288" cy="3453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dirty="0">
                <a:latin typeface="Franklin Gothic Medium" panose="020B0603020102020204" pitchFamily="34" charset="0"/>
                <a:cs typeface="Calibri"/>
              </a:rPr>
              <a:t>*</a:t>
            </a:r>
            <a:r>
              <a:rPr lang="en-US" sz="1800" dirty="0">
                <a:latin typeface="Franklin Gothic Medium" panose="020B0603020102020204" pitchFamily="34" charset="0"/>
              </a:rPr>
              <a:t>The Btu/h input of the unit will be reduced by up to 9%.</a:t>
            </a:r>
            <a:r>
              <a:rPr lang="en-US" sz="1800" dirty="0">
                <a:latin typeface="Franklin Gothic Medium" panose="020B0603020102020204" pitchFamily="34" charset="0"/>
                <a:cs typeface="Calibri"/>
              </a:rPr>
              <a:t> </a:t>
            </a:r>
          </a:p>
        </p:txBody>
      </p:sp>
      <p:pic>
        <p:nvPicPr>
          <p:cNvPr id="12" name="Picture 11">
            <a:extLst>
              <a:ext uri="{FF2B5EF4-FFF2-40B4-BE49-F238E27FC236}">
                <a16:creationId xmlns:a16="http://schemas.microsoft.com/office/drawing/2014/main" id="{7032E861-B063-1724-ACE2-F9D8FF0D1339}"/>
              </a:ext>
            </a:extLst>
          </p:cNvPr>
          <p:cNvPicPr>
            <a:picLocks noChangeAspect="1"/>
          </p:cNvPicPr>
          <p:nvPr/>
        </p:nvPicPr>
        <p:blipFill>
          <a:blip r:embed="rId2"/>
          <a:stretch>
            <a:fillRect/>
          </a:stretch>
        </p:blipFill>
        <p:spPr>
          <a:xfrm>
            <a:off x="4931570" y="5874280"/>
            <a:ext cx="5587236" cy="834103"/>
          </a:xfrm>
          <a:prstGeom prst="rect">
            <a:avLst/>
          </a:prstGeom>
        </p:spPr>
      </p:pic>
      <p:pic>
        <p:nvPicPr>
          <p:cNvPr id="9" name="Picture 8">
            <a:extLst>
              <a:ext uri="{FF2B5EF4-FFF2-40B4-BE49-F238E27FC236}">
                <a16:creationId xmlns:a16="http://schemas.microsoft.com/office/drawing/2014/main" id="{AB4E6037-CAF8-A36A-3AC1-DFD5867C2AFC}"/>
              </a:ext>
            </a:extLst>
          </p:cNvPr>
          <p:cNvPicPr>
            <a:picLocks noChangeAspect="1"/>
          </p:cNvPicPr>
          <p:nvPr/>
        </p:nvPicPr>
        <p:blipFill>
          <a:blip r:embed="rId3"/>
          <a:stretch>
            <a:fillRect/>
          </a:stretch>
        </p:blipFill>
        <p:spPr>
          <a:xfrm>
            <a:off x="4531359" y="993998"/>
            <a:ext cx="6345210" cy="4420671"/>
          </a:xfrm>
          <a:prstGeom prst="rect">
            <a:avLst/>
          </a:prstGeom>
          <a:effectLst/>
        </p:spPr>
      </p:pic>
      <p:pic>
        <p:nvPicPr>
          <p:cNvPr id="4" name="Picture 3">
            <a:extLst>
              <a:ext uri="{FF2B5EF4-FFF2-40B4-BE49-F238E27FC236}">
                <a16:creationId xmlns:a16="http://schemas.microsoft.com/office/drawing/2014/main" id="{0A99B28E-3942-C510-77A6-3752873984EA}"/>
              </a:ext>
            </a:extLst>
          </p:cNvPr>
          <p:cNvPicPr>
            <a:picLocks noChangeAspect="1"/>
          </p:cNvPicPr>
          <p:nvPr/>
        </p:nvPicPr>
        <p:blipFill>
          <a:blip r:embed="rId4">
            <a:extLst>
              <a:ext uri="{28A0092B-C50C-407E-A947-70E740481C1C}">
                <a14:useLocalDpi xmlns:a14="http://schemas.microsoft.com/office/drawing/2010/main" val="0"/>
              </a:ext>
            </a:extLst>
          </a:blip>
          <a:srcRect l="14024" t="4345" r="11666" b="5127"/>
          <a:stretch>
            <a:fillRect/>
          </a:stretch>
        </p:blipFill>
        <p:spPr>
          <a:xfrm>
            <a:off x="74937" y="3479799"/>
            <a:ext cx="1723240" cy="2837395"/>
          </a:xfrm>
          <a:prstGeom prst="rect">
            <a:avLst/>
          </a:prstGeom>
          <a:effectLst>
            <a:outerShdw blurRad="63500" dist="63500" dir="2700000" algn="tl" rotWithShape="0">
              <a:prstClr val="black">
                <a:alpha val="40000"/>
              </a:prstClr>
            </a:outerShdw>
          </a:effectLst>
        </p:spPr>
      </p:pic>
      <p:pic>
        <p:nvPicPr>
          <p:cNvPr id="7" name="Picture 6">
            <a:extLst>
              <a:ext uri="{FF2B5EF4-FFF2-40B4-BE49-F238E27FC236}">
                <a16:creationId xmlns:a16="http://schemas.microsoft.com/office/drawing/2014/main" id="{2C48B704-7CA3-7B52-A4E1-88A556D5E9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05" y="4829836"/>
            <a:ext cx="474911" cy="758131"/>
          </a:xfrm>
          <a:prstGeom prst="rect">
            <a:avLst/>
          </a:prstGeom>
          <a:effectLst>
            <a:outerShdw blurRad="63500" dist="63500" dir="2700000" algn="tl" rotWithShape="0">
              <a:prstClr val="black">
                <a:alpha val="40000"/>
              </a:prstClr>
            </a:outerShdw>
          </a:effectLst>
        </p:spPr>
      </p:pic>
      <p:pic>
        <p:nvPicPr>
          <p:cNvPr id="15" name="Picture 14">
            <a:extLst>
              <a:ext uri="{FF2B5EF4-FFF2-40B4-BE49-F238E27FC236}">
                <a16:creationId xmlns:a16="http://schemas.microsoft.com/office/drawing/2014/main" id="{8BD39AB9-3E98-C6ED-341F-C19883AFCF52}"/>
              </a:ext>
            </a:extLst>
          </p:cNvPr>
          <p:cNvPicPr>
            <a:picLocks noChangeAspect="1"/>
          </p:cNvPicPr>
          <p:nvPr/>
        </p:nvPicPr>
        <p:blipFill>
          <a:blip r:embed="rId6">
            <a:extLst>
              <a:ext uri="{28A0092B-C50C-407E-A947-70E740481C1C}">
                <a14:useLocalDpi xmlns:a14="http://schemas.microsoft.com/office/drawing/2010/main" val="0"/>
              </a:ext>
            </a:extLst>
          </a:blip>
          <a:srcRect l="19037" t="5957" r="19002" b="4558"/>
          <a:stretch>
            <a:fillRect/>
          </a:stretch>
        </p:blipFill>
        <p:spPr>
          <a:xfrm>
            <a:off x="1508556" y="2111305"/>
            <a:ext cx="1798177" cy="2736985"/>
          </a:xfrm>
          <a:prstGeom prst="rect">
            <a:avLst/>
          </a:prstGeom>
          <a:effectLst>
            <a:outerShdw blurRad="63500" dist="63500" dir="2700000" algn="tl" rotWithShape="0">
              <a:prstClr val="black">
                <a:alpha val="40000"/>
              </a:prstClr>
            </a:outerShdw>
          </a:effectLst>
        </p:spPr>
      </p:pic>
      <p:pic>
        <p:nvPicPr>
          <p:cNvPr id="14" name="Picture 13" descr="A yellow sign with black text&#10;&#10;Description automatically generated">
            <a:extLst>
              <a:ext uri="{FF2B5EF4-FFF2-40B4-BE49-F238E27FC236}">
                <a16:creationId xmlns:a16="http://schemas.microsoft.com/office/drawing/2014/main" id="{8AC5CB4B-6A59-F558-5DB3-3D2BCD2F20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2947" y="3603260"/>
            <a:ext cx="437697" cy="682483"/>
          </a:xfrm>
          <a:prstGeom prst="rect">
            <a:avLst/>
          </a:prstGeom>
          <a:effectLst>
            <a:outerShdw blurRad="63500" dist="63500" dir="2700000" algn="tl" rotWithShape="0">
              <a:prstClr val="black">
                <a:alpha val="40000"/>
              </a:prstClr>
            </a:outerShdw>
          </a:effectLst>
        </p:spPr>
      </p:pic>
      <p:pic>
        <p:nvPicPr>
          <p:cNvPr id="16" name="Picture 15">
            <a:extLst>
              <a:ext uri="{FF2B5EF4-FFF2-40B4-BE49-F238E27FC236}">
                <a16:creationId xmlns:a16="http://schemas.microsoft.com/office/drawing/2014/main" id="{215BA1A5-24EA-93B1-EB34-8E906BE7F072}"/>
              </a:ext>
            </a:extLst>
          </p:cNvPr>
          <p:cNvPicPr>
            <a:picLocks noChangeAspect="1"/>
          </p:cNvPicPr>
          <p:nvPr/>
        </p:nvPicPr>
        <p:blipFill>
          <a:blip r:embed="rId8">
            <a:extLst>
              <a:ext uri="{28A0092B-C50C-407E-A947-70E740481C1C}">
                <a14:useLocalDpi xmlns:a14="http://schemas.microsoft.com/office/drawing/2010/main" val="0"/>
              </a:ext>
            </a:extLst>
          </a:blip>
          <a:srcRect t="766" b="766"/>
          <a:stretch/>
        </p:blipFill>
        <p:spPr>
          <a:xfrm>
            <a:off x="88105" y="894476"/>
            <a:ext cx="2065929" cy="2708784"/>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FF99F85D-D733-54D3-A745-464CB52E51D3}"/>
              </a:ext>
            </a:extLst>
          </p:cNvPr>
          <p:cNvPicPr>
            <a:picLocks noChangeAspect="1"/>
          </p:cNvPicPr>
          <p:nvPr/>
        </p:nvPicPr>
        <p:blipFill>
          <a:blip r:embed="rId9">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51220508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BAEC008B-4399-FAE5-8B63-71D010A38A7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E2A14BB-7E9C-3D47-644E-B8FBC21DD630}"/>
              </a:ext>
            </a:extLst>
          </p:cNvPr>
          <p:cNvSpPr/>
          <p:nvPr/>
        </p:nvSpPr>
        <p:spPr>
          <a:xfrm>
            <a:off x="3667760" y="0"/>
            <a:ext cx="852424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43DFF9-3A07-0C98-CFDB-AB4D84AFE376}"/>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SERIES  </a:t>
            </a:r>
            <a:r>
              <a:rPr lang="en-US" sz="5000" dirty="0">
                <a:solidFill>
                  <a:schemeClr val="tx1">
                    <a:lumMod val="85000"/>
                    <a:lumOff val="15000"/>
                  </a:schemeClr>
                </a:solidFill>
                <a:latin typeface="Franklin Gothic Demi"/>
                <a:cs typeface="Calibri Light"/>
              </a:rPr>
              <a:t>COMMON VENTING</a:t>
            </a:r>
          </a:p>
        </p:txBody>
      </p:sp>
      <p:cxnSp>
        <p:nvCxnSpPr>
          <p:cNvPr id="6" name="Straight Arrow Connector 5">
            <a:extLst>
              <a:ext uri="{FF2B5EF4-FFF2-40B4-BE49-F238E27FC236}">
                <a16:creationId xmlns:a16="http://schemas.microsoft.com/office/drawing/2014/main" id="{2A0096CA-31CF-4DD3-AE54-3E335045D4CC}"/>
              </a:ext>
            </a:extLst>
          </p:cNvPr>
          <p:cNvCxnSpPr>
            <a:cxnSpLocks/>
          </p:cNvCxnSpPr>
          <p:nvPr/>
        </p:nvCxnSpPr>
        <p:spPr>
          <a:xfrm>
            <a:off x="88105" y="880374"/>
            <a:ext cx="104935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Content Placeholder 3">
            <a:extLst>
              <a:ext uri="{FF2B5EF4-FFF2-40B4-BE49-F238E27FC236}">
                <a16:creationId xmlns:a16="http://schemas.microsoft.com/office/drawing/2014/main" id="{A1B3CED5-C232-F8A9-F24C-C023DD60041F}"/>
              </a:ext>
            </a:extLst>
          </p:cNvPr>
          <p:cNvSpPr txBox="1">
            <a:spLocks/>
          </p:cNvSpPr>
          <p:nvPr/>
        </p:nvSpPr>
        <p:spPr>
          <a:xfrm>
            <a:off x="3967860" y="1007759"/>
            <a:ext cx="7065899" cy="34537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1800" dirty="0">
                <a:latin typeface="Franklin Gothic Medium" panose="020B0603020102020204" pitchFamily="34" charset="0"/>
                <a:cs typeface="Calibri"/>
              </a:rPr>
              <a:t>See the complete common vent manual on support.noritz.com </a:t>
            </a:r>
          </a:p>
        </p:txBody>
      </p:sp>
      <p:pic>
        <p:nvPicPr>
          <p:cNvPr id="11" name="Picture 10">
            <a:extLst>
              <a:ext uri="{FF2B5EF4-FFF2-40B4-BE49-F238E27FC236}">
                <a16:creationId xmlns:a16="http://schemas.microsoft.com/office/drawing/2014/main" id="{B92071E9-39D0-E27A-DE5B-67B14240EA89}"/>
              </a:ext>
            </a:extLst>
          </p:cNvPr>
          <p:cNvPicPr>
            <a:picLocks noChangeAspect="1"/>
          </p:cNvPicPr>
          <p:nvPr/>
        </p:nvPicPr>
        <p:blipFill>
          <a:blip r:embed="rId2">
            <a:extLst>
              <a:ext uri="{28A0092B-C50C-407E-A947-70E740481C1C}">
                <a14:useLocalDpi xmlns:a14="http://schemas.microsoft.com/office/drawing/2010/main" val="0"/>
              </a:ext>
            </a:extLst>
          </a:blip>
          <a:srcRect l="14024" t="4345" r="11666" b="5127"/>
          <a:stretch>
            <a:fillRect/>
          </a:stretch>
        </p:blipFill>
        <p:spPr>
          <a:xfrm>
            <a:off x="74937" y="3479799"/>
            <a:ext cx="1723240" cy="2837395"/>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FC28757C-F160-C7B3-CA0F-79C3FFEA83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05" y="4829836"/>
            <a:ext cx="474911" cy="758131"/>
          </a:xfrm>
          <a:prstGeom prst="rect">
            <a:avLst/>
          </a:prstGeom>
          <a:effectLst>
            <a:outerShdw blurRad="63500" dist="63500" dir="2700000" algn="tl" rotWithShape="0">
              <a:prstClr val="black">
                <a:alpha val="40000"/>
              </a:prstClr>
            </a:outerShdw>
          </a:effectLst>
        </p:spPr>
      </p:pic>
      <p:pic>
        <p:nvPicPr>
          <p:cNvPr id="14" name="Picture 13">
            <a:extLst>
              <a:ext uri="{FF2B5EF4-FFF2-40B4-BE49-F238E27FC236}">
                <a16:creationId xmlns:a16="http://schemas.microsoft.com/office/drawing/2014/main" id="{4450983C-F1C0-E650-D451-EFA3D88CF388}"/>
              </a:ext>
            </a:extLst>
          </p:cNvPr>
          <p:cNvPicPr>
            <a:picLocks noChangeAspect="1"/>
          </p:cNvPicPr>
          <p:nvPr/>
        </p:nvPicPr>
        <p:blipFill>
          <a:blip r:embed="rId4">
            <a:extLst>
              <a:ext uri="{28A0092B-C50C-407E-A947-70E740481C1C}">
                <a14:useLocalDpi xmlns:a14="http://schemas.microsoft.com/office/drawing/2010/main" val="0"/>
              </a:ext>
            </a:extLst>
          </a:blip>
          <a:srcRect l="19037" t="5957" r="19002" b="4558"/>
          <a:stretch>
            <a:fillRect/>
          </a:stretch>
        </p:blipFill>
        <p:spPr>
          <a:xfrm>
            <a:off x="1508556" y="2111305"/>
            <a:ext cx="1798177" cy="2736985"/>
          </a:xfrm>
          <a:prstGeom prst="rect">
            <a:avLst/>
          </a:prstGeom>
          <a:effectLst>
            <a:outerShdw blurRad="63500" dist="63500" dir="2700000" algn="tl" rotWithShape="0">
              <a:prstClr val="black">
                <a:alpha val="40000"/>
              </a:prstClr>
            </a:outerShdw>
          </a:effectLst>
        </p:spPr>
      </p:pic>
      <p:pic>
        <p:nvPicPr>
          <p:cNvPr id="16" name="Picture 15">
            <a:extLst>
              <a:ext uri="{FF2B5EF4-FFF2-40B4-BE49-F238E27FC236}">
                <a16:creationId xmlns:a16="http://schemas.microsoft.com/office/drawing/2014/main" id="{F72F8BBF-F4FA-ADC9-9FCD-C9AABCCDEE1E}"/>
              </a:ext>
            </a:extLst>
          </p:cNvPr>
          <p:cNvPicPr>
            <a:picLocks noChangeAspect="1"/>
          </p:cNvPicPr>
          <p:nvPr/>
        </p:nvPicPr>
        <p:blipFill>
          <a:blip r:embed="rId5">
            <a:extLst>
              <a:ext uri="{28A0092B-C50C-407E-A947-70E740481C1C}">
                <a14:useLocalDpi xmlns:a14="http://schemas.microsoft.com/office/drawing/2010/main" val="0"/>
              </a:ext>
            </a:extLst>
          </a:blip>
          <a:srcRect t="766" b="766"/>
          <a:stretch/>
        </p:blipFill>
        <p:spPr>
          <a:xfrm>
            <a:off x="88105" y="894476"/>
            <a:ext cx="2065929" cy="2708784"/>
          </a:xfrm>
          <a:prstGeom prst="rect">
            <a:avLst/>
          </a:prstGeom>
          <a:effectLst>
            <a:outerShdw blurRad="63500" dist="63500" dir="2700000" algn="tl" rotWithShape="0">
              <a:prstClr val="black">
                <a:alpha val="40000"/>
              </a:prstClr>
            </a:outerShdw>
          </a:effectLst>
        </p:spPr>
      </p:pic>
      <p:pic>
        <p:nvPicPr>
          <p:cNvPr id="17" name="Picture 16" descr="A yellow sign with black text&#10;&#10;Description automatically generated">
            <a:extLst>
              <a:ext uri="{FF2B5EF4-FFF2-40B4-BE49-F238E27FC236}">
                <a16:creationId xmlns:a16="http://schemas.microsoft.com/office/drawing/2014/main" id="{F850643F-4219-5EAE-3E20-6863F89BAE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2947" y="3603260"/>
            <a:ext cx="437697" cy="682483"/>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61582D02-8499-6E31-F12F-431E52283EC1}"/>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DF3EB8B8-0A86-AFAB-AA70-03374024FF97}"/>
              </a:ext>
            </a:extLst>
          </p:cNvPr>
          <p:cNvPicPr>
            <a:picLocks noChangeAspect="1"/>
          </p:cNvPicPr>
          <p:nvPr/>
        </p:nvPicPr>
        <p:blipFill>
          <a:blip r:embed="rId8"/>
          <a:srcRect b="7666"/>
          <a:stretch>
            <a:fillRect/>
          </a:stretch>
        </p:blipFill>
        <p:spPr>
          <a:xfrm>
            <a:off x="5176316" y="1480825"/>
            <a:ext cx="5497265" cy="5384226"/>
          </a:xfrm>
          <a:prstGeom prst="rect">
            <a:avLst/>
          </a:prstGeom>
          <a:ln w="6350">
            <a:solidFill>
              <a:schemeClr val="tx1"/>
            </a:solidFill>
          </a:ln>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7119888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CONDENSATE DRAIN LINE</a:t>
            </a:r>
          </a:p>
        </p:txBody>
      </p:sp>
      <p:cxnSp>
        <p:nvCxnSpPr>
          <p:cNvPr id="4" name="Straight Arrow Connector 3">
            <a:extLst>
              <a:ext uri="{FF2B5EF4-FFF2-40B4-BE49-F238E27FC236}">
                <a16:creationId xmlns:a16="http://schemas.microsoft.com/office/drawing/2014/main" id="{745C81C6-7A64-C93D-7CC5-D0DE2C072122}"/>
              </a:ext>
            </a:extLst>
          </p:cNvPr>
          <p:cNvCxnSpPr>
            <a:cxnSpLocks/>
          </p:cNvCxnSpPr>
          <p:nvPr/>
        </p:nvCxnSpPr>
        <p:spPr>
          <a:xfrm>
            <a:off x="88105" y="880374"/>
            <a:ext cx="73947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4AF211F5-EE38-CE7D-9176-4AB6093B53E1}"/>
              </a:ext>
            </a:extLst>
          </p:cNvPr>
          <p:cNvSpPr txBox="1">
            <a:spLocks/>
          </p:cNvSpPr>
          <p:nvPr/>
        </p:nvSpPr>
        <p:spPr>
          <a:xfrm>
            <a:off x="0" y="988467"/>
            <a:ext cx="8740140" cy="41360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dirty="0">
                <a:solidFill>
                  <a:schemeClr val="bg1"/>
                </a:solidFill>
                <a:latin typeface="Franklin Gothic Book" panose="020B0503020102020204" pitchFamily="34" charset="0"/>
              </a:rPr>
              <a:t>Guidelines for routing the condensate drain line.</a:t>
            </a:r>
          </a:p>
        </p:txBody>
      </p:sp>
      <p:pic>
        <p:nvPicPr>
          <p:cNvPr id="5" name="Picture 4">
            <a:extLst>
              <a:ext uri="{FF2B5EF4-FFF2-40B4-BE49-F238E27FC236}">
                <a16:creationId xmlns:a16="http://schemas.microsoft.com/office/drawing/2014/main" id="{6024BF36-017A-BBE8-F312-DFF2E2C54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803" y="2457840"/>
            <a:ext cx="7329561" cy="2167816"/>
          </a:xfrm>
          <a:prstGeom prst="rect">
            <a:avLst/>
          </a:prstGeom>
          <a:effectLst>
            <a:outerShdw blurRad="63500" dist="63500" dir="2700000" algn="tl" rotWithShape="0">
              <a:prstClr val="black">
                <a:alpha val="40000"/>
              </a:prstClr>
            </a:outerShdw>
            <a:softEdge rad="12700"/>
          </a:effectLst>
        </p:spPr>
      </p:pic>
      <p:pic>
        <p:nvPicPr>
          <p:cNvPr id="9" name="Picture 8">
            <a:extLst>
              <a:ext uri="{FF2B5EF4-FFF2-40B4-BE49-F238E27FC236}">
                <a16:creationId xmlns:a16="http://schemas.microsoft.com/office/drawing/2014/main" id="{57DCAF46-D09B-C4E5-BD2A-325FE3E79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3448" y="1761793"/>
            <a:ext cx="3363706" cy="3528363"/>
          </a:xfrm>
          <a:prstGeom prst="rect">
            <a:avLst/>
          </a:prstGeom>
          <a:effectLst>
            <a:outerShdw blurRad="63500" dist="63500" dir="2700000" algn="tl" rotWithShape="0">
              <a:prstClr val="black">
                <a:alpha val="40000"/>
              </a:prstClr>
            </a:outerShdw>
            <a:softEdge rad="12700"/>
          </a:effectLst>
        </p:spPr>
      </p:pic>
      <p:sp>
        <p:nvSpPr>
          <p:cNvPr id="11" name="Arrow: Down 10">
            <a:extLst>
              <a:ext uri="{FF2B5EF4-FFF2-40B4-BE49-F238E27FC236}">
                <a16:creationId xmlns:a16="http://schemas.microsoft.com/office/drawing/2014/main" id="{557588D9-AFAE-C3E6-EB7B-0C4A321DD5CB}"/>
              </a:ext>
            </a:extLst>
          </p:cNvPr>
          <p:cNvSpPr/>
          <p:nvPr/>
        </p:nvSpPr>
        <p:spPr>
          <a:xfrm rot="1758559">
            <a:off x="2108038" y="2933684"/>
            <a:ext cx="457200" cy="530087"/>
          </a:xfrm>
          <a:prstGeom prst="downArrow">
            <a:avLst/>
          </a:prstGeom>
          <a:solidFill>
            <a:srgbClr val="FF0000"/>
          </a:solidFill>
          <a:ln w="25400">
            <a:solidFill>
              <a:srgbClr val="C00000"/>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Arrow: Down 11">
            <a:extLst>
              <a:ext uri="{FF2B5EF4-FFF2-40B4-BE49-F238E27FC236}">
                <a16:creationId xmlns:a16="http://schemas.microsoft.com/office/drawing/2014/main" id="{81C62F26-1292-D2CE-087E-9B8AFA20D911}"/>
              </a:ext>
            </a:extLst>
          </p:cNvPr>
          <p:cNvSpPr/>
          <p:nvPr/>
        </p:nvSpPr>
        <p:spPr>
          <a:xfrm rot="12518186">
            <a:off x="466407" y="3899065"/>
            <a:ext cx="457200" cy="530087"/>
          </a:xfrm>
          <a:prstGeom prst="downArrow">
            <a:avLst/>
          </a:prstGeom>
          <a:solidFill>
            <a:srgbClr val="FF0000"/>
          </a:solidFill>
          <a:ln w="25400">
            <a:solidFill>
              <a:srgbClr val="C00000"/>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2" name="Picture 1">
            <a:extLst>
              <a:ext uri="{FF2B5EF4-FFF2-40B4-BE49-F238E27FC236}">
                <a16:creationId xmlns:a16="http://schemas.microsoft.com/office/drawing/2014/main" id="{42CFD20C-F42A-35C3-7F81-3BAFB4F4EE7E}"/>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7666488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PROGRAMMING THE UNIT</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7429519"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Content Placeholder 3">
            <a:extLst>
              <a:ext uri="{FF2B5EF4-FFF2-40B4-BE49-F238E27FC236}">
                <a16:creationId xmlns:a16="http://schemas.microsoft.com/office/drawing/2014/main" id="{488DFD3B-0E64-E139-8E2E-5556A50B77DE}"/>
              </a:ext>
            </a:extLst>
          </p:cNvPr>
          <p:cNvSpPr>
            <a:spLocks noGrp="1"/>
          </p:cNvSpPr>
          <p:nvPr>
            <p:ph type="body" sz="half" idx="2"/>
          </p:nvPr>
        </p:nvSpPr>
        <p:spPr>
          <a:xfrm>
            <a:off x="0" y="951101"/>
            <a:ext cx="12192000" cy="809648"/>
          </a:xfrm>
          <a:effectLst>
            <a:outerShdw blurRad="63500" dist="63500" dir="2700000" algn="tl" rotWithShape="0">
              <a:prstClr val="black">
                <a:alpha val="40000"/>
              </a:prstClr>
            </a:outerShdw>
          </a:effectLst>
        </p:spPr>
        <p:txBody>
          <a:bodyPr vert="horz" lIns="91440" tIns="45720" rIns="91440" bIns="45720" rtlCol="0" anchor="t">
            <a:normAutofit/>
          </a:bodyPr>
          <a:lstStyle/>
          <a:p>
            <a:r>
              <a:rPr lang="en-US" sz="2400" dirty="0">
                <a:solidFill>
                  <a:schemeClr val="bg1"/>
                </a:solidFill>
                <a:latin typeface="Franklin Gothic Book"/>
                <a:cs typeface="Calibri"/>
              </a:rPr>
              <a:t>Pro Series units no longer have physical dipswitches on the circuit board. All programming of the unit is done with the new EZ Start Plus App or the built in operation panel.</a:t>
            </a:r>
          </a:p>
        </p:txBody>
      </p:sp>
      <p:pic>
        <p:nvPicPr>
          <p:cNvPr id="11" name="Picture 10" descr="A screen shot of a phone&#10;&#10;Description automatically generated">
            <a:extLst>
              <a:ext uri="{FF2B5EF4-FFF2-40B4-BE49-F238E27FC236}">
                <a16:creationId xmlns:a16="http://schemas.microsoft.com/office/drawing/2014/main" id="{CD832311-3721-C729-8ABE-719FB0EBFFE5}"/>
              </a:ext>
            </a:extLst>
          </p:cNvPr>
          <p:cNvPicPr>
            <a:picLocks noChangeAspect="1"/>
          </p:cNvPicPr>
          <p:nvPr/>
        </p:nvPicPr>
        <p:blipFill>
          <a:blip r:embed="rId2">
            <a:extLst>
              <a:ext uri="{28A0092B-C50C-407E-A947-70E740481C1C}">
                <a14:useLocalDpi xmlns:a14="http://schemas.microsoft.com/office/drawing/2010/main" val="0"/>
              </a:ext>
            </a:extLst>
          </a:blip>
          <a:srcRect b="30814"/>
          <a:stretch/>
        </p:blipFill>
        <p:spPr>
          <a:xfrm>
            <a:off x="932869" y="1772201"/>
            <a:ext cx="4183583" cy="5085799"/>
          </a:xfrm>
          <a:prstGeom prst="rect">
            <a:avLst/>
          </a:prstGeom>
          <a:effectLst>
            <a:outerShdw blurRad="63500" dist="63500" dir="2700000" algn="tl" rotWithShape="0">
              <a:prstClr val="black">
                <a:alpha val="40000"/>
              </a:prstClr>
            </a:outerShdw>
          </a:effectLst>
        </p:spPr>
      </p:pic>
      <p:sp>
        <p:nvSpPr>
          <p:cNvPr id="4" name="Content Placeholder 3">
            <a:extLst>
              <a:ext uri="{FF2B5EF4-FFF2-40B4-BE49-F238E27FC236}">
                <a16:creationId xmlns:a16="http://schemas.microsoft.com/office/drawing/2014/main" id="{C7B00194-7285-43E6-E56D-37868F12399E}"/>
              </a:ext>
            </a:extLst>
          </p:cNvPr>
          <p:cNvSpPr txBox="1">
            <a:spLocks/>
          </p:cNvSpPr>
          <p:nvPr/>
        </p:nvSpPr>
        <p:spPr>
          <a:xfrm>
            <a:off x="5890004" y="5732362"/>
            <a:ext cx="5533713" cy="285234"/>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i="1" dirty="0">
                <a:solidFill>
                  <a:schemeClr val="bg1"/>
                </a:solidFill>
                <a:latin typeface="Franklin Gothic Book"/>
                <a:cs typeface="Calibri"/>
              </a:rPr>
              <a:t>Directions can be found in the manual</a:t>
            </a:r>
          </a:p>
        </p:txBody>
      </p:sp>
      <p:pic>
        <p:nvPicPr>
          <p:cNvPr id="5" name="Picture 4">
            <a:extLst>
              <a:ext uri="{FF2B5EF4-FFF2-40B4-BE49-F238E27FC236}">
                <a16:creationId xmlns:a16="http://schemas.microsoft.com/office/drawing/2014/main" id="{66811DF3-C828-EB1D-2B3F-0B6FE914A3D5}"/>
              </a:ext>
            </a:extLst>
          </p:cNvPr>
          <p:cNvPicPr>
            <a:picLocks noChangeAspect="1"/>
          </p:cNvPicPr>
          <p:nvPr/>
        </p:nvPicPr>
        <p:blipFill>
          <a:blip r:embed="rId3">
            <a:extLst>
              <a:ext uri="{28A0092B-C50C-407E-A947-70E740481C1C}">
                <a14:useLocalDpi xmlns:a14="http://schemas.microsoft.com/office/drawing/2010/main" val="0"/>
              </a:ext>
            </a:extLst>
          </a:blip>
          <a:srcRect l="20074" t="60013" r="20282" b="7614"/>
          <a:stretch>
            <a:fillRect/>
          </a:stretch>
        </p:blipFill>
        <p:spPr>
          <a:xfrm>
            <a:off x="5669093" y="2493264"/>
            <a:ext cx="5754624" cy="3291840"/>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E99C294C-3113-67F4-04E5-413414FB2727}"/>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61095317"/>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08A124-A0E3-5EBF-5ABC-97817C44643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03607" y="1098292"/>
            <a:ext cx="2362989" cy="4606548"/>
          </a:xfrm>
          <a:prstGeom prst="rect">
            <a:avLst/>
          </a:prstGeom>
          <a:effectLst>
            <a:outerShdw blurRad="63500" dist="63500" dir="2700000" algn="tl" rotWithShape="0">
              <a:prstClr val="black">
                <a:alpha val="40000"/>
              </a:prstClr>
            </a:outerShdw>
          </a:effectLst>
        </p:spPr>
      </p:pic>
      <p:pic>
        <p:nvPicPr>
          <p:cNvPr id="10" name="Picture 9">
            <a:extLst>
              <a:ext uri="{FF2B5EF4-FFF2-40B4-BE49-F238E27FC236}">
                <a16:creationId xmlns:a16="http://schemas.microsoft.com/office/drawing/2014/main" id="{7A0EFC51-EFE5-66B7-DF70-98711F681D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2740" y="1098291"/>
            <a:ext cx="2362989" cy="4606549"/>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AB1E0057-EDBA-7D7C-6C24-B34C229935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53272" y="1078016"/>
            <a:ext cx="2373389" cy="4626824"/>
          </a:xfrm>
          <a:prstGeom prst="rect">
            <a:avLst/>
          </a:prstGeom>
          <a:effectLst>
            <a:outerShdw blurRad="63500" dist="63500" dir="2700000" algn="tl" rotWithShape="0">
              <a:prstClr val="black">
                <a:alpha val="40000"/>
              </a:prstClr>
            </a:outerShdw>
          </a:effectLst>
        </p:spPr>
      </p:pic>
      <p:pic>
        <p:nvPicPr>
          <p:cNvPr id="19" name="Picture 18">
            <a:extLst>
              <a:ext uri="{FF2B5EF4-FFF2-40B4-BE49-F238E27FC236}">
                <a16:creationId xmlns:a16="http://schemas.microsoft.com/office/drawing/2014/main" id="{9F7B8998-731B-381F-D793-3BB653D2BF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400671" y="1098292"/>
            <a:ext cx="2362988" cy="4606548"/>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EZ START PLUS APP</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574404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矢印: 右 15">
            <a:extLst>
              <a:ext uri="{FF2B5EF4-FFF2-40B4-BE49-F238E27FC236}">
                <a16:creationId xmlns:a16="http://schemas.microsoft.com/office/drawing/2014/main" id="{5E04377E-536E-3B37-CA32-8BDFF7FF33B2}"/>
              </a:ext>
            </a:extLst>
          </p:cNvPr>
          <p:cNvSpPr/>
          <p:nvPr/>
        </p:nvSpPr>
        <p:spPr>
          <a:xfrm>
            <a:off x="2277018" y="3026904"/>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15" name="矢印: 右 15">
            <a:extLst>
              <a:ext uri="{FF2B5EF4-FFF2-40B4-BE49-F238E27FC236}">
                <a16:creationId xmlns:a16="http://schemas.microsoft.com/office/drawing/2014/main" id="{02E3C60B-B55B-C45F-8D4C-ADA8224E779C}"/>
              </a:ext>
            </a:extLst>
          </p:cNvPr>
          <p:cNvSpPr/>
          <p:nvPr/>
        </p:nvSpPr>
        <p:spPr>
          <a:xfrm>
            <a:off x="5040816" y="3024176"/>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20" name="矢印: 右 15">
            <a:extLst>
              <a:ext uri="{FF2B5EF4-FFF2-40B4-BE49-F238E27FC236}">
                <a16:creationId xmlns:a16="http://schemas.microsoft.com/office/drawing/2014/main" id="{36064BC4-D42B-1407-572E-2DD1D506BB55}"/>
              </a:ext>
            </a:extLst>
          </p:cNvPr>
          <p:cNvSpPr/>
          <p:nvPr/>
        </p:nvSpPr>
        <p:spPr>
          <a:xfrm>
            <a:off x="7790033" y="3036570"/>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078F45C-48C2-68D5-FF65-EEFFF9335DE0}"/>
              </a:ext>
            </a:extLst>
          </p:cNvPr>
          <p:cNvSpPr txBox="1"/>
          <p:nvPr/>
        </p:nvSpPr>
        <p:spPr>
          <a:xfrm>
            <a:off x="427262" y="5695194"/>
            <a:ext cx="184975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Open EZ Start Plus App and select Contractor</a:t>
            </a:r>
            <a:endParaRPr lang="en-US" sz="1200" i="1" dirty="0"/>
          </a:p>
        </p:txBody>
      </p:sp>
      <p:sp>
        <p:nvSpPr>
          <p:cNvPr id="18" name="TextBox 17">
            <a:extLst>
              <a:ext uri="{FF2B5EF4-FFF2-40B4-BE49-F238E27FC236}">
                <a16:creationId xmlns:a16="http://schemas.microsoft.com/office/drawing/2014/main" id="{535552F6-AE76-4633-D7C5-9CCB5E66D4F7}"/>
              </a:ext>
            </a:extLst>
          </p:cNvPr>
          <p:cNvSpPr txBox="1"/>
          <p:nvPr/>
        </p:nvSpPr>
        <p:spPr>
          <a:xfrm>
            <a:off x="8742205" y="5657175"/>
            <a:ext cx="1860738"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Enter Passcode and tap “NEXT”</a:t>
            </a:r>
            <a:endParaRPr lang="en-US" sz="1600" dirty="0"/>
          </a:p>
        </p:txBody>
      </p:sp>
      <p:sp>
        <p:nvSpPr>
          <p:cNvPr id="22" name="TextBox 21">
            <a:extLst>
              <a:ext uri="{FF2B5EF4-FFF2-40B4-BE49-F238E27FC236}">
                <a16:creationId xmlns:a16="http://schemas.microsoft.com/office/drawing/2014/main" id="{4F74498B-C198-89C7-3812-528307530F07}"/>
              </a:ext>
            </a:extLst>
          </p:cNvPr>
          <p:cNvSpPr txBox="1"/>
          <p:nvPr/>
        </p:nvSpPr>
        <p:spPr>
          <a:xfrm>
            <a:off x="3160223" y="5660401"/>
            <a:ext cx="184975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Make sure Bluetooth is ON</a:t>
            </a:r>
            <a:endParaRPr lang="en-US" sz="1600" dirty="0"/>
          </a:p>
        </p:txBody>
      </p:sp>
      <p:sp>
        <p:nvSpPr>
          <p:cNvPr id="23" name="TextBox 22">
            <a:extLst>
              <a:ext uri="{FF2B5EF4-FFF2-40B4-BE49-F238E27FC236}">
                <a16:creationId xmlns:a16="http://schemas.microsoft.com/office/drawing/2014/main" id="{461FD1A8-CAFE-548E-25B9-E5C3C684F29B}"/>
              </a:ext>
            </a:extLst>
          </p:cNvPr>
          <p:cNvSpPr txBox="1"/>
          <p:nvPr/>
        </p:nvSpPr>
        <p:spPr>
          <a:xfrm>
            <a:off x="5891090" y="5660400"/>
            <a:ext cx="188643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Select Unit then tap OK</a:t>
            </a:r>
            <a:endParaRPr lang="en-US" sz="1600" dirty="0"/>
          </a:p>
        </p:txBody>
      </p:sp>
      <p:sp>
        <p:nvSpPr>
          <p:cNvPr id="24" name="Rectangle 23">
            <a:extLst>
              <a:ext uri="{FF2B5EF4-FFF2-40B4-BE49-F238E27FC236}">
                <a16:creationId xmlns:a16="http://schemas.microsoft.com/office/drawing/2014/main" id="{56F400A2-820D-5E1D-383D-733D690ADC3B}"/>
              </a:ext>
            </a:extLst>
          </p:cNvPr>
          <p:cNvSpPr/>
          <p:nvPr/>
        </p:nvSpPr>
        <p:spPr>
          <a:xfrm>
            <a:off x="8621426" y="1828043"/>
            <a:ext cx="1786592" cy="996101"/>
          </a:xfrm>
          <a:prstGeom prst="rect">
            <a:avLst/>
          </a:prstGeom>
          <a:noFill/>
          <a:ln w="15875">
            <a:solidFill>
              <a:srgbClr val="FF0000"/>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A35690BD-49C8-D24F-5766-79884AC2A831}"/>
              </a:ext>
            </a:extLst>
          </p:cNvPr>
          <p:cNvCxnSpPr>
            <a:cxnSpLocks/>
          </p:cNvCxnSpPr>
          <p:nvPr/>
        </p:nvCxnSpPr>
        <p:spPr>
          <a:xfrm>
            <a:off x="9517170" y="2816524"/>
            <a:ext cx="0" cy="640080"/>
          </a:xfrm>
          <a:prstGeom prst="straightConnector1">
            <a:avLst/>
          </a:prstGeom>
          <a:ln w="12700">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6" name="Picture 25" descr="Finger Touch Screen On White Illustrations, Royalty-Free Vector Graphics &amp; Clip Art - iStock">
            <a:extLst>
              <a:ext uri="{FF2B5EF4-FFF2-40B4-BE49-F238E27FC236}">
                <a16:creationId xmlns:a16="http://schemas.microsoft.com/office/drawing/2014/main" id="{0C0A2EC0-34D6-667C-AFA2-A8518CEB4ADD}"/>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7312887" y="3880066"/>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7" name="Picture 2" descr="Finger Touch Screen On White Illustrations, Royalty-Free Vector Graphics &amp; Clip Art - iStock">
            <a:extLst>
              <a:ext uri="{FF2B5EF4-FFF2-40B4-BE49-F238E27FC236}">
                <a16:creationId xmlns:a16="http://schemas.microsoft.com/office/drawing/2014/main" id="{AA4C329D-0C67-9F14-5D65-28157C2D857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142173" y="3374540"/>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8" name="Picture 2" descr="Finger Touch Screen On White Illustrations, Royalty-Free Vector Graphics &amp; Clip Art - iStock">
            <a:extLst>
              <a:ext uri="{FF2B5EF4-FFF2-40B4-BE49-F238E27FC236}">
                <a16:creationId xmlns:a16="http://schemas.microsoft.com/office/drawing/2014/main" id="{8C60ACAD-A813-79AF-A851-C354C3B31768}"/>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132835" y="3740187"/>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9" name="Picture 2" descr="Finger Touch Screen On White Illustrations, Royalty-Free Vector Graphics &amp; Clip Art - iStock">
            <a:extLst>
              <a:ext uri="{FF2B5EF4-FFF2-40B4-BE49-F238E27FC236}">
                <a16:creationId xmlns:a16="http://schemas.microsoft.com/office/drawing/2014/main" id="{29C312D3-2A69-3FF9-671E-02FAF5F89FF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4019295">
            <a:off x="123497" y="4105834"/>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E61F9AF-3134-C790-A04F-AAAFB402A240}"/>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626471631"/>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EZ START PLUS APP</a:t>
            </a:r>
          </a:p>
        </p:txBody>
      </p:sp>
      <p:pic>
        <p:nvPicPr>
          <p:cNvPr id="4" name="Picture 3">
            <a:extLst>
              <a:ext uri="{FF2B5EF4-FFF2-40B4-BE49-F238E27FC236}">
                <a16:creationId xmlns:a16="http://schemas.microsoft.com/office/drawing/2014/main" id="{BA08A124-A0E3-5EBF-5ABC-97817C44643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03608" y="1098291"/>
            <a:ext cx="2362987" cy="4606546"/>
          </a:xfrm>
          <a:prstGeom prst="rect">
            <a:avLst/>
          </a:prstGeom>
          <a:effectLst>
            <a:outerShdw blurRad="63500" dist="63500" dir="2700000" algn="tl" rotWithShape="0">
              <a:prstClr val="black">
                <a:alpha val="40000"/>
              </a:prstClr>
            </a:outerShdw>
          </a:effectLst>
        </p:spPr>
      </p:pic>
      <p:pic>
        <p:nvPicPr>
          <p:cNvPr id="10" name="Picture 9">
            <a:extLst>
              <a:ext uri="{FF2B5EF4-FFF2-40B4-BE49-F238E27FC236}">
                <a16:creationId xmlns:a16="http://schemas.microsoft.com/office/drawing/2014/main" id="{7A0EFC51-EFE5-66B7-DF70-98711F681D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2739" y="1098291"/>
            <a:ext cx="2362989" cy="4606549"/>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AB1E0057-EDBA-7D7C-6C24-B34C2299354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653273" y="1078015"/>
            <a:ext cx="2373387" cy="4626821"/>
          </a:xfrm>
          <a:prstGeom prst="rect">
            <a:avLst/>
          </a:prstGeom>
          <a:effectLst>
            <a:outerShdw blurRad="63500" dist="63500" dir="2700000" algn="tl" rotWithShape="0">
              <a:prstClr val="black">
                <a:alpha val="40000"/>
              </a:prstClr>
            </a:outerShdw>
          </a:effectLst>
        </p:spPr>
      </p:pic>
      <p:sp>
        <p:nvSpPr>
          <p:cNvPr id="15" name="矢印: 右 15">
            <a:extLst>
              <a:ext uri="{FF2B5EF4-FFF2-40B4-BE49-F238E27FC236}">
                <a16:creationId xmlns:a16="http://schemas.microsoft.com/office/drawing/2014/main" id="{02E3C60B-B55B-C45F-8D4C-ADA8224E779C}"/>
              </a:ext>
            </a:extLst>
          </p:cNvPr>
          <p:cNvSpPr/>
          <p:nvPr/>
        </p:nvSpPr>
        <p:spPr>
          <a:xfrm>
            <a:off x="5040816" y="3024176"/>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16" name="Content Placeholder 3">
            <a:extLst>
              <a:ext uri="{FF2B5EF4-FFF2-40B4-BE49-F238E27FC236}">
                <a16:creationId xmlns:a16="http://schemas.microsoft.com/office/drawing/2014/main" id="{3482328D-BDE2-A268-CDE1-4BE0B3859A82}"/>
              </a:ext>
            </a:extLst>
          </p:cNvPr>
          <p:cNvSpPr txBox="1">
            <a:spLocks/>
          </p:cNvSpPr>
          <p:nvPr/>
        </p:nvSpPr>
        <p:spPr>
          <a:xfrm>
            <a:off x="8553752" y="5682764"/>
            <a:ext cx="2168857" cy="71001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dirty="0">
                <a:solidFill>
                  <a:schemeClr val="bg1"/>
                </a:solidFill>
                <a:latin typeface="Franklin Gothic Medium" panose="020B0603020102020204" pitchFamily="34" charset="0"/>
                <a:cs typeface="Calibri"/>
              </a:rPr>
              <a:t>Select Options Based on Installation then tap NEXT</a:t>
            </a:r>
          </a:p>
        </p:txBody>
      </p:sp>
      <p:pic>
        <p:nvPicPr>
          <p:cNvPr id="19" name="Picture 18">
            <a:extLst>
              <a:ext uri="{FF2B5EF4-FFF2-40B4-BE49-F238E27FC236}">
                <a16:creationId xmlns:a16="http://schemas.microsoft.com/office/drawing/2014/main" id="{9F7B8998-731B-381F-D793-3BB653D2BF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400670" y="1098292"/>
            <a:ext cx="2362986" cy="4606544"/>
          </a:xfrm>
          <a:prstGeom prst="rect">
            <a:avLst/>
          </a:prstGeom>
          <a:effectLst>
            <a:outerShdw blurRad="63500" dist="63500" dir="2700000" algn="tl" rotWithShape="0">
              <a:prstClr val="black">
                <a:alpha val="40000"/>
              </a:prstClr>
            </a:outerShdw>
          </a:effectLst>
        </p:spPr>
      </p:pic>
      <p:sp>
        <p:nvSpPr>
          <p:cNvPr id="20" name="矢印: 右 15">
            <a:extLst>
              <a:ext uri="{FF2B5EF4-FFF2-40B4-BE49-F238E27FC236}">
                <a16:creationId xmlns:a16="http://schemas.microsoft.com/office/drawing/2014/main" id="{36064BC4-D42B-1407-572E-2DD1D506BB55}"/>
              </a:ext>
            </a:extLst>
          </p:cNvPr>
          <p:cNvSpPr/>
          <p:nvPr/>
        </p:nvSpPr>
        <p:spPr>
          <a:xfrm>
            <a:off x="7790033" y="3036570"/>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14" name="矢印: 右 15">
            <a:extLst>
              <a:ext uri="{FF2B5EF4-FFF2-40B4-BE49-F238E27FC236}">
                <a16:creationId xmlns:a16="http://schemas.microsoft.com/office/drawing/2014/main" id="{5E04377E-536E-3B37-CA32-8BDFF7FF33B2}"/>
              </a:ext>
            </a:extLst>
          </p:cNvPr>
          <p:cNvSpPr/>
          <p:nvPr/>
        </p:nvSpPr>
        <p:spPr>
          <a:xfrm>
            <a:off x="2277018" y="3026904"/>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pic>
        <p:nvPicPr>
          <p:cNvPr id="11" name="Picture 10" descr="Finger Touch Screen On White Illustrations, Royalty-Free Vector Graphics &amp; Clip Art - iStock">
            <a:extLst>
              <a:ext uri="{FF2B5EF4-FFF2-40B4-BE49-F238E27FC236}">
                <a16:creationId xmlns:a16="http://schemas.microsoft.com/office/drawing/2014/main" id="{3D63DD6C-5416-01A4-56D1-0798F202FEFD}"/>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7222297" y="2865225"/>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11" descr="Finger Touch Screen On White Illustrations, Royalty-Free Vector Graphics &amp; Clip Art - iStock">
            <a:extLst>
              <a:ext uri="{FF2B5EF4-FFF2-40B4-BE49-F238E27FC236}">
                <a16:creationId xmlns:a16="http://schemas.microsoft.com/office/drawing/2014/main" id="{6FDF5A07-E1C4-C2FA-324B-2993A3865FB6}"/>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10304782" y="5045740"/>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1DF55080-3B73-616B-A3A7-EA60ACEA27FD}"/>
              </a:ext>
            </a:extLst>
          </p:cNvPr>
          <p:cNvCxnSpPr>
            <a:cxnSpLocks/>
          </p:cNvCxnSpPr>
          <p:nvPr/>
        </p:nvCxnSpPr>
        <p:spPr>
          <a:xfrm>
            <a:off x="88105" y="880374"/>
            <a:ext cx="574404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BEED5D5-50E2-D367-2058-96E3FC2EFF5F}"/>
              </a:ext>
            </a:extLst>
          </p:cNvPr>
          <p:cNvSpPr txBox="1"/>
          <p:nvPr/>
        </p:nvSpPr>
        <p:spPr>
          <a:xfrm>
            <a:off x="2922406" y="5690526"/>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Tap “Unit Setting”</a:t>
            </a:r>
            <a:endParaRPr lang="en-US" sz="1200" i="1" dirty="0"/>
          </a:p>
        </p:txBody>
      </p:sp>
      <p:sp>
        <p:nvSpPr>
          <p:cNvPr id="24" name="TextBox 23">
            <a:extLst>
              <a:ext uri="{FF2B5EF4-FFF2-40B4-BE49-F238E27FC236}">
                <a16:creationId xmlns:a16="http://schemas.microsoft.com/office/drawing/2014/main" id="{123B74AE-B502-DC81-70A9-3C20B0206631}"/>
              </a:ext>
            </a:extLst>
          </p:cNvPr>
          <p:cNvSpPr txBox="1"/>
          <p:nvPr/>
        </p:nvSpPr>
        <p:spPr>
          <a:xfrm>
            <a:off x="411662" y="5685238"/>
            <a:ext cx="1886436" cy="584775"/>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Register Warranty or skip</a:t>
            </a:r>
            <a:endParaRPr lang="en-US" sz="1600" dirty="0"/>
          </a:p>
        </p:txBody>
      </p:sp>
      <p:pic>
        <p:nvPicPr>
          <p:cNvPr id="25" name="Picture 24" descr="Finger Touch Screen On White Illustrations, Royalty-Free Vector Graphics &amp; Clip Art - iStock">
            <a:extLst>
              <a:ext uri="{FF2B5EF4-FFF2-40B4-BE49-F238E27FC236}">
                <a16:creationId xmlns:a16="http://schemas.microsoft.com/office/drawing/2014/main" id="{24612DBC-962D-C5DC-A0E6-EE8535D75674}"/>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4354201" y="5231356"/>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E40CB397-3913-00ED-A1F8-93BDB2223AD3}"/>
              </a:ext>
            </a:extLst>
          </p:cNvPr>
          <p:cNvSpPr txBox="1"/>
          <p:nvPr/>
        </p:nvSpPr>
        <p:spPr>
          <a:xfrm>
            <a:off x="5719029" y="5685238"/>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Tap “Unit Setting”</a:t>
            </a:r>
            <a:endParaRPr lang="en-US" sz="1200" i="1" dirty="0"/>
          </a:p>
        </p:txBody>
      </p:sp>
      <p:pic>
        <p:nvPicPr>
          <p:cNvPr id="3" name="Picture 2">
            <a:extLst>
              <a:ext uri="{FF2B5EF4-FFF2-40B4-BE49-F238E27FC236}">
                <a16:creationId xmlns:a16="http://schemas.microsoft.com/office/drawing/2014/main" id="{A307ADAA-EBC3-AD80-607E-E7B9F4DE5ECC}"/>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697438073"/>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6101B6CE-B5CF-E911-6010-B15492D6C2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400670" y="1098293"/>
            <a:ext cx="2362986" cy="4606542"/>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BE15B307-9FB8-6829-0AB1-6D5E998510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72739" y="1098291"/>
            <a:ext cx="2362989" cy="4606548"/>
          </a:xfrm>
          <a:prstGeom prst="rect">
            <a:avLst/>
          </a:prstGeom>
          <a:effectLst>
            <a:outerShdw blurRad="63500" dist="63500" dir="2700000" algn="tl" rotWithShape="0">
              <a:prstClr val="black">
                <a:alpha val="40000"/>
              </a:prstClr>
            </a:outerShdw>
          </a:effectLst>
        </p:spPr>
      </p:pic>
      <p:pic>
        <p:nvPicPr>
          <p:cNvPr id="18" name="Picture 17">
            <a:extLst>
              <a:ext uri="{FF2B5EF4-FFF2-40B4-BE49-F238E27FC236}">
                <a16:creationId xmlns:a16="http://schemas.microsoft.com/office/drawing/2014/main" id="{AA09E593-5B66-4850-54CE-DE0C2C329F9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03608" y="1098292"/>
            <a:ext cx="2362987" cy="4606544"/>
          </a:xfrm>
          <a:prstGeom prst="rect">
            <a:avLst/>
          </a:prstGeom>
          <a:effectLst>
            <a:outerShdw blurRad="63500" dist="63500" dir="2700000" algn="tl" rotWithShape="0">
              <a:prstClr val="black">
                <a:alpha val="40000"/>
              </a:prstClr>
            </a:outerShdw>
          </a:effectLst>
        </p:spPr>
      </p:pic>
      <p:pic>
        <p:nvPicPr>
          <p:cNvPr id="19" name="Picture 18">
            <a:extLst>
              <a:ext uri="{FF2B5EF4-FFF2-40B4-BE49-F238E27FC236}">
                <a16:creationId xmlns:a16="http://schemas.microsoft.com/office/drawing/2014/main" id="{817C9B9D-D907-207E-CF18-0BBDCA99231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653273" y="1078016"/>
            <a:ext cx="2373387" cy="4626819"/>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EZ START PLUS APP</a:t>
            </a:r>
          </a:p>
        </p:txBody>
      </p:sp>
      <p:sp>
        <p:nvSpPr>
          <p:cNvPr id="17" name="Content Placeholder 3">
            <a:extLst>
              <a:ext uri="{FF2B5EF4-FFF2-40B4-BE49-F238E27FC236}">
                <a16:creationId xmlns:a16="http://schemas.microsoft.com/office/drawing/2014/main" id="{201BCF07-F66E-98A4-5A78-6544C3829876}"/>
              </a:ext>
            </a:extLst>
          </p:cNvPr>
          <p:cNvSpPr txBox="1">
            <a:spLocks/>
          </p:cNvSpPr>
          <p:nvPr/>
        </p:nvSpPr>
        <p:spPr>
          <a:xfrm>
            <a:off x="7379495" y="170034"/>
            <a:ext cx="4318000" cy="959950"/>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1800" dirty="0">
                <a:solidFill>
                  <a:schemeClr val="bg1"/>
                </a:solidFill>
                <a:latin typeface="Franklin Gothic Medium" panose="020B0603020102020204" pitchFamily="34" charset="0"/>
                <a:cs typeface="Calibri"/>
              </a:rPr>
              <a:t>Upon completion, email app will open to allow emailing the installation settings to Noritz. This is not required, but very helpful for Customer Care.</a:t>
            </a:r>
          </a:p>
        </p:txBody>
      </p:sp>
      <p:pic>
        <p:nvPicPr>
          <p:cNvPr id="3" name="Picture 2" descr="Finger Touch Screen On White Illustrations, Royalty-Free Vector Graphics &amp; Clip Art - iStock">
            <a:extLst>
              <a:ext uri="{FF2B5EF4-FFF2-40B4-BE49-F238E27FC236}">
                <a16:creationId xmlns:a16="http://schemas.microsoft.com/office/drawing/2014/main" id="{EEF428CB-0108-ABB5-4795-12BA457D0913}"/>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2014360" y="5094300"/>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Content Placeholder 3">
            <a:extLst>
              <a:ext uri="{FF2B5EF4-FFF2-40B4-BE49-F238E27FC236}">
                <a16:creationId xmlns:a16="http://schemas.microsoft.com/office/drawing/2014/main" id="{857E9397-C93F-054D-B2F1-A85DE96C56B7}"/>
              </a:ext>
            </a:extLst>
          </p:cNvPr>
          <p:cNvSpPr txBox="1">
            <a:spLocks/>
          </p:cNvSpPr>
          <p:nvPr/>
        </p:nvSpPr>
        <p:spPr>
          <a:xfrm>
            <a:off x="8413338" y="5710253"/>
            <a:ext cx="2461258" cy="80964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dirty="0">
                <a:solidFill>
                  <a:schemeClr val="bg1"/>
                </a:solidFill>
                <a:latin typeface="Franklin Gothic Medium" panose="020B0603020102020204" pitchFamily="34" charset="0"/>
                <a:cs typeface="Calibri"/>
              </a:rPr>
              <a:t>Please fill out these items if you opt in to send.</a:t>
            </a:r>
          </a:p>
        </p:txBody>
      </p:sp>
      <p:cxnSp>
        <p:nvCxnSpPr>
          <p:cNvPr id="25" name="Straight Arrow Connector 24">
            <a:extLst>
              <a:ext uri="{FF2B5EF4-FFF2-40B4-BE49-F238E27FC236}">
                <a16:creationId xmlns:a16="http://schemas.microsoft.com/office/drawing/2014/main" id="{28F6AEB6-7836-C4D0-6542-92A01EA9DBB0}"/>
              </a:ext>
            </a:extLst>
          </p:cNvPr>
          <p:cNvCxnSpPr>
            <a:cxnSpLocks/>
          </p:cNvCxnSpPr>
          <p:nvPr/>
        </p:nvCxnSpPr>
        <p:spPr>
          <a:xfrm>
            <a:off x="88105" y="880374"/>
            <a:ext cx="574404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Picture 7" descr="Finger Touch Screen On White Illustrations, Royalty-Free Vector Graphics &amp; Clip Art - iStock">
            <a:extLst>
              <a:ext uri="{FF2B5EF4-FFF2-40B4-BE49-F238E27FC236}">
                <a16:creationId xmlns:a16="http://schemas.microsoft.com/office/drawing/2014/main" id="{EEF428CB-0108-ABB5-4795-12BA457D0913}"/>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7028890" y="3598745"/>
            <a:ext cx="362116" cy="47015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矢印: 右 15">
            <a:extLst>
              <a:ext uri="{FF2B5EF4-FFF2-40B4-BE49-F238E27FC236}">
                <a16:creationId xmlns:a16="http://schemas.microsoft.com/office/drawing/2014/main" id="{02E3C60B-B55B-C45F-8D4C-ADA8224E779C}"/>
              </a:ext>
            </a:extLst>
          </p:cNvPr>
          <p:cNvSpPr/>
          <p:nvPr/>
        </p:nvSpPr>
        <p:spPr>
          <a:xfrm>
            <a:off x="5040816" y="3024176"/>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sp>
        <p:nvSpPr>
          <p:cNvPr id="14" name="矢印: 右 15">
            <a:extLst>
              <a:ext uri="{FF2B5EF4-FFF2-40B4-BE49-F238E27FC236}">
                <a16:creationId xmlns:a16="http://schemas.microsoft.com/office/drawing/2014/main" id="{5E04377E-536E-3B37-CA32-8BDFF7FF33B2}"/>
              </a:ext>
            </a:extLst>
          </p:cNvPr>
          <p:cNvSpPr/>
          <p:nvPr/>
        </p:nvSpPr>
        <p:spPr>
          <a:xfrm>
            <a:off x="2277018" y="3026904"/>
            <a:ext cx="791334" cy="809647"/>
          </a:xfrm>
          <a:prstGeom prst="rightArrow">
            <a:avLst/>
          </a:prstGeom>
          <a:solidFill>
            <a:srgbClr val="FADB00"/>
          </a:solidFill>
          <a:ln>
            <a:solidFill>
              <a:schemeClr val="tx1"/>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latin typeface="Arial" panose="020B0604020202020204" pitchFamily="34" charset="0"/>
              <a:cs typeface="Arial" panose="020B0604020202020204" pitchFamily="34" charset="0"/>
            </a:endParaRPr>
          </a:p>
        </p:txBody>
      </p:sp>
      <p:cxnSp>
        <p:nvCxnSpPr>
          <p:cNvPr id="22" name="Straight Arrow Connector 21">
            <a:extLst>
              <a:ext uri="{FF2B5EF4-FFF2-40B4-BE49-F238E27FC236}">
                <a16:creationId xmlns:a16="http://schemas.microsoft.com/office/drawing/2014/main" id="{1178CA25-E444-16E7-1634-690DA2A55617}"/>
              </a:ext>
            </a:extLst>
          </p:cNvPr>
          <p:cNvCxnSpPr>
            <a:cxnSpLocks/>
          </p:cNvCxnSpPr>
          <p:nvPr/>
        </p:nvCxnSpPr>
        <p:spPr>
          <a:xfrm flipV="1">
            <a:off x="10288270" y="4983376"/>
            <a:ext cx="0" cy="692004"/>
          </a:xfrm>
          <a:prstGeom prst="straightConnector1">
            <a:avLst/>
          </a:prstGeom>
          <a:ln w="76200">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72FE1B8-B507-A13F-B40F-730EC3083FA3}"/>
              </a:ext>
            </a:extLst>
          </p:cNvPr>
          <p:cNvSpPr txBox="1"/>
          <p:nvPr/>
        </p:nvSpPr>
        <p:spPr>
          <a:xfrm>
            <a:off x="411662" y="5685238"/>
            <a:ext cx="1886436" cy="830997"/>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Review your selections then tap DONE</a:t>
            </a:r>
            <a:endParaRPr lang="en-US" sz="1600" dirty="0"/>
          </a:p>
        </p:txBody>
      </p:sp>
      <p:sp>
        <p:nvSpPr>
          <p:cNvPr id="29" name="TextBox 28">
            <a:extLst>
              <a:ext uri="{FF2B5EF4-FFF2-40B4-BE49-F238E27FC236}">
                <a16:creationId xmlns:a16="http://schemas.microsoft.com/office/drawing/2014/main" id="{9AA46AFE-9ADD-71C1-8B1D-E4D8A7059A89}"/>
              </a:ext>
            </a:extLst>
          </p:cNvPr>
          <p:cNvSpPr txBox="1"/>
          <p:nvPr/>
        </p:nvSpPr>
        <p:spPr>
          <a:xfrm>
            <a:off x="2922406" y="5690526"/>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App programs unit</a:t>
            </a:r>
            <a:endParaRPr lang="en-US" sz="1200" i="1" dirty="0"/>
          </a:p>
        </p:txBody>
      </p:sp>
      <p:sp>
        <p:nvSpPr>
          <p:cNvPr id="30" name="TextBox 29">
            <a:extLst>
              <a:ext uri="{FF2B5EF4-FFF2-40B4-BE49-F238E27FC236}">
                <a16:creationId xmlns:a16="http://schemas.microsoft.com/office/drawing/2014/main" id="{79EC0B40-B16C-0A9A-BB2C-6EB4405EC15E}"/>
              </a:ext>
            </a:extLst>
          </p:cNvPr>
          <p:cNvSpPr txBox="1"/>
          <p:nvPr/>
        </p:nvSpPr>
        <p:spPr>
          <a:xfrm>
            <a:off x="5719029" y="5685238"/>
            <a:ext cx="2316767" cy="338554"/>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sz="1600" dirty="0">
                <a:solidFill>
                  <a:schemeClr val="bg1"/>
                </a:solidFill>
                <a:latin typeface="Franklin Gothic Medium" panose="020B0603020102020204" pitchFamily="34" charset="0"/>
                <a:cs typeface="Calibri"/>
              </a:rPr>
              <a:t>Tap OK when complete</a:t>
            </a:r>
            <a:endParaRPr lang="en-US" sz="1200" i="1" dirty="0"/>
          </a:p>
        </p:txBody>
      </p:sp>
      <p:pic>
        <p:nvPicPr>
          <p:cNvPr id="4" name="Picture 3">
            <a:extLst>
              <a:ext uri="{FF2B5EF4-FFF2-40B4-BE49-F238E27FC236}">
                <a16:creationId xmlns:a16="http://schemas.microsoft.com/office/drawing/2014/main" id="{94F94818-23A2-6737-519A-DE2AF4F8430F}"/>
              </a:ext>
            </a:extLst>
          </p:cNvPr>
          <p:cNvPicPr>
            <a:picLocks noChangeAspect="1"/>
          </p:cNvPicPr>
          <p:nvPr/>
        </p:nvPicPr>
        <p:blipFill>
          <a:blip r:embed="rId8">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42330943"/>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2499361"/>
            <a:ext cx="12192000" cy="1238513"/>
          </a:xfrm>
          <a:effectLst>
            <a:outerShdw blurRad="63500" dist="63500" dir="2700000" algn="tl" rotWithShape="0">
              <a:prstClr val="black">
                <a:alpha val="40000"/>
              </a:prstClr>
            </a:outerShdw>
          </a:effectLst>
        </p:spPr>
        <p:txBody>
          <a:bodyPr>
            <a:normAutofit/>
          </a:bodyPr>
          <a:lstStyle/>
          <a:p>
            <a:pPr algn="ctr"/>
            <a:r>
              <a:rPr lang="en-US" sz="6000">
                <a:solidFill>
                  <a:schemeClr val="bg1"/>
                </a:solidFill>
                <a:latin typeface="Franklin Gothic Demi"/>
                <a:cs typeface="Calibri Light"/>
              </a:rPr>
              <a:t>BASIC MAINTENANCE</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2407920" y="3737874"/>
            <a:ext cx="7421880"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B6231202-3DB0-07CF-C6C7-1B03786A2F1F}"/>
              </a:ext>
            </a:extLst>
          </p:cNvPr>
          <p:cNvSpPr txBox="1">
            <a:spLocks/>
          </p:cNvSpPr>
          <p:nvPr/>
        </p:nvSpPr>
        <p:spPr>
          <a:xfrm>
            <a:off x="838200" y="3894175"/>
            <a:ext cx="10515600" cy="73116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r>
              <a:rPr lang="en-US" sz="2400">
                <a:solidFill>
                  <a:schemeClr val="bg1"/>
                </a:solidFill>
                <a:latin typeface="Franklin Gothic Book" panose="020B0503020102020204" pitchFamily="34" charset="0"/>
                <a:cs typeface="Calibri"/>
              </a:rPr>
              <a:t>Keep the unit performing to its potential</a:t>
            </a:r>
          </a:p>
        </p:txBody>
      </p:sp>
      <p:pic>
        <p:nvPicPr>
          <p:cNvPr id="3" name="Picture 2">
            <a:extLst>
              <a:ext uri="{FF2B5EF4-FFF2-40B4-BE49-F238E27FC236}">
                <a16:creationId xmlns:a16="http://schemas.microsoft.com/office/drawing/2014/main" id="{29038C95-4F6D-D3B8-3A57-AFE16E3DCA26}"/>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870596782"/>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WATER QUALITY</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474297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EDD84CA8-B226-92DA-33BE-548E2C0F2510}"/>
              </a:ext>
            </a:extLst>
          </p:cNvPr>
          <p:cNvPicPr>
            <a:picLocks noChangeAspect="1"/>
          </p:cNvPicPr>
          <p:nvPr/>
        </p:nvPicPr>
        <p:blipFill>
          <a:blip r:embed="rId2"/>
          <a:stretch>
            <a:fillRect/>
          </a:stretch>
        </p:blipFill>
        <p:spPr>
          <a:xfrm>
            <a:off x="88105" y="1411119"/>
            <a:ext cx="8712315" cy="5187967"/>
          </a:xfrm>
          <a:prstGeom prst="rect">
            <a:avLst/>
          </a:prstGeom>
          <a:effectLst>
            <a:outerShdw blurRad="63500" dist="63500" dir="2700000" algn="tl" rotWithShape="0">
              <a:prstClr val="black">
                <a:alpha val="40000"/>
              </a:prstClr>
            </a:outerShdw>
            <a:softEdge rad="12700"/>
          </a:effectLst>
        </p:spPr>
      </p:pic>
      <p:sp>
        <p:nvSpPr>
          <p:cNvPr id="12" name="Text Placeholder 2">
            <a:extLst>
              <a:ext uri="{FF2B5EF4-FFF2-40B4-BE49-F238E27FC236}">
                <a16:creationId xmlns:a16="http://schemas.microsoft.com/office/drawing/2014/main" id="{212EAAB6-3EFE-87AA-20D7-C279C310AC9F}"/>
              </a:ext>
            </a:extLst>
          </p:cNvPr>
          <p:cNvSpPr txBox="1">
            <a:spLocks/>
          </p:cNvSpPr>
          <p:nvPr/>
        </p:nvSpPr>
        <p:spPr>
          <a:xfrm>
            <a:off x="0" y="967957"/>
            <a:ext cx="9849216" cy="51946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000">
                <a:solidFill>
                  <a:schemeClr val="bg1"/>
                </a:solidFill>
                <a:latin typeface="Franklin Gothic Book" panose="020B0503020102020204" pitchFamily="34" charset="0"/>
              </a:rPr>
              <a:t>Water Quality Guidelines in the Installation Manual should always be followed.</a:t>
            </a:r>
          </a:p>
        </p:txBody>
      </p:sp>
      <p:pic>
        <p:nvPicPr>
          <p:cNvPr id="18" name="Picture 17">
            <a:extLst>
              <a:ext uri="{FF2B5EF4-FFF2-40B4-BE49-F238E27FC236}">
                <a16:creationId xmlns:a16="http://schemas.microsoft.com/office/drawing/2014/main" id="{F54B9CF8-F9B7-EA08-54E1-C260EF564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3275019"/>
            <a:ext cx="2864210" cy="2615024"/>
          </a:xfrm>
          <a:prstGeom prst="rect">
            <a:avLst/>
          </a:prstGeom>
          <a:effectLst>
            <a:outerShdw blurRad="63500" dist="63500" dir="2700000" algn="tl" rotWithShape="0">
              <a:prstClr val="black">
                <a:alpha val="40000"/>
              </a:prstClr>
            </a:outerShdw>
          </a:effectLst>
        </p:spPr>
      </p:pic>
      <p:pic>
        <p:nvPicPr>
          <p:cNvPr id="20" name="Picture 19">
            <a:extLst>
              <a:ext uri="{FF2B5EF4-FFF2-40B4-BE49-F238E27FC236}">
                <a16:creationId xmlns:a16="http://schemas.microsoft.com/office/drawing/2014/main" id="{F82C6992-DD9F-C1B5-0841-456C73A9E4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4115" y="1472476"/>
            <a:ext cx="3391580" cy="1677136"/>
          </a:xfrm>
          <a:prstGeom prst="rect">
            <a:avLst/>
          </a:prstGeom>
          <a:effectLst>
            <a:outerShdw blurRad="63500" dist="63500" dir="2700000" algn="tl" rotWithShape="0">
              <a:prstClr val="black">
                <a:alpha val="40000"/>
              </a:prstClr>
            </a:outerShdw>
          </a:effectLst>
        </p:spPr>
      </p:pic>
      <p:cxnSp>
        <p:nvCxnSpPr>
          <p:cNvPr id="22" name="Straight Connector 21">
            <a:extLst>
              <a:ext uri="{FF2B5EF4-FFF2-40B4-BE49-F238E27FC236}">
                <a16:creationId xmlns:a16="http://schemas.microsoft.com/office/drawing/2014/main" id="{0E047C17-E616-3EB5-99AF-08AFF6284633}"/>
              </a:ext>
            </a:extLst>
          </p:cNvPr>
          <p:cNvCxnSpPr/>
          <p:nvPr/>
        </p:nvCxnSpPr>
        <p:spPr>
          <a:xfrm>
            <a:off x="1242060" y="5958840"/>
            <a:ext cx="4076700" cy="0"/>
          </a:xfrm>
          <a:prstGeom prst="line">
            <a:avLst/>
          </a:prstGeom>
          <a:ln w="25400">
            <a:solidFill>
              <a:srgbClr val="FF00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EF893DD-6A76-17AF-63B2-A2E253FEFA13}"/>
              </a:ext>
            </a:extLst>
          </p:cNvPr>
          <p:cNvPicPr>
            <a:picLocks noChangeAspect="1"/>
          </p:cNvPicPr>
          <p:nvPr/>
        </p:nvPicPr>
        <p:blipFill>
          <a:blip r:embed="rId5">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965815909"/>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POOR WATER QUALITY ISSUES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87123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9977A052-AB09-0994-66B0-F3B1FFC02F81}"/>
              </a:ext>
            </a:extLst>
          </p:cNvPr>
          <p:cNvSpPr txBox="1">
            <a:spLocks/>
          </p:cNvSpPr>
          <p:nvPr/>
        </p:nvSpPr>
        <p:spPr>
          <a:xfrm>
            <a:off x="0" y="964587"/>
            <a:ext cx="9913403" cy="61055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a:solidFill>
                  <a:schemeClr val="bg1"/>
                </a:solidFill>
                <a:latin typeface="Franklin Gothic Book" panose="020B0503020102020204" pitchFamily="34" charset="0"/>
              </a:rPr>
              <a:t>Here are some issues related to Hard Water or Poor Water Quality:</a:t>
            </a:r>
          </a:p>
        </p:txBody>
      </p:sp>
      <p:pic>
        <p:nvPicPr>
          <p:cNvPr id="5" name="Picture 4">
            <a:extLst>
              <a:ext uri="{FF2B5EF4-FFF2-40B4-BE49-F238E27FC236}">
                <a16:creationId xmlns:a16="http://schemas.microsoft.com/office/drawing/2014/main" id="{B2D39446-8AF1-0C6F-3900-5001EB4B42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5634493" y="1468749"/>
            <a:ext cx="4884799" cy="2311557"/>
          </a:xfrm>
          <a:prstGeom prst="rect">
            <a:avLst/>
          </a:prstGeom>
          <a:effectLst>
            <a:outerShdw blurRad="63500" dist="63500" dir="2700000" algn="tl" rotWithShape="0">
              <a:prstClr val="black">
                <a:alpha val="40000"/>
              </a:prstClr>
            </a:outerShdw>
            <a:softEdge rad="12700"/>
          </a:effectLst>
        </p:spPr>
      </p:pic>
      <p:pic>
        <p:nvPicPr>
          <p:cNvPr id="6" name="Picture 5">
            <a:extLst>
              <a:ext uri="{FF2B5EF4-FFF2-40B4-BE49-F238E27FC236}">
                <a16:creationId xmlns:a16="http://schemas.microsoft.com/office/drawing/2014/main" id="{3E7C4917-3C7C-0333-B662-01CF2E31AF6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972" r="19962"/>
          <a:stretch/>
        </p:blipFill>
        <p:spPr>
          <a:xfrm rot="10800000">
            <a:off x="6417742" y="3456200"/>
            <a:ext cx="3034749" cy="2656114"/>
          </a:xfrm>
          <a:prstGeom prst="rect">
            <a:avLst/>
          </a:prstGeom>
          <a:effectLst>
            <a:outerShdw blurRad="63500" dist="63500" dir="2700000" algn="tl" rotWithShape="0">
              <a:prstClr val="black">
                <a:alpha val="40000"/>
              </a:prstClr>
            </a:outerShdw>
            <a:softEdge rad="12700"/>
          </a:effectLst>
        </p:spPr>
      </p:pic>
      <p:sp>
        <p:nvSpPr>
          <p:cNvPr id="9" name="Rectangle 8">
            <a:extLst>
              <a:ext uri="{FF2B5EF4-FFF2-40B4-BE49-F238E27FC236}">
                <a16:creationId xmlns:a16="http://schemas.microsoft.com/office/drawing/2014/main" id="{E83CC67C-935C-2EB2-D2AE-AC6CBDC0E80A}"/>
              </a:ext>
            </a:extLst>
          </p:cNvPr>
          <p:cNvSpPr/>
          <p:nvPr/>
        </p:nvSpPr>
        <p:spPr>
          <a:xfrm>
            <a:off x="967652" y="1846673"/>
            <a:ext cx="5290994" cy="461665"/>
          </a:xfrm>
          <a:prstGeom prst="rect">
            <a:avLst/>
          </a:prstGeom>
          <a:effectLst>
            <a:outerShdw blurRad="63500" dist="63500" dir="2700000" algn="tl" rotWithShape="0">
              <a:prstClr val="black">
                <a:alpha val="40000"/>
              </a:prstClr>
            </a:outerShdw>
          </a:effectLst>
        </p:spPr>
        <p:txBody>
          <a:bodyPr wrap="square">
            <a:spAutoFit/>
          </a:bodyPr>
          <a:lstStyle/>
          <a:p>
            <a:r>
              <a:rPr lang="en-US" sz="2400">
                <a:solidFill>
                  <a:schemeClr val="bg1"/>
                </a:solidFill>
                <a:latin typeface="Franklin Gothic Medium" panose="020B0603020102020204" pitchFamily="34" charset="0"/>
              </a:rPr>
              <a:t>Scale Buildup</a:t>
            </a:r>
          </a:p>
        </p:txBody>
      </p:sp>
      <p:sp>
        <p:nvSpPr>
          <p:cNvPr id="10" name="Rectangle 9">
            <a:extLst>
              <a:ext uri="{FF2B5EF4-FFF2-40B4-BE49-F238E27FC236}">
                <a16:creationId xmlns:a16="http://schemas.microsoft.com/office/drawing/2014/main" id="{36D61D1F-C063-C8DE-11D2-69CC45E0AF48}"/>
              </a:ext>
            </a:extLst>
          </p:cNvPr>
          <p:cNvSpPr/>
          <p:nvPr/>
        </p:nvSpPr>
        <p:spPr>
          <a:xfrm>
            <a:off x="967652" y="2308338"/>
            <a:ext cx="5290994" cy="461665"/>
          </a:xfrm>
          <a:prstGeom prst="rect">
            <a:avLst/>
          </a:prstGeom>
          <a:effectLst>
            <a:outerShdw blurRad="63500" dist="63500" dir="2700000" algn="tl" rotWithShape="0">
              <a:prstClr val="black">
                <a:alpha val="40000"/>
              </a:prstClr>
            </a:outerShdw>
          </a:effectLst>
        </p:spPr>
        <p:txBody>
          <a:bodyPr wrap="square">
            <a:spAutoFit/>
          </a:bodyPr>
          <a:lstStyle/>
          <a:p>
            <a:r>
              <a:rPr lang="en-US" sz="2400" dirty="0">
                <a:solidFill>
                  <a:schemeClr val="bg1"/>
                </a:solidFill>
                <a:latin typeface="Franklin Gothic Medium" panose="020B0603020102020204" pitchFamily="34" charset="0"/>
              </a:rPr>
              <a:t>Unstable Water Temperature</a:t>
            </a:r>
          </a:p>
        </p:txBody>
      </p:sp>
      <p:sp>
        <p:nvSpPr>
          <p:cNvPr id="13" name="Rectangle 12">
            <a:extLst>
              <a:ext uri="{FF2B5EF4-FFF2-40B4-BE49-F238E27FC236}">
                <a16:creationId xmlns:a16="http://schemas.microsoft.com/office/drawing/2014/main" id="{59033183-1F6C-5CAE-804F-02DF0A40DEB5}"/>
              </a:ext>
            </a:extLst>
          </p:cNvPr>
          <p:cNvSpPr/>
          <p:nvPr/>
        </p:nvSpPr>
        <p:spPr>
          <a:xfrm>
            <a:off x="967652" y="2770003"/>
            <a:ext cx="5290994" cy="461665"/>
          </a:xfrm>
          <a:prstGeom prst="rect">
            <a:avLst/>
          </a:prstGeom>
          <a:effectLst>
            <a:outerShdw blurRad="63500" dist="63500" dir="2700000" algn="tl" rotWithShape="0">
              <a:prstClr val="black">
                <a:alpha val="40000"/>
              </a:prstClr>
            </a:outerShdw>
          </a:effectLst>
        </p:spPr>
        <p:txBody>
          <a:bodyPr wrap="square">
            <a:spAutoFit/>
          </a:bodyPr>
          <a:lstStyle/>
          <a:p>
            <a:r>
              <a:rPr lang="en-US" sz="2400">
                <a:solidFill>
                  <a:schemeClr val="bg1"/>
                </a:solidFill>
                <a:latin typeface="Franklin Gothic Medium" panose="020B0603020102020204" pitchFamily="34" charset="0"/>
              </a:rPr>
              <a:t>Error Codes: 14, 16, 20, 65</a:t>
            </a:r>
          </a:p>
        </p:txBody>
      </p:sp>
      <p:sp>
        <p:nvSpPr>
          <p:cNvPr id="14" name="Rectangle 13">
            <a:extLst>
              <a:ext uri="{FF2B5EF4-FFF2-40B4-BE49-F238E27FC236}">
                <a16:creationId xmlns:a16="http://schemas.microsoft.com/office/drawing/2014/main" id="{50146F2D-D814-65A2-3498-9C27469B4F06}"/>
              </a:ext>
            </a:extLst>
          </p:cNvPr>
          <p:cNvSpPr/>
          <p:nvPr/>
        </p:nvSpPr>
        <p:spPr>
          <a:xfrm>
            <a:off x="967652" y="3229044"/>
            <a:ext cx="5290994" cy="461665"/>
          </a:xfrm>
          <a:prstGeom prst="rect">
            <a:avLst/>
          </a:prstGeom>
          <a:effectLst>
            <a:outerShdw blurRad="63500" dist="63500" dir="2700000" algn="tl" rotWithShape="0">
              <a:prstClr val="black">
                <a:alpha val="40000"/>
              </a:prstClr>
            </a:outerShdw>
          </a:effectLst>
        </p:spPr>
        <p:txBody>
          <a:bodyPr wrap="square">
            <a:spAutoFit/>
          </a:bodyPr>
          <a:lstStyle/>
          <a:p>
            <a:r>
              <a:rPr lang="en-US" sz="2400" dirty="0">
                <a:solidFill>
                  <a:schemeClr val="bg1"/>
                </a:solidFill>
                <a:latin typeface="Franklin Gothic Medium" panose="020B0603020102020204" pitchFamily="34" charset="0"/>
              </a:rPr>
              <a:t>Clogged Inlet/Recirc Filter Screen</a:t>
            </a:r>
          </a:p>
        </p:txBody>
      </p:sp>
      <p:pic>
        <p:nvPicPr>
          <p:cNvPr id="15" name="Graphic 14" descr="Warning">
            <a:extLst>
              <a:ext uri="{FF2B5EF4-FFF2-40B4-BE49-F238E27FC236}">
                <a16:creationId xmlns:a16="http://schemas.microsoft.com/office/drawing/2014/main" id="{3F433748-8B1C-D6E2-9EC9-FD383469BC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837" y="1846673"/>
            <a:ext cx="400814" cy="400814"/>
          </a:xfrm>
          <a:prstGeom prst="rect">
            <a:avLst/>
          </a:prstGeom>
          <a:effectLst>
            <a:outerShdw blurRad="63500" dist="63500" dir="2700000" algn="tl" rotWithShape="0">
              <a:prstClr val="black">
                <a:alpha val="40000"/>
              </a:prstClr>
            </a:outerShdw>
          </a:effectLst>
        </p:spPr>
      </p:pic>
      <p:pic>
        <p:nvPicPr>
          <p:cNvPr id="16" name="Graphic 15" descr="Warning">
            <a:extLst>
              <a:ext uri="{FF2B5EF4-FFF2-40B4-BE49-F238E27FC236}">
                <a16:creationId xmlns:a16="http://schemas.microsoft.com/office/drawing/2014/main" id="{06DDE972-3C56-2BF8-ADFF-082D8B241B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837" y="2290621"/>
            <a:ext cx="400814" cy="400814"/>
          </a:xfrm>
          <a:prstGeom prst="rect">
            <a:avLst/>
          </a:prstGeom>
          <a:effectLst>
            <a:outerShdw blurRad="63500" dist="63500" dir="2700000" algn="tl" rotWithShape="0">
              <a:prstClr val="black">
                <a:alpha val="40000"/>
              </a:prstClr>
            </a:outerShdw>
          </a:effectLst>
        </p:spPr>
      </p:pic>
      <p:pic>
        <p:nvPicPr>
          <p:cNvPr id="17" name="Graphic 16" descr="Warning">
            <a:extLst>
              <a:ext uri="{FF2B5EF4-FFF2-40B4-BE49-F238E27FC236}">
                <a16:creationId xmlns:a16="http://schemas.microsoft.com/office/drawing/2014/main" id="{58E689D3-0DF6-6CA0-07B0-F725E6EC8A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837" y="2767379"/>
            <a:ext cx="400814" cy="400814"/>
          </a:xfrm>
          <a:prstGeom prst="rect">
            <a:avLst/>
          </a:prstGeom>
          <a:effectLst>
            <a:outerShdw blurRad="63500" dist="63500" dir="2700000" algn="tl" rotWithShape="0">
              <a:prstClr val="black">
                <a:alpha val="40000"/>
              </a:prstClr>
            </a:outerShdw>
          </a:effectLst>
        </p:spPr>
      </p:pic>
      <p:pic>
        <p:nvPicPr>
          <p:cNvPr id="19" name="Graphic 18" descr="Warning">
            <a:extLst>
              <a:ext uri="{FF2B5EF4-FFF2-40B4-BE49-F238E27FC236}">
                <a16:creationId xmlns:a16="http://schemas.microsoft.com/office/drawing/2014/main" id="{05824F31-F32C-54F7-C6AC-3956839E41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6837" y="3211327"/>
            <a:ext cx="400814" cy="400814"/>
          </a:xfrm>
          <a:prstGeom prst="rect">
            <a:avLst/>
          </a:prstGeom>
          <a:effectLst>
            <a:outerShdw blurRad="63500" dist="63500" dir="2700000" algn="tl" rotWithShape="0">
              <a:prstClr val="black">
                <a:alpha val="40000"/>
              </a:prstClr>
            </a:outerShdw>
          </a:effectLst>
        </p:spPr>
      </p:pic>
      <p:pic>
        <p:nvPicPr>
          <p:cNvPr id="21" name="Picture 20">
            <a:extLst>
              <a:ext uri="{FF2B5EF4-FFF2-40B4-BE49-F238E27FC236}">
                <a16:creationId xmlns:a16="http://schemas.microsoft.com/office/drawing/2014/main" id="{13283FA4-B6BF-8C03-4146-4CFF36B887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6925" y="3909659"/>
            <a:ext cx="3006730" cy="2202655"/>
          </a:xfrm>
          <a:prstGeom prst="rect">
            <a:avLst/>
          </a:prstGeom>
          <a:effectLst>
            <a:outerShdw blurRad="63500" dist="63500" dir="2700000" algn="tl" rotWithShape="0">
              <a:prstClr val="black">
                <a:alpha val="40000"/>
              </a:prstClr>
            </a:outerShdw>
            <a:softEdge rad="12700"/>
          </a:effectLst>
        </p:spPr>
      </p:pic>
      <p:pic>
        <p:nvPicPr>
          <p:cNvPr id="23" name="Content Placeholder 3" descr="DSC04416.JPG">
            <a:extLst>
              <a:ext uri="{FF2B5EF4-FFF2-40B4-BE49-F238E27FC236}">
                <a16:creationId xmlns:a16="http://schemas.microsoft.com/office/drawing/2014/main" id="{FBB47CCE-92B1-131B-F21F-ACB0E99A5AC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335" t="11705" r="15718" b="6569"/>
          <a:stretch/>
        </p:blipFill>
        <p:spPr>
          <a:xfrm>
            <a:off x="518869" y="3909659"/>
            <a:ext cx="2657060" cy="2202656"/>
          </a:xfrm>
          <a:prstGeom prst="rect">
            <a:avLst/>
          </a:prstGeom>
          <a:ln>
            <a:noFill/>
          </a:ln>
          <a:effectLst>
            <a:outerShdw blurRad="63500" dist="63500" dir="2700000" algn="tl" rotWithShape="0">
              <a:prstClr val="black">
                <a:alpha val="40000"/>
              </a:prstClr>
            </a:outerShdw>
            <a:softEdge rad="12700"/>
          </a:effectLst>
        </p:spPr>
      </p:pic>
      <p:pic>
        <p:nvPicPr>
          <p:cNvPr id="3" name="Picture 2">
            <a:extLst>
              <a:ext uri="{FF2B5EF4-FFF2-40B4-BE49-F238E27FC236}">
                <a16:creationId xmlns:a16="http://schemas.microsoft.com/office/drawing/2014/main" id="{86EA1936-DE60-21A3-8552-D013BB07779E}"/>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740914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DESCALING/FLUSHING</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6548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212EAAB6-3EFE-87AA-20D7-C279C310AC9F}"/>
              </a:ext>
            </a:extLst>
          </p:cNvPr>
          <p:cNvSpPr txBox="1">
            <a:spLocks/>
          </p:cNvSpPr>
          <p:nvPr/>
        </p:nvSpPr>
        <p:spPr>
          <a:xfrm>
            <a:off x="0" y="967957"/>
            <a:ext cx="9849216" cy="51946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000">
                <a:solidFill>
                  <a:schemeClr val="bg1"/>
                </a:solidFill>
                <a:latin typeface="Franklin Gothic Book" panose="020B0503020102020204" pitchFamily="34" charset="0"/>
              </a:rPr>
              <a:t>So, what do you need to perform a proper descale?</a:t>
            </a:r>
          </a:p>
        </p:txBody>
      </p:sp>
      <p:pic>
        <p:nvPicPr>
          <p:cNvPr id="3" name="Picture 2">
            <a:extLst>
              <a:ext uri="{FF2B5EF4-FFF2-40B4-BE49-F238E27FC236}">
                <a16:creationId xmlns:a16="http://schemas.microsoft.com/office/drawing/2014/main" id="{903D4A9F-74B4-9FC0-53C1-58038B0DAB88}"/>
              </a:ext>
            </a:extLst>
          </p:cNvPr>
          <p:cNvPicPr>
            <a:picLocks noChangeAspect="1"/>
          </p:cNvPicPr>
          <p:nvPr/>
        </p:nvPicPr>
        <p:blipFill>
          <a:blip r:embed="rId2"/>
          <a:stretch>
            <a:fillRect/>
          </a:stretch>
        </p:blipFill>
        <p:spPr>
          <a:xfrm>
            <a:off x="587533" y="1487426"/>
            <a:ext cx="9202332" cy="5176312"/>
          </a:xfrm>
          <a:prstGeom prst="rect">
            <a:avLst/>
          </a:prstGeom>
          <a:effectLst>
            <a:outerShdw blurRad="63500" dist="63500" dir="2700000" algn="tl" rotWithShape="0">
              <a:prstClr val="black">
                <a:alpha val="40000"/>
              </a:prstClr>
            </a:outerShdw>
            <a:softEdge rad="12700"/>
          </a:effectLst>
        </p:spPr>
      </p:pic>
      <p:pic>
        <p:nvPicPr>
          <p:cNvPr id="4" name="Picture 3">
            <a:extLst>
              <a:ext uri="{FF2B5EF4-FFF2-40B4-BE49-F238E27FC236}">
                <a16:creationId xmlns:a16="http://schemas.microsoft.com/office/drawing/2014/main" id="{56A659D5-7903-EC0C-756F-287DE1AC07A0}"/>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883173128"/>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DESCALING/FLUSHING</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65489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212EAAB6-3EFE-87AA-20D7-C279C310AC9F}"/>
              </a:ext>
            </a:extLst>
          </p:cNvPr>
          <p:cNvSpPr txBox="1">
            <a:spLocks/>
          </p:cNvSpPr>
          <p:nvPr/>
        </p:nvSpPr>
        <p:spPr>
          <a:xfrm>
            <a:off x="0" y="967957"/>
            <a:ext cx="12070080" cy="51946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000" dirty="0">
                <a:solidFill>
                  <a:schemeClr val="bg1"/>
                </a:solidFill>
                <a:latin typeface="Franklin Gothic Book" panose="020B0503020102020204" pitchFamily="34" charset="0"/>
              </a:rPr>
              <a:t>The flush connector is gone and descale mode is started with the EZ Start Plus App or the operation panel. </a:t>
            </a:r>
          </a:p>
        </p:txBody>
      </p:sp>
      <p:sp>
        <p:nvSpPr>
          <p:cNvPr id="14" name="Content Placeholder 3">
            <a:extLst>
              <a:ext uri="{FF2B5EF4-FFF2-40B4-BE49-F238E27FC236}">
                <a16:creationId xmlns:a16="http://schemas.microsoft.com/office/drawing/2014/main" id="{F406D798-B826-874A-C45E-474B724E7194}"/>
              </a:ext>
            </a:extLst>
          </p:cNvPr>
          <p:cNvSpPr>
            <a:spLocks noGrp="1"/>
          </p:cNvSpPr>
          <p:nvPr>
            <p:ph type="body" sz="half" idx="2"/>
          </p:nvPr>
        </p:nvSpPr>
        <p:spPr>
          <a:xfrm>
            <a:off x="6454142" y="5436858"/>
            <a:ext cx="5533713" cy="285234"/>
          </a:xfr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p>
            <a:pPr algn="ctr"/>
            <a:r>
              <a:rPr lang="en-US" i="1" dirty="0">
                <a:solidFill>
                  <a:schemeClr val="bg1"/>
                </a:solidFill>
                <a:latin typeface="Franklin Gothic Book"/>
                <a:cs typeface="Calibri"/>
              </a:rPr>
              <a:t>Directions can be found in the manual</a:t>
            </a:r>
          </a:p>
        </p:txBody>
      </p:sp>
      <p:pic>
        <p:nvPicPr>
          <p:cNvPr id="15" name="Picture 14">
            <a:extLst>
              <a:ext uri="{FF2B5EF4-FFF2-40B4-BE49-F238E27FC236}">
                <a16:creationId xmlns:a16="http://schemas.microsoft.com/office/drawing/2014/main" id="{F18E99BB-85C2-B83E-9A5F-4D38D1D35782}"/>
              </a:ext>
            </a:extLst>
          </p:cNvPr>
          <p:cNvPicPr>
            <a:picLocks noChangeAspect="1"/>
          </p:cNvPicPr>
          <p:nvPr/>
        </p:nvPicPr>
        <p:blipFill>
          <a:blip r:embed="rId2">
            <a:extLst>
              <a:ext uri="{28A0092B-C50C-407E-A947-70E740481C1C}">
                <a14:useLocalDpi xmlns:a14="http://schemas.microsoft.com/office/drawing/2010/main" val="0"/>
              </a:ext>
            </a:extLst>
          </a:blip>
          <a:srcRect l="20074" t="60013" r="20282" b="7614"/>
          <a:stretch>
            <a:fillRect/>
          </a:stretch>
        </p:blipFill>
        <p:spPr>
          <a:xfrm>
            <a:off x="6187253" y="2097024"/>
            <a:ext cx="5754624" cy="3291840"/>
          </a:xfrm>
          <a:prstGeom prst="rect">
            <a:avLst/>
          </a:prstGeom>
          <a:effectLst>
            <a:outerShdw blurRad="63500" dist="63500" dir="2700000" algn="tl" rotWithShape="0">
              <a:prstClr val="black">
                <a:alpha val="40000"/>
              </a:prstClr>
            </a:outerShdw>
          </a:effectLst>
        </p:spPr>
      </p:pic>
      <p:pic>
        <p:nvPicPr>
          <p:cNvPr id="16" name="Picture 15">
            <a:extLst>
              <a:ext uri="{FF2B5EF4-FFF2-40B4-BE49-F238E27FC236}">
                <a16:creationId xmlns:a16="http://schemas.microsoft.com/office/drawing/2014/main" id="{E2500895-47FF-5FC4-7CAA-819222390E9A}"/>
              </a:ext>
            </a:extLst>
          </p:cNvPr>
          <p:cNvPicPr/>
          <p:nvPr/>
        </p:nvPicPr>
        <p:blipFill>
          <a:blip r:embed="rId3">
            <a:extLst>
              <a:ext uri="{28A0092B-C50C-407E-A947-70E740481C1C}">
                <a14:useLocalDpi xmlns:a14="http://schemas.microsoft.com/office/drawing/2010/main" val="0"/>
              </a:ext>
            </a:extLst>
          </a:blip>
          <a:srcRect/>
          <a:stretch/>
        </p:blipFill>
        <p:spPr>
          <a:xfrm>
            <a:off x="516253" y="1636156"/>
            <a:ext cx="2395555" cy="4849302"/>
          </a:xfrm>
          <a:prstGeom prst="rect">
            <a:avLst/>
          </a:prstGeom>
          <a:effectLst>
            <a:outerShdw blurRad="63500" dist="63500" dir="2700000" algn="tl" rotWithShape="0">
              <a:prstClr val="black">
                <a:alpha val="40000"/>
              </a:prstClr>
            </a:outerShdw>
            <a:softEdge rad="0"/>
          </a:effectLst>
        </p:spPr>
      </p:pic>
      <p:pic>
        <p:nvPicPr>
          <p:cNvPr id="17" name="Picture 16">
            <a:extLst>
              <a:ext uri="{FF2B5EF4-FFF2-40B4-BE49-F238E27FC236}">
                <a16:creationId xmlns:a16="http://schemas.microsoft.com/office/drawing/2014/main" id="{36C241E3-7A94-2812-41AC-F8954FBD0370}"/>
              </a:ext>
            </a:extLst>
          </p:cNvPr>
          <p:cNvPicPr/>
          <p:nvPr/>
        </p:nvPicPr>
        <p:blipFill>
          <a:blip r:embed="rId4">
            <a:extLst>
              <a:ext uri="{28A0092B-C50C-407E-A947-70E740481C1C}">
                <a14:useLocalDpi xmlns:a14="http://schemas.microsoft.com/office/drawing/2010/main" val="0"/>
              </a:ext>
            </a:extLst>
          </a:blip>
          <a:srcRect/>
          <a:stretch/>
        </p:blipFill>
        <p:spPr>
          <a:xfrm>
            <a:off x="3351753" y="1636157"/>
            <a:ext cx="2395555" cy="4849301"/>
          </a:xfrm>
          <a:prstGeom prst="rect">
            <a:avLst/>
          </a:prstGeom>
          <a:effectLst>
            <a:outerShdw blurRad="63500" dist="63500" dir="2700000" algn="tl" rotWithShape="0">
              <a:prstClr val="black">
                <a:alpha val="40000"/>
              </a:prstClr>
            </a:outerShdw>
            <a:softEdge rad="0"/>
          </a:effectLst>
        </p:spPr>
      </p:pic>
      <p:pic>
        <p:nvPicPr>
          <p:cNvPr id="18" name="Picture 2" descr="Finger Touch Screen On White Illustrations, Royalty-Free Vector Graphics &amp; Clip Art - iStock">
            <a:extLst>
              <a:ext uri="{FF2B5EF4-FFF2-40B4-BE49-F238E27FC236}">
                <a16:creationId xmlns:a16="http://schemas.microsoft.com/office/drawing/2014/main" id="{7CF694A6-221D-D991-D5CA-17B977273315}"/>
              </a:ext>
            </a:extLst>
          </p:cNvPr>
          <p:cNvPicPr/>
          <p:nvPr/>
        </p:nvPicPr>
        <p:blipFill rotWithShape="1">
          <a:blip r:embed="rId5" cstate="print">
            <a:extLst>
              <a:ext uri="{BEBA8EAE-BF5A-486C-A8C5-ECC9F3942E4B}">
                <a14:imgProps xmlns:a14="http://schemas.microsoft.com/office/drawing/2010/main">
                  <a14:imgLayer r:embed="rId6">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5103323" y="4566229"/>
            <a:ext cx="403946" cy="52446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Picture 2" descr="Finger Touch Screen On White Illustrations, Royalty-Free Vector Graphics &amp; Clip Art - iStock">
            <a:extLst>
              <a:ext uri="{FF2B5EF4-FFF2-40B4-BE49-F238E27FC236}">
                <a16:creationId xmlns:a16="http://schemas.microsoft.com/office/drawing/2014/main" id="{433B6066-B690-2718-A65D-20B7E98827E4}"/>
              </a:ext>
            </a:extLst>
          </p:cNvPr>
          <p:cNvPicPr/>
          <p:nvPr/>
        </p:nvPicPr>
        <p:blipFill rotWithShape="1">
          <a:blip r:embed="rId5" cstate="print">
            <a:extLst>
              <a:ext uri="{BEBA8EAE-BF5A-486C-A8C5-ECC9F3942E4B}">
                <a14:imgProps xmlns:a14="http://schemas.microsoft.com/office/drawing/2010/main">
                  <a14:imgLayer r:embed="rId6">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2521993" y="6134200"/>
            <a:ext cx="403946" cy="524467"/>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B65CB3C-2CF1-1262-EFFB-122C19C46373}"/>
              </a:ext>
            </a:extLst>
          </p:cNvPr>
          <p:cNvPicPr>
            <a:picLocks noChangeAspect="1"/>
          </p:cNvPicPr>
          <p:nvPr/>
        </p:nvPicPr>
        <p:blipFill>
          <a:blip r:embed="rId7">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960884569"/>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A13082A3-F3DA-8F32-F7A1-2B6B940A6F9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9284CF4-B636-EA14-3581-06B130BB1A23}"/>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EZ START PLUS ERROR HISTORY</a:t>
            </a:r>
          </a:p>
        </p:txBody>
      </p:sp>
      <p:cxnSp>
        <p:nvCxnSpPr>
          <p:cNvPr id="8" name="Straight Arrow Connector 7">
            <a:extLst>
              <a:ext uri="{FF2B5EF4-FFF2-40B4-BE49-F238E27FC236}">
                <a16:creationId xmlns:a16="http://schemas.microsoft.com/office/drawing/2014/main" id="{3D1E86B7-6AE1-6C89-13FA-36823ABC4D0E}"/>
              </a:ext>
            </a:extLst>
          </p:cNvPr>
          <p:cNvCxnSpPr>
            <a:cxnSpLocks/>
          </p:cNvCxnSpPr>
          <p:nvPr/>
        </p:nvCxnSpPr>
        <p:spPr>
          <a:xfrm>
            <a:off x="88105" y="880374"/>
            <a:ext cx="929973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FD698F3-744F-FC3D-E025-8E16B4B6765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87851" y="2911652"/>
            <a:ext cx="1636210" cy="3312165"/>
          </a:xfrm>
          <a:prstGeom prst="rect">
            <a:avLst/>
          </a:prstGeom>
          <a:effectLst>
            <a:outerShdw blurRad="63500" dist="63500" dir="2700000" algn="tl" rotWithShape="0">
              <a:prstClr val="black">
                <a:alpha val="40000"/>
              </a:prstClr>
            </a:outerShdw>
          </a:effectLst>
        </p:spPr>
      </p:pic>
      <p:pic>
        <p:nvPicPr>
          <p:cNvPr id="4" name="Picture 3">
            <a:extLst>
              <a:ext uri="{FF2B5EF4-FFF2-40B4-BE49-F238E27FC236}">
                <a16:creationId xmlns:a16="http://schemas.microsoft.com/office/drawing/2014/main" id="{C3D4322F-6AAE-A8E7-D7A8-DA77B8A561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66812" y="1246904"/>
            <a:ext cx="2473819" cy="5007729"/>
          </a:xfrm>
          <a:prstGeom prst="rect">
            <a:avLst/>
          </a:prstGeom>
          <a:effectLst>
            <a:outerShdw blurRad="63500" dist="63500" dir="2700000" algn="tl" rotWithShape="0">
              <a:prstClr val="black">
                <a:alpha val="40000"/>
              </a:prstClr>
            </a:outerShdw>
          </a:effectLst>
        </p:spPr>
      </p:pic>
      <p:pic>
        <p:nvPicPr>
          <p:cNvPr id="5" name="Picture 4">
            <a:extLst>
              <a:ext uri="{FF2B5EF4-FFF2-40B4-BE49-F238E27FC236}">
                <a16:creationId xmlns:a16="http://schemas.microsoft.com/office/drawing/2014/main" id="{A1BE7C2D-A385-6F45-0615-435E223A48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75867" y="2942468"/>
            <a:ext cx="1636209" cy="3312165"/>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150CB864-7FF6-3839-0A76-9C4AA95872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113" y="2915847"/>
            <a:ext cx="1636210" cy="3312166"/>
          </a:xfrm>
          <a:prstGeom prst="rect">
            <a:avLst/>
          </a:prstGeom>
          <a:effectLst>
            <a:outerShdw blurRad="63500" dist="63500" dir="2700000" algn="tl" rotWithShape="0">
              <a:prstClr val="black">
                <a:alpha val="40000"/>
              </a:prstClr>
            </a:outerShdw>
          </a:effectLst>
        </p:spPr>
      </p:pic>
      <p:sp>
        <p:nvSpPr>
          <p:cNvPr id="22" name="タイトル 1">
            <a:extLst>
              <a:ext uri="{FF2B5EF4-FFF2-40B4-BE49-F238E27FC236}">
                <a16:creationId xmlns:a16="http://schemas.microsoft.com/office/drawing/2014/main" id="{45694AE7-EA7E-2D0B-6DC6-AFA2C38B6AB0}"/>
              </a:ext>
            </a:extLst>
          </p:cNvPr>
          <p:cNvSpPr txBox="1">
            <a:spLocks/>
          </p:cNvSpPr>
          <p:nvPr/>
        </p:nvSpPr>
        <p:spPr>
          <a:xfrm>
            <a:off x="9717519" y="778465"/>
            <a:ext cx="2103912" cy="1059213"/>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r>
              <a:rPr lang="en-US" altLang="ja-JP" sz="18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Shows the number of days elapsed since the error was reported.</a:t>
            </a:r>
            <a:endParaRPr lang="en-US" altLang="ja-JP" sz="16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endParaRPr>
          </a:p>
        </p:txBody>
      </p:sp>
      <p:sp>
        <p:nvSpPr>
          <p:cNvPr id="23" name="タイトル 1">
            <a:extLst>
              <a:ext uri="{FF2B5EF4-FFF2-40B4-BE49-F238E27FC236}">
                <a16:creationId xmlns:a16="http://schemas.microsoft.com/office/drawing/2014/main" id="{1507A596-92D8-5B4C-B4B8-FD61420736B9}"/>
              </a:ext>
            </a:extLst>
          </p:cNvPr>
          <p:cNvSpPr txBox="1">
            <a:spLocks/>
          </p:cNvSpPr>
          <p:nvPr/>
        </p:nvSpPr>
        <p:spPr>
          <a:xfrm>
            <a:off x="9712158" y="1975092"/>
            <a:ext cx="2368677" cy="1010332"/>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r>
              <a:rPr lang="en-US" altLang="ja-JP" sz="18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Tap the email icon to launch the email app to send data to Noritz Customer Care.</a:t>
            </a:r>
            <a:endParaRPr lang="en-US" altLang="ja-JP" sz="16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endParaRPr>
          </a:p>
        </p:txBody>
      </p:sp>
      <p:cxnSp>
        <p:nvCxnSpPr>
          <p:cNvPr id="26" name="Straight Arrow Connector 25">
            <a:extLst>
              <a:ext uri="{FF2B5EF4-FFF2-40B4-BE49-F238E27FC236}">
                <a16:creationId xmlns:a16="http://schemas.microsoft.com/office/drawing/2014/main" id="{9E93C659-1F40-B6CC-FC72-6BD59A54FC60}"/>
              </a:ext>
            </a:extLst>
          </p:cNvPr>
          <p:cNvCxnSpPr>
            <a:cxnSpLocks/>
            <a:stCxn id="23" idx="1"/>
          </p:cNvCxnSpPr>
          <p:nvPr/>
        </p:nvCxnSpPr>
        <p:spPr>
          <a:xfrm flipH="1">
            <a:off x="8270240" y="2480258"/>
            <a:ext cx="1441918" cy="948742"/>
          </a:xfrm>
          <a:prstGeom prst="straightConnector1">
            <a:avLst/>
          </a:prstGeom>
          <a:ln w="38100" cap="rnd">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1D84CB5-26EF-32EF-3D99-8986777A9ACB}"/>
              </a:ext>
            </a:extLst>
          </p:cNvPr>
          <p:cNvCxnSpPr>
            <a:cxnSpLocks/>
            <a:stCxn id="22" idx="1"/>
          </p:cNvCxnSpPr>
          <p:nvPr/>
        </p:nvCxnSpPr>
        <p:spPr>
          <a:xfrm flipH="1">
            <a:off x="7734520" y="1308072"/>
            <a:ext cx="1982999" cy="2120928"/>
          </a:xfrm>
          <a:prstGeom prst="straightConnector1">
            <a:avLst/>
          </a:prstGeom>
          <a:ln w="38100" cap="rnd">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 name="タイトル 1">
            <a:extLst>
              <a:ext uri="{FF2B5EF4-FFF2-40B4-BE49-F238E27FC236}">
                <a16:creationId xmlns:a16="http://schemas.microsoft.com/office/drawing/2014/main" id="{D4BAA600-4998-CC5A-F125-B95CCB9D0789}"/>
              </a:ext>
            </a:extLst>
          </p:cNvPr>
          <p:cNvSpPr txBox="1">
            <a:spLocks/>
          </p:cNvSpPr>
          <p:nvPr/>
        </p:nvSpPr>
        <p:spPr>
          <a:xfrm>
            <a:off x="10005856" y="5837551"/>
            <a:ext cx="2048218" cy="991193"/>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r>
              <a:rPr lang="en-US" altLang="ja-JP" sz="18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Tap the phone # to launch the phone app and call Noritz.</a:t>
            </a:r>
            <a:endParaRPr lang="en-US" altLang="ja-JP" sz="16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endParaRPr>
          </a:p>
        </p:txBody>
      </p:sp>
      <p:cxnSp>
        <p:nvCxnSpPr>
          <p:cNvPr id="30" name="Straight Arrow Connector 29">
            <a:extLst>
              <a:ext uri="{FF2B5EF4-FFF2-40B4-BE49-F238E27FC236}">
                <a16:creationId xmlns:a16="http://schemas.microsoft.com/office/drawing/2014/main" id="{491E341B-D4CD-92C1-1C7F-76951D4A6153}"/>
              </a:ext>
            </a:extLst>
          </p:cNvPr>
          <p:cNvCxnSpPr>
            <a:cxnSpLocks/>
            <a:stCxn id="29" idx="1"/>
          </p:cNvCxnSpPr>
          <p:nvPr/>
        </p:nvCxnSpPr>
        <p:spPr>
          <a:xfrm flipH="1" flipV="1">
            <a:off x="7686040" y="5379720"/>
            <a:ext cx="2319816" cy="953428"/>
          </a:xfrm>
          <a:prstGeom prst="straightConnector1">
            <a:avLst/>
          </a:prstGeom>
          <a:ln w="38100" cap="rnd">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1" name="タイトル 1">
            <a:extLst>
              <a:ext uri="{FF2B5EF4-FFF2-40B4-BE49-F238E27FC236}">
                <a16:creationId xmlns:a16="http://schemas.microsoft.com/office/drawing/2014/main" id="{66B126D5-72C5-6A45-C8D8-A91185748A3B}"/>
              </a:ext>
            </a:extLst>
          </p:cNvPr>
          <p:cNvSpPr txBox="1">
            <a:spLocks/>
          </p:cNvSpPr>
          <p:nvPr/>
        </p:nvSpPr>
        <p:spPr>
          <a:xfrm>
            <a:off x="11364468" y="3826832"/>
            <a:ext cx="772114" cy="776361"/>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pPr algn="ctr"/>
            <a:r>
              <a:rPr lang="ja-JP" altLang="en-US" sz="32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a:t>
            </a:r>
            <a:endParaRPr lang="en-US" altLang="ja-JP" sz="32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endParaRPr>
          </a:p>
          <a:p>
            <a:pPr algn="ctr"/>
            <a:r>
              <a:rPr lang="en-US" altLang="ja-JP" sz="10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To</a:t>
            </a:r>
          </a:p>
          <a:p>
            <a:pPr algn="ctr"/>
            <a:r>
              <a:rPr lang="en-US" altLang="ja-JP" sz="10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Customer Care</a:t>
            </a:r>
          </a:p>
        </p:txBody>
      </p:sp>
      <p:sp>
        <p:nvSpPr>
          <p:cNvPr id="32" name="矢印: 右 15">
            <a:extLst>
              <a:ext uri="{FF2B5EF4-FFF2-40B4-BE49-F238E27FC236}">
                <a16:creationId xmlns:a16="http://schemas.microsoft.com/office/drawing/2014/main" id="{C3755059-C3ED-962E-A1C6-A4094B7402A6}"/>
              </a:ext>
            </a:extLst>
          </p:cNvPr>
          <p:cNvSpPr/>
          <p:nvPr/>
        </p:nvSpPr>
        <p:spPr>
          <a:xfrm>
            <a:off x="11177721" y="3990813"/>
            <a:ext cx="273960" cy="316496"/>
          </a:xfrm>
          <a:prstGeom prst="rightArrow">
            <a:avLst/>
          </a:prstGeom>
          <a:solidFill>
            <a:srgbClr val="EE0000"/>
          </a:solidFill>
          <a:ln>
            <a:solidFill>
              <a:srgbClr val="EE0000"/>
            </a:solidFill>
          </a:ln>
          <a:effectLst>
            <a:outerShdw blurRad="63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4F4F4F"/>
              </a:solidFill>
              <a:effectLst>
                <a:outerShdw blurRad="63500" dist="635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33" name="タイトル 1">
            <a:extLst>
              <a:ext uri="{FF2B5EF4-FFF2-40B4-BE49-F238E27FC236}">
                <a16:creationId xmlns:a16="http://schemas.microsoft.com/office/drawing/2014/main" id="{4981D55B-69B3-C7B5-45CA-8DA189720926}"/>
              </a:ext>
            </a:extLst>
          </p:cNvPr>
          <p:cNvSpPr txBox="1">
            <a:spLocks/>
          </p:cNvSpPr>
          <p:nvPr/>
        </p:nvSpPr>
        <p:spPr>
          <a:xfrm>
            <a:off x="347555" y="1080252"/>
            <a:ext cx="5636554" cy="713555"/>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r>
              <a:rPr lang="en-US" altLang="ja-JP" sz="18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Error history can be displayed, and content can be emailed to Noritz Customer Care.</a:t>
            </a:r>
            <a:endParaRPr lang="en-US" altLang="ja-JP" sz="16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endParaRPr>
          </a:p>
        </p:txBody>
      </p:sp>
      <p:sp>
        <p:nvSpPr>
          <p:cNvPr id="34" name="タイトル 1">
            <a:extLst>
              <a:ext uri="{FF2B5EF4-FFF2-40B4-BE49-F238E27FC236}">
                <a16:creationId xmlns:a16="http://schemas.microsoft.com/office/drawing/2014/main" id="{7304500D-BEDA-C6BB-447B-23DEA7AD3243}"/>
              </a:ext>
            </a:extLst>
          </p:cNvPr>
          <p:cNvSpPr txBox="1">
            <a:spLocks/>
          </p:cNvSpPr>
          <p:nvPr/>
        </p:nvSpPr>
        <p:spPr>
          <a:xfrm>
            <a:off x="347555" y="1777128"/>
            <a:ext cx="5355581" cy="931141"/>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r>
              <a:rPr lang="en-US" altLang="ja-JP" sz="1800" dirty="0">
                <a:solidFill>
                  <a:schemeClr val="bg1"/>
                </a:solidFill>
                <a:effectLst>
                  <a:outerShdw blurRad="63500" dist="63500" dir="2700000" algn="tl" rotWithShape="0">
                    <a:prstClr val="black">
                      <a:alpha val="40000"/>
                    </a:prstClr>
                  </a:outerShdw>
                </a:effectLst>
                <a:latin typeface="Franklin Gothic Book" panose="020B0503020102020204" pitchFamily="34" charset="0"/>
                <a:cs typeface="Arial" panose="020B0604020202020204" pitchFamily="34" charset="0"/>
              </a:rPr>
              <a:t>Tap on the error code to link to the Noritz web site. Detailed error code info displayed.</a:t>
            </a:r>
          </a:p>
        </p:txBody>
      </p:sp>
      <p:cxnSp>
        <p:nvCxnSpPr>
          <p:cNvPr id="35" name="Straight Arrow Connector 34">
            <a:extLst>
              <a:ext uri="{FF2B5EF4-FFF2-40B4-BE49-F238E27FC236}">
                <a16:creationId xmlns:a16="http://schemas.microsoft.com/office/drawing/2014/main" id="{1018FD62-13F6-4B22-35F0-502336C339E4}"/>
              </a:ext>
            </a:extLst>
          </p:cNvPr>
          <p:cNvCxnSpPr>
            <a:cxnSpLocks/>
          </p:cNvCxnSpPr>
          <p:nvPr/>
        </p:nvCxnSpPr>
        <p:spPr>
          <a:xfrm flipH="1">
            <a:off x="5898324" y="3517775"/>
            <a:ext cx="1010476" cy="571893"/>
          </a:xfrm>
          <a:prstGeom prst="straightConnector1">
            <a:avLst/>
          </a:prstGeom>
          <a:ln w="38100" cap="rnd">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9997E07-D516-FEE4-3177-BF32AC789B2C}"/>
              </a:ext>
            </a:extLst>
          </p:cNvPr>
          <p:cNvCxnSpPr>
            <a:cxnSpLocks/>
          </p:cNvCxnSpPr>
          <p:nvPr/>
        </p:nvCxnSpPr>
        <p:spPr>
          <a:xfrm>
            <a:off x="5401587" y="2165141"/>
            <a:ext cx="1507213" cy="1263859"/>
          </a:xfrm>
          <a:prstGeom prst="straightConnector1">
            <a:avLst/>
          </a:prstGeom>
          <a:ln w="38100" cap="rnd">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7" name="Picture 36" descr="Finger Touch Screen On White Illustrations, Royalty-Free Vector Graphics &amp; Clip Art - iStock">
            <a:extLst>
              <a:ext uri="{FF2B5EF4-FFF2-40B4-BE49-F238E27FC236}">
                <a16:creationId xmlns:a16="http://schemas.microsoft.com/office/drawing/2014/main" id="{10640DBC-92BD-F720-7D56-C4142AF1D559}"/>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1819069" y="5971140"/>
            <a:ext cx="253850" cy="329589"/>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8" name="Picture 37" descr="Finger Touch Screen On White Illustrations, Royalty-Free Vector Graphics &amp; Clip Art - iStock">
            <a:extLst>
              <a:ext uri="{FF2B5EF4-FFF2-40B4-BE49-F238E27FC236}">
                <a16:creationId xmlns:a16="http://schemas.microsoft.com/office/drawing/2014/main" id="{62E0EAB1-D1C1-C12C-6D2F-77D211BDD4C1}"/>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231396">
            <a:off x="3501204" y="4516013"/>
            <a:ext cx="253850" cy="329589"/>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9" name="Content Placeholder 3">
            <a:extLst>
              <a:ext uri="{FF2B5EF4-FFF2-40B4-BE49-F238E27FC236}">
                <a16:creationId xmlns:a16="http://schemas.microsoft.com/office/drawing/2014/main" id="{05D47F0C-934A-43C7-F7EE-FD79A2DB5DCB}"/>
              </a:ext>
            </a:extLst>
          </p:cNvPr>
          <p:cNvSpPr txBox="1">
            <a:spLocks/>
          </p:cNvSpPr>
          <p:nvPr/>
        </p:nvSpPr>
        <p:spPr>
          <a:xfrm>
            <a:off x="213118" y="6239057"/>
            <a:ext cx="1844200" cy="63837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Book"/>
                <a:ea typeface="+mn-ea"/>
                <a:cs typeface="Calibri"/>
              </a:rPr>
              <a:t>Tap Maintenance Button</a:t>
            </a:r>
          </a:p>
        </p:txBody>
      </p:sp>
      <p:sp>
        <p:nvSpPr>
          <p:cNvPr id="40" name="Content Placeholder 3">
            <a:extLst>
              <a:ext uri="{FF2B5EF4-FFF2-40B4-BE49-F238E27FC236}">
                <a16:creationId xmlns:a16="http://schemas.microsoft.com/office/drawing/2014/main" id="{0932E6F4-14D5-BB6A-58EE-CE21189E25B1}"/>
              </a:ext>
            </a:extLst>
          </p:cNvPr>
          <p:cNvSpPr txBox="1">
            <a:spLocks/>
          </p:cNvSpPr>
          <p:nvPr/>
        </p:nvSpPr>
        <p:spPr>
          <a:xfrm>
            <a:off x="2294721" y="6220504"/>
            <a:ext cx="1742221" cy="629987"/>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Book"/>
                <a:ea typeface="+mn-ea"/>
                <a:cs typeface="Calibri"/>
              </a:rPr>
              <a:t>Tap Error History Button</a:t>
            </a:r>
          </a:p>
        </p:txBody>
      </p:sp>
      <p:pic>
        <p:nvPicPr>
          <p:cNvPr id="41" name="Picture 40">
            <a:extLst>
              <a:ext uri="{FF2B5EF4-FFF2-40B4-BE49-F238E27FC236}">
                <a16:creationId xmlns:a16="http://schemas.microsoft.com/office/drawing/2014/main" id="{E31D1976-063A-1B41-B688-E737E66926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04307" y="3076672"/>
            <a:ext cx="1390039" cy="2813844"/>
          </a:xfrm>
          <a:prstGeom prst="rect">
            <a:avLst/>
          </a:prstGeom>
          <a:effectLst>
            <a:outerShdw blurRad="63500" dist="63500" dir="2700000" algn="tl" rotWithShape="0">
              <a:prstClr val="black">
                <a:alpha val="40000"/>
              </a:prstClr>
            </a:outerShdw>
          </a:effectLst>
        </p:spPr>
      </p:pic>
      <p:cxnSp>
        <p:nvCxnSpPr>
          <p:cNvPr id="42" name="Straight Arrow Connector 41">
            <a:extLst>
              <a:ext uri="{FF2B5EF4-FFF2-40B4-BE49-F238E27FC236}">
                <a16:creationId xmlns:a16="http://schemas.microsoft.com/office/drawing/2014/main" id="{7248AF15-9987-3B90-A0D2-E8A867D8F3BD}"/>
              </a:ext>
            </a:extLst>
          </p:cNvPr>
          <p:cNvCxnSpPr>
            <a:cxnSpLocks/>
          </p:cNvCxnSpPr>
          <p:nvPr/>
        </p:nvCxnSpPr>
        <p:spPr>
          <a:xfrm>
            <a:off x="8290560" y="3517775"/>
            <a:ext cx="1280160" cy="631286"/>
          </a:xfrm>
          <a:prstGeom prst="straightConnector1">
            <a:avLst/>
          </a:prstGeom>
          <a:ln w="38100" cap="rnd">
            <a:solidFill>
              <a:srgbClr val="FF0000"/>
            </a:solidFill>
            <a:tailEnd type="triangle"/>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4" name="Picture 43" descr="A close up of a logo&#10;&#10;Description generated with very high confidence">
            <a:extLst>
              <a:ext uri="{FF2B5EF4-FFF2-40B4-BE49-F238E27FC236}">
                <a16:creationId xmlns:a16="http://schemas.microsoft.com/office/drawing/2014/main" id="{045D46AC-5814-668B-5D6E-3A8A6068D514}"/>
              </a:ext>
            </a:extLst>
          </p:cNvPr>
          <p:cNvPicPr>
            <a:picLocks noChangeAspect="1"/>
          </p:cNvPicPr>
          <p:nvPr/>
        </p:nvPicPr>
        <p:blipFill>
          <a:blip r:embed="rId9"/>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477716367"/>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7C1271F9-EADF-777D-F329-9B3675B231B1}"/>
            </a:ext>
          </a:extLst>
        </p:cNvPr>
        <p:cNvGrpSpPr/>
        <p:nvPr/>
      </p:nvGrpSpPr>
      <p:grpSpPr>
        <a:xfrm>
          <a:off x="0" y="0"/>
          <a:ext cx="0" cy="0"/>
          <a:chOff x="0" y="0"/>
          <a:chExt cx="0" cy="0"/>
        </a:xfrm>
      </p:grpSpPr>
      <p:pic>
        <p:nvPicPr>
          <p:cNvPr id="33" name="Picture 32">
            <a:extLst>
              <a:ext uri="{FF2B5EF4-FFF2-40B4-BE49-F238E27FC236}">
                <a16:creationId xmlns:a16="http://schemas.microsoft.com/office/drawing/2014/main" id="{287F6F99-9CA7-8ED8-D8C5-82AB628FD0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94990" y="1706798"/>
            <a:ext cx="2118692" cy="4288850"/>
          </a:xfrm>
          <a:prstGeom prst="rect">
            <a:avLst/>
          </a:prstGeom>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BF05B798-FF76-67F5-C703-2C98E63ACBB2}"/>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EZ START PLUS MAINT MONITOR</a:t>
            </a:r>
          </a:p>
        </p:txBody>
      </p:sp>
      <p:cxnSp>
        <p:nvCxnSpPr>
          <p:cNvPr id="8" name="Straight Arrow Connector 7">
            <a:extLst>
              <a:ext uri="{FF2B5EF4-FFF2-40B4-BE49-F238E27FC236}">
                <a16:creationId xmlns:a16="http://schemas.microsoft.com/office/drawing/2014/main" id="{3BE0598D-181F-AAE2-B656-B76EAB3892CD}"/>
              </a:ext>
            </a:extLst>
          </p:cNvPr>
          <p:cNvCxnSpPr>
            <a:cxnSpLocks/>
          </p:cNvCxnSpPr>
          <p:nvPr/>
        </p:nvCxnSpPr>
        <p:spPr>
          <a:xfrm>
            <a:off x="88105" y="880374"/>
            <a:ext cx="936069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21F2831-D62B-C2D2-770C-F25915D5D3C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823813" y="1715889"/>
            <a:ext cx="2118690" cy="4288848"/>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B24EF0EE-DFC2-DAED-B96A-4714E66F51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71265" y="1719922"/>
            <a:ext cx="2118691" cy="4288850"/>
          </a:xfrm>
          <a:prstGeom prst="rect">
            <a:avLst/>
          </a:prstGeom>
          <a:effectLst>
            <a:outerShdw blurRad="63500" dist="63500" dir="2700000" algn="tl" rotWithShape="0">
              <a:prstClr val="black">
                <a:alpha val="40000"/>
              </a:prstClr>
            </a:outerShdw>
          </a:effectLst>
        </p:spPr>
      </p:pic>
      <p:pic>
        <p:nvPicPr>
          <p:cNvPr id="12" name="Picture 11">
            <a:extLst>
              <a:ext uri="{FF2B5EF4-FFF2-40B4-BE49-F238E27FC236}">
                <a16:creationId xmlns:a16="http://schemas.microsoft.com/office/drawing/2014/main" id="{31B2BB1C-704B-F4FD-3D64-DEB8A024ADA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47539" y="1719923"/>
            <a:ext cx="2118691" cy="4288848"/>
          </a:xfrm>
          <a:prstGeom prst="rect">
            <a:avLst/>
          </a:prstGeom>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7CA87FCC-5671-B982-0E08-EF446644CC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8715" y="1706795"/>
            <a:ext cx="2118692" cy="4288851"/>
          </a:xfrm>
          <a:prstGeom prst="rect">
            <a:avLst/>
          </a:prstGeom>
          <a:effectLst>
            <a:outerShdw blurRad="63500" dist="63500" dir="2700000" algn="tl" rotWithShape="0">
              <a:prstClr val="black">
                <a:alpha val="40000"/>
              </a:prstClr>
            </a:outerShdw>
          </a:effectLst>
        </p:spPr>
      </p:pic>
      <p:pic>
        <p:nvPicPr>
          <p:cNvPr id="14" name="Picture 2" descr="Finger Touch Screen On White Illustrations, Royalty-Free Vector Graphics &amp; Clip Art - iStock">
            <a:extLst>
              <a:ext uri="{FF2B5EF4-FFF2-40B4-BE49-F238E27FC236}">
                <a16:creationId xmlns:a16="http://schemas.microsoft.com/office/drawing/2014/main" id="{CF6CB187-7BCB-8B93-388D-C9D4BE8FE638}"/>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6785611" y="5559525"/>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2" descr="Finger Touch Screen On White Illustrations, Royalty-Free Vector Graphics &amp; Clip Art - iStock">
            <a:extLst>
              <a:ext uri="{FF2B5EF4-FFF2-40B4-BE49-F238E27FC236}">
                <a16:creationId xmlns:a16="http://schemas.microsoft.com/office/drawing/2014/main" id="{3AE440C4-ACE1-0DCD-233D-5E345CDAAD63}"/>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9219621" y="5559524"/>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タイトル 1">
            <a:extLst>
              <a:ext uri="{FF2B5EF4-FFF2-40B4-BE49-F238E27FC236}">
                <a16:creationId xmlns:a16="http://schemas.microsoft.com/office/drawing/2014/main" id="{30A41CE2-CF61-64CA-1AF5-E8006AC43F74}"/>
              </a:ext>
            </a:extLst>
          </p:cNvPr>
          <p:cNvSpPr txBox="1">
            <a:spLocks/>
          </p:cNvSpPr>
          <p:nvPr/>
        </p:nvSpPr>
        <p:spPr>
          <a:xfrm>
            <a:off x="2366" y="751522"/>
            <a:ext cx="10691034" cy="937254"/>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r>
              <a:rPr lang="en-US" altLang="ja-JP" sz="18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Arial" panose="020B0604020202020204" pitchFamily="34" charset="0"/>
              </a:rPr>
              <a:t>You can check and record up to 2 minutes of Maintenance Monitor data</a:t>
            </a:r>
          </a:p>
          <a:p>
            <a:r>
              <a:rPr lang="en-US" altLang="ja-JP" sz="18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Arial" panose="020B0604020202020204" pitchFamily="34" charset="0"/>
              </a:rPr>
              <a:t>and send to Noritz Customer Care.</a:t>
            </a:r>
            <a:endParaRPr lang="en-US" altLang="ja-JP" sz="1600" dirty="0">
              <a:solidFill>
                <a:schemeClr val="bg1"/>
              </a:solidFill>
              <a:effectLst>
                <a:outerShdw blurRad="63500" dist="63500" dir="2700000" algn="tl" rotWithShape="0">
                  <a:prstClr val="black">
                    <a:alpha val="40000"/>
                  </a:prstClr>
                </a:outerShdw>
              </a:effectLst>
              <a:latin typeface="Franklin Gothic Medium" panose="020B0603020102020204" pitchFamily="34" charset="0"/>
              <a:cs typeface="Arial" panose="020B0604020202020204" pitchFamily="34" charset="0"/>
            </a:endParaRPr>
          </a:p>
        </p:txBody>
      </p:sp>
      <p:sp>
        <p:nvSpPr>
          <p:cNvPr id="17" name="Content Placeholder 3">
            <a:extLst>
              <a:ext uri="{FF2B5EF4-FFF2-40B4-BE49-F238E27FC236}">
                <a16:creationId xmlns:a16="http://schemas.microsoft.com/office/drawing/2014/main" id="{E8BBBFFB-1B54-7D30-C7EC-161734CE788F}"/>
              </a:ext>
            </a:extLst>
          </p:cNvPr>
          <p:cNvSpPr txBox="1">
            <a:spLocks/>
          </p:cNvSpPr>
          <p:nvPr/>
        </p:nvSpPr>
        <p:spPr>
          <a:xfrm>
            <a:off x="453501" y="6075105"/>
            <a:ext cx="1849120" cy="64633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Tap Maintenance Button</a:t>
            </a:r>
          </a:p>
        </p:txBody>
      </p:sp>
      <p:sp>
        <p:nvSpPr>
          <p:cNvPr id="18" name="Content Placeholder 3">
            <a:extLst>
              <a:ext uri="{FF2B5EF4-FFF2-40B4-BE49-F238E27FC236}">
                <a16:creationId xmlns:a16="http://schemas.microsoft.com/office/drawing/2014/main" id="{721B4B98-315B-E3B0-B4FD-B8EB664A1311}"/>
              </a:ext>
            </a:extLst>
          </p:cNvPr>
          <p:cNvSpPr txBox="1">
            <a:spLocks/>
          </p:cNvSpPr>
          <p:nvPr/>
        </p:nvSpPr>
        <p:spPr>
          <a:xfrm>
            <a:off x="2869056" y="6106478"/>
            <a:ext cx="1689811" cy="6463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Tap MM# Info Button</a:t>
            </a:r>
          </a:p>
        </p:txBody>
      </p:sp>
      <p:sp>
        <p:nvSpPr>
          <p:cNvPr id="19" name="Content Placeholder 3">
            <a:extLst>
              <a:ext uri="{FF2B5EF4-FFF2-40B4-BE49-F238E27FC236}">
                <a16:creationId xmlns:a16="http://schemas.microsoft.com/office/drawing/2014/main" id="{0376386B-876E-F472-9260-6A21AF06FC0F}"/>
              </a:ext>
            </a:extLst>
          </p:cNvPr>
          <p:cNvSpPr txBox="1">
            <a:spLocks/>
          </p:cNvSpPr>
          <p:nvPr/>
        </p:nvSpPr>
        <p:spPr>
          <a:xfrm>
            <a:off x="5259067" y="6106478"/>
            <a:ext cx="1743086" cy="44050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Tap </a:t>
            </a:r>
            <a:r>
              <a:rPr kumimoji="0" lang="en-US" b="0" i="0" u="none" strike="noStrike" kern="1200" cap="none" spc="0" normalizeH="0" baseline="0" noProof="0" dirty="0">
                <a:ln>
                  <a:noFill/>
                </a:ln>
                <a:solidFill>
                  <a:srgbClr val="EE0000"/>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REC</a:t>
            </a:r>
            <a:r>
              <a:rPr kumimoji="0" lang="en-US"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 Button</a:t>
            </a:r>
          </a:p>
        </p:txBody>
      </p:sp>
      <p:sp>
        <p:nvSpPr>
          <p:cNvPr id="20" name="Content Placeholder 3">
            <a:extLst>
              <a:ext uri="{FF2B5EF4-FFF2-40B4-BE49-F238E27FC236}">
                <a16:creationId xmlns:a16="http://schemas.microsoft.com/office/drawing/2014/main" id="{A111A556-831E-97C4-7408-3334659CB7B0}"/>
              </a:ext>
            </a:extLst>
          </p:cNvPr>
          <p:cNvSpPr txBox="1">
            <a:spLocks/>
          </p:cNvSpPr>
          <p:nvPr/>
        </p:nvSpPr>
        <p:spPr>
          <a:xfrm>
            <a:off x="7497705" y="6106478"/>
            <a:ext cx="2068525" cy="583586"/>
          </a:xfrm>
          <a:prstGeom prst="rect">
            <a:avLst/>
          </a:prstGeom>
          <a:effectLst>
            <a:outerShdw blurRad="63500" dist="63500" dir="2700000" algn="tl" rotWithShape="0">
              <a:prstClr val="black">
                <a:alpha val="40000"/>
              </a:prstClr>
            </a:outerShdw>
          </a:effectLst>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Tap </a:t>
            </a:r>
            <a:r>
              <a:rPr kumimoji="0" lang="en-US" b="0" i="0" u="none" strike="noStrike" kern="1200" cap="none" spc="0" normalizeH="0" baseline="0" noProof="0" dirty="0">
                <a:ln>
                  <a:noFill/>
                </a:ln>
                <a:solidFill>
                  <a:srgbClr val="EE0000"/>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STOP</a:t>
            </a:r>
            <a:r>
              <a:rPr kumimoji="0" lang="en-US"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 Button or 2 minutes passed</a:t>
            </a:r>
          </a:p>
        </p:txBody>
      </p:sp>
      <p:sp>
        <p:nvSpPr>
          <p:cNvPr id="21" name="Content Placeholder 3">
            <a:extLst>
              <a:ext uri="{FF2B5EF4-FFF2-40B4-BE49-F238E27FC236}">
                <a16:creationId xmlns:a16="http://schemas.microsoft.com/office/drawing/2014/main" id="{191AE16E-68BA-347E-9708-4F01FFD49ABC}"/>
              </a:ext>
            </a:extLst>
          </p:cNvPr>
          <p:cNvSpPr txBox="1">
            <a:spLocks/>
          </p:cNvSpPr>
          <p:nvPr/>
        </p:nvSpPr>
        <p:spPr>
          <a:xfrm>
            <a:off x="9873977" y="6138562"/>
            <a:ext cx="2068526" cy="64633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cs typeface="Calibri"/>
              </a:rPr>
              <a:t>Auto launches email after recording ended</a:t>
            </a:r>
          </a:p>
        </p:txBody>
      </p:sp>
      <p:pic>
        <p:nvPicPr>
          <p:cNvPr id="24" name="Picture 2" descr="Finger Touch Screen On White Illustrations, Royalty-Free Vector Graphics &amp; Clip Art - iStock">
            <a:extLst>
              <a:ext uri="{FF2B5EF4-FFF2-40B4-BE49-F238E27FC236}">
                <a16:creationId xmlns:a16="http://schemas.microsoft.com/office/drawing/2014/main" id="{BE42062D-ECE0-3A7C-CD32-05D5A1531F4B}"/>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4051882" y="4060507"/>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5" name="Picture 2" descr="Finger Touch Screen On White Illustrations, Royalty-Free Vector Graphics &amp; Clip Art - iStock">
            <a:extLst>
              <a:ext uri="{FF2B5EF4-FFF2-40B4-BE49-F238E27FC236}">
                <a16:creationId xmlns:a16="http://schemas.microsoft.com/office/drawing/2014/main" id="{00ACD6C0-3C64-F0D3-7EE0-29DFF9B025C3}"/>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2103221" y="5701901"/>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1" name="Picture 30" descr="A close up of a logo&#10;&#10;Description generated with very high confidence">
            <a:extLst>
              <a:ext uri="{FF2B5EF4-FFF2-40B4-BE49-F238E27FC236}">
                <a16:creationId xmlns:a16="http://schemas.microsoft.com/office/drawing/2014/main" id="{E7E0E8E1-6D86-44F5-AC3B-93DC30720C9C}"/>
              </a:ext>
            </a:extLst>
          </p:cNvPr>
          <p:cNvPicPr>
            <a:picLocks noChangeAspect="1"/>
          </p:cNvPicPr>
          <p:nvPr/>
        </p:nvPicPr>
        <p:blipFill>
          <a:blip r:embed="rId9"/>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668825451"/>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D915862B-074D-68EF-AC23-3D3867571DA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E2B9A1A-DFA4-5977-7270-14F50B7A55C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8293" y="2083196"/>
            <a:ext cx="1974861" cy="3997695"/>
          </a:xfrm>
          <a:prstGeom prst="rect">
            <a:avLst/>
          </a:prstGeom>
          <a:effectLst>
            <a:outerShdw blurRad="63500" dist="63500" dir="2700000" algn="tl" rotWithShape="0">
              <a:prstClr val="black">
                <a:alpha val="40000"/>
              </a:prstClr>
            </a:outerShdw>
            <a:softEdge rad="0"/>
          </a:effectLst>
        </p:spPr>
      </p:pic>
      <p:pic>
        <p:nvPicPr>
          <p:cNvPr id="3" name="Picture 2">
            <a:extLst>
              <a:ext uri="{FF2B5EF4-FFF2-40B4-BE49-F238E27FC236}">
                <a16:creationId xmlns:a16="http://schemas.microsoft.com/office/drawing/2014/main" id="{051E5A77-3B5F-D373-1FFD-FF5EBECA39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50485" y="2164623"/>
            <a:ext cx="1974861" cy="3997694"/>
          </a:xfrm>
          <a:prstGeom prst="rect">
            <a:avLst/>
          </a:prstGeom>
          <a:effectLst>
            <a:outerShdw blurRad="63500" dist="63500" dir="2700000" algn="tl" rotWithShape="0">
              <a:prstClr val="black">
                <a:alpha val="40000"/>
              </a:prstClr>
            </a:outerShdw>
            <a:softEdge rad="0"/>
          </a:effectLst>
        </p:spPr>
      </p:pic>
      <p:pic>
        <p:nvPicPr>
          <p:cNvPr id="5" name="Picture 4">
            <a:extLst>
              <a:ext uri="{FF2B5EF4-FFF2-40B4-BE49-F238E27FC236}">
                <a16:creationId xmlns:a16="http://schemas.microsoft.com/office/drawing/2014/main" id="{BD44508E-DDFD-BCF2-756C-F9A827BF5BF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53891" y="2164623"/>
            <a:ext cx="1974860" cy="3997694"/>
          </a:xfrm>
          <a:prstGeom prst="rect">
            <a:avLst/>
          </a:prstGeom>
          <a:effectLst>
            <a:outerShdw blurRad="63500" dist="63500" dir="2700000" algn="tl" rotWithShape="0">
              <a:prstClr val="black">
                <a:alpha val="40000"/>
              </a:prstClr>
            </a:outerShdw>
            <a:softEdge rad="0"/>
          </a:effectLst>
        </p:spPr>
      </p:pic>
      <p:pic>
        <p:nvPicPr>
          <p:cNvPr id="6" name="Picture 5">
            <a:extLst>
              <a:ext uri="{FF2B5EF4-FFF2-40B4-BE49-F238E27FC236}">
                <a16:creationId xmlns:a16="http://schemas.microsoft.com/office/drawing/2014/main" id="{3F390DE0-E79F-CF36-664B-1E2FC64C87B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557296" y="2164623"/>
            <a:ext cx="1974860" cy="3997692"/>
          </a:xfrm>
          <a:prstGeom prst="rect">
            <a:avLst/>
          </a:prstGeom>
          <a:effectLst>
            <a:outerShdw blurRad="63500" dist="63500" dir="2700000" algn="tl" rotWithShape="0">
              <a:prstClr val="black">
                <a:alpha val="40000"/>
              </a:prstClr>
            </a:outerShdw>
            <a:softEdge rad="0"/>
          </a:effectLst>
        </p:spPr>
      </p:pic>
      <p:pic>
        <p:nvPicPr>
          <p:cNvPr id="14" name="Picture 13">
            <a:extLst>
              <a:ext uri="{FF2B5EF4-FFF2-40B4-BE49-F238E27FC236}">
                <a16:creationId xmlns:a16="http://schemas.microsoft.com/office/drawing/2014/main" id="{A4C5CF73-B2DD-F5CA-5B51-B27288624A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960701" y="2164621"/>
            <a:ext cx="1974860" cy="3997694"/>
          </a:xfrm>
          <a:prstGeom prst="rect">
            <a:avLst/>
          </a:prstGeom>
          <a:effectLst>
            <a:outerShdw blurRad="63500" dist="63500" dir="2700000" algn="tl" rotWithShape="0">
              <a:prstClr val="black">
                <a:alpha val="40000"/>
              </a:prstClr>
            </a:outerShdw>
            <a:softEdge rad="0"/>
          </a:effectLst>
        </p:spPr>
      </p:pic>
      <p:sp>
        <p:nvSpPr>
          <p:cNvPr id="7" name="Title 1">
            <a:extLst>
              <a:ext uri="{FF2B5EF4-FFF2-40B4-BE49-F238E27FC236}">
                <a16:creationId xmlns:a16="http://schemas.microsoft.com/office/drawing/2014/main" id="{BB42BB2B-6529-07FB-1D9A-1E1FCF1263B6}"/>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TRIAL OPERATION</a:t>
            </a:r>
          </a:p>
        </p:txBody>
      </p:sp>
      <p:sp>
        <p:nvSpPr>
          <p:cNvPr id="30" name="タイトル 1">
            <a:extLst>
              <a:ext uri="{FF2B5EF4-FFF2-40B4-BE49-F238E27FC236}">
                <a16:creationId xmlns:a16="http://schemas.microsoft.com/office/drawing/2014/main" id="{F01BC285-58F0-F08C-4228-6C5B6798163E}"/>
              </a:ext>
            </a:extLst>
          </p:cNvPr>
          <p:cNvSpPr txBox="1">
            <a:spLocks/>
          </p:cNvSpPr>
          <p:nvPr/>
        </p:nvSpPr>
        <p:spPr>
          <a:xfrm>
            <a:off x="0" y="921018"/>
            <a:ext cx="11993059" cy="618576"/>
          </a:xfrm>
          <a:prstGeom prst="rect">
            <a:avLst/>
          </a:prstGeom>
          <a:effectLst>
            <a:outerShdw blurRad="63500" dist="63500" dir="2700000" algn="tl" rotWithShape="0">
              <a:prstClr val="black">
                <a:alpha val="40000"/>
              </a:prstClr>
            </a:outerShdw>
          </a:effectLst>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BIZ UDPゴシック" panose="020B0400000000000000" pitchFamily="50" charset="-128"/>
                <a:ea typeface="BIZ UDPゴシック" panose="020B0400000000000000" pitchFamily="50" charset="-128"/>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18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BIZ UDPゴシック" panose="020B0400000000000000" pitchFamily="50" charset="-128"/>
                <a:cs typeface="Arial" panose="020B0604020202020204" pitchFamily="34" charset="0"/>
              </a:rPr>
              <a:t>Depending on the unit you can do a trial operation on:</a:t>
            </a:r>
          </a:p>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18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BIZ UDPゴシック" panose="020B0400000000000000" pitchFamily="50" charset="-128"/>
                <a:cs typeface="Arial" panose="020B0604020202020204" pitchFamily="34" charset="0"/>
              </a:rPr>
              <a:t>Fan Motor, Igniter, Water Servo, Pump (NRCR only), or Bypass Servo (CDV only)</a:t>
            </a:r>
          </a:p>
        </p:txBody>
      </p:sp>
      <p:pic>
        <p:nvPicPr>
          <p:cNvPr id="9" name="Picture 2" descr="Finger Touch Screen On White Illustrations, Royalty-Free Vector Graphics &amp; Clip Art - iStock">
            <a:extLst>
              <a:ext uri="{FF2B5EF4-FFF2-40B4-BE49-F238E27FC236}">
                <a16:creationId xmlns:a16="http://schemas.microsoft.com/office/drawing/2014/main" id="{49D8457D-4AD1-4738-A86A-6D24A5666D94}"/>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9410642" y="3327981"/>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Content Placeholder 3">
            <a:extLst>
              <a:ext uri="{FF2B5EF4-FFF2-40B4-BE49-F238E27FC236}">
                <a16:creationId xmlns:a16="http://schemas.microsoft.com/office/drawing/2014/main" id="{4E584167-CE97-DB2B-A831-B36BC73AF1C1}"/>
              </a:ext>
            </a:extLst>
          </p:cNvPr>
          <p:cNvSpPr txBox="1">
            <a:spLocks/>
          </p:cNvSpPr>
          <p:nvPr/>
        </p:nvSpPr>
        <p:spPr>
          <a:xfrm>
            <a:off x="328292" y="6202958"/>
            <a:ext cx="1974862" cy="60972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Calibri"/>
              </a:rPr>
              <a:t>Tap Maintenance Button</a:t>
            </a:r>
          </a:p>
        </p:txBody>
      </p:sp>
      <p:sp>
        <p:nvSpPr>
          <p:cNvPr id="16" name="Content Placeholder 3">
            <a:extLst>
              <a:ext uri="{FF2B5EF4-FFF2-40B4-BE49-F238E27FC236}">
                <a16:creationId xmlns:a16="http://schemas.microsoft.com/office/drawing/2014/main" id="{AD492118-708B-480E-0A74-F10B6B0F7D94}"/>
              </a:ext>
            </a:extLst>
          </p:cNvPr>
          <p:cNvSpPr txBox="1">
            <a:spLocks/>
          </p:cNvSpPr>
          <p:nvPr/>
        </p:nvSpPr>
        <p:spPr>
          <a:xfrm>
            <a:off x="2750485" y="6202957"/>
            <a:ext cx="1974861" cy="60972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Calibri"/>
              </a:rPr>
              <a:t>Tap Trial Operation Button</a:t>
            </a:r>
          </a:p>
        </p:txBody>
      </p:sp>
      <p:sp>
        <p:nvSpPr>
          <p:cNvPr id="17" name="Content Placeholder 3">
            <a:extLst>
              <a:ext uri="{FF2B5EF4-FFF2-40B4-BE49-F238E27FC236}">
                <a16:creationId xmlns:a16="http://schemas.microsoft.com/office/drawing/2014/main" id="{957C3830-F55C-E963-3ACE-4170716A672E}"/>
              </a:ext>
            </a:extLst>
          </p:cNvPr>
          <p:cNvSpPr txBox="1">
            <a:spLocks/>
          </p:cNvSpPr>
          <p:nvPr/>
        </p:nvSpPr>
        <p:spPr>
          <a:xfrm>
            <a:off x="7599680" y="6207951"/>
            <a:ext cx="1932476" cy="631083"/>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Calibri"/>
              </a:rPr>
              <a:t>Tap Toggle Button to turn ON</a:t>
            </a:r>
          </a:p>
        </p:txBody>
      </p:sp>
      <p:sp>
        <p:nvSpPr>
          <p:cNvPr id="20" name="Content Placeholder 3">
            <a:extLst>
              <a:ext uri="{FF2B5EF4-FFF2-40B4-BE49-F238E27FC236}">
                <a16:creationId xmlns:a16="http://schemas.microsoft.com/office/drawing/2014/main" id="{1DC23551-BB72-F51B-B242-9D294E26A5CF}"/>
              </a:ext>
            </a:extLst>
          </p:cNvPr>
          <p:cNvSpPr txBox="1">
            <a:spLocks/>
          </p:cNvSpPr>
          <p:nvPr/>
        </p:nvSpPr>
        <p:spPr>
          <a:xfrm>
            <a:off x="9960702" y="6264799"/>
            <a:ext cx="1974860" cy="59320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Calibri"/>
              </a:rPr>
              <a:t>Tap Toggle Button to turn OFF</a:t>
            </a:r>
          </a:p>
        </p:txBody>
      </p:sp>
      <p:pic>
        <p:nvPicPr>
          <p:cNvPr id="21" name="Picture 2" descr="Finger Touch Screen On White Illustrations, Royalty-Free Vector Graphics &amp; Clip Art - iStock">
            <a:extLst>
              <a:ext uri="{FF2B5EF4-FFF2-40B4-BE49-F238E27FC236}">
                <a16:creationId xmlns:a16="http://schemas.microsoft.com/office/drawing/2014/main" id="{58F4817F-8841-76CF-FCC5-A22145E3589F}"/>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11778955" y="3323452"/>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 name="Picture 2" descr="Finger Touch Screen On White Illustrations, Royalty-Free Vector Graphics &amp; Clip Art - iStock">
            <a:extLst>
              <a:ext uri="{FF2B5EF4-FFF2-40B4-BE49-F238E27FC236}">
                <a16:creationId xmlns:a16="http://schemas.microsoft.com/office/drawing/2014/main" id="{EC1FEE76-8DEA-1456-049F-2BE120686B18}"/>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6983843" y="3323453"/>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2" descr="Finger Touch Screen On White Illustrations, Royalty-Free Vector Graphics &amp; Clip Art - iStock">
            <a:extLst>
              <a:ext uri="{FF2B5EF4-FFF2-40B4-BE49-F238E27FC236}">
                <a16:creationId xmlns:a16="http://schemas.microsoft.com/office/drawing/2014/main" id="{95EBC59C-B84E-AB21-3951-7AFF7F1BB13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4093300" y="4809998"/>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2" descr="Finger Touch Screen On White Illustrations, Royalty-Free Vector Graphics &amp; Clip Art - iStock">
            <a:extLst>
              <a:ext uri="{FF2B5EF4-FFF2-40B4-BE49-F238E27FC236}">
                <a16:creationId xmlns:a16="http://schemas.microsoft.com/office/drawing/2014/main" id="{BF52F9F6-6809-F924-C0D7-3D5D6FCD8402}"/>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8007" b="89216" l="19697" r="71886">
                        <a14:foregroundMark x1="44444" y1="27941" x2="49495" y2="56373"/>
                        <a14:foregroundMark x1="58923" y1="60948" x2="55387" y2="76797"/>
                        <a14:foregroundMark x1="25421" y1="53922" x2="52189" y2="68791"/>
                        <a14:foregroundMark x1="44613" y1="57190" x2="53704" y2="66176"/>
                        <a14:foregroundMark x1="53704" y1="66176" x2="64646" y2="71732"/>
                        <a14:foregroundMark x1="54545" y1="52941" x2="58586" y2="70915"/>
                        <a14:foregroundMark x1="66498" y1="57843" x2="66162" y2="77778"/>
                        <a14:foregroundMark x1="70875" y1="55392" x2="70875" y2="66667"/>
                        <a14:foregroundMark x1="60606" y1="88072" x2="53535" y2="86111"/>
                        <a14:foregroundMark x1="41919" y1="70261" x2="49663" y2="79575"/>
                        <a14:foregroundMark x1="47138" y1="87092" x2="51010" y2="89216"/>
                        <a14:foregroundMark x1="27273" y1="11765" x2="28956" y2="13562"/>
                        <a14:foregroundMark x1="29798" y1="13235" x2="43939" y2="13235"/>
                        <a14:foregroundMark x1="64646" y1="12745" x2="64478" y2="16503"/>
                        <a14:foregroundMark x1="60943" y1="8824" x2="60269" y2="8007"/>
                        <a14:foregroundMark x1="19865" y1="51634" x2="20034" y2="53922"/>
                        <a14:foregroundMark x1="26431" y1="55229" x2="44949" y2="67974"/>
                        <a14:foregroundMark x1="52694" y1="49510" x2="62290" y2="57680"/>
                        <a14:foregroundMark x1="61953" y1="52778" x2="64141" y2="60948"/>
                        <a14:foregroundMark x1="65657" y1="83333" x2="61616" y2="85948"/>
                        <a14:foregroundMark x1="71886" y1="63562" x2="71717" y2="69444"/>
                        <a14:foregroundMark x1="67172" y1="53105" x2="67172" y2="57190"/>
                      </a14:backgroundRemoval>
                    </a14:imgEffect>
                  </a14:imgLayer>
                </a14:imgProps>
              </a:ext>
              <a:ext uri="{28A0092B-C50C-407E-A947-70E740481C1C}">
                <a14:useLocalDpi xmlns:a14="http://schemas.microsoft.com/office/drawing/2010/main" val="0"/>
              </a:ext>
            </a:extLst>
          </a:blip>
          <a:srcRect l="17993" t="19642" r="24173" b="7479"/>
          <a:stretch/>
        </p:blipFill>
        <p:spPr bwMode="auto">
          <a:xfrm rot="18475521">
            <a:off x="1913016" y="5788689"/>
            <a:ext cx="333007" cy="432363"/>
          </a:xfrm>
          <a:prstGeom prst="rect">
            <a:avLst/>
          </a:prstGeom>
          <a:noFill/>
          <a:effectLst>
            <a:outerShdw blurRad="635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5" name="Content Placeholder 3">
            <a:extLst>
              <a:ext uri="{FF2B5EF4-FFF2-40B4-BE49-F238E27FC236}">
                <a16:creationId xmlns:a16="http://schemas.microsoft.com/office/drawing/2014/main" id="{A84D7261-3521-1E59-6298-6B4598A32FD2}"/>
              </a:ext>
            </a:extLst>
          </p:cNvPr>
          <p:cNvSpPr txBox="1">
            <a:spLocks/>
          </p:cNvSpPr>
          <p:nvPr/>
        </p:nvSpPr>
        <p:spPr>
          <a:xfrm>
            <a:off x="5153890" y="6198895"/>
            <a:ext cx="1974861" cy="609729"/>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outerShdw blurRad="63500" dist="63500" dir="2700000" algn="tl" rotWithShape="0">
                    <a:prstClr val="black">
                      <a:alpha val="40000"/>
                    </a:prstClr>
                  </a:outerShdw>
                </a:effectLst>
                <a:uLnTx/>
                <a:uFillTx/>
                <a:latin typeface="Franklin Gothic Medium" panose="020B0603020102020204" pitchFamily="34" charset="0"/>
                <a:ea typeface="+mn-ea"/>
                <a:cs typeface="Calibri"/>
              </a:rPr>
              <a:t>Select Part for Trial Operation</a:t>
            </a:r>
          </a:p>
        </p:txBody>
      </p:sp>
      <p:pic>
        <p:nvPicPr>
          <p:cNvPr id="4" name="Picture 3" descr="A close up of a logo&#10;&#10;Description generated with very high confidence">
            <a:extLst>
              <a:ext uri="{FF2B5EF4-FFF2-40B4-BE49-F238E27FC236}">
                <a16:creationId xmlns:a16="http://schemas.microsoft.com/office/drawing/2014/main" id="{616456D3-52B2-65AE-3633-55BB35A0AA51}"/>
              </a:ext>
            </a:extLst>
          </p:cNvPr>
          <p:cNvPicPr>
            <a:picLocks noChangeAspect="1"/>
          </p:cNvPicPr>
          <p:nvPr/>
        </p:nvPicPr>
        <p:blipFill>
          <a:blip r:embed="rId8"/>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cxnSp>
        <p:nvCxnSpPr>
          <p:cNvPr id="2" name="Straight Arrow Connector 1">
            <a:extLst>
              <a:ext uri="{FF2B5EF4-FFF2-40B4-BE49-F238E27FC236}">
                <a16:creationId xmlns:a16="http://schemas.microsoft.com/office/drawing/2014/main" id="{4B5569EE-19DD-FD6B-BC1C-46A434BCF61A}"/>
              </a:ext>
            </a:extLst>
          </p:cNvPr>
          <p:cNvCxnSpPr>
            <a:cxnSpLocks/>
          </p:cNvCxnSpPr>
          <p:nvPr/>
        </p:nvCxnSpPr>
        <p:spPr>
          <a:xfrm>
            <a:off x="88105" y="880374"/>
            <a:ext cx="5291615" cy="0"/>
          </a:xfrm>
          <a:prstGeom prst="straightConnector1">
            <a:avLst/>
          </a:prstGeom>
          <a:ln w="38100" cap="rnd">
            <a:solidFill>
              <a:srgbClr val="FADB00"/>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77621"/>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89894A07-051A-FD12-2204-3AB0E85BE8D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5313A1E-8DD6-8371-5367-FE04FE22DA2A}"/>
              </a:ext>
            </a:extLst>
          </p:cNvPr>
          <p:cNvSpPr>
            <a:spLocks noGrp="1"/>
          </p:cNvSpPr>
          <p:nvPr>
            <p:ph type="title"/>
          </p:nvPr>
        </p:nvSpPr>
        <p:spPr>
          <a:xfrm>
            <a:off x="0" y="2499361"/>
            <a:ext cx="12192000" cy="1238513"/>
          </a:xfrm>
          <a:effectLst>
            <a:outerShdw blurRad="63500" dist="63500" dir="2700000" algn="tl" rotWithShape="0">
              <a:prstClr val="black">
                <a:alpha val="40000"/>
              </a:prstClr>
            </a:outerShdw>
          </a:effectLst>
        </p:spPr>
        <p:txBody>
          <a:bodyPr>
            <a:normAutofit/>
          </a:bodyPr>
          <a:lstStyle/>
          <a:p>
            <a:pPr algn="ctr"/>
            <a:r>
              <a:rPr lang="en-US" sz="6000" dirty="0">
                <a:solidFill>
                  <a:schemeClr val="bg1"/>
                </a:solidFill>
                <a:latin typeface="Franklin Gothic Demi"/>
                <a:cs typeface="Calibri Light"/>
              </a:rPr>
              <a:t>COMMERCIAL RACKS</a:t>
            </a:r>
          </a:p>
        </p:txBody>
      </p:sp>
      <p:cxnSp>
        <p:nvCxnSpPr>
          <p:cNvPr id="8" name="Straight Arrow Connector 7">
            <a:extLst>
              <a:ext uri="{FF2B5EF4-FFF2-40B4-BE49-F238E27FC236}">
                <a16:creationId xmlns:a16="http://schemas.microsoft.com/office/drawing/2014/main" id="{784C6341-D60D-2BB8-3059-8346F5C3ED46}"/>
              </a:ext>
            </a:extLst>
          </p:cNvPr>
          <p:cNvCxnSpPr>
            <a:cxnSpLocks/>
          </p:cNvCxnSpPr>
          <p:nvPr/>
        </p:nvCxnSpPr>
        <p:spPr>
          <a:xfrm>
            <a:off x="2407920" y="3737874"/>
            <a:ext cx="742188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9621E11-298D-A710-5C3E-FF49C4E99DE9}"/>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695926523"/>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956D9C65-2CDB-5A98-B342-4AA1B63A4E8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5112B93-3D40-55C3-A20E-23506B1101CD}"/>
              </a:ext>
            </a:extLst>
          </p:cNvPr>
          <p:cNvSpPr/>
          <p:nvPr/>
        </p:nvSpPr>
        <p:spPr>
          <a:xfrm>
            <a:off x="0" y="0"/>
            <a:ext cx="6169152" cy="6858000"/>
          </a:xfrm>
          <a:prstGeom prst="rect">
            <a:avLst/>
          </a:prstGeom>
          <a:solidFill>
            <a:schemeClr val="bg1"/>
          </a:solidFill>
          <a:ln>
            <a:no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0A610AF-6658-C6B7-BE6F-B8DABED58E8B}"/>
              </a:ext>
            </a:extLst>
          </p:cNvPr>
          <p:cNvPicPr>
            <a:picLocks noChangeAspect="1"/>
          </p:cNvPicPr>
          <p:nvPr/>
        </p:nvPicPr>
        <p:blipFill>
          <a:blip r:embed="rId2">
            <a:extLst>
              <a:ext uri="{28A0092B-C50C-407E-A947-70E740481C1C}">
                <a14:useLocalDpi xmlns:a14="http://schemas.microsoft.com/office/drawing/2010/main" val="0"/>
              </a:ext>
            </a:extLst>
          </a:blip>
          <a:srcRect t="13676" b="13676"/>
          <a:stretch/>
        </p:blipFill>
        <p:spPr>
          <a:xfrm>
            <a:off x="-45720" y="706119"/>
            <a:ext cx="7090473" cy="5151121"/>
          </a:xfrm>
          <a:prstGeom prst="rect">
            <a:avLst/>
          </a:prstGeom>
          <a:effectLst>
            <a:outerShdw blurRad="63500" dist="63500" dir="2700000" algn="tl" rotWithShape="0">
              <a:prstClr val="black">
                <a:alpha val="40000"/>
              </a:prstClr>
            </a:outerShdw>
          </a:effectLst>
        </p:spPr>
      </p:pic>
      <p:sp>
        <p:nvSpPr>
          <p:cNvPr id="6" name="TextBox 5">
            <a:extLst>
              <a:ext uri="{FF2B5EF4-FFF2-40B4-BE49-F238E27FC236}">
                <a16:creationId xmlns:a16="http://schemas.microsoft.com/office/drawing/2014/main" id="{7A298D13-DAAB-A7DB-4EF7-816CF5CC3BBD}"/>
              </a:ext>
            </a:extLst>
          </p:cNvPr>
          <p:cNvSpPr txBox="1"/>
          <p:nvPr/>
        </p:nvSpPr>
        <p:spPr>
          <a:xfrm>
            <a:off x="7220337" y="2378782"/>
            <a:ext cx="4905624" cy="3066978"/>
          </a:xfrm>
          <a:prstGeom prst="rect">
            <a:avLst/>
          </a:prstGeom>
          <a:effectLst>
            <a:outerShdw blurRad="63500" dist="63500" dir="2700000" algn="tl" rotWithShape="0">
              <a:prstClr val="black">
                <a:alpha val="40000"/>
              </a:prstClr>
            </a:outerShdw>
          </a:effectLst>
        </p:spPr>
        <p:txBody>
          <a:bodyPr vert="horz" lIns="91440" tIns="45720" rIns="91440" bIns="45720" rtlCol="0">
            <a:noAutofit/>
          </a:bodyPr>
          <a:lstStyle/>
          <a:p>
            <a:pPr marL="285750" indent="-285750">
              <a:lnSpc>
                <a:spcPct val="110000"/>
              </a:lnSpc>
              <a:spcAft>
                <a:spcPts val="600"/>
              </a:spcAft>
              <a:buFont typeface="Wingdings" pitchFamily="2" charset="2"/>
              <a:buChar char="ü"/>
            </a:pPr>
            <a:r>
              <a:rPr lang="en-US" b="0" i="0" dirty="0">
                <a:solidFill>
                  <a:schemeClr val="bg1"/>
                </a:solidFill>
                <a:effectLst/>
                <a:latin typeface="Franklin Gothic Book" panose="020B0503020102020204" pitchFamily="34" charset="0"/>
              </a:rPr>
              <a:t>Easy to Transport</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Sturdy Aluminum Frame</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Install in Less Than 2 Hours</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True Commercial Manifold</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Best Value in the Industry</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Retrofit Easy Button</a:t>
            </a:r>
          </a:p>
        </p:txBody>
      </p:sp>
      <p:sp>
        <p:nvSpPr>
          <p:cNvPr id="8" name="Title 1">
            <a:extLst>
              <a:ext uri="{FF2B5EF4-FFF2-40B4-BE49-F238E27FC236}">
                <a16:creationId xmlns:a16="http://schemas.microsoft.com/office/drawing/2014/main" id="{A671CB31-ED7B-BB14-5ED9-373634B537CB}"/>
              </a:ext>
            </a:extLst>
          </p:cNvPr>
          <p:cNvSpPr txBox="1">
            <a:spLocks/>
          </p:cNvSpPr>
          <p:nvPr/>
        </p:nvSpPr>
        <p:spPr>
          <a:xfrm>
            <a:off x="6769609" y="1058660"/>
            <a:ext cx="4978400" cy="1520262"/>
          </a:xfrm>
          <a:prstGeom prst="rect">
            <a:avLst/>
          </a:prstGeom>
          <a:effectLst>
            <a:outerShdw blurRad="63500" dist="635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Franklin Gothic Medium" panose="020B0603020102020204" pitchFamily="34" charset="0"/>
              </a:rPr>
              <a:t>CMK and CRK Systems</a:t>
            </a:r>
            <a:br>
              <a:rPr lang="en-US" sz="6000" b="1" dirty="0">
                <a:solidFill>
                  <a:srgbClr val="ED1C24"/>
                </a:solidFill>
                <a:latin typeface="Franklin Gothic Medium" panose="020B0603020102020204" pitchFamily="34" charset="0"/>
              </a:rPr>
            </a:br>
            <a:r>
              <a:rPr lang="en-US" b="1" dirty="0">
                <a:solidFill>
                  <a:srgbClr val="ED1C24"/>
                </a:solidFill>
                <a:latin typeface="Franklin Gothic Medium" panose="020B0603020102020204" pitchFamily="34" charset="0"/>
              </a:rPr>
              <a:t>Features &amp; Benefits</a:t>
            </a:r>
            <a:endParaRPr lang="en-US" sz="7200" b="1" dirty="0">
              <a:solidFill>
                <a:srgbClr val="ED1C24"/>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7FCA7637-D3D3-5B56-09B5-47D67FCCBDB0}"/>
              </a:ext>
            </a:extLst>
          </p:cNvPr>
          <p:cNvSpPr txBox="1"/>
          <p:nvPr/>
        </p:nvSpPr>
        <p:spPr>
          <a:xfrm>
            <a:off x="0" y="5634317"/>
            <a:ext cx="5015753" cy="261610"/>
          </a:xfrm>
          <a:prstGeom prst="rect">
            <a:avLst/>
          </a:prstGeom>
          <a:noFill/>
          <a:effectLst>
            <a:outerShdw blurRad="63500" dist="63500" dir="2700000" algn="tl" rotWithShape="0">
              <a:prstClr val="black">
                <a:alpha val="40000"/>
              </a:prstClr>
            </a:outerShdw>
          </a:effectLst>
        </p:spPr>
        <p:txBody>
          <a:bodyPr wrap="square" rtlCol="0">
            <a:spAutoFit/>
          </a:bodyPr>
          <a:lstStyle/>
          <a:p>
            <a:r>
              <a:rPr lang="en-US" sz="1050" i="1" dirty="0">
                <a:solidFill>
                  <a:schemeClr val="tx1">
                    <a:lumMod val="85000"/>
                    <a:lumOff val="15000"/>
                  </a:schemeClr>
                </a:solidFill>
                <a:latin typeface="Franklin Gothic Book" panose="020B0503020102020204" pitchFamily="34" charset="0"/>
              </a:rPr>
              <a:t>CRK-BASE + CMK-BB4 Shown, NCC199CDV Pro Units Sold Separately.</a:t>
            </a:r>
          </a:p>
        </p:txBody>
      </p:sp>
      <p:pic>
        <p:nvPicPr>
          <p:cNvPr id="5" name="Picture 4">
            <a:extLst>
              <a:ext uri="{FF2B5EF4-FFF2-40B4-BE49-F238E27FC236}">
                <a16:creationId xmlns:a16="http://schemas.microsoft.com/office/drawing/2014/main" id="{EDF982CA-B44A-CCBC-BC9A-3C20509597C6}"/>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495420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9C7C53-6E9E-5340-32D4-1C7E0DF5EF18}"/>
              </a:ext>
            </a:extLst>
          </p:cNvPr>
          <p:cNvSpPr txBox="1"/>
          <p:nvPr/>
        </p:nvSpPr>
        <p:spPr>
          <a:xfrm>
            <a:off x="0" y="6596390"/>
            <a:ext cx="5015753" cy="261610"/>
          </a:xfrm>
          <a:prstGeom prst="rect">
            <a:avLst/>
          </a:prstGeom>
          <a:noFill/>
          <a:effectLst>
            <a:outerShdw blurRad="63500" dist="63500" dir="2700000" algn="tl" rotWithShape="0">
              <a:prstClr val="black">
                <a:alpha val="40000"/>
              </a:prstClr>
            </a:outerShdw>
          </a:effectLst>
        </p:spPr>
        <p:txBody>
          <a:bodyPr wrap="square" rtlCol="0">
            <a:spAutoFit/>
          </a:bodyPr>
          <a:lstStyle/>
          <a:p>
            <a:r>
              <a:rPr lang="en-US" sz="1050" i="1" dirty="0">
                <a:solidFill>
                  <a:schemeClr val="tx1">
                    <a:lumMod val="85000"/>
                    <a:lumOff val="15000"/>
                  </a:schemeClr>
                </a:solidFill>
                <a:latin typeface="Franklin Gothic Book" panose="020B0503020102020204" pitchFamily="34" charset="0"/>
              </a:rPr>
              <a:t>CRK-BASE Shown expanded to allow up to 4 units in a back to back configuration.</a:t>
            </a:r>
          </a:p>
        </p:txBody>
      </p:sp>
      <p:sp>
        <p:nvSpPr>
          <p:cNvPr id="7" name="TextBox 6">
            <a:extLst>
              <a:ext uri="{FF2B5EF4-FFF2-40B4-BE49-F238E27FC236}">
                <a16:creationId xmlns:a16="http://schemas.microsoft.com/office/drawing/2014/main" id="{0BE60AD1-84EB-0F57-4A15-11DBB57F6C54}"/>
              </a:ext>
            </a:extLst>
          </p:cNvPr>
          <p:cNvSpPr txBox="1"/>
          <p:nvPr/>
        </p:nvSpPr>
        <p:spPr>
          <a:xfrm>
            <a:off x="6927729" y="2378782"/>
            <a:ext cx="4905624" cy="3066978"/>
          </a:xfrm>
          <a:prstGeom prst="rect">
            <a:avLst/>
          </a:prstGeom>
          <a:effectLst>
            <a:outerShdw blurRad="63500" dist="63500" dir="2700000" algn="tl" rotWithShape="0">
              <a:prstClr val="black">
                <a:alpha val="40000"/>
              </a:prstClr>
            </a:outerShdw>
          </a:effectLst>
        </p:spPr>
        <p:txBody>
          <a:bodyPr vert="horz" lIns="91440" tIns="45720" rIns="91440" bIns="45720" rtlCol="0">
            <a:noAutofit/>
          </a:bodyPr>
          <a:lstStyle/>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Assembly uses only 12 Bolts vs 60 Bolts of Competitor Racks!</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Single CRK-BASE allows for 1-4 units, competitor requires Base + Extension to install more than 2 units.</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Lighter weight corrosion resistant Aluminum frame vs. Heavier Coated Steel frame of competitor.</a:t>
            </a:r>
          </a:p>
        </p:txBody>
      </p:sp>
      <p:sp>
        <p:nvSpPr>
          <p:cNvPr id="9" name="Rectangle 8">
            <a:extLst>
              <a:ext uri="{FF2B5EF4-FFF2-40B4-BE49-F238E27FC236}">
                <a16:creationId xmlns:a16="http://schemas.microsoft.com/office/drawing/2014/main" id="{40900BE9-A707-20ED-F3CD-C97EF9FF7034}"/>
              </a:ext>
            </a:extLst>
          </p:cNvPr>
          <p:cNvSpPr/>
          <p:nvPr/>
        </p:nvSpPr>
        <p:spPr>
          <a:xfrm>
            <a:off x="0" y="0"/>
            <a:ext cx="6169152" cy="6858000"/>
          </a:xfrm>
          <a:prstGeom prst="rect">
            <a:avLst/>
          </a:prstGeom>
          <a:solidFill>
            <a:schemeClr val="bg1">
              <a:lumMod val="95000"/>
            </a:schemeClr>
          </a:solidFill>
          <a:ln>
            <a:no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D3116C3-5077-E05D-54C6-41DA23C3DC1B}"/>
              </a:ext>
            </a:extLst>
          </p:cNvPr>
          <p:cNvPicPr>
            <a:picLocks noChangeAspect="1"/>
          </p:cNvPicPr>
          <p:nvPr/>
        </p:nvPicPr>
        <p:blipFill>
          <a:blip r:embed="rId2"/>
          <a:srcRect l="20013" t="2546" r="28058" b="5089"/>
          <a:stretch/>
        </p:blipFill>
        <p:spPr>
          <a:xfrm>
            <a:off x="-2603" y="0"/>
            <a:ext cx="6169152" cy="6858000"/>
          </a:xfrm>
          <a:prstGeom prst="rect">
            <a:avLst/>
          </a:prstGeom>
          <a:effectLst>
            <a:outerShdw blurRad="63500" dist="63500" dir="2700000" algn="tl" rotWithShape="0">
              <a:prstClr val="black">
                <a:alpha val="40000"/>
              </a:prstClr>
            </a:outerShdw>
          </a:effectLst>
        </p:spPr>
      </p:pic>
      <p:sp>
        <p:nvSpPr>
          <p:cNvPr id="12" name="TextBox 11">
            <a:extLst>
              <a:ext uri="{FF2B5EF4-FFF2-40B4-BE49-F238E27FC236}">
                <a16:creationId xmlns:a16="http://schemas.microsoft.com/office/drawing/2014/main" id="{BE559487-7B21-EFFE-34B2-A9461557E048}"/>
              </a:ext>
            </a:extLst>
          </p:cNvPr>
          <p:cNvSpPr txBox="1"/>
          <p:nvPr/>
        </p:nvSpPr>
        <p:spPr>
          <a:xfrm>
            <a:off x="-40069" y="6596390"/>
            <a:ext cx="5015753" cy="261610"/>
          </a:xfrm>
          <a:prstGeom prst="rect">
            <a:avLst/>
          </a:prstGeom>
          <a:noFill/>
          <a:effectLst>
            <a:outerShdw blurRad="63500" dist="63500" dir="2700000" algn="tl" rotWithShape="0">
              <a:prstClr val="black">
                <a:alpha val="40000"/>
              </a:prstClr>
            </a:outerShdw>
          </a:effectLst>
        </p:spPr>
        <p:txBody>
          <a:bodyPr wrap="square" rtlCol="0">
            <a:spAutoFit/>
          </a:bodyPr>
          <a:lstStyle/>
          <a:p>
            <a:r>
              <a:rPr lang="en-US" sz="1050" i="1" dirty="0">
                <a:solidFill>
                  <a:schemeClr val="tx1">
                    <a:lumMod val="85000"/>
                    <a:lumOff val="15000"/>
                  </a:schemeClr>
                </a:solidFill>
                <a:latin typeface="Franklin Gothic Book" panose="020B0503020102020204" pitchFamily="34" charset="0"/>
              </a:rPr>
              <a:t>CRK-BASE Shown expanded to allow up to 4 units in a back to back configuration.</a:t>
            </a:r>
          </a:p>
        </p:txBody>
      </p:sp>
      <p:sp>
        <p:nvSpPr>
          <p:cNvPr id="13" name="Title 1">
            <a:extLst>
              <a:ext uri="{FF2B5EF4-FFF2-40B4-BE49-F238E27FC236}">
                <a16:creationId xmlns:a16="http://schemas.microsoft.com/office/drawing/2014/main" id="{D5B71E3E-6D0F-05CD-4B80-2A3952A16192}"/>
              </a:ext>
            </a:extLst>
          </p:cNvPr>
          <p:cNvSpPr txBox="1">
            <a:spLocks/>
          </p:cNvSpPr>
          <p:nvPr/>
        </p:nvSpPr>
        <p:spPr>
          <a:xfrm>
            <a:off x="6769609" y="1058660"/>
            <a:ext cx="4978400" cy="1520262"/>
          </a:xfrm>
          <a:prstGeom prst="rect">
            <a:avLst/>
          </a:prstGeom>
          <a:effectLst>
            <a:outerShdw blurRad="63500" dist="635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latin typeface="Franklin Gothic Medium" panose="020B0603020102020204" pitchFamily="34" charset="0"/>
              </a:rPr>
              <a:t>CRK-BASE</a:t>
            </a:r>
            <a:br>
              <a:rPr lang="en-US" sz="6000" b="1" dirty="0">
                <a:solidFill>
                  <a:srgbClr val="ED1C24"/>
                </a:solidFill>
                <a:latin typeface="Franklin Gothic Medium" panose="020B0603020102020204" pitchFamily="34" charset="0"/>
              </a:rPr>
            </a:br>
            <a:r>
              <a:rPr lang="en-US" b="1" dirty="0">
                <a:solidFill>
                  <a:srgbClr val="ED1C24"/>
                </a:solidFill>
                <a:latin typeface="Franklin Gothic Medium" panose="020B0603020102020204" pitchFamily="34" charset="0"/>
              </a:rPr>
              <a:t>Features &amp; Benefits</a:t>
            </a:r>
            <a:endParaRPr lang="en-US" sz="7200" b="1" dirty="0">
              <a:solidFill>
                <a:schemeClr val="bg1"/>
              </a:solidFill>
              <a:latin typeface="Franklin Gothic Medium" panose="020B0603020102020204" pitchFamily="34" charset="0"/>
            </a:endParaRPr>
          </a:p>
        </p:txBody>
      </p:sp>
      <p:pic>
        <p:nvPicPr>
          <p:cNvPr id="3" name="Picture 2">
            <a:extLst>
              <a:ext uri="{FF2B5EF4-FFF2-40B4-BE49-F238E27FC236}">
                <a16:creationId xmlns:a16="http://schemas.microsoft.com/office/drawing/2014/main" id="{10AE0E3F-64BE-B84A-6382-205C36D92CBD}"/>
              </a:ext>
            </a:extLst>
          </p:cNvPr>
          <p:cNvPicPr>
            <a:picLocks noChangeAspect="1"/>
          </p:cNvPicPr>
          <p:nvPr/>
        </p:nvPicPr>
        <p:blipFill>
          <a:blip r:embed="rId3">
            <a:extLst>
              <a:ext uri="{28A0092B-C50C-407E-A947-70E740481C1C}">
                <a14:useLocalDpi xmlns:a14="http://schemas.microsoft.com/office/drawing/2010/main" val="0"/>
              </a:ext>
            </a:extLst>
          </a:blip>
          <a:srcRect b="-5176"/>
          <a:stretch>
            <a:fillRect/>
          </a:stretch>
        </p:blipFill>
        <p:spPr>
          <a:xfrm>
            <a:off x="10236197" y="6427728"/>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4509368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9007F850-3631-E1CD-1043-BCD2FDA6D18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40576B8-178A-C254-7062-E3ABAF6B5B9C}"/>
              </a:ext>
            </a:extLst>
          </p:cNvPr>
          <p:cNvSpPr/>
          <p:nvPr/>
        </p:nvSpPr>
        <p:spPr>
          <a:xfrm>
            <a:off x="3892518" y="1334830"/>
            <a:ext cx="7391177" cy="5248850"/>
          </a:xfrm>
          <a:prstGeom prst="rect">
            <a:avLst/>
          </a:prstGeom>
          <a:solidFill>
            <a:schemeClr val="bg1"/>
          </a:solidFill>
          <a:ln w="12700">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9C95837-9925-0A29-3547-624C07378A76}"/>
              </a:ext>
            </a:extLst>
          </p:cNvPr>
          <p:cNvSpPr txBox="1">
            <a:spLocks/>
          </p:cNvSpPr>
          <p:nvPr/>
        </p:nvSpPr>
        <p:spPr>
          <a:xfrm>
            <a:off x="150073" y="193800"/>
            <a:ext cx="5874522" cy="10332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chemeClr val="bg1"/>
                </a:solidFill>
                <a:latin typeface="Franklin Gothic Medium" panose="020B0603020102020204" pitchFamily="34" charset="0"/>
                <a:cs typeface="Arial" panose="020B0604020202020204" pitchFamily="34" charset="0"/>
              </a:rPr>
              <a:t>CMK (Commercial Manifold Kit)</a:t>
            </a:r>
            <a:br>
              <a:rPr lang="en-US" sz="4000" b="1" dirty="0">
                <a:solidFill>
                  <a:schemeClr val="bg1"/>
                </a:solidFill>
                <a:latin typeface="Franklin Gothic Medium" panose="020B0603020102020204" pitchFamily="34" charset="0"/>
                <a:cs typeface="Arial" panose="020B0604020202020204" pitchFamily="34" charset="0"/>
              </a:rPr>
            </a:br>
            <a:r>
              <a:rPr lang="en-US" b="1" dirty="0">
                <a:solidFill>
                  <a:schemeClr val="bg1"/>
                </a:solidFill>
                <a:latin typeface="Franklin Gothic Medium" panose="020B0603020102020204" pitchFamily="34" charset="0"/>
                <a:cs typeface="Arial" panose="020B0604020202020204" pitchFamily="34" charset="0"/>
              </a:rPr>
              <a:t>Design Your System</a:t>
            </a:r>
          </a:p>
        </p:txBody>
      </p:sp>
      <p:sp>
        <p:nvSpPr>
          <p:cNvPr id="2" name="TextBox 1">
            <a:extLst>
              <a:ext uri="{FF2B5EF4-FFF2-40B4-BE49-F238E27FC236}">
                <a16:creationId xmlns:a16="http://schemas.microsoft.com/office/drawing/2014/main" id="{20E715A8-FF10-AB2F-050E-2F432AF7DFA2}"/>
              </a:ext>
            </a:extLst>
          </p:cNvPr>
          <p:cNvSpPr txBox="1"/>
          <p:nvPr/>
        </p:nvSpPr>
        <p:spPr>
          <a:xfrm>
            <a:off x="221478" y="2201498"/>
            <a:ext cx="2506767" cy="769441"/>
          </a:xfrm>
          <a:prstGeom prst="rect">
            <a:avLst/>
          </a:prstGeom>
          <a:noFill/>
          <a:effectLst>
            <a:outerShdw blurRad="63500" dist="63500" dir="2700000" algn="tl" rotWithShape="0">
              <a:prstClr val="black">
                <a:alpha val="40000"/>
              </a:prstClr>
            </a:outerShdw>
          </a:effectLst>
        </p:spPr>
        <p:txBody>
          <a:bodyPr wrap="square">
            <a:spAutoFit/>
          </a:bodyPr>
          <a:lstStyle/>
          <a:p>
            <a:r>
              <a:rPr lang="en-US" sz="4400" b="1" dirty="0">
                <a:solidFill>
                  <a:srgbClr val="ED1C24"/>
                </a:solidFill>
                <a:latin typeface="Franklin Gothic Medium" panose="020B0603020102020204" pitchFamily="34" charset="0"/>
                <a:cs typeface="Arial" panose="020B0604020202020204" pitchFamily="34" charset="0"/>
              </a:rPr>
              <a:t>Step 1</a:t>
            </a:r>
            <a:endParaRPr lang="en-US" sz="4400" dirty="0">
              <a:solidFill>
                <a:srgbClr val="ED1C24"/>
              </a:solidFill>
              <a:latin typeface="Franklin Gothic Medium" panose="020B0603020102020204" pitchFamily="34" charset="0"/>
            </a:endParaRPr>
          </a:p>
        </p:txBody>
      </p:sp>
      <p:sp>
        <p:nvSpPr>
          <p:cNvPr id="9" name="Title 1">
            <a:extLst>
              <a:ext uri="{FF2B5EF4-FFF2-40B4-BE49-F238E27FC236}">
                <a16:creationId xmlns:a16="http://schemas.microsoft.com/office/drawing/2014/main" id="{EDE28C34-1232-7CAE-45B4-01962644EF7E}"/>
              </a:ext>
            </a:extLst>
          </p:cNvPr>
          <p:cNvSpPr txBox="1">
            <a:spLocks/>
          </p:cNvSpPr>
          <p:nvPr/>
        </p:nvSpPr>
        <p:spPr>
          <a:xfrm>
            <a:off x="3968497" y="5764124"/>
            <a:ext cx="7235952" cy="767512"/>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a:lstStyle>
          <a:p>
            <a:pPr>
              <a:lnSpc>
                <a:spcPct val="90000"/>
              </a:lnSpc>
            </a:pPr>
            <a:r>
              <a:rPr lang="en-US" sz="2000" b="1" dirty="0">
                <a:latin typeface="Franklin Gothic Medium" panose="020B0603020102020204" pitchFamily="34" charset="0"/>
                <a:cs typeface="Arial" panose="020B0604020202020204" pitchFamily="34" charset="0"/>
              </a:rPr>
              <a:t>Designed for Use With Our Award-Winning NCC199CDV Tankless</a:t>
            </a:r>
          </a:p>
        </p:txBody>
      </p:sp>
      <p:sp>
        <p:nvSpPr>
          <p:cNvPr id="10" name="Title 1">
            <a:extLst>
              <a:ext uri="{FF2B5EF4-FFF2-40B4-BE49-F238E27FC236}">
                <a16:creationId xmlns:a16="http://schemas.microsoft.com/office/drawing/2014/main" id="{E8AF9A4C-AB62-CFB6-ADF0-4C3A07520229}"/>
              </a:ext>
            </a:extLst>
          </p:cNvPr>
          <p:cNvSpPr txBox="1">
            <a:spLocks/>
          </p:cNvSpPr>
          <p:nvPr/>
        </p:nvSpPr>
        <p:spPr>
          <a:xfrm>
            <a:off x="221478" y="2883666"/>
            <a:ext cx="3591794" cy="323671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Franklin Gothic Medium" panose="020B0603020102020204" pitchFamily="34" charset="0"/>
                <a:cs typeface="Arial" panose="020B0604020202020204" pitchFamily="34" charset="0"/>
              </a:rPr>
              <a:t>Select Desired Number of NCC199CDV Tankless Needed for System</a:t>
            </a:r>
            <a:endParaRPr lang="en-US" sz="2800" b="1" dirty="0">
              <a:solidFill>
                <a:schemeClr val="bg1"/>
              </a:solidFill>
              <a:latin typeface="Franklin Gothic Medium" panose="020B0603020102020204" pitchFamily="34" charset="0"/>
              <a:cs typeface="Arial" panose="020B0604020202020204" pitchFamily="34" charset="0"/>
            </a:endParaRPr>
          </a:p>
        </p:txBody>
      </p:sp>
      <p:pic>
        <p:nvPicPr>
          <p:cNvPr id="5" name="Picture 4" descr="A close up of a logo&#10;&#10;Description generated with very high confidence">
            <a:extLst>
              <a:ext uri="{FF2B5EF4-FFF2-40B4-BE49-F238E27FC236}">
                <a16:creationId xmlns:a16="http://schemas.microsoft.com/office/drawing/2014/main" id="{6AD02412-6D1B-7100-E185-8987E361C03F}"/>
              </a:ext>
            </a:extLst>
          </p:cNvPr>
          <p:cNvPicPr>
            <a:picLocks noChangeAspect="1"/>
          </p:cNvPicPr>
          <p:nvPr/>
        </p:nvPicPr>
        <p:blipFill>
          <a:blip r:embed="rId2"/>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84368742-2E14-C338-3120-4BFDA4D7FD6A}"/>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0468" t="10998" r="23829" b="8961"/>
          <a:stretch>
            <a:fillRect/>
          </a:stretch>
        </p:blipFill>
        <p:spPr>
          <a:xfrm>
            <a:off x="8453120" y="2183463"/>
            <a:ext cx="2416865" cy="3472862"/>
          </a:xfrm>
          <a:prstGeom prst="rect">
            <a:avLst/>
          </a:prstGeom>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89E40FC0-ABF2-65D7-6D6D-B4C747FFA5AB}"/>
              </a:ext>
            </a:extLst>
          </p:cNvPr>
          <p:cNvPicPr>
            <a:picLocks noGrp="1" noRot="1" noChangeAspect="1" noMove="1" noResize="1" noEditPoints="1" noAdjustHandles="1" noChangeArrowheads="1" noChangeShapeType="1" noCrop="1"/>
          </p:cNvPicPr>
          <p:nvPr/>
        </p:nvPicPr>
        <p:blipFill>
          <a:blip r:embed="rId5">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rcRect l="20468" t="10998" r="23829" b="8961"/>
          <a:stretch>
            <a:fillRect/>
          </a:stretch>
        </p:blipFill>
        <p:spPr>
          <a:xfrm>
            <a:off x="6446620" y="1869580"/>
            <a:ext cx="2635305" cy="3786745"/>
          </a:xfrm>
          <a:prstGeom prst="rect">
            <a:avLst/>
          </a:prstGeom>
          <a:effectLst>
            <a:outerShdw blurRad="63500" dist="63500" dir="2700000" algn="tl" rotWithShape="0">
              <a:prstClr val="black">
                <a:alpha val="40000"/>
              </a:prstClr>
            </a:outerShdw>
          </a:effectLst>
        </p:spPr>
      </p:pic>
      <p:pic>
        <p:nvPicPr>
          <p:cNvPr id="12" name="Picture 11">
            <a:extLst>
              <a:ext uri="{FF2B5EF4-FFF2-40B4-BE49-F238E27FC236}">
                <a16:creationId xmlns:a16="http://schemas.microsoft.com/office/drawing/2014/main" id="{88729E94-1017-6E19-9F5B-14AA8607EC2F}"/>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20468" t="10998" r="23829" b="8961"/>
          <a:stretch>
            <a:fillRect/>
          </a:stretch>
        </p:blipFill>
        <p:spPr>
          <a:xfrm>
            <a:off x="4241800" y="1555554"/>
            <a:ext cx="2853845" cy="4100771"/>
          </a:xfrm>
          <a:prstGeom prst="rect">
            <a:avLst/>
          </a:prstGeom>
          <a:effectLst>
            <a:outerShdw blurRad="63500" dist="63500" dir="2700000" algn="tl" rotWithShape="0">
              <a:prstClr val="black">
                <a:alpha val="40000"/>
              </a:prstClr>
            </a:outerShdw>
          </a:effectLst>
        </p:spPr>
      </p:pic>
      <p:pic>
        <p:nvPicPr>
          <p:cNvPr id="3" name="Picture 2">
            <a:extLst>
              <a:ext uri="{FF2B5EF4-FFF2-40B4-BE49-F238E27FC236}">
                <a16:creationId xmlns:a16="http://schemas.microsoft.com/office/drawing/2014/main" id="{1421B907-E2F5-AEBB-9BD8-397CFE1733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57435" y="3792851"/>
            <a:ext cx="1202250" cy="1919229"/>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6451242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A23AFDDD-A3A0-F410-FFFE-06B799F273B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564CE2C-535C-7C63-785F-3ABEDDC1D75E}"/>
              </a:ext>
            </a:extLst>
          </p:cNvPr>
          <p:cNvSpPr txBox="1">
            <a:spLocks/>
          </p:cNvSpPr>
          <p:nvPr/>
        </p:nvSpPr>
        <p:spPr>
          <a:xfrm>
            <a:off x="150073" y="193800"/>
            <a:ext cx="5874522" cy="10332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chemeClr val="bg1"/>
                </a:solidFill>
                <a:latin typeface="Franklin Gothic Medium" panose="020B0603020102020204" pitchFamily="34" charset="0"/>
                <a:cs typeface="Arial" panose="020B0604020202020204" pitchFamily="34" charset="0"/>
              </a:rPr>
              <a:t>CMK (Commercial Manifold Kit)</a:t>
            </a:r>
            <a:br>
              <a:rPr lang="en-US" sz="4000" b="1" dirty="0">
                <a:solidFill>
                  <a:schemeClr val="bg1"/>
                </a:solidFill>
                <a:latin typeface="Franklin Gothic Medium" panose="020B0603020102020204" pitchFamily="34" charset="0"/>
                <a:cs typeface="Arial" panose="020B0604020202020204" pitchFamily="34" charset="0"/>
              </a:rPr>
            </a:br>
            <a:r>
              <a:rPr lang="en-US" sz="4400" b="1" dirty="0">
                <a:solidFill>
                  <a:schemeClr val="bg1"/>
                </a:solidFill>
                <a:latin typeface="Franklin Gothic Medium" panose="020B0603020102020204" pitchFamily="34" charset="0"/>
                <a:cs typeface="Arial" panose="020B0604020202020204" pitchFamily="34" charset="0"/>
              </a:rPr>
              <a:t>Design Your </a:t>
            </a:r>
            <a:r>
              <a:rPr lang="en-US" b="1" dirty="0">
                <a:solidFill>
                  <a:schemeClr val="bg1"/>
                </a:solidFill>
                <a:latin typeface="Franklin Gothic Medium" panose="020B0603020102020204" pitchFamily="34" charset="0"/>
                <a:cs typeface="Arial" panose="020B0604020202020204" pitchFamily="34" charset="0"/>
              </a:rPr>
              <a:t>System</a:t>
            </a:r>
            <a:endParaRPr lang="en-US" sz="3400" b="1" dirty="0">
              <a:solidFill>
                <a:schemeClr val="bg1"/>
              </a:solidFill>
              <a:latin typeface="Franklin Gothic Medium" panose="020B06030201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E942038-FCD0-1F76-3196-D6DB4F55BA2D}"/>
              </a:ext>
            </a:extLst>
          </p:cNvPr>
          <p:cNvSpPr/>
          <p:nvPr/>
        </p:nvSpPr>
        <p:spPr>
          <a:xfrm>
            <a:off x="3892518" y="1334830"/>
            <a:ext cx="7982490" cy="5248850"/>
          </a:xfrm>
          <a:prstGeom prst="rect">
            <a:avLst/>
          </a:prstGeom>
          <a:solidFill>
            <a:schemeClr val="bg1"/>
          </a:solidFill>
          <a:ln w="12700">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9FBDA88-E2E9-FA7E-FE99-B7F4955A1602}"/>
              </a:ext>
            </a:extLst>
          </p:cNvPr>
          <p:cNvSpPr txBox="1"/>
          <p:nvPr/>
        </p:nvSpPr>
        <p:spPr>
          <a:xfrm>
            <a:off x="221478" y="2201498"/>
            <a:ext cx="2506767" cy="769441"/>
          </a:xfrm>
          <a:prstGeom prst="rect">
            <a:avLst/>
          </a:prstGeom>
          <a:noFill/>
          <a:effectLst>
            <a:outerShdw blurRad="63500" dist="63500" dir="2700000" algn="tl" rotWithShape="0">
              <a:prstClr val="black">
                <a:alpha val="40000"/>
              </a:prstClr>
            </a:outerShdw>
          </a:effectLst>
        </p:spPr>
        <p:txBody>
          <a:bodyPr wrap="square">
            <a:spAutoFit/>
          </a:bodyPr>
          <a:lstStyle/>
          <a:p>
            <a:r>
              <a:rPr lang="en-US" sz="4400" b="1" dirty="0">
                <a:solidFill>
                  <a:srgbClr val="ED1C24"/>
                </a:solidFill>
                <a:latin typeface="Franklin Gothic Medium" panose="020B0603020102020204" pitchFamily="34" charset="0"/>
                <a:cs typeface="Arial" panose="020B0604020202020204" pitchFamily="34" charset="0"/>
              </a:rPr>
              <a:t>Step 2</a:t>
            </a:r>
            <a:endParaRPr lang="en-US" sz="4400" dirty="0">
              <a:solidFill>
                <a:srgbClr val="ED1C24"/>
              </a:solidFill>
              <a:latin typeface="Franklin Gothic Medium" panose="020B0603020102020204" pitchFamily="34" charset="0"/>
            </a:endParaRPr>
          </a:p>
        </p:txBody>
      </p:sp>
      <p:sp>
        <p:nvSpPr>
          <p:cNvPr id="8" name="Title 1">
            <a:extLst>
              <a:ext uri="{FF2B5EF4-FFF2-40B4-BE49-F238E27FC236}">
                <a16:creationId xmlns:a16="http://schemas.microsoft.com/office/drawing/2014/main" id="{03FE5627-650E-13C7-D7D0-1960163CB189}"/>
              </a:ext>
            </a:extLst>
          </p:cNvPr>
          <p:cNvSpPr txBox="1">
            <a:spLocks/>
          </p:cNvSpPr>
          <p:nvPr/>
        </p:nvSpPr>
        <p:spPr>
          <a:xfrm>
            <a:off x="221478" y="2883666"/>
            <a:ext cx="3591794" cy="323671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Franklin Gothic Medium" panose="020B0603020102020204" pitchFamily="34" charset="0"/>
                <a:cs typeface="Arial" panose="020B0604020202020204" pitchFamily="34" charset="0"/>
              </a:rPr>
              <a:t>Choose Between Wall Hanging or Floor Standing System</a:t>
            </a:r>
            <a:endParaRPr lang="en-US" sz="2800" b="1" dirty="0">
              <a:solidFill>
                <a:schemeClr val="bg1"/>
              </a:solidFill>
              <a:latin typeface="Franklin Gothic Medium" panose="020B06030201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9C71973A-D587-C56D-77AA-C1880B602608}"/>
              </a:ext>
            </a:extLst>
          </p:cNvPr>
          <p:cNvSpPr txBox="1">
            <a:spLocks/>
          </p:cNvSpPr>
          <p:nvPr/>
        </p:nvSpPr>
        <p:spPr>
          <a:xfrm>
            <a:off x="4027258" y="4354838"/>
            <a:ext cx="3233679" cy="205205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a:lstStyle>
          <a:p>
            <a:pPr>
              <a:lnSpc>
                <a:spcPct val="90000"/>
              </a:lnSpc>
            </a:pPr>
            <a:r>
              <a:rPr lang="en-US" sz="3200" b="1" dirty="0">
                <a:solidFill>
                  <a:srgbClr val="ED1C24"/>
                </a:solidFill>
                <a:latin typeface="Franklin Gothic Medium" panose="020B0603020102020204" pitchFamily="34" charset="0"/>
                <a:cs typeface="Arial" panose="020B0604020202020204" pitchFamily="34" charset="0"/>
              </a:rPr>
              <a:t>CMK-SS</a:t>
            </a:r>
          </a:p>
          <a:p>
            <a:pPr>
              <a:lnSpc>
                <a:spcPct val="90000"/>
              </a:lnSpc>
            </a:pPr>
            <a:r>
              <a:rPr lang="en-US" sz="1800" b="1" i="0" dirty="0">
                <a:solidFill>
                  <a:srgbClr val="333333"/>
                </a:solidFill>
                <a:effectLst/>
                <a:latin typeface="Franklin Gothic Medium" panose="020B0603020102020204" pitchFamily="34" charset="0"/>
                <a:cs typeface="Arial" panose="020B0604020202020204" pitchFamily="34" charset="0"/>
              </a:rPr>
              <a:t>Wall Hanging Bundle Kits</a:t>
            </a:r>
          </a:p>
          <a:p>
            <a:pPr>
              <a:lnSpc>
                <a:spcPct val="90000"/>
              </a:lnSpc>
            </a:pPr>
            <a:endParaRPr lang="en-US" sz="1800" b="1" i="0" dirty="0">
              <a:solidFill>
                <a:srgbClr val="333333"/>
              </a:solidFill>
              <a:effectLst/>
              <a:latin typeface="Franklin Gothic Medium" panose="020B0603020102020204" pitchFamily="34" charset="0"/>
              <a:cs typeface="Arial" panose="020B0604020202020204" pitchFamily="34" charset="0"/>
            </a:endParaRPr>
          </a:p>
          <a:p>
            <a:pPr>
              <a:lnSpc>
                <a:spcPct val="90000"/>
              </a:lnSpc>
            </a:pPr>
            <a:r>
              <a:rPr lang="en-US" sz="2000" b="1" dirty="0">
                <a:solidFill>
                  <a:srgbClr val="ED1C24"/>
                </a:solidFill>
                <a:latin typeface="Franklin Gothic Medium" panose="020B0603020102020204" pitchFamily="34" charset="0"/>
                <a:cs typeface="Arial" panose="020B0604020202020204" pitchFamily="34" charset="0"/>
              </a:rPr>
              <a:t>CMK-SS2</a:t>
            </a:r>
          </a:p>
          <a:p>
            <a:pPr>
              <a:lnSpc>
                <a:spcPct val="90000"/>
              </a:lnSpc>
            </a:pPr>
            <a:r>
              <a:rPr lang="en-US" sz="2000" b="1" dirty="0">
                <a:solidFill>
                  <a:srgbClr val="ED1C24"/>
                </a:solidFill>
                <a:latin typeface="Franklin Gothic Medium" panose="020B0603020102020204" pitchFamily="34" charset="0"/>
                <a:cs typeface="Arial" panose="020B0604020202020204" pitchFamily="34" charset="0"/>
              </a:rPr>
              <a:t>CMK-SS3</a:t>
            </a:r>
          </a:p>
          <a:p>
            <a:pPr>
              <a:lnSpc>
                <a:spcPct val="90000"/>
              </a:lnSpc>
            </a:pPr>
            <a:r>
              <a:rPr lang="en-US" sz="2000" b="1" dirty="0">
                <a:solidFill>
                  <a:srgbClr val="ED1C24"/>
                </a:solidFill>
                <a:latin typeface="Franklin Gothic Medium" panose="020B0603020102020204" pitchFamily="34" charset="0"/>
                <a:cs typeface="Arial" panose="020B0604020202020204" pitchFamily="34" charset="0"/>
              </a:rPr>
              <a:t>CMK-SS4</a:t>
            </a:r>
            <a:endParaRPr lang="en-US" sz="1600" dirty="0">
              <a:solidFill>
                <a:srgbClr val="ED1C24"/>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0200E422-789C-779D-79BE-E92E6E9DB86E}"/>
              </a:ext>
            </a:extLst>
          </p:cNvPr>
          <p:cNvSpPr txBox="1">
            <a:spLocks/>
          </p:cNvSpPr>
          <p:nvPr/>
        </p:nvSpPr>
        <p:spPr>
          <a:xfrm>
            <a:off x="7812874" y="4354838"/>
            <a:ext cx="3233679" cy="205205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a:lstStyle>
          <a:p>
            <a:pPr>
              <a:lnSpc>
                <a:spcPct val="90000"/>
              </a:lnSpc>
            </a:pPr>
            <a:r>
              <a:rPr lang="en-US" sz="3200" b="1" dirty="0">
                <a:solidFill>
                  <a:srgbClr val="ED1C24"/>
                </a:solidFill>
                <a:latin typeface="Franklin Gothic Medium" panose="020B0603020102020204" pitchFamily="34" charset="0"/>
                <a:cs typeface="Arial" panose="020B0604020202020204" pitchFamily="34" charset="0"/>
              </a:rPr>
              <a:t>CMK-BB</a:t>
            </a:r>
          </a:p>
          <a:p>
            <a:pPr>
              <a:lnSpc>
                <a:spcPct val="90000"/>
              </a:lnSpc>
            </a:pPr>
            <a:r>
              <a:rPr lang="en-US" sz="1800" b="1" i="0" dirty="0">
                <a:solidFill>
                  <a:srgbClr val="333333"/>
                </a:solidFill>
                <a:effectLst/>
                <a:latin typeface="Franklin Gothic Medium" panose="020B0603020102020204" pitchFamily="34" charset="0"/>
                <a:cs typeface="Arial" panose="020B0604020202020204" pitchFamily="34" charset="0"/>
              </a:rPr>
              <a:t>Floor Standing Bundle Kits</a:t>
            </a:r>
          </a:p>
          <a:p>
            <a:pPr>
              <a:lnSpc>
                <a:spcPct val="90000"/>
              </a:lnSpc>
            </a:pPr>
            <a:endParaRPr lang="en-US" sz="1800" b="1" i="0" dirty="0">
              <a:solidFill>
                <a:srgbClr val="333333"/>
              </a:solidFill>
              <a:effectLst/>
              <a:latin typeface="Franklin Gothic Medium" panose="020B0603020102020204" pitchFamily="34" charset="0"/>
              <a:cs typeface="Arial" panose="020B0604020202020204" pitchFamily="34" charset="0"/>
            </a:endParaRPr>
          </a:p>
          <a:p>
            <a:pPr>
              <a:lnSpc>
                <a:spcPct val="90000"/>
              </a:lnSpc>
            </a:pPr>
            <a:r>
              <a:rPr lang="en-US" sz="2000" b="1" dirty="0">
                <a:solidFill>
                  <a:srgbClr val="ED1C24"/>
                </a:solidFill>
                <a:latin typeface="Franklin Gothic Medium" panose="020B0603020102020204" pitchFamily="34" charset="0"/>
                <a:cs typeface="Arial" panose="020B0604020202020204" pitchFamily="34" charset="0"/>
              </a:rPr>
              <a:t>CMK-BB2</a:t>
            </a:r>
          </a:p>
          <a:p>
            <a:pPr>
              <a:lnSpc>
                <a:spcPct val="90000"/>
              </a:lnSpc>
            </a:pPr>
            <a:r>
              <a:rPr lang="en-US" sz="2000" b="1" dirty="0">
                <a:solidFill>
                  <a:srgbClr val="ED1C24"/>
                </a:solidFill>
                <a:latin typeface="Franklin Gothic Medium" panose="020B0603020102020204" pitchFamily="34" charset="0"/>
                <a:cs typeface="Arial" panose="020B0604020202020204" pitchFamily="34" charset="0"/>
              </a:rPr>
              <a:t>CMK-BB4</a:t>
            </a:r>
            <a:endParaRPr lang="en-US" sz="1600" dirty="0">
              <a:solidFill>
                <a:srgbClr val="ED1C24"/>
              </a:solidFill>
              <a:latin typeface="Arial" panose="020B0604020202020204" pitchFamily="34" charset="0"/>
              <a:cs typeface="Arial" panose="020B0604020202020204" pitchFamily="34" charset="0"/>
            </a:endParaRPr>
          </a:p>
        </p:txBody>
      </p:sp>
      <p:pic>
        <p:nvPicPr>
          <p:cNvPr id="2" name="Content Placeholder 5">
            <a:extLst>
              <a:ext uri="{FF2B5EF4-FFF2-40B4-BE49-F238E27FC236}">
                <a16:creationId xmlns:a16="http://schemas.microsoft.com/office/drawing/2014/main" id="{8B3D82F8-43B5-03B4-7EB7-A5669572C97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9216" t="10711" r="5587" b="5164"/>
          <a:stretch>
            <a:fillRect/>
          </a:stretch>
        </p:blipFill>
        <p:spPr>
          <a:xfrm>
            <a:off x="4145280" y="1489129"/>
            <a:ext cx="2847644" cy="2811809"/>
          </a:xfrm>
          <a:prstGeom prst="rect">
            <a:avLst/>
          </a:prstGeom>
          <a:ln w="12700">
            <a:solidFill>
              <a:schemeClr val="tx1"/>
            </a:solidFill>
          </a:ln>
          <a:effectLst>
            <a:outerShdw blurRad="63500" dist="63500" dir="2700000" algn="tl" rotWithShape="0">
              <a:prstClr val="black">
                <a:alpha val="40000"/>
              </a:prstClr>
            </a:outerShdw>
          </a:effectLst>
        </p:spPr>
      </p:pic>
      <p:pic>
        <p:nvPicPr>
          <p:cNvPr id="4" name="Content Placeholder 5">
            <a:extLst>
              <a:ext uri="{FF2B5EF4-FFF2-40B4-BE49-F238E27FC236}">
                <a16:creationId xmlns:a16="http://schemas.microsoft.com/office/drawing/2014/main" id="{EF97117C-E535-A83F-8342-5780D18D818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l="-17018" t="6617" r="-14959" b="7173"/>
          <a:stretch>
            <a:fillRect/>
          </a:stretch>
        </p:blipFill>
        <p:spPr>
          <a:xfrm>
            <a:off x="7321886" y="1516466"/>
            <a:ext cx="4306234" cy="2812972"/>
          </a:xfrm>
          <a:prstGeom prst="rect">
            <a:avLst/>
          </a:prstGeom>
          <a:ln w="12700">
            <a:solidFill>
              <a:schemeClr val="tx1"/>
            </a:solidFill>
          </a:ln>
          <a:effectLst>
            <a:outerShdw blurRad="63500" dist="63500" dir="2700000" algn="tl" rotWithShape="0">
              <a:prstClr val="black">
                <a:alpha val="40000"/>
              </a:prstClr>
            </a:outerShdw>
          </a:effectLst>
        </p:spPr>
      </p:pic>
      <p:pic>
        <p:nvPicPr>
          <p:cNvPr id="9" name="Picture 8" descr="A close up of a logo&#10;&#10;Description generated with very high confidence">
            <a:extLst>
              <a:ext uri="{FF2B5EF4-FFF2-40B4-BE49-F238E27FC236}">
                <a16:creationId xmlns:a16="http://schemas.microsoft.com/office/drawing/2014/main" id="{08BCD0D2-50BA-B0BD-F58A-887389B9FB01}"/>
              </a:ext>
            </a:extLst>
          </p:cNvPr>
          <p:cNvPicPr>
            <a:picLocks noChangeAspect="1"/>
          </p:cNvPicPr>
          <p:nvPr/>
        </p:nvPicPr>
        <p:blipFill>
          <a:blip r:embed="rId6"/>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2563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83F1476D-7F60-AF7E-0CB7-2A5738D4770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4118916-68C7-D290-D2AD-A887A6114F3A}"/>
              </a:ext>
            </a:extLst>
          </p:cNvPr>
          <p:cNvSpPr/>
          <p:nvPr/>
        </p:nvSpPr>
        <p:spPr>
          <a:xfrm>
            <a:off x="3734022" y="1334830"/>
            <a:ext cx="8236500" cy="5248850"/>
          </a:xfrm>
          <a:prstGeom prst="rect">
            <a:avLst/>
          </a:prstGeom>
          <a:solidFill>
            <a:schemeClr val="bg1"/>
          </a:solidFill>
          <a:ln w="12700">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5">
            <a:extLst>
              <a:ext uri="{FF2B5EF4-FFF2-40B4-BE49-F238E27FC236}">
                <a16:creationId xmlns:a16="http://schemas.microsoft.com/office/drawing/2014/main" id="{CA165583-7D25-FF88-6058-84E29978C5A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9216" t="10711" r="5587" b="5164"/>
          <a:stretch>
            <a:fillRect/>
          </a:stretch>
        </p:blipFill>
        <p:spPr>
          <a:xfrm>
            <a:off x="5908519" y="1419207"/>
            <a:ext cx="1953454" cy="1928872"/>
          </a:xfrm>
          <a:prstGeom prst="rect">
            <a:avLst/>
          </a:prstGeom>
          <a:ln w="12700">
            <a:solidFill>
              <a:schemeClr val="tx1"/>
            </a:solidFill>
          </a:ln>
          <a:effectLst>
            <a:outerShdw blurRad="63500" dist="63500" dir="2700000" algn="tl" rotWithShape="0">
              <a:prstClr val="black">
                <a:alpha val="40000"/>
              </a:prstClr>
            </a:outerShdw>
          </a:effectLst>
        </p:spPr>
      </p:pic>
      <p:sp>
        <p:nvSpPr>
          <p:cNvPr id="7" name="Title 1">
            <a:extLst>
              <a:ext uri="{FF2B5EF4-FFF2-40B4-BE49-F238E27FC236}">
                <a16:creationId xmlns:a16="http://schemas.microsoft.com/office/drawing/2014/main" id="{AD316943-C012-0DF7-D64E-C89942BB5A2B}"/>
              </a:ext>
            </a:extLst>
          </p:cNvPr>
          <p:cNvSpPr txBox="1">
            <a:spLocks/>
          </p:cNvSpPr>
          <p:nvPr/>
        </p:nvSpPr>
        <p:spPr>
          <a:xfrm>
            <a:off x="150073" y="193800"/>
            <a:ext cx="5874522" cy="10332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chemeClr val="bg1"/>
                </a:solidFill>
                <a:latin typeface="Franklin Gothic Medium" panose="020B0603020102020204" pitchFamily="34" charset="0"/>
                <a:cs typeface="Arial" panose="020B0604020202020204" pitchFamily="34" charset="0"/>
              </a:rPr>
              <a:t>CMK (Commercial Manifold Kit)</a:t>
            </a:r>
            <a:br>
              <a:rPr lang="en-US" sz="4000" b="1" dirty="0">
                <a:solidFill>
                  <a:schemeClr val="bg1"/>
                </a:solidFill>
                <a:latin typeface="Franklin Gothic Medium" panose="020B0603020102020204" pitchFamily="34" charset="0"/>
                <a:cs typeface="Arial" panose="020B0604020202020204" pitchFamily="34" charset="0"/>
              </a:rPr>
            </a:br>
            <a:r>
              <a:rPr lang="en-US" sz="4400" b="1" dirty="0">
                <a:solidFill>
                  <a:schemeClr val="bg1"/>
                </a:solidFill>
                <a:latin typeface="Franklin Gothic Medium" panose="020B0603020102020204" pitchFamily="34" charset="0"/>
                <a:cs typeface="Arial" panose="020B0604020202020204" pitchFamily="34" charset="0"/>
              </a:rPr>
              <a:t>Design Your </a:t>
            </a:r>
            <a:r>
              <a:rPr lang="en-US" b="1" dirty="0">
                <a:solidFill>
                  <a:schemeClr val="bg1"/>
                </a:solidFill>
                <a:latin typeface="Franklin Gothic Medium" panose="020B0603020102020204" pitchFamily="34" charset="0"/>
                <a:cs typeface="Arial" panose="020B0604020202020204" pitchFamily="34" charset="0"/>
              </a:rPr>
              <a:t>System</a:t>
            </a:r>
            <a:endParaRPr lang="en-US" sz="3400" b="1" dirty="0">
              <a:solidFill>
                <a:schemeClr val="bg1"/>
              </a:solidFill>
              <a:latin typeface="Franklin Gothic Medium" panose="020B06030201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AE62346-12F8-7DC3-0C15-C6FD3A892102}"/>
              </a:ext>
            </a:extLst>
          </p:cNvPr>
          <p:cNvSpPr txBox="1"/>
          <p:nvPr/>
        </p:nvSpPr>
        <p:spPr>
          <a:xfrm>
            <a:off x="221478" y="2201498"/>
            <a:ext cx="2506767" cy="769441"/>
          </a:xfrm>
          <a:prstGeom prst="rect">
            <a:avLst/>
          </a:prstGeom>
          <a:noFill/>
          <a:effectLst>
            <a:outerShdw blurRad="63500" dist="63500" dir="2700000" algn="tl" rotWithShape="0">
              <a:prstClr val="black">
                <a:alpha val="40000"/>
              </a:prstClr>
            </a:outerShdw>
          </a:effectLst>
        </p:spPr>
        <p:txBody>
          <a:bodyPr wrap="square">
            <a:spAutoFit/>
          </a:bodyPr>
          <a:lstStyle/>
          <a:p>
            <a:r>
              <a:rPr lang="en-US" sz="4400" b="1" dirty="0">
                <a:solidFill>
                  <a:srgbClr val="ED1C24"/>
                </a:solidFill>
                <a:latin typeface="Franklin Gothic Medium" panose="020B0603020102020204" pitchFamily="34" charset="0"/>
                <a:cs typeface="Arial" panose="020B0604020202020204" pitchFamily="34" charset="0"/>
              </a:rPr>
              <a:t>Step 3</a:t>
            </a:r>
            <a:endParaRPr lang="en-US" sz="4400" dirty="0">
              <a:solidFill>
                <a:srgbClr val="ED1C24"/>
              </a:solidFill>
              <a:latin typeface="Franklin Gothic Medium" panose="020B0603020102020204" pitchFamily="34" charset="0"/>
            </a:endParaRPr>
          </a:p>
        </p:txBody>
      </p:sp>
      <p:sp>
        <p:nvSpPr>
          <p:cNvPr id="8" name="Title 1">
            <a:extLst>
              <a:ext uri="{FF2B5EF4-FFF2-40B4-BE49-F238E27FC236}">
                <a16:creationId xmlns:a16="http://schemas.microsoft.com/office/drawing/2014/main" id="{CA660470-7559-BE84-BC12-423C62A5ADEF}"/>
              </a:ext>
            </a:extLst>
          </p:cNvPr>
          <p:cNvSpPr txBox="1">
            <a:spLocks/>
          </p:cNvSpPr>
          <p:nvPr/>
        </p:nvSpPr>
        <p:spPr>
          <a:xfrm>
            <a:off x="221478" y="2883666"/>
            <a:ext cx="3591794" cy="3236718"/>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Franklin Gothic Medium" panose="020B0603020102020204" pitchFamily="34" charset="0"/>
                <a:cs typeface="Arial" panose="020B0604020202020204" pitchFamily="34" charset="0"/>
              </a:rPr>
              <a:t>Select Your </a:t>
            </a:r>
          </a:p>
          <a:p>
            <a:r>
              <a:rPr lang="en-US" sz="3600" b="1" dirty="0">
                <a:solidFill>
                  <a:schemeClr val="bg1"/>
                </a:solidFill>
                <a:latin typeface="Franklin Gothic Medium" panose="020B0603020102020204" pitchFamily="34" charset="0"/>
                <a:cs typeface="Arial" panose="020B0604020202020204" pitchFamily="34" charset="0"/>
              </a:rPr>
              <a:t>CMK or CRK Configuration</a:t>
            </a:r>
            <a:endParaRPr lang="en-US" sz="2800" b="1" dirty="0">
              <a:solidFill>
                <a:schemeClr val="bg1"/>
              </a:solidFill>
              <a:latin typeface="Franklin Gothic Medium" panose="020B06030201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00842399-4294-2F0A-D8A0-DE05FD580786}"/>
              </a:ext>
            </a:extLst>
          </p:cNvPr>
          <p:cNvSpPr txBox="1"/>
          <p:nvPr/>
        </p:nvSpPr>
        <p:spPr>
          <a:xfrm>
            <a:off x="3788321" y="1935862"/>
            <a:ext cx="2147316" cy="1089529"/>
          </a:xfrm>
          <a:prstGeom prst="rect">
            <a:avLst/>
          </a:prstGeom>
          <a:noFill/>
          <a:effectLst>
            <a:outerShdw blurRad="63500" dist="63500" dir="2700000" algn="tl" rotWithShape="0">
              <a:prstClr val="black">
                <a:alpha val="40000"/>
              </a:prstClr>
            </a:outerShdw>
          </a:effectLst>
        </p:spPr>
        <p:txBody>
          <a:bodyPr wrap="square">
            <a:spAutoFit/>
          </a:bodyPr>
          <a:lstStyle/>
          <a:p>
            <a:pPr>
              <a:lnSpc>
                <a:spcPct val="90000"/>
              </a:lnSpc>
            </a:pPr>
            <a:r>
              <a:rPr lang="en-US" sz="2400" b="1" dirty="0">
                <a:solidFill>
                  <a:srgbClr val="ED1C24"/>
                </a:solidFill>
                <a:latin typeface="Franklin Gothic Medium" panose="020B0603020102020204" pitchFamily="34" charset="0"/>
                <a:cs typeface="Arial" panose="020B0604020202020204" pitchFamily="34" charset="0"/>
              </a:rPr>
              <a:t>Wall</a:t>
            </a:r>
          </a:p>
          <a:p>
            <a:pPr>
              <a:lnSpc>
                <a:spcPct val="90000"/>
              </a:lnSpc>
            </a:pPr>
            <a:r>
              <a:rPr lang="en-US" sz="2400" b="1" dirty="0">
                <a:solidFill>
                  <a:srgbClr val="ED1C24"/>
                </a:solidFill>
                <a:latin typeface="Franklin Gothic Medium" panose="020B0603020102020204" pitchFamily="34" charset="0"/>
                <a:cs typeface="Arial" panose="020B0604020202020204" pitchFamily="34" charset="0"/>
              </a:rPr>
              <a:t>Hanging Configurations</a:t>
            </a:r>
          </a:p>
        </p:txBody>
      </p:sp>
      <p:sp>
        <p:nvSpPr>
          <p:cNvPr id="18" name="TextBox 17">
            <a:extLst>
              <a:ext uri="{FF2B5EF4-FFF2-40B4-BE49-F238E27FC236}">
                <a16:creationId xmlns:a16="http://schemas.microsoft.com/office/drawing/2014/main" id="{9B2C6908-97C1-6115-CFFA-99DB180759B9}"/>
              </a:ext>
            </a:extLst>
          </p:cNvPr>
          <p:cNvSpPr txBox="1"/>
          <p:nvPr/>
        </p:nvSpPr>
        <p:spPr>
          <a:xfrm>
            <a:off x="5935637" y="3348079"/>
            <a:ext cx="1926336" cy="480131"/>
          </a:xfrm>
          <a:prstGeom prst="rect">
            <a:avLst/>
          </a:prstGeom>
          <a:noFill/>
          <a:effectLst>
            <a:outerShdw blurRad="63500" dist="63500" dir="2700000" algn="tl" rotWithShape="0">
              <a:prstClr val="black">
                <a:alpha val="40000"/>
              </a:prstClr>
            </a:outerShdw>
          </a:effectLst>
        </p:spPr>
        <p:txBody>
          <a:bodyPr wrap="square">
            <a:spAutoFit/>
          </a:bodyPr>
          <a:lstStyle/>
          <a:p>
            <a:pPr algn="ctr">
              <a:lnSpc>
                <a:spcPct val="90000"/>
              </a:lnSpc>
            </a:pPr>
            <a:r>
              <a:rPr lang="en-US" sz="2800" b="1" dirty="0">
                <a:solidFill>
                  <a:srgbClr val="ED1C24"/>
                </a:solidFill>
                <a:latin typeface="Franklin Gothic Medium" panose="020B0603020102020204" pitchFamily="34" charset="0"/>
                <a:cs typeface="Arial" panose="020B0604020202020204" pitchFamily="34" charset="0"/>
              </a:rPr>
              <a:t>CMK-SS2</a:t>
            </a:r>
          </a:p>
        </p:txBody>
      </p:sp>
      <p:sp>
        <p:nvSpPr>
          <p:cNvPr id="19" name="TextBox 18">
            <a:extLst>
              <a:ext uri="{FF2B5EF4-FFF2-40B4-BE49-F238E27FC236}">
                <a16:creationId xmlns:a16="http://schemas.microsoft.com/office/drawing/2014/main" id="{40EEBB35-E912-74ED-ECD0-AEA7EEFDD970}"/>
              </a:ext>
            </a:extLst>
          </p:cNvPr>
          <p:cNvSpPr txBox="1"/>
          <p:nvPr/>
        </p:nvSpPr>
        <p:spPr>
          <a:xfrm>
            <a:off x="3918712" y="5881605"/>
            <a:ext cx="1926336" cy="480131"/>
          </a:xfrm>
          <a:prstGeom prst="rect">
            <a:avLst/>
          </a:prstGeom>
          <a:noFill/>
          <a:effectLst>
            <a:outerShdw blurRad="63500" dist="63500" dir="2700000" algn="tl" rotWithShape="0">
              <a:prstClr val="black">
                <a:alpha val="40000"/>
              </a:prstClr>
            </a:outerShdw>
          </a:effectLst>
        </p:spPr>
        <p:txBody>
          <a:bodyPr wrap="square">
            <a:spAutoFit/>
          </a:bodyPr>
          <a:lstStyle/>
          <a:p>
            <a:pPr algn="ctr">
              <a:lnSpc>
                <a:spcPct val="90000"/>
              </a:lnSpc>
            </a:pPr>
            <a:r>
              <a:rPr lang="en-US" sz="2800" b="1" dirty="0">
                <a:solidFill>
                  <a:srgbClr val="ED1C24"/>
                </a:solidFill>
                <a:latin typeface="Franklin Gothic Medium" panose="020B0603020102020204" pitchFamily="34" charset="0"/>
                <a:cs typeface="Arial" panose="020B0604020202020204" pitchFamily="34" charset="0"/>
              </a:rPr>
              <a:t>CMK-SS3</a:t>
            </a:r>
          </a:p>
        </p:txBody>
      </p:sp>
      <p:sp>
        <p:nvSpPr>
          <p:cNvPr id="20" name="TextBox 19">
            <a:extLst>
              <a:ext uri="{FF2B5EF4-FFF2-40B4-BE49-F238E27FC236}">
                <a16:creationId xmlns:a16="http://schemas.microsoft.com/office/drawing/2014/main" id="{A596DD21-A83C-E676-CB90-11E20943602A}"/>
              </a:ext>
            </a:extLst>
          </p:cNvPr>
          <p:cNvSpPr txBox="1"/>
          <p:nvPr/>
        </p:nvSpPr>
        <p:spPr>
          <a:xfrm>
            <a:off x="5980921" y="5881782"/>
            <a:ext cx="1926336" cy="480131"/>
          </a:xfrm>
          <a:prstGeom prst="rect">
            <a:avLst/>
          </a:prstGeom>
          <a:noFill/>
          <a:effectLst>
            <a:outerShdw blurRad="63500" dist="63500" dir="2700000" algn="tl" rotWithShape="0">
              <a:prstClr val="black">
                <a:alpha val="40000"/>
              </a:prstClr>
            </a:outerShdw>
          </a:effectLst>
        </p:spPr>
        <p:txBody>
          <a:bodyPr wrap="square">
            <a:spAutoFit/>
          </a:bodyPr>
          <a:lstStyle/>
          <a:p>
            <a:pPr algn="ctr">
              <a:lnSpc>
                <a:spcPct val="90000"/>
              </a:lnSpc>
            </a:pPr>
            <a:r>
              <a:rPr lang="en-US" sz="2800" b="1" dirty="0">
                <a:solidFill>
                  <a:srgbClr val="ED1C24"/>
                </a:solidFill>
                <a:latin typeface="Franklin Gothic Medium" panose="020B0603020102020204" pitchFamily="34" charset="0"/>
                <a:cs typeface="Arial" panose="020B0604020202020204" pitchFamily="34" charset="0"/>
              </a:rPr>
              <a:t>CMK-SS4</a:t>
            </a:r>
          </a:p>
        </p:txBody>
      </p:sp>
      <p:sp>
        <p:nvSpPr>
          <p:cNvPr id="21" name="TextBox 20">
            <a:extLst>
              <a:ext uri="{FF2B5EF4-FFF2-40B4-BE49-F238E27FC236}">
                <a16:creationId xmlns:a16="http://schemas.microsoft.com/office/drawing/2014/main" id="{51C78A82-AFB3-7DC2-A554-795DD95B1E9E}"/>
              </a:ext>
            </a:extLst>
          </p:cNvPr>
          <p:cNvSpPr txBox="1"/>
          <p:nvPr/>
        </p:nvSpPr>
        <p:spPr>
          <a:xfrm>
            <a:off x="8081153" y="1881410"/>
            <a:ext cx="2147316" cy="1089529"/>
          </a:xfrm>
          <a:prstGeom prst="rect">
            <a:avLst/>
          </a:prstGeom>
          <a:noFill/>
          <a:effectLst>
            <a:outerShdw blurRad="63500" dist="63500" dir="2700000" algn="tl" rotWithShape="0">
              <a:prstClr val="black">
                <a:alpha val="40000"/>
              </a:prstClr>
            </a:outerShdw>
          </a:effectLst>
        </p:spPr>
        <p:txBody>
          <a:bodyPr wrap="square">
            <a:spAutoFit/>
          </a:bodyPr>
          <a:lstStyle/>
          <a:p>
            <a:pPr>
              <a:lnSpc>
                <a:spcPct val="90000"/>
              </a:lnSpc>
            </a:pPr>
            <a:r>
              <a:rPr lang="en-US" sz="2400" b="1" dirty="0">
                <a:solidFill>
                  <a:srgbClr val="ED1C24"/>
                </a:solidFill>
                <a:latin typeface="Franklin Gothic Medium" panose="020B0603020102020204" pitchFamily="34" charset="0"/>
                <a:cs typeface="Arial" panose="020B0604020202020204" pitchFamily="34" charset="0"/>
              </a:rPr>
              <a:t>Floor</a:t>
            </a:r>
          </a:p>
          <a:p>
            <a:pPr>
              <a:lnSpc>
                <a:spcPct val="90000"/>
              </a:lnSpc>
            </a:pPr>
            <a:r>
              <a:rPr lang="en-US" sz="2400" b="1" dirty="0">
                <a:solidFill>
                  <a:srgbClr val="ED1C24"/>
                </a:solidFill>
                <a:latin typeface="Franklin Gothic Medium" panose="020B0603020102020204" pitchFamily="34" charset="0"/>
                <a:cs typeface="Arial" panose="020B0604020202020204" pitchFamily="34" charset="0"/>
              </a:rPr>
              <a:t>Standing Configurations</a:t>
            </a:r>
          </a:p>
        </p:txBody>
      </p:sp>
      <p:sp>
        <p:nvSpPr>
          <p:cNvPr id="26" name="TextBox 25">
            <a:extLst>
              <a:ext uri="{FF2B5EF4-FFF2-40B4-BE49-F238E27FC236}">
                <a16:creationId xmlns:a16="http://schemas.microsoft.com/office/drawing/2014/main" id="{47B0EF5E-8A41-966F-B176-EE729AE3E1DE}"/>
              </a:ext>
            </a:extLst>
          </p:cNvPr>
          <p:cNvSpPr txBox="1"/>
          <p:nvPr/>
        </p:nvSpPr>
        <p:spPr>
          <a:xfrm>
            <a:off x="8012553" y="5879518"/>
            <a:ext cx="1926336" cy="480131"/>
          </a:xfrm>
          <a:prstGeom prst="rect">
            <a:avLst/>
          </a:prstGeom>
          <a:noFill/>
          <a:effectLst>
            <a:outerShdw blurRad="63500" dist="63500" dir="2700000" algn="tl" rotWithShape="0">
              <a:prstClr val="black">
                <a:alpha val="40000"/>
              </a:prstClr>
            </a:outerShdw>
          </a:effectLst>
        </p:spPr>
        <p:txBody>
          <a:bodyPr wrap="square">
            <a:spAutoFit/>
          </a:bodyPr>
          <a:lstStyle/>
          <a:p>
            <a:pPr algn="ctr">
              <a:lnSpc>
                <a:spcPct val="90000"/>
              </a:lnSpc>
            </a:pPr>
            <a:r>
              <a:rPr lang="en-US" sz="2800" b="1" dirty="0">
                <a:solidFill>
                  <a:srgbClr val="ED1C24"/>
                </a:solidFill>
                <a:latin typeface="Franklin Gothic Medium" panose="020B0603020102020204" pitchFamily="34" charset="0"/>
                <a:cs typeface="Arial" panose="020B0604020202020204" pitchFamily="34" charset="0"/>
              </a:rPr>
              <a:t>CMK-BB2</a:t>
            </a:r>
          </a:p>
        </p:txBody>
      </p:sp>
      <p:sp>
        <p:nvSpPr>
          <p:cNvPr id="27" name="TextBox 26">
            <a:extLst>
              <a:ext uri="{FF2B5EF4-FFF2-40B4-BE49-F238E27FC236}">
                <a16:creationId xmlns:a16="http://schemas.microsoft.com/office/drawing/2014/main" id="{3AE55896-8681-9214-AF19-A9149F2A406B}"/>
              </a:ext>
            </a:extLst>
          </p:cNvPr>
          <p:cNvSpPr txBox="1"/>
          <p:nvPr/>
        </p:nvSpPr>
        <p:spPr>
          <a:xfrm>
            <a:off x="9886490" y="5879518"/>
            <a:ext cx="1926336" cy="480131"/>
          </a:xfrm>
          <a:prstGeom prst="rect">
            <a:avLst/>
          </a:prstGeom>
          <a:noFill/>
          <a:effectLst>
            <a:outerShdw blurRad="63500" dist="63500" dir="2700000" algn="tl" rotWithShape="0">
              <a:prstClr val="black">
                <a:alpha val="40000"/>
              </a:prstClr>
            </a:outerShdw>
          </a:effectLst>
        </p:spPr>
        <p:txBody>
          <a:bodyPr wrap="square">
            <a:spAutoFit/>
          </a:bodyPr>
          <a:lstStyle/>
          <a:p>
            <a:pPr algn="ctr">
              <a:lnSpc>
                <a:spcPct val="90000"/>
              </a:lnSpc>
            </a:pPr>
            <a:r>
              <a:rPr lang="en-US" sz="2800" b="1" dirty="0">
                <a:solidFill>
                  <a:srgbClr val="ED1C24"/>
                </a:solidFill>
                <a:latin typeface="Franklin Gothic Medium" panose="020B0603020102020204" pitchFamily="34" charset="0"/>
                <a:cs typeface="Arial" panose="020B0604020202020204" pitchFamily="34" charset="0"/>
              </a:rPr>
              <a:t>CMK-BB4</a:t>
            </a:r>
          </a:p>
        </p:txBody>
      </p:sp>
      <p:cxnSp>
        <p:nvCxnSpPr>
          <p:cNvPr id="2" name="Straight Connector 1">
            <a:extLst>
              <a:ext uri="{FF2B5EF4-FFF2-40B4-BE49-F238E27FC236}">
                <a16:creationId xmlns:a16="http://schemas.microsoft.com/office/drawing/2014/main" id="{06072539-B768-D941-FA2E-A87EB7411391}"/>
              </a:ext>
            </a:extLst>
          </p:cNvPr>
          <p:cNvCxnSpPr>
            <a:cxnSpLocks/>
          </p:cNvCxnSpPr>
          <p:nvPr/>
        </p:nvCxnSpPr>
        <p:spPr>
          <a:xfrm flipV="1">
            <a:off x="7992233" y="1488440"/>
            <a:ext cx="0" cy="4942840"/>
          </a:xfrm>
          <a:prstGeom prst="line">
            <a:avLst/>
          </a:prstGeom>
          <a:ln w="34925" cap="rnd">
            <a:solidFill>
              <a:srgbClr val="ED1C24"/>
            </a:solidFill>
          </a:ln>
          <a:effectLst>
            <a:outerShdw blurRad="63500" dist="635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F9C483F9-A06B-1193-4DA7-0B37332DA6F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val="0"/>
              </a:ext>
            </a:extLst>
          </a:blip>
          <a:srcRect l="4199" r="4199"/>
          <a:stretch/>
        </p:blipFill>
        <p:spPr>
          <a:xfrm>
            <a:off x="3957275" y="3973358"/>
            <a:ext cx="1746089" cy="1906160"/>
          </a:xfrm>
          <a:prstGeom prst="rect">
            <a:avLst/>
          </a:prstGeom>
          <a:ln w="12700">
            <a:solidFill>
              <a:schemeClr val="tx1"/>
            </a:solidFill>
          </a:ln>
          <a:effectLst>
            <a:outerShdw blurRad="63500" dist="63500" dir="2700000" algn="tl" rotWithShape="0">
              <a:prstClr val="black">
                <a:alpha val="40000"/>
              </a:prstClr>
            </a:outerShdw>
          </a:effectLst>
        </p:spPr>
      </p:pic>
      <p:pic>
        <p:nvPicPr>
          <p:cNvPr id="11" name="Picture 10">
            <a:extLst>
              <a:ext uri="{FF2B5EF4-FFF2-40B4-BE49-F238E27FC236}">
                <a16:creationId xmlns:a16="http://schemas.microsoft.com/office/drawing/2014/main" id="{24965F5C-4358-E036-CDC5-6972E7FA5F8B}"/>
              </a:ext>
            </a:extLst>
          </p:cNvPr>
          <p:cNvPicPr>
            <a:picLocks noChangeAspect="1"/>
          </p:cNvPicPr>
          <p:nvPr/>
        </p:nvPicPr>
        <p:blipFill>
          <a:blip r:embed="rId6">
            <a:alphaModFix/>
            <a:extLst>
              <a:ext uri="{BEBA8EAE-BF5A-486C-A8C5-ECC9F3942E4B}">
                <a14:imgProps xmlns:a14="http://schemas.microsoft.com/office/drawing/2010/main">
                  <a14:imgLayer r:embed="rId7">
                    <a14:imgEffect>
                      <a14:brightnessContrast bright="-10000"/>
                    </a14:imgEffect>
                  </a14:imgLayer>
                </a14:imgProps>
              </a:ext>
              <a:ext uri="{28A0092B-C50C-407E-A947-70E740481C1C}">
                <a14:useLocalDpi xmlns:a14="http://schemas.microsoft.com/office/drawing/2010/main" val="0"/>
              </a:ext>
            </a:extLst>
          </a:blip>
          <a:srcRect l="1187" r="1187"/>
          <a:stretch/>
        </p:blipFill>
        <p:spPr>
          <a:xfrm>
            <a:off x="5967835" y="3964894"/>
            <a:ext cx="1861938" cy="1907203"/>
          </a:xfrm>
          <a:prstGeom prst="rect">
            <a:avLst/>
          </a:prstGeom>
          <a:ln w="12700">
            <a:solidFill>
              <a:schemeClr val="tx1"/>
            </a:solidFill>
          </a:ln>
          <a:effectLst>
            <a:outerShdw blurRad="63500" dist="63500" dir="2700000" algn="tl" rotWithShape="0">
              <a:prstClr val="black">
                <a:alpha val="40000"/>
              </a:prstClr>
            </a:outerShdw>
          </a:effectLst>
        </p:spPr>
      </p:pic>
      <p:pic>
        <p:nvPicPr>
          <p:cNvPr id="13" name="Picture 12">
            <a:extLst>
              <a:ext uri="{FF2B5EF4-FFF2-40B4-BE49-F238E27FC236}">
                <a16:creationId xmlns:a16="http://schemas.microsoft.com/office/drawing/2014/main" id="{BB82F5BC-5FA7-1FDC-8BBD-F86459949D3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
                    </a14:imgEffect>
                  </a14:imgLayer>
                </a14:imgProps>
              </a:ext>
              <a:ext uri="{28A0092B-C50C-407E-A947-70E740481C1C}">
                <a14:useLocalDpi xmlns:a14="http://schemas.microsoft.com/office/drawing/2010/main" val="0"/>
              </a:ext>
            </a:extLst>
          </a:blip>
          <a:srcRect l="7386" r="7386"/>
          <a:stretch/>
        </p:blipFill>
        <p:spPr>
          <a:xfrm>
            <a:off x="8164524" y="3963869"/>
            <a:ext cx="1632653" cy="1915649"/>
          </a:xfrm>
          <a:prstGeom prst="rect">
            <a:avLst/>
          </a:prstGeom>
          <a:ln w="12700">
            <a:solidFill>
              <a:schemeClr val="tx1"/>
            </a:solidFill>
          </a:ln>
          <a:effectLst>
            <a:outerShdw blurRad="63500" dist="63500" dir="2700000" algn="tl" rotWithShape="0">
              <a:prstClr val="black">
                <a:alpha val="40000"/>
              </a:prstClr>
            </a:outerShdw>
          </a:effectLst>
        </p:spPr>
      </p:pic>
      <p:pic>
        <p:nvPicPr>
          <p:cNvPr id="15" name="Picture 14">
            <a:extLst>
              <a:ext uri="{FF2B5EF4-FFF2-40B4-BE49-F238E27FC236}">
                <a16:creationId xmlns:a16="http://schemas.microsoft.com/office/drawing/2014/main" id="{9F263BDE-B3C3-E41F-BD75-8018D0C53161}"/>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
                    </a14:imgEffect>
                  </a14:imgLayer>
                </a14:imgProps>
              </a:ext>
              <a:ext uri="{28A0092B-C50C-407E-A947-70E740481C1C}">
                <a14:useLocalDpi xmlns:a14="http://schemas.microsoft.com/office/drawing/2010/main" val="0"/>
              </a:ext>
            </a:extLst>
          </a:blip>
          <a:srcRect l="8553" r="8553"/>
          <a:stretch/>
        </p:blipFill>
        <p:spPr>
          <a:xfrm>
            <a:off x="10008976" y="3964803"/>
            <a:ext cx="1587956" cy="1915649"/>
          </a:xfrm>
          <a:prstGeom prst="rect">
            <a:avLst/>
          </a:prstGeom>
          <a:ln w="12700">
            <a:solidFill>
              <a:schemeClr val="tx1"/>
            </a:solidFill>
          </a:ln>
          <a:effectLst>
            <a:outerShdw blurRad="63500" dist="63500" dir="2700000" algn="tl" rotWithShape="0">
              <a:prstClr val="black">
                <a:alpha val="40000"/>
              </a:prstClr>
            </a:outerShdw>
          </a:effectLst>
        </p:spPr>
      </p:pic>
      <p:pic>
        <p:nvPicPr>
          <p:cNvPr id="12" name="Picture 11" descr="A close up of a logo&#10;&#10;Description generated with very high confidence">
            <a:extLst>
              <a:ext uri="{FF2B5EF4-FFF2-40B4-BE49-F238E27FC236}">
                <a16:creationId xmlns:a16="http://schemas.microsoft.com/office/drawing/2014/main" id="{F7921AD9-8A0A-C0DD-4455-76E6AFA1BD2A}"/>
              </a:ext>
            </a:extLst>
          </p:cNvPr>
          <p:cNvPicPr>
            <a:picLocks noChangeAspect="1"/>
          </p:cNvPicPr>
          <p:nvPr/>
        </p:nvPicPr>
        <p:blipFill>
          <a:blip r:embed="rId12"/>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1560539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074FC834-B176-843E-F556-A3FBFAB650B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825E5F44-51EE-A727-9A3F-00805BFC00EA}"/>
              </a:ext>
            </a:extLst>
          </p:cNvPr>
          <p:cNvSpPr/>
          <p:nvPr/>
        </p:nvSpPr>
        <p:spPr>
          <a:xfrm>
            <a:off x="2304288" y="1334830"/>
            <a:ext cx="9666234" cy="5248850"/>
          </a:xfrm>
          <a:prstGeom prst="rect">
            <a:avLst/>
          </a:prstGeom>
          <a:solidFill>
            <a:schemeClr val="bg1"/>
          </a:solidFill>
          <a:ln w="12700">
            <a:solidFill>
              <a:schemeClr val="tx1"/>
            </a:solidFill>
          </a:ln>
          <a:effectLst>
            <a:outerShdw blurRad="635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A22B142-9A05-0EA1-2277-E24D6AAB47A2}"/>
              </a:ext>
            </a:extLst>
          </p:cNvPr>
          <p:cNvSpPr txBox="1">
            <a:spLocks/>
          </p:cNvSpPr>
          <p:nvPr/>
        </p:nvSpPr>
        <p:spPr>
          <a:xfrm>
            <a:off x="150073" y="193800"/>
            <a:ext cx="5874522" cy="10332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chemeClr val="bg1"/>
                </a:solidFill>
                <a:latin typeface="Franklin Gothic Medium" panose="020B0603020102020204" pitchFamily="34" charset="0"/>
                <a:cs typeface="Arial" panose="020B0604020202020204" pitchFamily="34" charset="0"/>
              </a:rPr>
              <a:t>CMK (Commercial Manifold Kit)</a:t>
            </a:r>
            <a:br>
              <a:rPr lang="en-US" sz="4000" b="1" dirty="0">
                <a:solidFill>
                  <a:schemeClr val="bg1"/>
                </a:solidFill>
                <a:latin typeface="Franklin Gothic Medium" panose="020B0603020102020204" pitchFamily="34" charset="0"/>
                <a:cs typeface="Arial" panose="020B0604020202020204" pitchFamily="34" charset="0"/>
              </a:rPr>
            </a:br>
            <a:r>
              <a:rPr lang="en-US" sz="4400" b="1" dirty="0">
                <a:solidFill>
                  <a:schemeClr val="bg1"/>
                </a:solidFill>
                <a:latin typeface="Franklin Gothic Medium" panose="020B0603020102020204" pitchFamily="34" charset="0"/>
                <a:cs typeface="Arial" panose="020B0604020202020204" pitchFamily="34" charset="0"/>
              </a:rPr>
              <a:t>Design Your </a:t>
            </a:r>
            <a:r>
              <a:rPr lang="en-US" b="1" dirty="0">
                <a:solidFill>
                  <a:schemeClr val="bg1"/>
                </a:solidFill>
                <a:latin typeface="Franklin Gothic Medium" panose="020B0603020102020204" pitchFamily="34" charset="0"/>
                <a:cs typeface="Arial" panose="020B0604020202020204" pitchFamily="34" charset="0"/>
              </a:rPr>
              <a:t>System</a:t>
            </a:r>
            <a:endParaRPr lang="en-US" sz="3400" b="1" dirty="0">
              <a:solidFill>
                <a:schemeClr val="bg1"/>
              </a:solidFill>
              <a:latin typeface="Franklin Gothic Medium" panose="020B06030201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F0F86B84-7B91-F0F1-6CC5-E66E7E612281}"/>
              </a:ext>
            </a:extLst>
          </p:cNvPr>
          <p:cNvSpPr txBox="1">
            <a:spLocks/>
          </p:cNvSpPr>
          <p:nvPr/>
        </p:nvSpPr>
        <p:spPr>
          <a:xfrm>
            <a:off x="2449811" y="4904676"/>
            <a:ext cx="3348605" cy="157488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a:lstStyle>
          <a:p>
            <a:pPr>
              <a:lnSpc>
                <a:spcPct val="90000"/>
              </a:lnSpc>
            </a:pPr>
            <a:r>
              <a:rPr lang="en-US" sz="3200" b="1" dirty="0">
                <a:solidFill>
                  <a:srgbClr val="ED1C24"/>
                </a:solidFill>
                <a:latin typeface="Franklin Gothic Medium" panose="020B0603020102020204" pitchFamily="34" charset="0"/>
                <a:cs typeface="Arial" panose="020B0604020202020204" pitchFamily="34" charset="0"/>
              </a:rPr>
              <a:t>Step 4</a:t>
            </a:r>
          </a:p>
          <a:p>
            <a:pPr>
              <a:lnSpc>
                <a:spcPct val="90000"/>
              </a:lnSpc>
            </a:pPr>
            <a:r>
              <a:rPr lang="en-US" sz="1800" b="1" dirty="0">
                <a:latin typeface="Franklin Gothic Medium" panose="020B0603020102020204" pitchFamily="34" charset="0"/>
                <a:cs typeface="Arial" panose="020B0604020202020204" pitchFamily="34" charset="0"/>
              </a:rPr>
              <a:t>Choose the Floor-Standing Base</a:t>
            </a:r>
          </a:p>
          <a:p>
            <a:pPr>
              <a:lnSpc>
                <a:spcPct val="90000"/>
              </a:lnSpc>
            </a:pPr>
            <a:r>
              <a:rPr lang="en-US" sz="1800" b="1" dirty="0">
                <a:latin typeface="Franklin Gothic Medium" panose="020B0603020102020204" pitchFamily="34" charset="0"/>
                <a:cs typeface="Arial" panose="020B0604020202020204" pitchFamily="34" charset="0"/>
              </a:rPr>
              <a:t>(For CRK Only)</a:t>
            </a:r>
          </a:p>
          <a:p>
            <a:pPr>
              <a:lnSpc>
                <a:spcPct val="90000"/>
              </a:lnSpc>
            </a:pPr>
            <a:endParaRPr lang="en-US" sz="1100" b="0" i="0" dirty="0">
              <a:solidFill>
                <a:srgbClr val="333333"/>
              </a:solidFill>
              <a:latin typeface="Arial" panose="020B0604020202020204" pitchFamily="34" charset="0"/>
              <a:cs typeface="Arial" panose="020B0604020202020204" pitchFamily="34" charset="0"/>
            </a:endParaRPr>
          </a:p>
          <a:p>
            <a:pPr>
              <a:lnSpc>
                <a:spcPct val="90000"/>
              </a:lnSpc>
            </a:pPr>
            <a:r>
              <a:rPr lang="en-US" sz="1400" b="0" i="0" dirty="0">
                <a:solidFill>
                  <a:srgbClr val="333333"/>
                </a:solidFill>
                <a:latin typeface="Franklin Gothic Book" panose="020B0503020102020204" pitchFamily="34" charset="0"/>
                <a:cs typeface="Arial" panose="020B0604020202020204" pitchFamily="34" charset="0"/>
              </a:rPr>
              <a:t>The CRK-BASE commercial rack kit allows for custom floor standing installations of 1 to 4 tankless units.</a:t>
            </a:r>
            <a:endParaRPr lang="en-US" sz="5400" b="1" dirty="0">
              <a:latin typeface="Franklin Gothic Book" panose="020B0503020102020204" pitchFamily="34" charset="0"/>
              <a:cs typeface="Arial" panose="020B0604020202020204" pitchFamily="34" charset="0"/>
            </a:endParaRPr>
          </a:p>
        </p:txBody>
      </p:sp>
      <p:pic>
        <p:nvPicPr>
          <p:cNvPr id="11" name="Content Placeholder 5">
            <a:extLst>
              <a:ext uri="{FF2B5EF4-FFF2-40B4-BE49-F238E27FC236}">
                <a16:creationId xmlns:a16="http://schemas.microsoft.com/office/drawing/2014/main" id="{8658E954-37C2-6BE9-59C9-99C5209C76BC}"/>
              </a:ext>
            </a:extLst>
          </p:cNvPr>
          <p:cNvPicPr>
            <a:picLocks noChangeAspect="1"/>
          </p:cNvPicPr>
          <p:nvPr/>
        </p:nvPicPr>
        <p:blipFill>
          <a:blip r:embed="rId2"/>
          <a:srcRect l="7511" t="4887" r="6248" b="5429"/>
          <a:stretch/>
        </p:blipFill>
        <p:spPr>
          <a:xfrm>
            <a:off x="2449811" y="1444113"/>
            <a:ext cx="4498431" cy="3356445"/>
          </a:xfrm>
          <a:prstGeom prst="rect">
            <a:avLst/>
          </a:prstGeom>
          <a:ln w="12700">
            <a:solidFill>
              <a:schemeClr val="tx1"/>
            </a:solidFill>
          </a:ln>
          <a:effectLst>
            <a:outerShdw blurRad="63500" dist="63500" dir="2700000" algn="tl" rotWithShape="0">
              <a:prstClr val="black">
                <a:alpha val="20000"/>
              </a:prstClr>
            </a:outerShdw>
          </a:effectLst>
        </p:spPr>
      </p:pic>
      <p:sp>
        <p:nvSpPr>
          <p:cNvPr id="13" name="Title 1">
            <a:extLst>
              <a:ext uri="{FF2B5EF4-FFF2-40B4-BE49-F238E27FC236}">
                <a16:creationId xmlns:a16="http://schemas.microsoft.com/office/drawing/2014/main" id="{7066724B-17FA-3A5C-E20F-AE8F2644DD78}"/>
              </a:ext>
            </a:extLst>
          </p:cNvPr>
          <p:cNvSpPr txBox="1">
            <a:spLocks/>
          </p:cNvSpPr>
          <p:nvPr/>
        </p:nvSpPr>
        <p:spPr>
          <a:xfrm>
            <a:off x="7297607" y="4900823"/>
            <a:ext cx="3348605" cy="1574886"/>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lnSpcReduction="10000"/>
          </a:bodyPr>
          <a:lst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a:lstStyle>
          <a:p>
            <a:pPr>
              <a:lnSpc>
                <a:spcPct val="90000"/>
              </a:lnSpc>
            </a:pPr>
            <a:r>
              <a:rPr lang="en-US" sz="3200" b="1" dirty="0">
                <a:solidFill>
                  <a:srgbClr val="ED1C24"/>
                </a:solidFill>
                <a:latin typeface="Franklin Gothic Medium" panose="020B0603020102020204" pitchFamily="34" charset="0"/>
                <a:cs typeface="Arial" panose="020B0604020202020204" pitchFamily="34" charset="0"/>
              </a:rPr>
              <a:t>Step 5</a:t>
            </a:r>
          </a:p>
          <a:p>
            <a:pPr>
              <a:lnSpc>
                <a:spcPct val="90000"/>
              </a:lnSpc>
            </a:pPr>
            <a:r>
              <a:rPr lang="en-US" sz="1800" b="1" dirty="0">
                <a:latin typeface="Franklin Gothic Medium" panose="020B0603020102020204" pitchFamily="34" charset="0"/>
                <a:cs typeface="Arial" panose="020B0604020202020204" pitchFamily="34" charset="0"/>
              </a:rPr>
              <a:t>Select Optional Extension</a:t>
            </a:r>
          </a:p>
          <a:p>
            <a:pPr>
              <a:lnSpc>
                <a:spcPct val="90000"/>
              </a:lnSpc>
            </a:pPr>
            <a:r>
              <a:rPr lang="en-US" sz="1800" b="1" dirty="0">
                <a:latin typeface="Franklin Gothic Medium" panose="020B0603020102020204" pitchFamily="34" charset="0"/>
                <a:cs typeface="Arial" panose="020B0604020202020204" pitchFamily="34" charset="0"/>
              </a:rPr>
              <a:t>(For CRK Only)</a:t>
            </a:r>
          </a:p>
          <a:p>
            <a:pPr>
              <a:lnSpc>
                <a:spcPct val="90000"/>
              </a:lnSpc>
            </a:pPr>
            <a:endParaRPr lang="en-US" sz="1100" b="0" i="0" dirty="0">
              <a:solidFill>
                <a:srgbClr val="333333"/>
              </a:solidFill>
              <a:latin typeface="Arial" panose="020B0604020202020204" pitchFamily="34" charset="0"/>
              <a:cs typeface="Arial" panose="020B0604020202020204" pitchFamily="34" charset="0"/>
            </a:endParaRPr>
          </a:p>
          <a:p>
            <a:pPr>
              <a:lnSpc>
                <a:spcPct val="90000"/>
              </a:lnSpc>
            </a:pPr>
            <a:r>
              <a:rPr lang="en-US" sz="1400" b="0" i="0" dirty="0">
                <a:solidFill>
                  <a:srgbClr val="333333"/>
                </a:solidFill>
                <a:latin typeface="Franklin Gothic Book" panose="020B0503020102020204" pitchFamily="34" charset="0"/>
                <a:cs typeface="Arial" panose="020B0604020202020204" pitchFamily="34" charset="0"/>
              </a:rPr>
              <a:t>The CRK-ADDON commercial kit lets you expand your existing system to more than 4 units.</a:t>
            </a:r>
            <a:endParaRPr lang="en-US" sz="5400" b="1" dirty="0">
              <a:latin typeface="Franklin Gothic Book" panose="020B0503020102020204" pitchFamily="34" charset="0"/>
              <a:cs typeface="Arial" panose="020B0604020202020204" pitchFamily="34" charset="0"/>
            </a:endParaRPr>
          </a:p>
        </p:txBody>
      </p:sp>
      <p:pic>
        <p:nvPicPr>
          <p:cNvPr id="15" name="Content Placeholder 5">
            <a:extLst>
              <a:ext uri="{FF2B5EF4-FFF2-40B4-BE49-F238E27FC236}">
                <a16:creationId xmlns:a16="http://schemas.microsoft.com/office/drawing/2014/main" id="{B166E486-9346-9BA4-0F4E-422D8052BB7E}"/>
              </a:ext>
            </a:extLst>
          </p:cNvPr>
          <p:cNvPicPr>
            <a:picLocks noChangeAspect="1"/>
          </p:cNvPicPr>
          <p:nvPr/>
        </p:nvPicPr>
        <p:blipFill>
          <a:blip r:embed="rId3" cstate="screen">
            <a:extLst>
              <a:ext uri="{28A0092B-C50C-407E-A947-70E740481C1C}">
                <a14:useLocalDpi xmlns:a14="http://schemas.microsoft.com/office/drawing/2010/main"/>
              </a:ext>
            </a:extLst>
          </a:blip>
          <a:srcRect t="4455" r="11941" b="3418"/>
          <a:stretch/>
        </p:blipFill>
        <p:spPr>
          <a:xfrm>
            <a:off x="7248839" y="1447119"/>
            <a:ext cx="4580130" cy="3353439"/>
          </a:xfrm>
          <a:prstGeom prst="rect">
            <a:avLst/>
          </a:prstGeom>
          <a:ln w="12700">
            <a:solidFill>
              <a:schemeClr val="tx1"/>
            </a:solidFill>
          </a:ln>
          <a:effectLst>
            <a:outerShdw blurRad="63500" dist="63500" dir="2700000" algn="tl" rotWithShape="0">
              <a:prstClr val="black">
                <a:alpha val="40000"/>
              </a:prstClr>
            </a:outerShdw>
          </a:effectLst>
        </p:spPr>
      </p:pic>
      <p:pic>
        <p:nvPicPr>
          <p:cNvPr id="2" name="Picture 1" descr="A close up of a logo&#10;&#10;Description generated with very high confidence">
            <a:extLst>
              <a:ext uri="{FF2B5EF4-FFF2-40B4-BE49-F238E27FC236}">
                <a16:creationId xmlns:a16="http://schemas.microsoft.com/office/drawing/2014/main" id="{B0E32A24-F8F5-28F0-5692-2367BCA4BB08}"/>
              </a:ext>
            </a:extLst>
          </p:cNvPr>
          <p:cNvPicPr>
            <a:picLocks noChangeAspect="1"/>
          </p:cNvPicPr>
          <p:nvPr/>
        </p:nvPicPr>
        <p:blipFill>
          <a:blip r:embed="rId4"/>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36222342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014A87C7-DE4D-1F76-DB9B-8EF1A2160F1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586B21C-9734-DC73-47F8-5887ABBEFC9C}"/>
              </a:ext>
            </a:extLst>
          </p:cNvPr>
          <p:cNvSpPr txBox="1">
            <a:spLocks/>
          </p:cNvSpPr>
          <p:nvPr/>
        </p:nvSpPr>
        <p:spPr>
          <a:xfrm>
            <a:off x="150073" y="193800"/>
            <a:ext cx="5874522" cy="1033231"/>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b="1" dirty="0">
                <a:solidFill>
                  <a:schemeClr val="bg1"/>
                </a:solidFill>
                <a:latin typeface="Franklin Gothic Medium" panose="020B0603020102020204" pitchFamily="34" charset="0"/>
                <a:cs typeface="Arial" panose="020B0604020202020204" pitchFamily="34" charset="0"/>
              </a:rPr>
              <a:t>CMK (Commercial Manifold Kit)</a:t>
            </a:r>
            <a:br>
              <a:rPr lang="en-US" sz="4000" b="1" dirty="0">
                <a:solidFill>
                  <a:schemeClr val="bg1"/>
                </a:solidFill>
                <a:latin typeface="Franklin Gothic Medium" panose="020B0603020102020204" pitchFamily="34" charset="0"/>
                <a:cs typeface="Arial" panose="020B0604020202020204" pitchFamily="34" charset="0"/>
              </a:rPr>
            </a:br>
            <a:r>
              <a:rPr lang="en-US" sz="4400" b="1" dirty="0">
                <a:solidFill>
                  <a:schemeClr val="bg1"/>
                </a:solidFill>
                <a:latin typeface="Franklin Gothic Medium" panose="020B0603020102020204" pitchFamily="34" charset="0"/>
                <a:cs typeface="Arial" panose="020B0604020202020204" pitchFamily="34" charset="0"/>
              </a:rPr>
              <a:t>Additional Notes</a:t>
            </a:r>
            <a:endParaRPr lang="en-US" sz="3400" b="1" dirty="0">
              <a:solidFill>
                <a:schemeClr val="bg1"/>
              </a:solidFill>
              <a:latin typeface="Franklin Gothic Medium" panose="020B06030201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D8D7D2E-83EA-8F1F-08CC-910067BD2829}"/>
              </a:ext>
            </a:extLst>
          </p:cNvPr>
          <p:cNvSpPr txBox="1"/>
          <p:nvPr/>
        </p:nvSpPr>
        <p:spPr>
          <a:xfrm>
            <a:off x="331856" y="1227031"/>
            <a:ext cx="11378559" cy="2765850"/>
          </a:xfrm>
          <a:prstGeom prst="rect">
            <a:avLst/>
          </a:prstGeom>
          <a:effectLst>
            <a:outerShdw blurRad="63500" dist="63500" dir="2700000" algn="tl" rotWithShape="0">
              <a:prstClr val="black">
                <a:alpha val="40000"/>
              </a:prstClr>
            </a:outerShdw>
          </a:effectLst>
        </p:spPr>
        <p:txBody>
          <a:bodyPr vert="horz" lIns="91440" tIns="45720" rIns="91440" bIns="45720" rtlCol="0">
            <a:noAutofit/>
          </a:bodyPr>
          <a:lstStyle/>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One CRK-ADDON may be used per CRK-BASE. Attempting to use multiple CRK-ADDON may result in misaligned water and gas manifolds.</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Up to 24 NCC199CDV heaters can be connected using multiples of the CRK-BASE and CRK-ADDON kits. A 6, 12 or 24 unit system controller (sold separately) will be needed to ensure system balancing and load management.</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NCC199CDV units may be common vented, refer to the common vent manual for full details.</a:t>
            </a:r>
          </a:p>
          <a:p>
            <a:pPr marL="285750" indent="-285750">
              <a:lnSpc>
                <a:spcPct val="110000"/>
              </a:lnSpc>
              <a:spcAft>
                <a:spcPts val="600"/>
              </a:spcAft>
              <a:buFont typeface="Wingdings" pitchFamily="2" charset="2"/>
              <a:buChar char="ü"/>
            </a:pPr>
            <a:r>
              <a:rPr lang="en-US" dirty="0">
                <a:solidFill>
                  <a:schemeClr val="bg1"/>
                </a:solidFill>
                <a:latin typeface="Franklin Gothic Book" panose="020B0503020102020204" pitchFamily="34" charset="0"/>
              </a:rPr>
              <a:t>Manifold sizing is designed for a maximum of eight (8) water heaters. In order to connect units in greater number than eight, a common header of a larger diameter may be necessary. Refer to local plumbing and/or building code for minimum pipe sizing requirements. </a:t>
            </a:r>
          </a:p>
        </p:txBody>
      </p:sp>
      <p:pic>
        <p:nvPicPr>
          <p:cNvPr id="5" name="Picture 4">
            <a:extLst>
              <a:ext uri="{FF2B5EF4-FFF2-40B4-BE49-F238E27FC236}">
                <a16:creationId xmlns:a16="http://schemas.microsoft.com/office/drawing/2014/main" id="{6F3B299A-6303-B884-2CBD-AAA743F593BF}"/>
              </a:ext>
            </a:extLst>
          </p:cNvPr>
          <p:cNvPicPr>
            <a:picLocks noChangeAspect="1"/>
          </p:cNvPicPr>
          <p:nvPr/>
        </p:nvPicPr>
        <p:blipFill>
          <a:blip r:embed="rId2"/>
          <a:stretch>
            <a:fillRect/>
          </a:stretch>
        </p:blipFill>
        <p:spPr>
          <a:xfrm>
            <a:off x="2858072" y="4461510"/>
            <a:ext cx="5874522" cy="2107350"/>
          </a:xfrm>
          <a:prstGeom prst="rect">
            <a:avLst/>
          </a:prstGeom>
          <a:effectLst>
            <a:outerShdw blurRad="63500" dist="63500" dir="2700000" algn="tl" rotWithShape="0">
              <a:prstClr val="black">
                <a:alpha val="40000"/>
              </a:prstClr>
            </a:outerShdw>
            <a:softEdge rad="12700"/>
          </a:effectLst>
        </p:spPr>
      </p:pic>
      <p:sp>
        <p:nvSpPr>
          <p:cNvPr id="8" name="TextBox 7">
            <a:extLst>
              <a:ext uri="{FF2B5EF4-FFF2-40B4-BE49-F238E27FC236}">
                <a16:creationId xmlns:a16="http://schemas.microsoft.com/office/drawing/2014/main" id="{F805A75E-02DA-4603-30F9-CDF8B627A4A7}"/>
              </a:ext>
            </a:extLst>
          </p:cNvPr>
          <p:cNvSpPr txBox="1"/>
          <p:nvPr/>
        </p:nvSpPr>
        <p:spPr>
          <a:xfrm>
            <a:off x="2858072" y="4042529"/>
            <a:ext cx="5874522" cy="369332"/>
          </a:xfrm>
          <a:prstGeom prst="rect">
            <a:avLst/>
          </a:prstGeom>
          <a:noFill/>
          <a:effectLst>
            <a:outerShdw blurRad="63500" dist="63500" dir="2700000" algn="tl" rotWithShape="0">
              <a:prstClr val="black">
                <a:alpha val="40000"/>
              </a:prstClr>
            </a:outerShdw>
          </a:effectLst>
        </p:spPr>
        <p:txBody>
          <a:bodyPr wrap="square">
            <a:spAutoFit/>
          </a:bodyPr>
          <a:lstStyle/>
          <a:p>
            <a:pPr algn="ctr"/>
            <a:r>
              <a:rPr lang="en-US" dirty="0">
                <a:solidFill>
                  <a:schemeClr val="bg1"/>
                </a:solidFill>
                <a:latin typeface="Franklin Gothic Book" panose="020B0503020102020204" pitchFamily="34" charset="0"/>
              </a:rPr>
              <a:t>Common Header Diameter Recommendation</a:t>
            </a:r>
          </a:p>
        </p:txBody>
      </p:sp>
      <p:pic>
        <p:nvPicPr>
          <p:cNvPr id="4" name="Picture 3" descr="A close up of a logo&#10;&#10;Description generated with very high confidence">
            <a:extLst>
              <a:ext uri="{FF2B5EF4-FFF2-40B4-BE49-F238E27FC236}">
                <a16:creationId xmlns:a16="http://schemas.microsoft.com/office/drawing/2014/main" id="{85F61865-5CCB-B927-8270-F918E94F7387}"/>
              </a:ext>
            </a:extLst>
          </p:cNvPr>
          <p:cNvPicPr>
            <a:picLocks noChangeAspect="1"/>
          </p:cNvPicPr>
          <p:nvPr/>
        </p:nvPicPr>
        <p:blipFill>
          <a:blip r:embed="rId3"/>
          <a:srcRect t="33981" b="39366"/>
          <a:stretch>
            <a:fillRect/>
          </a:stretch>
        </p:blipFill>
        <p:spPr>
          <a:xfrm>
            <a:off x="10226040" y="36233"/>
            <a:ext cx="1912619" cy="394552"/>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280128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5868C07-2A1C-7B9A-1112-C1D7B03C9E1B}"/>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dirty="0">
                <a:solidFill>
                  <a:schemeClr val="bg1"/>
                </a:solidFill>
                <a:latin typeface="Franklin Gothic Demi"/>
                <a:cs typeface="Calibri Light"/>
              </a:rPr>
              <a:t>PRO COMMERCIAL SOLUTIONS</a:t>
            </a:r>
          </a:p>
        </p:txBody>
      </p:sp>
      <p:cxnSp>
        <p:nvCxnSpPr>
          <p:cNvPr id="8" name="Straight Arrow Connector 7">
            <a:extLst>
              <a:ext uri="{FF2B5EF4-FFF2-40B4-BE49-F238E27FC236}">
                <a16:creationId xmlns:a16="http://schemas.microsoft.com/office/drawing/2014/main" id="{954B22A4-6C82-A6B6-045B-587D6AC3EF4A}"/>
              </a:ext>
            </a:extLst>
          </p:cNvPr>
          <p:cNvCxnSpPr>
            <a:cxnSpLocks/>
          </p:cNvCxnSpPr>
          <p:nvPr/>
        </p:nvCxnSpPr>
        <p:spPr>
          <a:xfrm>
            <a:off x="88105" y="880374"/>
            <a:ext cx="8879111"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C413B56-F842-2670-A103-7155E66A3939}"/>
              </a:ext>
            </a:extLst>
          </p:cNvPr>
          <p:cNvPicPr>
            <a:picLocks noChangeAspect="1"/>
          </p:cNvPicPr>
          <p:nvPr/>
        </p:nvPicPr>
        <p:blipFill>
          <a:blip r:embed="rId2">
            <a:extLst>
              <a:ext uri="{28A0092B-C50C-407E-A947-70E740481C1C}">
                <a14:useLocalDpi xmlns:a14="http://schemas.microsoft.com/office/drawing/2010/main" val="0"/>
              </a:ext>
            </a:extLst>
          </a:blip>
          <a:srcRect l="19769" t="11694" r="18395" b="10809"/>
          <a:stretch>
            <a:fillRect/>
          </a:stretch>
        </p:blipFill>
        <p:spPr>
          <a:xfrm>
            <a:off x="7940040" y="1529080"/>
            <a:ext cx="4251960" cy="5328919"/>
          </a:xfrm>
          <a:prstGeom prst="rect">
            <a:avLst/>
          </a:prstGeom>
          <a:effectLst>
            <a:outerShdw blurRad="63500" dist="63500" dir="2700000" algn="tl" rotWithShape="0">
              <a:prstClr val="black">
                <a:alpha val="40000"/>
              </a:prstClr>
            </a:outerShdw>
          </a:effectLst>
        </p:spPr>
      </p:pic>
      <p:sp>
        <p:nvSpPr>
          <p:cNvPr id="5" name="Text Placeholder 2">
            <a:extLst>
              <a:ext uri="{FF2B5EF4-FFF2-40B4-BE49-F238E27FC236}">
                <a16:creationId xmlns:a16="http://schemas.microsoft.com/office/drawing/2014/main" id="{D6A41206-F608-20BA-0786-17496C87E943}"/>
              </a:ext>
            </a:extLst>
          </p:cNvPr>
          <p:cNvSpPr txBox="1">
            <a:spLocks/>
          </p:cNvSpPr>
          <p:nvPr/>
        </p:nvSpPr>
        <p:spPr>
          <a:xfrm>
            <a:off x="143256" y="1620419"/>
            <a:ext cx="6315456" cy="421751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indent="0">
              <a:buNone/>
            </a:pPr>
            <a:r>
              <a:rPr lang="en-US" sz="2800" dirty="0">
                <a:solidFill>
                  <a:schemeClr val="bg1"/>
                </a:solidFill>
                <a:latin typeface="Franklin Gothic Book" panose="020B0503020102020204" pitchFamily="34" charset="0"/>
              </a:rPr>
              <a:t>The entirety of the commercial product offering will be refreshed with the new model of NCC199CDV PRO</a:t>
            </a:r>
          </a:p>
          <a:p>
            <a:pPr marL="0" indent="0">
              <a:buNone/>
            </a:pPr>
            <a:endParaRPr lang="en-US" sz="2800" dirty="0">
              <a:solidFill>
                <a:schemeClr val="bg1"/>
              </a:solidFill>
              <a:latin typeface="Franklin Gothic Book" panose="020B0503020102020204" pitchFamily="34" charset="0"/>
            </a:endParaRPr>
          </a:p>
          <a:p>
            <a:r>
              <a:rPr lang="en-US" sz="2800" dirty="0">
                <a:solidFill>
                  <a:schemeClr val="bg1"/>
                </a:solidFill>
                <a:latin typeface="Franklin Gothic Book" panose="020B0503020102020204" pitchFamily="34" charset="0"/>
              </a:rPr>
              <a:t>CRK/CMK Compatible (no SKU change)</a:t>
            </a:r>
          </a:p>
          <a:p>
            <a:r>
              <a:rPr lang="en-US" sz="2800" dirty="0">
                <a:solidFill>
                  <a:schemeClr val="bg1"/>
                </a:solidFill>
                <a:latin typeface="Franklin Gothic Book" panose="020B0503020102020204" pitchFamily="34" charset="0"/>
              </a:rPr>
              <a:t>Hybrid Hot</a:t>
            </a:r>
          </a:p>
          <a:p>
            <a:r>
              <a:rPr lang="en-US" sz="2800" dirty="0">
                <a:solidFill>
                  <a:schemeClr val="bg1"/>
                </a:solidFill>
                <a:latin typeface="Franklin Gothic Book" panose="020B0503020102020204" pitchFamily="34" charset="0"/>
              </a:rPr>
              <a:t>CR60 </a:t>
            </a:r>
          </a:p>
          <a:p>
            <a:r>
              <a:rPr lang="en-US" sz="2800" dirty="0">
                <a:solidFill>
                  <a:schemeClr val="bg1"/>
                </a:solidFill>
                <a:latin typeface="Franklin Gothic Book" panose="020B0503020102020204" pitchFamily="34" charset="0"/>
              </a:rPr>
              <a:t>TTS</a:t>
            </a:r>
          </a:p>
        </p:txBody>
      </p:sp>
      <p:pic>
        <p:nvPicPr>
          <p:cNvPr id="2" name="Picture 1">
            <a:extLst>
              <a:ext uri="{FF2B5EF4-FFF2-40B4-BE49-F238E27FC236}">
                <a16:creationId xmlns:a16="http://schemas.microsoft.com/office/drawing/2014/main" id="{4759496C-C890-0F4D-6427-E0F3F9E7E37D}"/>
              </a:ext>
            </a:extLst>
          </p:cNvPr>
          <p:cNvPicPr>
            <a:picLocks noChangeAspect="1"/>
          </p:cNvPicPr>
          <p:nvPr/>
        </p:nvPicPr>
        <p:blipFill>
          <a:blip r:embed="rId3">
            <a:extLst>
              <a:ext uri="{28A0092B-C50C-407E-A947-70E740481C1C}">
                <a14:useLocalDpi xmlns:a14="http://schemas.microsoft.com/office/drawing/2010/main" val="0"/>
              </a:ext>
            </a:extLst>
          </a:blip>
          <a:srcRect l="29239" r="28524"/>
          <a:stretch>
            <a:fillRect/>
          </a:stretch>
        </p:blipFill>
        <p:spPr>
          <a:xfrm>
            <a:off x="6096000" y="2147216"/>
            <a:ext cx="1955803" cy="4630518"/>
          </a:xfrm>
          <a:prstGeom prst="rect">
            <a:avLst/>
          </a:prstGeom>
          <a:effectLst>
            <a:outerShdw blurRad="63500" dist="63500" dir="2700000" algn="tl" rotWithShape="0">
              <a:prstClr val="black">
                <a:alpha val="40000"/>
              </a:prstClr>
            </a:outerShdw>
          </a:effectLst>
        </p:spPr>
      </p:pic>
      <p:pic>
        <p:nvPicPr>
          <p:cNvPr id="6" name="Picture 5">
            <a:extLst>
              <a:ext uri="{FF2B5EF4-FFF2-40B4-BE49-F238E27FC236}">
                <a16:creationId xmlns:a16="http://schemas.microsoft.com/office/drawing/2014/main" id="{C5F77FFA-0DDE-A74D-FB63-90EE049F98D8}"/>
              </a:ext>
            </a:extLst>
          </p:cNvPr>
          <p:cNvPicPr>
            <a:picLocks noChangeAspect="1"/>
          </p:cNvPicPr>
          <p:nvPr/>
        </p:nvPicPr>
        <p:blipFill>
          <a:blip r:embed="rId4">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878217913"/>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a:extLst>
            <a:ext uri="{FF2B5EF4-FFF2-40B4-BE49-F238E27FC236}">
              <a16:creationId xmlns:a16="http://schemas.microsoft.com/office/drawing/2014/main" id="{559FBB15-992A-60EC-2839-D07FE17433A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77246E2-38D9-AFEE-D259-C2B52506ECF8}"/>
              </a:ext>
            </a:extLst>
          </p:cNvPr>
          <p:cNvSpPr>
            <a:spLocks noGrp="1"/>
          </p:cNvSpPr>
          <p:nvPr>
            <p:ph type="title"/>
          </p:nvPr>
        </p:nvSpPr>
        <p:spPr>
          <a:xfrm>
            <a:off x="0" y="0"/>
            <a:ext cx="12192000" cy="880374"/>
          </a:xfrm>
          <a:effectLst>
            <a:outerShdw blurRad="63500" dist="63500" dir="2700000" algn="tl" rotWithShape="0">
              <a:prstClr val="black">
                <a:alpha val="40000"/>
              </a:prstClr>
            </a:outerShdw>
          </a:effectLst>
        </p:spPr>
        <p:txBody>
          <a:bodyPr>
            <a:normAutofit/>
          </a:bodyPr>
          <a:lstStyle/>
          <a:p>
            <a:r>
              <a:rPr lang="en-US" sz="5000">
                <a:solidFill>
                  <a:schemeClr val="bg1"/>
                </a:solidFill>
                <a:latin typeface="Franklin Gothic Demi"/>
                <a:cs typeface="Calibri Light"/>
              </a:rPr>
              <a:t>HELPFUL LINKS</a:t>
            </a:r>
          </a:p>
        </p:txBody>
      </p:sp>
      <p:cxnSp>
        <p:nvCxnSpPr>
          <p:cNvPr id="8" name="Straight Arrow Connector 7">
            <a:extLst>
              <a:ext uri="{FF2B5EF4-FFF2-40B4-BE49-F238E27FC236}">
                <a16:creationId xmlns:a16="http://schemas.microsoft.com/office/drawing/2014/main" id="{BEFD36C2-7BB1-1535-5EFC-92DC135AC95F}"/>
              </a:ext>
            </a:extLst>
          </p:cNvPr>
          <p:cNvCxnSpPr>
            <a:cxnSpLocks/>
          </p:cNvCxnSpPr>
          <p:nvPr/>
        </p:nvCxnSpPr>
        <p:spPr>
          <a:xfrm>
            <a:off x="88105" y="880374"/>
            <a:ext cx="4534695"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Content Placeholder 3">
            <a:extLst>
              <a:ext uri="{FF2B5EF4-FFF2-40B4-BE49-F238E27FC236}">
                <a16:creationId xmlns:a16="http://schemas.microsoft.com/office/drawing/2014/main" id="{142ADF41-304F-D91E-FCBC-823360F756F5}"/>
              </a:ext>
            </a:extLst>
          </p:cNvPr>
          <p:cNvSpPr txBox="1">
            <a:spLocks/>
          </p:cNvSpPr>
          <p:nvPr/>
        </p:nvSpPr>
        <p:spPr>
          <a:xfrm>
            <a:off x="495946" y="1549831"/>
            <a:ext cx="11236839" cy="4510005"/>
          </a:xfrm>
          <a:prstGeom prst="rect">
            <a:avLst/>
          </a:prstGeom>
          <a:effectLst>
            <a:outerShdw blurRad="63500" dist="63500" dir="2700000" algn="tl" rotWithShape="0">
              <a:prstClr val="black">
                <a:alpha val="40000"/>
              </a:prstClr>
            </a:outerShdw>
          </a:effectLst>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algn="ctr">
              <a:lnSpc>
                <a:spcPct val="107000"/>
              </a:lnSpc>
              <a:spcBef>
                <a:spcPts val="0"/>
              </a:spcBef>
              <a:spcAft>
                <a:spcPts val="800"/>
              </a:spcAft>
            </a:pPr>
            <a:r>
              <a:rPr lang="en-US" sz="44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rPr>
              <a:t>SUPPORT.NORITZ.COM</a:t>
            </a:r>
          </a:p>
          <a:p>
            <a:pPr marR="0" algn="ctr">
              <a:lnSpc>
                <a:spcPct val="107000"/>
              </a:lnSpc>
              <a:spcBef>
                <a:spcPts val="0"/>
              </a:spcBef>
              <a:spcAft>
                <a:spcPts val="800"/>
              </a:spcAft>
            </a:pPr>
            <a:r>
              <a:rPr lang="en-US" sz="44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rPr>
              <a:t>NORITZ.COM/TECHTIPS</a:t>
            </a:r>
          </a:p>
          <a:p>
            <a:pPr marR="0" algn="ctr">
              <a:lnSpc>
                <a:spcPct val="107000"/>
              </a:lnSpc>
              <a:spcBef>
                <a:spcPts val="0"/>
              </a:spcBef>
              <a:spcAft>
                <a:spcPts val="800"/>
              </a:spcAft>
            </a:pPr>
            <a:r>
              <a:rPr lang="en-US" sz="4400" dirty="0">
                <a:solidFill>
                  <a:schemeClr val="bg1"/>
                </a:solidFill>
                <a:latin typeface="Franklin Gothic Medium" panose="020B0603020102020204" pitchFamily="34" charset="0"/>
                <a:ea typeface="Calibri" panose="020F0502020204030204" pitchFamily="34" charset="0"/>
                <a:cs typeface="Times New Roman" panose="02020603050405020304" pitchFamily="18" charset="0"/>
              </a:rPr>
              <a:t>HELP.NORITZ.COM</a:t>
            </a:r>
          </a:p>
          <a:p>
            <a:pPr marR="0" algn="ctr">
              <a:lnSpc>
                <a:spcPct val="107000"/>
              </a:lnSpc>
              <a:spcBef>
                <a:spcPts val="0"/>
              </a:spcBef>
              <a:spcAft>
                <a:spcPts val="800"/>
              </a:spcAft>
            </a:pPr>
            <a:r>
              <a:rPr lang="en-US" sz="44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rPr>
              <a:t>TRAINING.NORITZ.COM</a:t>
            </a:r>
          </a:p>
          <a:p>
            <a:pPr marR="0" algn="ctr">
              <a:lnSpc>
                <a:spcPct val="107000"/>
              </a:lnSpc>
              <a:spcBef>
                <a:spcPts val="0"/>
              </a:spcBef>
              <a:spcAft>
                <a:spcPts val="800"/>
              </a:spcAft>
            </a:pPr>
            <a:r>
              <a:rPr lang="en-US" sz="4400" dirty="0">
                <a:solidFill>
                  <a:schemeClr val="bg1"/>
                </a:solidFill>
                <a:latin typeface="Franklin Gothic Medium" panose="020B0603020102020204" pitchFamily="34" charset="0"/>
                <a:ea typeface="Calibri" panose="020F0502020204030204" pitchFamily="34" charset="0"/>
                <a:cs typeface="Times New Roman" panose="02020603050405020304" pitchFamily="18" charset="0"/>
              </a:rPr>
              <a:t>YOUTUBE.COM/NORITZAMERICA</a:t>
            </a:r>
          </a:p>
          <a:p>
            <a:pPr marR="0" algn="ctr">
              <a:lnSpc>
                <a:spcPct val="107000"/>
              </a:lnSpc>
              <a:spcBef>
                <a:spcPts val="0"/>
              </a:spcBef>
              <a:spcAft>
                <a:spcPts val="800"/>
              </a:spcAft>
            </a:pPr>
            <a:r>
              <a:rPr lang="en-US" sz="44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rPr>
              <a:t>Customer Care: 866-766-7489</a:t>
            </a:r>
            <a:endParaRPr lang="en-US" sz="13800" dirty="0">
              <a:solidFill>
                <a:schemeClr val="bg1"/>
              </a:solidFill>
              <a:effectLst/>
              <a:latin typeface="Franklin Gothic Medium" panose="020B060302010202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49F5479-A932-E669-4A57-BB51A0384DB1}"/>
              </a:ext>
            </a:extLst>
          </p:cNvPr>
          <p:cNvPicPr>
            <a:picLocks noChangeAspect="1"/>
          </p:cNvPicPr>
          <p:nvPr/>
        </p:nvPicPr>
        <p:blipFill>
          <a:blip r:embed="rId2">
            <a:extLst>
              <a:ext uri="{28A0092B-C50C-407E-A947-70E740481C1C}">
                <a14:useLocalDpi xmlns:a14="http://schemas.microsoft.com/office/drawing/2010/main" val="0"/>
              </a:ext>
            </a:extLst>
          </a:blip>
          <a:srcRect b="-5176"/>
          <a:stretch>
            <a:fillRect/>
          </a:stretch>
        </p:blipFill>
        <p:spPr>
          <a:xfrm>
            <a:off x="0" y="6423262"/>
            <a:ext cx="1955803" cy="425806"/>
          </a:xfrm>
          <a:prstGeom prst="rect">
            <a:avLst/>
          </a:prstGeom>
          <a:effectLst>
            <a:outerShdw blurRad="63500" dist="63500" dir="2700000" algn="tl" rotWithShape="0">
              <a:prstClr val="black">
                <a:alpha val="40000"/>
              </a:prstClr>
            </a:outerShdw>
          </a:effectLst>
        </p:spPr>
      </p:pic>
    </p:spTree>
    <p:extLst>
      <p:ext uri="{BB962C8B-B14F-4D97-AF65-F5344CB8AC3E}">
        <p14:creationId xmlns:p14="http://schemas.microsoft.com/office/powerpoint/2010/main" val="953554859"/>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97000">
              <a:schemeClr val="tx1">
                <a:lumMod val="85000"/>
                <a:lumOff val="15000"/>
              </a:schemeClr>
            </a:gs>
          </a:gsLst>
          <a:path path="circle">
            <a:fillToRect r="100000" b="100000"/>
          </a:path>
        </a:gradFill>
        <a:effectLst/>
      </p:bgPr>
    </p:bg>
    <p:spTree>
      <p:nvGrpSpPr>
        <p:cNvPr id="1" name=""/>
        <p:cNvGrpSpPr/>
        <p:nvPr/>
      </p:nvGrpSpPr>
      <p:grpSpPr>
        <a:xfrm>
          <a:off x="0" y="0"/>
          <a:ext cx="0" cy="0"/>
          <a:chOff x="0" y="0"/>
          <a:chExt cx="0" cy="0"/>
        </a:xfrm>
      </p:grpSpPr>
      <p:pic>
        <p:nvPicPr>
          <p:cNvPr id="2" name="Picture 2" descr="A picture containing drawing&#10;&#10;Description generated with very high confidence">
            <a:extLst>
              <a:ext uri="{FF2B5EF4-FFF2-40B4-BE49-F238E27FC236}">
                <a16:creationId xmlns:a16="http://schemas.microsoft.com/office/drawing/2014/main" id="{4339877B-72DF-4ADB-8F16-0A6F626E5856}"/>
              </a:ext>
            </a:extLst>
          </p:cNvPr>
          <p:cNvPicPr>
            <a:picLocks noChangeAspect="1"/>
          </p:cNvPicPr>
          <p:nvPr/>
        </p:nvPicPr>
        <p:blipFill>
          <a:blip r:embed="rId2"/>
          <a:srcRect t="15065" b="36602"/>
          <a:stretch/>
        </p:blipFill>
        <p:spPr>
          <a:xfrm>
            <a:off x="4724400" y="3924300"/>
            <a:ext cx="2743200" cy="662940"/>
          </a:xfrm>
          <a:prstGeom prst="rect">
            <a:avLst/>
          </a:prstGeom>
          <a:effectLst>
            <a:outerShdw blurRad="63500" dist="63500" dir="2700000" algn="tl" rotWithShape="0">
              <a:prstClr val="black">
                <a:alpha val="40000"/>
              </a:prstClr>
            </a:outerShdw>
          </a:effectLst>
        </p:spPr>
      </p:pic>
      <p:cxnSp>
        <p:nvCxnSpPr>
          <p:cNvPr id="3" name="Straight Arrow Connector 2">
            <a:extLst>
              <a:ext uri="{FF2B5EF4-FFF2-40B4-BE49-F238E27FC236}">
                <a16:creationId xmlns:a16="http://schemas.microsoft.com/office/drawing/2014/main" id="{42479650-ABF9-0BCE-F54D-25669040FF28}"/>
              </a:ext>
            </a:extLst>
          </p:cNvPr>
          <p:cNvCxnSpPr>
            <a:cxnSpLocks/>
          </p:cNvCxnSpPr>
          <p:nvPr/>
        </p:nvCxnSpPr>
        <p:spPr>
          <a:xfrm>
            <a:off x="4015740" y="3737874"/>
            <a:ext cx="4198620" cy="0"/>
          </a:xfrm>
          <a:prstGeom prst="straightConnector1">
            <a:avLst/>
          </a:prstGeom>
          <a:ln w="38100" cap="rnd">
            <a:solidFill>
              <a:srgbClr val="ED1C24"/>
            </a:solidFill>
          </a:ln>
          <a:effectLst>
            <a:outerShdw blurRad="635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7E1A6CE8-D70E-065F-C7C2-FD7FCCE0C21A}"/>
              </a:ext>
            </a:extLst>
          </p:cNvPr>
          <p:cNvSpPr>
            <a:spLocks noGrp="1"/>
          </p:cNvSpPr>
          <p:nvPr>
            <p:ph type="title"/>
          </p:nvPr>
        </p:nvSpPr>
        <p:spPr>
          <a:xfrm>
            <a:off x="0" y="2499361"/>
            <a:ext cx="12192000" cy="1238513"/>
          </a:xfrm>
          <a:effectLst>
            <a:outerShdw blurRad="63500" dist="63500" dir="2700000" algn="tl" rotWithShape="0">
              <a:prstClr val="black">
                <a:alpha val="40000"/>
              </a:prstClr>
            </a:outerShdw>
          </a:effectLst>
        </p:spPr>
        <p:txBody>
          <a:bodyPr>
            <a:normAutofit/>
          </a:bodyPr>
          <a:lstStyle/>
          <a:p>
            <a:pPr algn="ctr"/>
            <a:r>
              <a:rPr lang="en-US" sz="6000">
                <a:solidFill>
                  <a:schemeClr val="bg1"/>
                </a:solidFill>
                <a:latin typeface="Franklin Gothic Demi"/>
                <a:cs typeface="Calibri Light"/>
              </a:rPr>
              <a:t>THANK YOU</a:t>
            </a:r>
          </a:p>
        </p:txBody>
      </p:sp>
    </p:spTree>
    <p:extLst>
      <p:ext uri="{BB962C8B-B14F-4D97-AF65-F5344CB8AC3E}">
        <p14:creationId xmlns:p14="http://schemas.microsoft.com/office/powerpoint/2010/main" val="801033718"/>
      </p:ext>
    </p:extLst>
  </p:cSld>
  <p:clrMapOvr>
    <a:masterClrMapping/>
  </p:clrMapOvr>
  <p:transition>
    <p:fade/>
  </p:transition>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2102</TotalTime>
  <Words>3303</Words>
  <Application>Microsoft Office PowerPoint</Application>
  <PresentationFormat>Widescreen</PresentationFormat>
  <Paragraphs>508</Paragraphs>
  <Slides>79</Slides>
  <Notes>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79</vt:i4>
      </vt:variant>
    </vt:vector>
  </HeadingPairs>
  <TitlesOfParts>
    <vt:vector size="93" baseType="lpstr">
      <vt:lpstr>Aptos Display</vt:lpstr>
      <vt:lpstr>Aptos</vt:lpstr>
      <vt:lpstr>Franklin Gothic Medium</vt:lpstr>
      <vt:lpstr>Avenir Next LT Pro</vt:lpstr>
      <vt:lpstr>Calibri</vt:lpstr>
      <vt:lpstr>Arial</vt:lpstr>
      <vt:lpstr>Calibri Light</vt:lpstr>
      <vt:lpstr>Franklin Gothic Book</vt:lpstr>
      <vt:lpstr>Franklin Gothic Demi</vt:lpstr>
      <vt:lpstr>Wingdings</vt:lpstr>
      <vt:lpstr>AccentBoxVTI</vt:lpstr>
      <vt:lpstr>office theme</vt:lpstr>
      <vt:lpstr>office theme</vt:lpstr>
      <vt:lpstr>Office Theme</vt:lpstr>
      <vt:lpstr>PowerPoint Presentation</vt:lpstr>
      <vt:lpstr>OUTLINE</vt:lpstr>
      <vt:lpstr>PRO SERIES LINEUP</vt:lpstr>
      <vt:lpstr>10+ YEARS OF EZTR INNOVATION</vt:lpstr>
      <vt:lpstr>EZ SERIES PRO</vt:lpstr>
      <vt:lpstr>EZ SERIES PRO SPECIFICATIONS</vt:lpstr>
      <vt:lpstr>NEW EZ71 MODEL</vt:lpstr>
      <vt:lpstr>EZTR BUNDLES</vt:lpstr>
      <vt:lpstr>EZ PERFORMANCE</vt:lpstr>
      <vt:lpstr>SPECIFICATIONS</vt:lpstr>
      <vt:lpstr>PERFORMANCE</vt:lpstr>
      <vt:lpstr>PowerPoint Presentation</vt:lpstr>
      <vt:lpstr>PowerPoint Presentation</vt:lpstr>
      <vt:lpstr>PowerPoint Presentation</vt:lpstr>
      <vt:lpstr>NCC199CDV PRO SPECIFICATIONS</vt:lpstr>
      <vt:lpstr>NCC199CDV PRO PERFORMANCE</vt:lpstr>
      <vt:lpstr>NCC199CDV PRO QUICK CONNECT</vt:lpstr>
      <vt:lpstr>QUICK CONNECT PRO ERROR HANDLING</vt:lpstr>
      <vt:lpstr>NCC199CDV PRO QC W/ OLDER GEN</vt:lpstr>
      <vt:lpstr>REPLACING EXISTING QC SYSTEM</vt:lpstr>
      <vt:lpstr>WHAT’S NEW?</vt:lpstr>
      <vt:lpstr>WHAT’S NEW</vt:lpstr>
      <vt:lpstr>NEW LEVEL OF EFFICIENCY</vt:lpstr>
      <vt:lpstr>EZ START PLUS APP</vt:lpstr>
      <vt:lpstr>FIELD GAS CONVERSION</vt:lpstr>
      <vt:lpstr>FIELD GAS CONVERSION</vt:lpstr>
      <vt:lpstr>FIELD GAS CONVERSION</vt:lpstr>
      <vt:lpstr>FIELD GAS CONVERSION</vt:lpstr>
      <vt:lpstr>FIELD GAS CONVERSION</vt:lpstr>
      <vt:lpstr>FIELD GAS CONVERSION</vt:lpstr>
      <vt:lpstr>BUILT IN OPERATION PANEL</vt:lpstr>
      <vt:lpstr>NEW LATCHED FRONT COVER</vt:lpstr>
      <vt:lpstr>INSTALLATION</vt:lpstr>
      <vt:lpstr>PRE-INSTALLATION CHECKS</vt:lpstr>
      <vt:lpstr>PRO SERIES UNIT MOUNTING</vt:lpstr>
      <vt:lpstr>PRO SERIES VENTING OPTIONS</vt:lpstr>
      <vt:lpstr>NO ROOF KIT</vt:lpstr>
      <vt:lpstr>EZ 2 INCH FLEX VENT</vt:lpstr>
      <vt:lpstr>INSTALLATION CLEARANCES</vt:lpstr>
      <vt:lpstr>INSTALLATION CLEARANCES</vt:lpstr>
      <vt:lpstr>½” GAS LINE CONDITIONS</vt:lpstr>
      <vt:lpstr>GAS LINE CONDITIONS</vt:lpstr>
      <vt:lpstr>GAS LINE CONDITIONS</vt:lpstr>
      <vt:lpstr>PRO SERIES VENTING GUIDELINES</vt:lpstr>
      <vt:lpstr>PRO SERIES VENTING GUIDELINES</vt:lpstr>
      <vt:lpstr>PRO SERIES VENTING GUIDELINES</vt:lpstr>
      <vt:lpstr>PRO SERIES VENTING GUIDELINES</vt:lpstr>
      <vt:lpstr>PRO SERIES VENTING GUIDELINES</vt:lpstr>
      <vt:lpstr>PRO SERIES VENTING GUIDELINES</vt:lpstr>
      <vt:lpstr>PRO SERIES VENTING GUIDELINES</vt:lpstr>
      <vt:lpstr>PRO SERIES VENTING GUIDELINES</vt:lpstr>
      <vt:lpstr>PRO SERIES VENTING GUIDELINES</vt:lpstr>
      <vt:lpstr>PRO SERIES VENTING GUIDELINES</vt:lpstr>
      <vt:lpstr>PRO SERIES  COMMON VENTING</vt:lpstr>
      <vt:lpstr>PRO SERIES  COMMON VENTING</vt:lpstr>
      <vt:lpstr>CONDENSATE DRAIN LINE</vt:lpstr>
      <vt:lpstr>PROGRAMMING THE UNIT</vt:lpstr>
      <vt:lpstr>EZ START PLUS APP</vt:lpstr>
      <vt:lpstr>EZ START PLUS APP</vt:lpstr>
      <vt:lpstr>EZ START PLUS APP</vt:lpstr>
      <vt:lpstr>BASIC MAINTENANCE</vt:lpstr>
      <vt:lpstr>WATER QUALITY</vt:lpstr>
      <vt:lpstr>POOR WATER QUALITY ISSUES</vt:lpstr>
      <vt:lpstr>DESCALING/FLUSHING</vt:lpstr>
      <vt:lpstr>DESCALING/FLUSHING</vt:lpstr>
      <vt:lpstr>EZ START PLUS ERROR HISTORY</vt:lpstr>
      <vt:lpstr>EZ START PLUS MAINT MONITOR</vt:lpstr>
      <vt:lpstr>TRIAL OPERATION</vt:lpstr>
      <vt:lpstr>COMMERCIAL RACKS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 COMMERCIAL SOLUTIONS</vt:lpstr>
      <vt:lpstr>HELPFUL LINKS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Nourse</dc:creator>
  <cp:lastModifiedBy>Will Nourse</cp:lastModifiedBy>
  <cp:revision>1</cp:revision>
  <dcterms:created xsi:type="dcterms:W3CDTF">2020-04-27T21:53:10Z</dcterms:created>
  <dcterms:modified xsi:type="dcterms:W3CDTF">2026-08-18T17:57:10Z</dcterms:modified>
</cp:coreProperties>
</file>