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  <p:sldMasterId id="2147483725" r:id="rId2"/>
  </p:sldMasterIdLst>
  <p:notesMasterIdLst>
    <p:notesMasterId r:id="rId22"/>
  </p:notesMasterIdLst>
  <p:sldIdLst>
    <p:sldId id="1173" r:id="rId3"/>
    <p:sldId id="1186" r:id="rId4"/>
    <p:sldId id="1174" r:id="rId5"/>
    <p:sldId id="1184" r:id="rId6"/>
    <p:sldId id="1175" r:id="rId7"/>
    <p:sldId id="1176" r:id="rId8"/>
    <p:sldId id="1177" r:id="rId9"/>
    <p:sldId id="1183" r:id="rId10"/>
    <p:sldId id="350" r:id="rId11"/>
    <p:sldId id="351" r:id="rId12"/>
    <p:sldId id="1197" r:id="rId13"/>
    <p:sldId id="1200" r:id="rId14"/>
    <p:sldId id="1189" r:id="rId15"/>
    <p:sldId id="1191" r:id="rId16"/>
    <p:sldId id="1192" r:id="rId17"/>
    <p:sldId id="1193" r:id="rId18"/>
    <p:sldId id="1194" r:id="rId19"/>
    <p:sldId id="1201" r:id="rId20"/>
    <p:sldId id="119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C24"/>
    <a:srgbClr val="D233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8" autoAdjust="0"/>
    <p:restoredTop sz="94731"/>
  </p:normalViewPr>
  <p:slideViewPr>
    <p:cSldViewPr snapToGrid="0">
      <p:cViewPr>
        <p:scale>
          <a:sx n="150" d="100"/>
          <a:sy n="150" d="100"/>
        </p:scale>
        <p:origin x="2491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 Nourse" userId="cf5c4e54-602e-4617-8d54-3e27f39b3c92" providerId="ADAL" clId="{F3273ABF-EB60-4ABD-967C-F187ECC007B3}"/>
    <pc:docChg chg="undo custSel addSld delSld modSld sldOrd modMainMaster">
      <pc:chgData name="Will Nourse" userId="cf5c4e54-602e-4617-8d54-3e27f39b3c92" providerId="ADAL" clId="{F3273ABF-EB60-4ABD-967C-F187ECC007B3}" dt="2026-08-18T18:46:23.176" v="647" actId="20577"/>
      <pc:docMkLst>
        <pc:docMk/>
      </pc:docMkLst>
      <pc:sldChg chg="addSp delSp modSp mod setBg">
        <pc:chgData name="Will Nourse" userId="cf5c4e54-602e-4617-8d54-3e27f39b3c92" providerId="ADAL" clId="{F3273ABF-EB60-4ABD-967C-F187ECC007B3}" dt="2026-08-18T18:46:23.176" v="647" actId="20577"/>
        <pc:sldMkLst>
          <pc:docMk/>
          <pc:sldMk cId="280128601" sldId="1200"/>
        </pc:sldMkLst>
        <pc:spChg chg="mod">
          <ac:chgData name="Will Nourse" userId="cf5c4e54-602e-4617-8d54-3e27f39b3c92" providerId="ADAL" clId="{F3273ABF-EB60-4ABD-967C-F187ECC007B3}" dt="2026-08-18T18:46:23.176" v="647" actId="20577"/>
          <ac:spMkLst>
            <pc:docMk/>
            <pc:sldMk cId="280128601" sldId="1200"/>
            <ac:spMk id="4" creationId="{67809773-4470-3E74-9BC4-7DC6C88A8AD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374F2-5FFA-4DCB-8F1F-D2EF065FC019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1525-9593-4AE3-A173-3E3AAFAC8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80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745BC-8BE6-C436-D4ED-C7AC889A7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7181A-62C9-22F5-E4C7-A9C4EC9D1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A7058-8C65-58BA-8E7A-C1D37107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1EE12-F28E-4B03-A404-A8FCAE0F6316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F018C-EED3-7A97-FBCA-3A389DFC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3CA6B-A7A0-2382-633B-6D2554A24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6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87973-CFC4-F352-8998-751D6D422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CEA15-9A62-53E0-3517-527E36B83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68572-CEE5-1B56-8D8C-0963C3170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799E-EB8E-4038-8063-81BB57C732D4}" type="datetime1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E1F3D-D4AF-8759-CFA2-33419CBBB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B8FD3-9440-2300-E9B4-684D1484B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3E123-FA97-F32D-FD86-54C89BA45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64576-C3DB-0BCA-DAC0-93491E635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17410-BEC6-DD50-CD88-3BD92A8DE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73C3-B243-44D3-809D-EF8FDFBD85D4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DCBAE-2B0F-69B9-1582-37465734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608A8-AEDA-EAF1-11E2-A5C34E97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3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9CC37-9928-83DA-266E-6F6FEA73D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C9306-A3A6-EE74-BD4E-8C0EB7D61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74B937-4E79-8D54-B794-81A0D0847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DC669-02D3-56B7-5E1A-B496215BE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6D3E3-28E2-4380-A113-67698215C5F8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FEBAB-3874-EEED-1AD8-A8139BBDA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27D506-7DDE-DD02-772C-4CD5F41B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0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8067-64F6-8C48-6797-7E427CD78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7D2AF-2ECD-2E49-3116-A1F61397A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82301-B00C-D472-2411-1B2D3F01D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BBF638-8ECA-E766-9BB4-5176121DE8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08759E-2A42-8E7A-91CE-FD4B5D3891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CBDF9C-30A6-FE27-0D72-CFB3B9BF1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FCB61-04AD-47C9-BF79-2BD8B9CEC07A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DC7CDB-FEF0-D22D-9A16-48CAE2CD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F1223A-4DF2-492E-8662-0E3C7E9E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4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8356-94D0-DFE8-E0CB-C699D6714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B8C73-37AF-F8AD-7274-131904F82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5E0C-D585-492F-8146-7493F4086301}" type="datetime1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5C88DB-3F6C-06F4-EEF8-2F1EE3095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7360B3-A154-2512-A197-D42E289B3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1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4E7D36-2912-4AF3-890D-C57C2ED6A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48390-48B5-49AB-B019-A7C8FB8C31F6}" type="datetime1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DB3266-51A4-474F-F844-45DE7DF1B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8A781-4AAE-B7A6-40EC-D05A0108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E8DD4-32A3-7439-2610-E7F95730B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0F3E0-4586-A417-80ED-27AC168A4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458F4-5527-BEF0-CF72-C28C00F6D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7A3B1E-5513-7327-48AE-46EDB4F57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E767E-8A14-4E70-91B9-2101CBC4D7BD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739C83-4309-D0A7-BCAE-5C8EA99D0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FFA42-6CCF-161C-DE8F-75C864763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38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7FC91-9809-D740-8164-1B63ABD0B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C161BE-2944-D0BD-E144-E9B1EA393C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AEE4C-8F0E-7234-A61C-AE242E0E6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170E0-A9AA-6D55-7A46-5B912C8D8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F0C4B-5A4A-45CA-ABEC-10F107160D33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B320F-2AC5-76F5-575B-CAEC17B0B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8A521A-0AE7-52D3-F874-07DD6318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59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41C3-E76B-57E6-24ED-1E5ADBA67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9114E3-3CE8-BDDF-11A5-972A435D7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49C59-BA04-D23D-2097-413FB2A6B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B8189-0D9C-48A6-9FA3-862227B094CE}" type="datetime1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E747F-F9E4-EC27-5646-0CCE10315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301E9-C24C-B829-158C-6B917B5EE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4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608C26-900F-215F-9E17-3B7FCAFF4A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580270-8632-D83F-AD94-78ECCFD99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9681A-1C81-A346-712A-270EC2D2A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DDCAE-6443-42C3-9C19-F95985500186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34A0A-90BA-DC1F-B51A-59D99F9A9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55F97-4EC7-8D5B-D551-DCA277848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81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68844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63865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61036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1636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85734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22664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9986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3506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190385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50677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20591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75000"/>
                <a:lumOff val="25000"/>
              </a:schemeClr>
            </a:gs>
            <a:gs pos="97000">
              <a:schemeClr val="tx1">
                <a:lumMod val="85000"/>
                <a:lumOff val="15000"/>
              </a:schemeClr>
            </a:gs>
          </a:gsLst>
          <a:path path="circle">
            <a:fillToRect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3AF233-D6B6-2DE1-FC70-C9BE55416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BAD2E-E204-4795-DA91-210CF1874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A0EC2-E345-E62B-0B5F-739DC3F750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89806E-8E94-473C-AEE7-BE6F15F85533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CE66F-022C-5696-8C90-D4420CB7F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F1552-A0E1-47CB-7742-B6133706B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98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75000"/>
                <a:lumOff val="25000"/>
              </a:schemeClr>
            </a:gs>
            <a:gs pos="97000">
              <a:schemeClr val="tx1">
                <a:lumMod val="85000"/>
                <a:lumOff val="15000"/>
              </a:schemeClr>
            </a:gs>
          </a:gsLst>
          <a:path path="circle">
            <a:fillToRect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43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5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0.wdp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5.wdp"/><Relationship Id="rId7" Type="http://schemas.microsoft.com/office/2007/relationships/hdphoto" Target="../media/hdphoto6.wdp"/><Relationship Id="rId12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2.wdp"/><Relationship Id="rId5" Type="http://schemas.microsoft.com/office/2007/relationships/hdphoto" Target="../media/hdphoto1.wdp"/><Relationship Id="rId10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2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96D90E9-8365-AE87-DA37-A358E9AB7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29" t="13228" r="3653" b="16896"/>
          <a:stretch>
            <a:fillRect/>
          </a:stretch>
        </p:blipFill>
        <p:spPr>
          <a:xfrm>
            <a:off x="190920" y="732294"/>
            <a:ext cx="6996264" cy="5430763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DF75480-A5C3-9A09-B0CA-244807B01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71360" y="1134872"/>
            <a:ext cx="5029200" cy="2417064"/>
          </a:xfr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rgbClr val="FFFFFF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  <a:cs typeface="Arial" panose="020B0604020202020204" pitchFamily="34" charset="0"/>
              </a:rPr>
              <a:t>CMK and CRK Commercial Systems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7EF8DE7-198D-B9F7-7B77-CB1593C37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0776" y="3875025"/>
            <a:ext cx="4501056" cy="1653618"/>
          </a:xfr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  <a:spcAft>
                <a:spcPts val="750"/>
              </a:spcAft>
            </a:pPr>
            <a:r>
              <a:rPr lang="en-US" sz="2800" b="0" i="0" dirty="0">
                <a:solidFill>
                  <a:srgbClr val="FFFFFF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  <a:cs typeface="Arial" panose="020B0604020202020204" pitchFamily="34" charset="0"/>
              </a:rPr>
              <a:t>Introducing the new </a:t>
            </a:r>
            <a:r>
              <a:rPr lang="en-US" sz="2800" b="1" i="0" dirty="0">
                <a:solidFill>
                  <a:srgbClr val="FFFFFF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" panose="020B0603020102020204" pitchFamily="34" charset="0"/>
                <a:cs typeface="Arial" panose="020B0604020202020204" pitchFamily="34" charset="0"/>
              </a:rPr>
              <a:t>Noritz Complete Commercial System Bundles</a:t>
            </a:r>
            <a:endParaRPr lang="en-US" sz="2800" dirty="0">
              <a:solidFill>
                <a:srgbClr val="FFFFFF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FA7B2E2-E4C4-5546-96BE-84C22805CC9F}"/>
              </a:ext>
            </a:extLst>
          </p:cNvPr>
          <p:cNvCxnSpPr/>
          <p:nvPr/>
        </p:nvCxnSpPr>
        <p:spPr>
          <a:xfrm>
            <a:off x="7516368" y="3713480"/>
            <a:ext cx="4309872" cy="0"/>
          </a:xfrm>
          <a:prstGeom prst="line">
            <a:avLst/>
          </a:prstGeom>
          <a:ln w="38100" cap="rnd">
            <a:solidFill>
              <a:srgbClr val="ED1C24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1705F01-2A9D-53D1-3EED-DC49A1A6F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341529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D4B28-4E2B-2277-4701-4EC724F3D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521952F-560E-4C3E-3DE2-12BC011323AC}"/>
              </a:ext>
            </a:extLst>
          </p:cNvPr>
          <p:cNvSpPr/>
          <p:nvPr/>
        </p:nvSpPr>
        <p:spPr>
          <a:xfrm>
            <a:off x="0" y="0"/>
            <a:ext cx="61691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7AF74A-1E8F-EA58-9798-715B3AC86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rcRect l="8372" r="1674"/>
          <a:stretch>
            <a:fillRect/>
          </a:stretch>
        </p:blipFill>
        <p:spPr>
          <a:xfrm>
            <a:off x="0" y="0"/>
            <a:ext cx="6169152" cy="6858000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5BC086-D629-78B5-0E9B-55BCC946FF2E}"/>
              </a:ext>
            </a:extLst>
          </p:cNvPr>
          <p:cNvSpPr txBox="1">
            <a:spLocks/>
          </p:cNvSpPr>
          <p:nvPr/>
        </p:nvSpPr>
        <p:spPr>
          <a:xfrm>
            <a:off x="7147561" y="918960"/>
            <a:ext cx="4868409" cy="1799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CMK and CRK Training</a:t>
            </a:r>
            <a:br>
              <a:rPr lang="en-US" sz="6000" b="1" dirty="0">
                <a:solidFill>
                  <a:srgbClr val="ED1C24"/>
                </a:solidFill>
                <a:latin typeface="Franklin Gothic Medium" panose="020B0603020102020204" pitchFamily="34" charset="0"/>
              </a:rPr>
            </a:br>
            <a:r>
              <a:rPr lang="en-US" b="1" dirty="0">
                <a:solidFill>
                  <a:srgbClr val="ED1C24"/>
                </a:solidFill>
                <a:latin typeface="Franklin Gothic Medium" panose="020B0603020102020204" pitchFamily="34" charset="0"/>
              </a:rPr>
              <a:t>Overview</a:t>
            </a:r>
            <a:endParaRPr lang="en-US" sz="72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27C100-5DE0-15F2-DCC6-218B0052EE25}"/>
              </a:ext>
            </a:extLst>
          </p:cNvPr>
          <p:cNvSpPr txBox="1"/>
          <p:nvPr/>
        </p:nvSpPr>
        <p:spPr>
          <a:xfrm>
            <a:off x="7220337" y="2378782"/>
            <a:ext cx="4756649" cy="2270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b="0" i="0" dirty="0">
                <a:solidFill>
                  <a:schemeClr val="bg1"/>
                </a:solidFill>
                <a:effectLst/>
              </a:rPr>
              <a:t>Features and Benefits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b="0" i="0" dirty="0">
                <a:solidFill>
                  <a:schemeClr val="bg1"/>
                </a:solidFill>
                <a:effectLst/>
              </a:rPr>
              <a:t>CMK – CRK System Configurations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Designing Your CMK or CRK System</a:t>
            </a:r>
            <a:endParaRPr lang="en-US" b="0" i="0" dirty="0">
              <a:solidFill>
                <a:schemeClr val="bg1"/>
              </a:solidFill>
              <a:effectLst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</a:rPr>
              <a:t>CMK Wall Mount Installation Overview</a:t>
            </a:r>
            <a:endParaRPr lang="en-US" b="0" i="0" dirty="0">
              <a:solidFill>
                <a:schemeClr val="bg1"/>
              </a:solidFill>
              <a:effectLst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DA2FA0-27FC-967C-8B61-2B6F81E58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1C8AD0-5694-66A0-C923-D448408229C2}"/>
              </a:ext>
            </a:extLst>
          </p:cNvPr>
          <p:cNvSpPr txBox="1"/>
          <p:nvPr/>
        </p:nvSpPr>
        <p:spPr>
          <a:xfrm>
            <a:off x="-1" y="6584812"/>
            <a:ext cx="5015753" cy="261610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CRK-BASE + CMK-BB4 Shown, NCC199CDV Pro Units Sold Separately.</a:t>
            </a:r>
          </a:p>
        </p:txBody>
      </p:sp>
    </p:spTree>
    <p:extLst>
      <p:ext uri="{BB962C8B-B14F-4D97-AF65-F5344CB8AC3E}">
        <p14:creationId xmlns:p14="http://schemas.microsoft.com/office/powerpoint/2010/main" val="322056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09AA0-C5BA-365C-98B4-B722B72DF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D862EF4-D125-DA74-81D7-2BE910FCC045}"/>
              </a:ext>
            </a:extLst>
          </p:cNvPr>
          <p:cNvSpPr/>
          <p:nvPr/>
        </p:nvSpPr>
        <p:spPr>
          <a:xfrm>
            <a:off x="-1" y="0"/>
            <a:ext cx="603504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ED9FA4-2A68-4E50-1D75-3639F87E7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4" t="13676" b="13676"/>
          <a:stretch>
            <a:fillRect/>
          </a:stretch>
        </p:blipFill>
        <p:spPr>
          <a:xfrm>
            <a:off x="-1" y="706119"/>
            <a:ext cx="7044754" cy="5151121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886F2D-7DAD-04C7-6BDE-6CA9148004B3}"/>
              </a:ext>
            </a:extLst>
          </p:cNvPr>
          <p:cNvSpPr txBox="1"/>
          <p:nvPr/>
        </p:nvSpPr>
        <p:spPr>
          <a:xfrm>
            <a:off x="7286376" y="2468190"/>
            <a:ext cx="4905624" cy="4332914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Easy to Transport</a:t>
            </a:r>
          </a:p>
          <a:p>
            <a:pPr marL="285750" marR="0" lvl="0" indent="-28575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Sturdy Aluminum Frame</a:t>
            </a:r>
          </a:p>
          <a:p>
            <a:pPr marL="285750" marR="0" lvl="0" indent="-28575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Assembly uses only 12 Bolts vs 60 Bolts of Competitor Racks!</a:t>
            </a:r>
          </a:p>
          <a:p>
            <a:pPr marL="285750" marR="0" lvl="0" indent="-28575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Install in Less Than 2 Hours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True Commercial Manifold</a:t>
            </a:r>
          </a:p>
          <a:p>
            <a:pPr marL="285750" marR="0" lvl="0" indent="-28575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Best Value in the Industry</a:t>
            </a:r>
          </a:p>
          <a:p>
            <a:pPr marL="285750" marR="0" lvl="0" indent="-28575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Retrofit Easy Button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74AA988-9F7D-21D1-25D2-EBCE09B7F943}"/>
              </a:ext>
            </a:extLst>
          </p:cNvPr>
          <p:cNvSpPr txBox="1">
            <a:spLocks/>
          </p:cNvSpPr>
          <p:nvPr/>
        </p:nvSpPr>
        <p:spPr>
          <a:xfrm>
            <a:off x="6769609" y="1148068"/>
            <a:ext cx="4978400" cy="1520262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+mj-cs"/>
              </a:rPr>
              <a:t>CMK and CRK Systems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+mj-cs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+mj-cs"/>
              </a:rPr>
              <a:t>Features &amp; Benefits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ED1C24"/>
              </a:solidFill>
              <a:effectLst/>
              <a:uLnTx/>
              <a:uFillTx/>
              <a:latin typeface="Franklin Gothic Medium" panose="020B0603020102020204" pitchFamily="34" charset="0"/>
              <a:ea typeface="+mj-ea"/>
              <a:cs typeface="+mj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BAC5BE-1E07-8523-6831-658EA5F63AAD}"/>
              </a:ext>
            </a:extLst>
          </p:cNvPr>
          <p:cNvSpPr txBox="1"/>
          <p:nvPr/>
        </p:nvSpPr>
        <p:spPr>
          <a:xfrm>
            <a:off x="-1" y="6584812"/>
            <a:ext cx="5015753" cy="261610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CRK-BASE + CMK-BB4 Shown, NCC199CDV Pro Units Sold Separately.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CD6E9B-B91F-08A9-AFA9-70689F4BB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187205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39C7C53-6E9E-5340-32D4-1C7E0DF5EF18}"/>
              </a:ext>
            </a:extLst>
          </p:cNvPr>
          <p:cNvSpPr txBox="1"/>
          <p:nvPr/>
        </p:nvSpPr>
        <p:spPr>
          <a:xfrm>
            <a:off x="0" y="6596390"/>
            <a:ext cx="50157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panose="020B0503020102020204" pitchFamily="34" charset="0"/>
              </a:rPr>
              <a:t>CRK-BASE Shown expanded to allow up to 4 units in a back to back configuration.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E60AD1-84EB-0F57-4A15-11DBB57F6C54}"/>
              </a:ext>
            </a:extLst>
          </p:cNvPr>
          <p:cNvSpPr txBox="1"/>
          <p:nvPr/>
        </p:nvSpPr>
        <p:spPr>
          <a:xfrm>
            <a:off x="6927729" y="2378782"/>
            <a:ext cx="4905624" cy="3066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Assembly uses only 12 Bolts vs 60 Bolts of Competitor Racks!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Single CRK-BASE allows for 1-4 units, competitor requires Base + Extension to install more than 2 units.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Lighter weight corrosion resistant Aluminum frame vs. Heavier Coated Steel frame of competitor.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900BE9-A707-20ED-F3CD-C97EF9FF7034}"/>
              </a:ext>
            </a:extLst>
          </p:cNvPr>
          <p:cNvSpPr/>
          <p:nvPr/>
        </p:nvSpPr>
        <p:spPr>
          <a:xfrm>
            <a:off x="0" y="0"/>
            <a:ext cx="616915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3116C3-5077-E05D-54C6-41DA23C3D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rcRect l="20013" t="2546" r="28058" b="5089"/>
          <a:stretch/>
        </p:blipFill>
        <p:spPr>
          <a:xfrm>
            <a:off x="-2603" y="0"/>
            <a:ext cx="6169152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559487-7B21-EFFE-34B2-A9461557E048}"/>
              </a:ext>
            </a:extLst>
          </p:cNvPr>
          <p:cNvSpPr txBox="1"/>
          <p:nvPr/>
        </p:nvSpPr>
        <p:spPr>
          <a:xfrm>
            <a:off x="-40069" y="6596390"/>
            <a:ext cx="50157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panose="020B0503020102020204" pitchFamily="34" charset="0"/>
              </a:rPr>
              <a:t>CRK-BASE Shown expanded to allow up to 4 units in a back to back configuration.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5B71E3E-6D0F-05CD-4B80-2A3952A16192}"/>
              </a:ext>
            </a:extLst>
          </p:cNvPr>
          <p:cNvSpPr txBox="1">
            <a:spLocks/>
          </p:cNvSpPr>
          <p:nvPr/>
        </p:nvSpPr>
        <p:spPr>
          <a:xfrm>
            <a:off x="6769609" y="1058660"/>
            <a:ext cx="4978400" cy="152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CRK-BASE</a:t>
            </a:r>
            <a:br>
              <a:rPr lang="en-US" sz="6000" b="1" dirty="0">
                <a:solidFill>
                  <a:srgbClr val="ED1C24"/>
                </a:solidFill>
                <a:latin typeface="Franklin Gothic Medium" panose="020B0603020102020204" pitchFamily="34" charset="0"/>
              </a:rPr>
            </a:br>
            <a:r>
              <a:rPr lang="en-US" b="1" dirty="0">
                <a:solidFill>
                  <a:srgbClr val="ED1C24"/>
                </a:solidFill>
                <a:latin typeface="Franklin Gothic Medium" panose="020B0603020102020204" pitchFamily="34" charset="0"/>
              </a:rPr>
              <a:t>Features &amp; Benefits</a:t>
            </a:r>
            <a:endParaRPr lang="en-US" sz="72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B84350-28C3-902C-D791-FA4279A14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093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339430-B726-1F0D-7327-86C603D30F9A}"/>
              </a:ext>
            </a:extLst>
          </p:cNvPr>
          <p:cNvSpPr/>
          <p:nvPr/>
        </p:nvSpPr>
        <p:spPr>
          <a:xfrm>
            <a:off x="4273609" y="1600200"/>
            <a:ext cx="3644781" cy="49678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5E0E4D-0D0D-6618-B352-8032174B2C6D}"/>
              </a:ext>
            </a:extLst>
          </p:cNvPr>
          <p:cNvSpPr/>
          <p:nvPr/>
        </p:nvSpPr>
        <p:spPr>
          <a:xfrm>
            <a:off x="270890" y="1600200"/>
            <a:ext cx="3644781" cy="49629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81EFBEC-F383-9091-67B7-2307BD94ED8D}"/>
              </a:ext>
            </a:extLst>
          </p:cNvPr>
          <p:cNvSpPr txBox="1">
            <a:spLocks/>
          </p:cNvSpPr>
          <p:nvPr/>
        </p:nvSpPr>
        <p:spPr>
          <a:xfrm>
            <a:off x="335114" y="5031265"/>
            <a:ext cx="3233679" cy="1574886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CMK-SS2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Arial" panose="020B0604020202020204" pitchFamily="34" charset="0"/>
              </a:rPr>
              <a:t>Wall Hanging Side by Side Commercial Manifold Kit featuring 2 NCC199CDV Tankless Water Heaters (sold separately)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Max BTU/h: 399,800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 panose="020B06030201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FA24B5B-86A9-817E-1025-226B727B381D}"/>
              </a:ext>
            </a:extLst>
          </p:cNvPr>
          <p:cNvSpPr txBox="1">
            <a:spLocks/>
          </p:cNvSpPr>
          <p:nvPr/>
        </p:nvSpPr>
        <p:spPr>
          <a:xfrm>
            <a:off x="4356181" y="5027302"/>
            <a:ext cx="3233679" cy="1574886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CMK-SS3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Arial" panose="020B0604020202020204" pitchFamily="34" charset="0"/>
              </a:rPr>
              <a:t>Wall Hanging Side by Side Commercial Manifold Kit featuring 3 NCC199CDV Tankless Water Heaters (sold separately)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Max BTU/h: 599,700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 panose="020B06030201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9E11AC-7003-D9CA-5918-B5B58F6042C5}"/>
              </a:ext>
            </a:extLst>
          </p:cNvPr>
          <p:cNvSpPr txBox="1"/>
          <p:nvPr/>
        </p:nvSpPr>
        <p:spPr>
          <a:xfrm>
            <a:off x="150073" y="1018874"/>
            <a:ext cx="25067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Arial" panose="020B0604020202020204" pitchFamily="34" charset="0"/>
              </a:rPr>
              <a:t>Side by Side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ED1C24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6C3D6989-151B-FEF5-66CA-8AABBF886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56" b="2056"/>
          <a:stretch/>
        </p:blipFill>
        <p:spPr>
          <a:xfrm>
            <a:off x="400324" y="1728175"/>
            <a:ext cx="3384276" cy="324514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Content Placeholder 5">
            <a:extLst>
              <a:ext uri="{FF2B5EF4-FFF2-40B4-BE49-F238E27FC236}">
                <a16:creationId xmlns:a16="http://schemas.microsoft.com/office/drawing/2014/main" id="{76476E70-ACE0-3ECA-191C-49AAB13D5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99" b="2399"/>
          <a:stretch/>
        </p:blipFill>
        <p:spPr>
          <a:xfrm>
            <a:off x="4417060" y="1728175"/>
            <a:ext cx="3357880" cy="319678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29AAA55-B5A1-20DD-AD78-55DC92124F75}"/>
              </a:ext>
            </a:extLst>
          </p:cNvPr>
          <p:cNvSpPr/>
          <p:nvPr/>
        </p:nvSpPr>
        <p:spPr>
          <a:xfrm>
            <a:off x="8255779" y="1595289"/>
            <a:ext cx="3644781" cy="49678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6047802-5960-BA3D-2E22-213B3A46557D}"/>
              </a:ext>
            </a:extLst>
          </p:cNvPr>
          <p:cNvSpPr txBox="1">
            <a:spLocks/>
          </p:cNvSpPr>
          <p:nvPr/>
        </p:nvSpPr>
        <p:spPr>
          <a:xfrm>
            <a:off x="8315602" y="5027302"/>
            <a:ext cx="3233673" cy="1574886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CMK-SS4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Arial" panose="020B0604020202020204" pitchFamily="34" charset="0"/>
              </a:rPr>
              <a:t>Wall Hanging Side by Side Commercial Manifold Kit featuring 4 NCC199CDV Tankless Water Heaters (sold separately)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Max BTU/h: 799,600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3" name="Content Placeholder 5">
            <a:extLst>
              <a:ext uri="{FF2B5EF4-FFF2-40B4-BE49-F238E27FC236}">
                <a16:creationId xmlns:a16="http://schemas.microsoft.com/office/drawing/2014/main" id="{B6E9F1B9-4313-3504-AF89-15B38186D2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92" b="3192"/>
          <a:stretch/>
        </p:blipFill>
        <p:spPr>
          <a:xfrm>
            <a:off x="8376919" y="1728175"/>
            <a:ext cx="3414757" cy="319678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EEB8E366-82A8-80C5-FB9D-2A8F1CC7E481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CMK (Commercial Manifold Kit)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System Configurations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Medium" panose="020B06030201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9CD4E3-C492-6E7D-D5F8-127B9FB4DB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15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187571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86A06E2-460A-CE86-64FE-E1770F3D07D7}"/>
              </a:ext>
            </a:extLst>
          </p:cNvPr>
          <p:cNvSpPr/>
          <p:nvPr/>
        </p:nvSpPr>
        <p:spPr>
          <a:xfrm>
            <a:off x="6487554" y="1862342"/>
            <a:ext cx="4037176" cy="475210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537F79-FA6A-7292-E5AE-8F08FABCD684}"/>
              </a:ext>
            </a:extLst>
          </p:cNvPr>
          <p:cNvSpPr/>
          <p:nvPr/>
        </p:nvSpPr>
        <p:spPr>
          <a:xfrm>
            <a:off x="1620140" y="1862343"/>
            <a:ext cx="4037176" cy="475210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9956520D-212D-54AD-82F0-9C037C9B2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700" r="-18691"/>
          <a:stretch>
            <a:fillRect/>
          </a:stretch>
        </p:blipFill>
        <p:spPr>
          <a:xfrm>
            <a:off x="1765486" y="1953638"/>
            <a:ext cx="3746313" cy="272674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C088F16B-4327-CC32-B89B-4DBC3BFBD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918" r="-19688" b="1051"/>
          <a:stretch>
            <a:fillRect/>
          </a:stretch>
        </p:blipFill>
        <p:spPr>
          <a:xfrm>
            <a:off x="6614160" y="1953638"/>
            <a:ext cx="3792033" cy="272674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CB9A7402-932E-9C63-9CA8-989C4588B311}"/>
              </a:ext>
            </a:extLst>
          </p:cNvPr>
          <p:cNvSpPr txBox="1">
            <a:spLocks/>
          </p:cNvSpPr>
          <p:nvPr/>
        </p:nvSpPr>
        <p:spPr>
          <a:xfrm>
            <a:off x="1682717" y="4743455"/>
            <a:ext cx="3901960" cy="1788181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CMK-BB2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Arial" panose="020B0604020202020204" pitchFamily="34" charset="0"/>
              </a:rPr>
              <a:t>Commercial Manifold Kit connecting 2 Back to Back NCC199CDV Tankless Water Heaters (sold separately) installed on CRK Base – Floor standing rack (sold separately)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Max BTU/h: 399,800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 panose="020B06030201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D9D7834-7748-13B7-3DE2-8171093CE3FB}"/>
              </a:ext>
            </a:extLst>
          </p:cNvPr>
          <p:cNvSpPr txBox="1">
            <a:spLocks/>
          </p:cNvSpPr>
          <p:nvPr/>
        </p:nvSpPr>
        <p:spPr>
          <a:xfrm>
            <a:off x="6538767" y="4743455"/>
            <a:ext cx="3921285" cy="1788181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CMK-BB4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Arial" panose="020B0604020202020204" pitchFamily="34" charset="0"/>
              </a:rPr>
              <a:t>Commercial Manifold Kit connecting 4 Back to Back NCC199CDV Tankless Water Heaters (sold separately) installed on CRK Base – Floor standing rack (sold separately)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Max BTU/h: 799,600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Medium" panose="020B06030201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DA1FC09-446C-047B-9F02-E023B90030D6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CMK (Commercial Manifold Kit)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System Configurations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Medium" panose="020B06030201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163CBF-E644-ECF6-C889-68825CAC8A44}"/>
              </a:ext>
            </a:extLst>
          </p:cNvPr>
          <p:cNvSpPr txBox="1"/>
          <p:nvPr/>
        </p:nvSpPr>
        <p:spPr>
          <a:xfrm>
            <a:off x="150073" y="1018874"/>
            <a:ext cx="25067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n-ea"/>
                <a:cs typeface="Arial" panose="020B0604020202020204" pitchFamily="34" charset="0"/>
              </a:rPr>
              <a:t>Back to Back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ED1C24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FE2DB7-2D2D-6420-541C-F7DB9653C2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15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675118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FD8FDD-413C-C4E8-8245-81BF7F193F4C}"/>
              </a:ext>
            </a:extLst>
          </p:cNvPr>
          <p:cNvSpPr/>
          <p:nvPr/>
        </p:nvSpPr>
        <p:spPr>
          <a:xfrm>
            <a:off x="6492240" y="1865376"/>
            <a:ext cx="4037176" cy="475210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C3628C-FF26-0969-30A4-D23C20BB10D4}"/>
              </a:ext>
            </a:extLst>
          </p:cNvPr>
          <p:cNvSpPr/>
          <p:nvPr/>
        </p:nvSpPr>
        <p:spPr>
          <a:xfrm>
            <a:off x="1618488" y="1865376"/>
            <a:ext cx="4037176" cy="475210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85F07F6-32B1-D00F-7F4F-D7BCEDD837C8}"/>
              </a:ext>
            </a:extLst>
          </p:cNvPr>
          <p:cNvSpPr txBox="1">
            <a:spLocks/>
          </p:cNvSpPr>
          <p:nvPr/>
        </p:nvSpPr>
        <p:spPr>
          <a:xfrm>
            <a:off x="1742675" y="4801495"/>
            <a:ext cx="3348605" cy="1574886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CRK-BASE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Arial" panose="020B0604020202020204" pitchFamily="34" charset="0"/>
              </a:rPr>
              <a:t>The CRK-BASE commercial rack kit allows for custom floor standing installations of 1 to 4 tankless units.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2ED4FE8-E486-2E29-D958-5B32AFFA079A}"/>
              </a:ext>
            </a:extLst>
          </p:cNvPr>
          <p:cNvSpPr txBox="1">
            <a:spLocks/>
          </p:cNvSpPr>
          <p:nvPr/>
        </p:nvSpPr>
        <p:spPr>
          <a:xfrm>
            <a:off x="6559269" y="4801495"/>
            <a:ext cx="3348605" cy="1574886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CRK-ADDON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Arial" panose="020B0604020202020204" pitchFamily="34" charset="0"/>
              </a:rPr>
              <a:t>The CRK-ADDON commercial kit lets you expand your existing system to more than 4 units.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D2CDCA40-8B17-743E-F806-3C66856068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3" r="2683"/>
          <a:stretch/>
        </p:blipFill>
        <p:spPr>
          <a:xfrm>
            <a:off x="1799819" y="1969847"/>
            <a:ext cx="3674513" cy="278592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D6289B65-7EDD-733D-05BA-1155169CAD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55" r="11941" b="3418"/>
          <a:stretch/>
        </p:blipFill>
        <p:spPr>
          <a:xfrm>
            <a:off x="6619980" y="1965512"/>
            <a:ext cx="3781695" cy="27688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6C49976-8C85-6B81-0446-9ADBADCFEE16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CRK (Commercial Rack Kit)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Franklin Gothic Medium" panose="020B0603020102020204" pitchFamily="34" charset="0"/>
                <a:ea typeface="+mj-ea"/>
                <a:cs typeface="Arial" panose="020B0604020202020204" pitchFamily="34" charset="0"/>
              </a:rPr>
              <a:t>System Configurations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Franklin Gothic Medium" panose="020B06030201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D41DAB-17C0-8C76-2850-DDA73AE12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15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446883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7F850-3631-E1CD-1043-BCD2FDA6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0576B8-178A-C254-7062-E3ABAF6B5B9C}"/>
              </a:ext>
            </a:extLst>
          </p:cNvPr>
          <p:cNvSpPr/>
          <p:nvPr/>
        </p:nvSpPr>
        <p:spPr>
          <a:xfrm>
            <a:off x="3892518" y="1334830"/>
            <a:ext cx="7391177" cy="52488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9C95837-9925-0A29-3547-624C07378A76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(Commercial Manifold Kit)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Design Your System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E715A8-FF10-AB2F-050E-2F432AF7DFA2}"/>
              </a:ext>
            </a:extLst>
          </p:cNvPr>
          <p:cNvSpPr txBox="1"/>
          <p:nvPr/>
        </p:nvSpPr>
        <p:spPr>
          <a:xfrm>
            <a:off x="221478" y="2201498"/>
            <a:ext cx="25067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Step 1</a:t>
            </a:r>
            <a:endParaRPr lang="en-US" sz="4400" dirty="0">
              <a:solidFill>
                <a:srgbClr val="ED1C24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DE28C34-1232-7CAE-45B4-01962644EF7E}"/>
              </a:ext>
            </a:extLst>
          </p:cNvPr>
          <p:cNvSpPr txBox="1">
            <a:spLocks/>
          </p:cNvSpPr>
          <p:nvPr/>
        </p:nvSpPr>
        <p:spPr>
          <a:xfrm>
            <a:off x="3965448" y="6044540"/>
            <a:ext cx="7235952" cy="539140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2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Designed for Use With Our NCC199CDV Pro Tankless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8AF9A4C-AB62-CFB6-ADF0-4C3A07520229}"/>
              </a:ext>
            </a:extLst>
          </p:cNvPr>
          <p:cNvSpPr txBox="1">
            <a:spLocks/>
          </p:cNvSpPr>
          <p:nvPr/>
        </p:nvSpPr>
        <p:spPr>
          <a:xfrm>
            <a:off x="221478" y="2883666"/>
            <a:ext cx="3591794" cy="32367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Select Desired Number of NCC199CDV Pro Tankless Needed for System</a:t>
            </a:r>
            <a:endParaRPr lang="en-US" sz="28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F45509-D2BF-5B93-74B3-076B45CC219A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68" t="10998" r="23829" b="8961"/>
          <a:stretch>
            <a:fillRect/>
          </a:stretch>
        </p:blipFill>
        <p:spPr>
          <a:xfrm>
            <a:off x="8453120" y="2183463"/>
            <a:ext cx="2416865" cy="3472862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A43EC2-C4E0-55BD-B1B6-E3D905E9F2AA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68" t="10998" r="23829" b="8961"/>
          <a:stretch>
            <a:fillRect/>
          </a:stretch>
        </p:blipFill>
        <p:spPr>
          <a:xfrm>
            <a:off x="6446620" y="1869580"/>
            <a:ext cx="2635305" cy="3786745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A56E48-A77A-7767-BC38-14C17DE2717B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68" t="10998" r="23829" b="8961"/>
          <a:stretch>
            <a:fillRect/>
          </a:stretch>
        </p:blipFill>
        <p:spPr>
          <a:xfrm>
            <a:off x="4241800" y="1555554"/>
            <a:ext cx="2853845" cy="4100771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86E097-7BBF-18B2-2B2C-FAD56F3BC5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435" y="3792851"/>
            <a:ext cx="1202250" cy="1919229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D0EF51-DB37-81AE-BCC3-49047C478B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0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51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AFDDD-A3A0-F410-FFFE-06B799F27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564CE2C-535C-7C63-785F-3ABEDDC1D75E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(Commercial Manifold Kit)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sz="44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Design Your </a:t>
            </a: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System</a:t>
            </a:r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942038-FCD0-1F76-3196-D6DB4F55BA2D}"/>
              </a:ext>
            </a:extLst>
          </p:cNvPr>
          <p:cNvSpPr/>
          <p:nvPr/>
        </p:nvSpPr>
        <p:spPr>
          <a:xfrm>
            <a:off x="3892518" y="1334830"/>
            <a:ext cx="7982490" cy="52488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BDA88-E2E9-FA7E-FE99-B7F4955A1602}"/>
              </a:ext>
            </a:extLst>
          </p:cNvPr>
          <p:cNvSpPr txBox="1"/>
          <p:nvPr/>
        </p:nvSpPr>
        <p:spPr>
          <a:xfrm>
            <a:off x="221478" y="2201498"/>
            <a:ext cx="2506767" cy="769441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Step 2</a:t>
            </a:r>
            <a:endParaRPr lang="en-US" sz="4400" dirty="0">
              <a:solidFill>
                <a:srgbClr val="ED1C24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FE5627-650E-13C7-D7D0-1960163CB189}"/>
              </a:ext>
            </a:extLst>
          </p:cNvPr>
          <p:cNvSpPr txBox="1">
            <a:spLocks/>
          </p:cNvSpPr>
          <p:nvPr/>
        </p:nvSpPr>
        <p:spPr>
          <a:xfrm>
            <a:off x="221478" y="2883666"/>
            <a:ext cx="3591794" cy="3236718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Choose Between Wall Hanging or Floor Standing System</a:t>
            </a:r>
            <a:endParaRPr lang="en-US" sz="28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C71973A-D587-C56D-77AA-C1880B602608}"/>
              </a:ext>
            </a:extLst>
          </p:cNvPr>
          <p:cNvSpPr txBox="1">
            <a:spLocks/>
          </p:cNvSpPr>
          <p:nvPr/>
        </p:nvSpPr>
        <p:spPr>
          <a:xfrm>
            <a:off x="4027258" y="4354838"/>
            <a:ext cx="3233679" cy="2052058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32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CMK-SS</a:t>
            </a:r>
          </a:p>
          <a:p>
            <a:pPr>
              <a:lnSpc>
                <a:spcPct val="90000"/>
              </a:lnSpc>
            </a:pPr>
            <a:r>
              <a:rPr lang="en-US" sz="1800" b="1" i="0" dirty="0">
                <a:solidFill>
                  <a:srgbClr val="333333"/>
                </a:solidFill>
                <a:effectLst/>
                <a:latin typeface="Franklin Gothic Medium" panose="020B0603020102020204" pitchFamily="34" charset="0"/>
                <a:cs typeface="Arial" panose="020B0604020202020204" pitchFamily="34" charset="0"/>
              </a:rPr>
              <a:t>Wall Hanging Bundle Kits</a:t>
            </a:r>
          </a:p>
          <a:p>
            <a:pPr>
              <a:lnSpc>
                <a:spcPct val="90000"/>
              </a:lnSpc>
            </a:pPr>
            <a:endParaRPr lang="en-US" sz="1800" b="1" i="0" dirty="0">
              <a:solidFill>
                <a:srgbClr val="333333"/>
              </a:solidFill>
              <a:effectLst/>
              <a:latin typeface="Franklin Gothic Medium" panose="020B06030201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CMK-SS2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CMK-SS3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CMK-SS4</a:t>
            </a:r>
            <a:endParaRPr lang="en-US" sz="1600" dirty="0">
              <a:solidFill>
                <a:srgbClr val="ED1C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200E422-789C-779D-79BE-E92E6E9DB86E}"/>
              </a:ext>
            </a:extLst>
          </p:cNvPr>
          <p:cNvSpPr txBox="1">
            <a:spLocks/>
          </p:cNvSpPr>
          <p:nvPr/>
        </p:nvSpPr>
        <p:spPr>
          <a:xfrm>
            <a:off x="7812874" y="4354838"/>
            <a:ext cx="3233679" cy="2052058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32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CMK-BB</a:t>
            </a:r>
          </a:p>
          <a:p>
            <a:pPr>
              <a:lnSpc>
                <a:spcPct val="90000"/>
              </a:lnSpc>
            </a:pPr>
            <a:r>
              <a:rPr lang="en-US" sz="1800" b="1" i="0" dirty="0">
                <a:solidFill>
                  <a:srgbClr val="333333"/>
                </a:solidFill>
                <a:effectLst/>
                <a:latin typeface="Franklin Gothic Medium" panose="020B0603020102020204" pitchFamily="34" charset="0"/>
                <a:cs typeface="Arial" panose="020B0604020202020204" pitchFamily="34" charset="0"/>
              </a:rPr>
              <a:t>Floor Standing Bundle Kits</a:t>
            </a:r>
          </a:p>
          <a:p>
            <a:pPr>
              <a:lnSpc>
                <a:spcPct val="90000"/>
              </a:lnSpc>
            </a:pPr>
            <a:endParaRPr lang="en-US" sz="1800" b="1" i="0" dirty="0">
              <a:solidFill>
                <a:srgbClr val="333333"/>
              </a:solidFill>
              <a:effectLst/>
              <a:latin typeface="Franklin Gothic Medium" panose="020B06030201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CMK-BB2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CMK-BB4</a:t>
            </a:r>
            <a:endParaRPr lang="en-US" sz="1600" dirty="0">
              <a:solidFill>
                <a:srgbClr val="ED1C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8B3D82F8-43B5-03B4-7EB7-A5669572C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16" t="10711" r="5587" b="5164"/>
          <a:stretch>
            <a:fillRect/>
          </a:stretch>
        </p:blipFill>
        <p:spPr>
          <a:xfrm>
            <a:off x="4145280" y="1489129"/>
            <a:ext cx="2847644" cy="281180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F97117C-E535-A83F-8342-5780D18D8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7018" t="6617" r="-14959" b="7173"/>
          <a:stretch>
            <a:fillRect/>
          </a:stretch>
        </p:blipFill>
        <p:spPr>
          <a:xfrm>
            <a:off x="7321886" y="1516466"/>
            <a:ext cx="4306234" cy="281297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FB06FA-E827-190B-5F13-7C6D160C18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0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790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1476D-7F60-AF7E-0CB7-2A5738D47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4118916-68C7-D290-D2AD-A887A6114F3A}"/>
              </a:ext>
            </a:extLst>
          </p:cNvPr>
          <p:cNvSpPr/>
          <p:nvPr/>
        </p:nvSpPr>
        <p:spPr>
          <a:xfrm>
            <a:off x="3734022" y="1334830"/>
            <a:ext cx="8236500" cy="52488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CA165583-7D25-FF88-6058-84E29978C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16" t="10711" r="5587" b="5164"/>
          <a:stretch>
            <a:fillRect/>
          </a:stretch>
        </p:blipFill>
        <p:spPr>
          <a:xfrm>
            <a:off x="5908519" y="1419207"/>
            <a:ext cx="1953454" cy="192887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D316943-C012-0DF7-D64E-C89942BB5A2B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(Commercial Manifold Kit)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sz="44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Design Your </a:t>
            </a: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System</a:t>
            </a:r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E62346-12F8-7DC3-0C15-C6FD3A892102}"/>
              </a:ext>
            </a:extLst>
          </p:cNvPr>
          <p:cNvSpPr txBox="1"/>
          <p:nvPr/>
        </p:nvSpPr>
        <p:spPr>
          <a:xfrm>
            <a:off x="221478" y="2201498"/>
            <a:ext cx="2506767" cy="769441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Step 3</a:t>
            </a:r>
            <a:endParaRPr lang="en-US" sz="4400" dirty="0">
              <a:solidFill>
                <a:srgbClr val="ED1C24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A660470-7559-BE84-BC12-423C62A5ADEF}"/>
              </a:ext>
            </a:extLst>
          </p:cNvPr>
          <p:cNvSpPr txBox="1">
            <a:spLocks/>
          </p:cNvSpPr>
          <p:nvPr/>
        </p:nvSpPr>
        <p:spPr>
          <a:xfrm>
            <a:off x="221478" y="2883666"/>
            <a:ext cx="3591794" cy="3236718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Select Your </a:t>
            </a:r>
          </a:p>
          <a:p>
            <a:r>
              <a:rPr lang="en-US" sz="36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or CRK Configuration</a:t>
            </a:r>
            <a:endParaRPr lang="en-US" sz="28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842399-4294-2F0A-D8A0-DE05FD580786}"/>
              </a:ext>
            </a:extLst>
          </p:cNvPr>
          <p:cNvSpPr txBox="1"/>
          <p:nvPr/>
        </p:nvSpPr>
        <p:spPr>
          <a:xfrm>
            <a:off x="3788321" y="1935862"/>
            <a:ext cx="2147316" cy="1089529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Wall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Hanging Configurations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2C6908-97C1-6115-CFFA-99DB180759B9}"/>
              </a:ext>
            </a:extLst>
          </p:cNvPr>
          <p:cNvSpPr txBox="1"/>
          <p:nvPr/>
        </p:nvSpPr>
        <p:spPr>
          <a:xfrm>
            <a:off x="5935637" y="3348079"/>
            <a:ext cx="1926336" cy="480131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CMK-SS2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EEBB35-E912-74ED-ECD0-AEA7EEFDD970}"/>
              </a:ext>
            </a:extLst>
          </p:cNvPr>
          <p:cNvSpPr txBox="1"/>
          <p:nvPr/>
        </p:nvSpPr>
        <p:spPr>
          <a:xfrm>
            <a:off x="3918712" y="5881605"/>
            <a:ext cx="1926336" cy="480131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CMK-SS3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96DD21-A83C-E676-CB90-11E20943602A}"/>
              </a:ext>
            </a:extLst>
          </p:cNvPr>
          <p:cNvSpPr txBox="1"/>
          <p:nvPr/>
        </p:nvSpPr>
        <p:spPr>
          <a:xfrm>
            <a:off x="5980921" y="5881782"/>
            <a:ext cx="1926336" cy="480131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CMK-SS4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C78A82-AFB3-7DC2-A554-795DD95B1E9E}"/>
              </a:ext>
            </a:extLst>
          </p:cNvPr>
          <p:cNvSpPr txBox="1"/>
          <p:nvPr/>
        </p:nvSpPr>
        <p:spPr>
          <a:xfrm>
            <a:off x="8081153" y="1881410"/>
            <a:ext cx="2147316" cy="1089529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Floor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Standing Configurations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B0EF5E-8A41-966F-B176-EE729AE3E1DE}"/>
              </a:ext>
            </a:extLst>
          </p:cNvPr>
          <p:cNvSpPr txBox="1"/>
          <p:nvPr/>
        </p:nvSpPr>
        <p:spPr>
          <a:xfrm>
            <a:off x="8012553" y="5879518"/>
            <a:ext cx="1926336" cy="480131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CMK-BB2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E55896-8681-9214-AF19-A9149F2A406B}"/>
              </a:ext>
            </a:extLst>
          </p:cNvPr>
          <p:cNvSpPr txBox="1"/>
          <p:nvPr/>
        </p:nvSpPr>
        <p:spPr>
          <a:xfrm>
            <a:off x="9886490" y="5879518"/>
            <a:ext cx="1926336" cy="480131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CMK-BB4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6072539-B768-D941-FA2E-A87EB7411391}"/>
              </a:ext>
            </a:extLst>
          </p:cNvPr>
          <p:cNvCxnSpPr>
            <a:cxnSpLocks/>
          </p:cNvCxnSpPr>
          <p:nvPr/>
        </p:nvCxnSpPr>
        <p:spPr>
          <a:xfrm flipV="1">
            <a:off x="7992233" y="1488440"/>
            <a:ext cx="0" cy="4942840"/>
          </a:xfrm>
          <a:prstGeom prst="line">
            <a:avLst/>
          </a:prstGeom>
          <a:ln w="34925" cap="rnd">
            <a:solidFill>
              <a:srgbClr val="ED1C24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9C483F9-A06B-1193-4DA7-0B37332DA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9" r="4199"/>
          <a:stretch/>
        </p:blipFill>
        <p:spPr>
          <a:xfrm>
            <a:off x="3957275" y="3973358"/>
            <a:ext cx="1746089" cy="190616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965F5C-4358-E036-CDC5-6972E7FA5F8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7" r="1187"/>
          <a:stretch/>
        </p:blipFill>
        <p:spPr>
          <a:xfrm>
            <a:off x="5967835" y="3964894"/>
            <a:ext cx="1861938" cy="190720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82F5BC-5FA7-1FDC-8BBD-F86459949D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86" r="7386"/>
          <a:stretch/>
        </p:blipFill>
        <p:spPr>
          <a:xfrm>
            <a:off x="8164524" y="3963869"/>
            <a:ext cx="1632653" cy="191564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263BDE-B3C3-E41F-BD75-8018D0C531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53" r="8553"/>
          <a:stretch/>
        </p:blipFill>
        <p:spPr>
          <a:xfrm>
            <a:off x="10008976" y="3964803"/>
            <a:ext cx="1587956" cy="191564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DA550B-849B-0B65-9FF2-856F937E3F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0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117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FC834-B176-843E-F556-A3FBFAB65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25E5F44-51EE-A727-9A3F-00805BFC00EA}"/>
              </a:ext>
            </a:extLst>
          </p:cNvPr>
          <p:cNvSpPr/>
          <p:nvPr/>
        </p:nvSpPr>
        <p:spPr>
          <a:xfrm>
            <a:off x="2304288" y="1334830"/>
            <a:ext cx="9666234" cy="52488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22B142-9A05-0EA1-2277-E24D6AAB47A2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(Commercial Manifold Kit)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sz="44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Design Your </a:t>
            </a: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System</a:t>
            </a:r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0F86B84-7B91-F0F1-6CC5-E66E7E612281}"/>
              </a:ext>
            </a:extLst>
          </p:cNvPr>
          <p:cNvSpPr txBox="1">
            <a:spLocks/>
          </p:cNvSpPr>
          <p:nvPr/>
        </p:nvSpPr>
        <p:spPr>
          <a:xfrm>
            <a:off x="2449811" y="4904676"/>
            <a:ext cx="3348605" cy="1574886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32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Step 4</a:t>
            </a:r>
          </a:p>
          <a:p>
            <a:pPr>
              <a:lnSpc>
                <a:spcPct val="90000"/>
              </a:lnSpc>
            </a:pPr>
            <a:r>
              <a:rPr lang="en-US" sz="18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Choose the Floor-Standing Base</a:t>
            </a:r>
          </a:p>
          <a:p>
            <a:pPr>
              <a:lnSpc>
                <a:spcPct val="90000"/>
              </a:lnSpc>
            </a:pPr>
            <a:r>
              <a:rPr lang="en-US" sz="18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(For CRK Only)</a:t>
            </a:r>
          </a:p>
          <a:p>
            <a:pPr>
              <a:lnSpc>
                <a:spcPct val="90000"/>
              </a:lnSpc>
            </a:pPr>
            <a:endParaRPr lang="en-US" sz="11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400" b="0" i="0" dirty="0">
                <a:solidFill>
                  <a:srgbClr val="333333"/>
                </a:solidFill>
                <a:effectLst/>
                <a:latin typeface="Franklin Gothic Book" panose="020B0503020102020204" pitchFamily="34" charset="0"/>
                <a:cs typeface="Arial" panose="020B0604020202020204" pitchFamily="34" charset="0"/>
              </a:rPr>
              <a:t>The CRK-BASE commercial rack kit allows for custom floor standing installations of 1 to 4 tankless units.</a:t>
            </a:r>
            <a:endParaRPr lang="en-US" sz="5400" b="1" dirty="0"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8658E954-37C2-6BE9-59C9-99C5209C7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11" t="4887" r="6248" b="5429"/>
          <a:stretch/>
        </p:blipFill>
        <p:spPr>
          <a:xfrm>
            <a:off x="2449811" y="1444113"/>
            <a:ext cx="4498431" cy="33564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066724B-17FA-3A5C-E20F-AE8F2644DD78}"/>
              </a:ext>
            </a:extLst>
          </p:cNvPr>
          <p:cNvSpPr txBox="1">
            <a:spLocks/>
          </p:cNvSpPr>
          <p:nvPr/>
        </p:nvSpPr>
        <p:spPr>
          <a:xfrm>
            <a:off x="7297607" y="4900823"/>
            <a:ext cx="3348605" cy="1574886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25000"/>
              </a:prst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32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Step 5</a:t>
            </a:r>
          </a:p>
          <a:p>
            <a:pPr>
              <a:lnSpc>
                <a:spcPct val="90000"/>
              </a:lnSpc>
            </a:pPr>
            <a:r>
              <a:rPr lang="en-US" sz="18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Select Optional Extension</a:t>
            </a:r>
          </a:p>
          <a:p>
            <a:pPr>
              <a:lnSpc>
                <a:spcPct val="90000"/>
              </a:lnSpc>
            </a:pPr>
            <a:r>
              <a:rPr lang="en-US" sz="18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(For CRK Only)</a:t>
            </a:r>
          </a:p>
          <a:p>
            <a:pPr>
              <a:lnSpc>
                <a:spcPct val="90000"/>
              </a:lnSpc>
            </a:pPr>
            <a:endParaRPr lang="en-US" sz="11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400" b="0" i="0" dirty="0">
                <a:solidFill>
                  <a:srgbClr val="333333"/>
                </a:solidFill>
                <a:effectLst/>
                <a:latin typeface="Franklin Gothic Book" panose="020B0503020102020204" pitchFamily="34" charset="0"/>
                <a:cs typeface="Arial" panose="020B0604020202020204" pitchFamily="34" charset="0"/>
              </a:rPr>
              <a:t>The CRK-ADDON commercial kit lets you expand your existing system to more than 4 units.</a:t>
            </a:r>
            <a:endParaRPr lang="en-US" sz="5400" b="1" dirty="0"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B166E486-9346-9BA4-0F4E-422D8052BB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455" r="11941" b="3418"/>
          <a:stretch/>
        </p:blipFill>
        <p:spPr>
          <a:xfrm>
            <a:off x="7248839" y="1447119"/>
            <a:ext cx="4580130" cy="335343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4C40AC-3FF2-FBBD-BA55-1FC308EEE9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0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223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A87C7-DE4D-1F76-DB9B-8EF1A2160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586B21C-9734-DC73-47F8-5887ABBEFC9C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(Commercial Manifold Kit)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sz="44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Additional Notes</a:t>
            </a:r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3B299A-6303-B884-2CBD-AAA743F59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072" y="4650486"/>
            <a:ext cx="5874522" cy="2107350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05A75E-02DA-4603-30F9-CDF8B627A4A7}"/>
              </a:ext>
            </a:extLst>
          </p:cNvPr>
          <p:cNvSpPr txBox="1"/>
          <p:nvPr/>
        </p:nvSpPr>
        <p:spPr>
          <a:xfrm>
            <a:off x="2858072" y="4231505"/>
            <a:ext cx="5874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Common Header Diameter Recommendation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809773-4470-3E74-9BC4-7DC6C88A8AD1}"/>
              </a:ext>
            </a:extLst>
          </p:cNvPr>
          <p:cNvSpPr txBox="1"/>
          <p:nvPr/>
        </p:nvSpPr>
        <p:spPr>
          <a:xfrm>
            <a:off x="331856" y="1227030"/>
            <a:ext cx="11378559" cy="3060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One CRK-ADDON may be used per CRK-BASE. Attempting to use multiple CRK-ADDON may result in misaligned water and gas manifolds.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Up to 24 NCC199CDV Pro heaters can be connected using multiples of the CRK-BASE and CRK-ADDON kits. Quick Connect Pro up </a:t>
            </a:r>
            <a:r>
              <a:rPr lang="en-US">
                <a:solidFill>
                  <a:schemeClr val="bg1"/>
                </a:solidFill>
                <a:latin typeface="Franklin Gothic Book" panose="020B0503020102020204" pitchFamily="34" charset="0"/>
              </a:rPr>
              <a:t>to 8 </a:t>
            </a: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units or use a 6, 12 or 24 unit system controller (sold separately) to ensure system balancing and load management.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NCC199CDV Pro units may be common vented, refer to the common vent manual for full details.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Manifold sizing is designed for a maximum of eight (8) water heaters. In order to connect units in greater number than eight, a common header of a larger diameter may be necessary. Refer to local plumbing and/or building code for minimum pipe sizing requirements.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EF1B92-522B-9524-2B49-FCFC30008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0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12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79874-CC6A-122F-10E5-688A63E2B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62C47F-17A5-5F90-048B-8E4D7D951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000"/>
                    </a14:imgEffect>
                    <a14:imgEffect>
                      <a14:saturation sat="6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520" y="1655440"/>
            <a:ext cx="6464070" cy="4079880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81CB3D-F92C-6BE2-6692-D49FFC45FAEB}"/>
              </a:ext>
            </a:extLst>
          </p:cNvPr>
          <p:cNvSpPr txBox="1"/>
          <p:nvPr/>
        </p:nvSpPr>
        <p:spPr>
          <a:xfrm>
            <a:off x="7062856" y="2975562"/>
            <a:ext cx="4905624" cy="25444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b="0" i="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Cardboard Mounting Template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2” Hot Water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2” Cold Water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2” Gas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¾” Condensate Drain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2x Manifold Wall Mount Brackets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Clamps, Caps, </a:t>
            </a:r>
            <a:r>
              <a:rPr lang="en-US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Etc</a:t>
            </a:r>
            <a:endParaRPr lang="en-US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See Page 3 of Installation Manual for full details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5533415-21DC-D03B-1F1F-D04F8B70B8C2}"/>
              </a:ext>
            </a:extLst>
          </p:cNvPr>
          <p:cNvSpPr txBox="1">
            <a:spLocks/>
          </p:cNvSpPr>
          <p:nvPr/>
        </p:nvSpPr>
        <p:spPr>
          <a:xfrm>
            <a:off x="6990080" y="1655440"/>
            <a:ext cx="4978400" cy="152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CMK  (Wall Mount)</a:t>
            </a:r>
            <a:br>
              <a:rPr lang="en-US" sz="6000" b="1" dirty="0">
                <a:solidFill>
                  <a:srgbClr val="ED1C24"/>
                </a:solidFill>
                <a:latin typeface="Franklin Gothic Medium" panose="020B0603020102020204" pitchFamily="34" charset="0"/>
              </a:rPr>
            </a:br>
            <a:r>
              <a:rPr lang="en-US" b="1" dirty="0">
                <a:solidFill>
                  <a:srgbClr val="ED1C24"/>
                </a:solidFill>
                <a:latin typeface="Franklin Gothic Medium" panose="020B0603020102020204" pitchFamily="34" charset="0"/>
              </a:rPr>
              <a:t>In The Box</a:t>
            </a:r>
            <a:endParaRPr lang="en-US" sz="72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3569AF8-13D5-829B-BAB5-9A3F4D607DF6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(3 Unit Wall Mount)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Installation Overview</a:t>
            </a:r>
          </a:p>
          <a:p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151C3A-6A7A-EFEC-A56E-0A0CFCEC7746}"/>
              </a:ext>
            </a:extLst>
          </p:cNvPr>
          <p:cNvSpPr txBox="1"/>
          <p:nvPr/>
        </p:nvSpPr>
        <p:spPr>
          <a:xfrm>
            <a:off x="150073" y="1018874"/>
            <a:ext cx="25067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 The Box</a:t>
            </a:r>
            <a:endParaRPr lang="en-US" sz="2800" dirty="0">
              <a:solidFill>
                <a:srgbClr val="ED1C24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9B734A-831E-BE4F-B2F1-367382FFCD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23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9DAB6-A825-95F0-2E93-57B20CC2F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2E7832A-C9D8-128F-E839-51A033FE12BD}"/>
              </a:ext>
            </a:extLst>
          </p:cNvPr>
          <p:cNvSpPr txBox="1"/>
          <p:nvPr/>
        </p:nvSpPr>
        <p:spPr>
          <a:xfrm>
            <a:off x="7062856" y="2975562"/>
            <a:ext cx="4905624" cy="25444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b="0" i="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Determine number of units to be mounted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Template may be folded if less than 4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Align left bracket mount with stud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Level template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Secure template to wall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Drill pilot holes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Remove template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8E82985-7197-E4E8-3816-6BE9B664F8FD}"/>
              </a:ext>
            </a:extLst>
          </p:cNvPr>
          <p:cNvSpPr txBox="1">
            <a:spLocks/>
          </p:cNvSpPr>
          <p:nvPr/>
        </p:nvSpPr>
        <p:spPr>
          <a:xfrm>
            <a:off x="6990080" y="1655440"/>
            <a:ext cx="4978400" cy="152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CMK  (Wall Mount)</a:t>
            </a:r>
            <a:br>
              <a:rPr lang="en-US" sz="6000" b="1" dirty="0">
                <a:solidFill>
                  <a:srgbClr val="ED1C24"/>
                </a:solidFill>
                <a:latin typeface="Franklin Gothic Medium" panose="020B0603020102020204" pitchFamily="34" charset="0"/>
              </a:rPr>
            </a:br>
            <a:r>
              <a:rPr lang="en-US" b="1" dirty="0">
                <a:solidFill>
                  <a:srgbClr val="ED1C24"/>
                </a:solidFill>
                <a:latin typeface="Franklin Gothic Medium" panose="020B0603020102020204" pitchFamily="34" charset="0"/>
              </a:rPr>
              <a:t>Mounting Template</a:t>
            </a:r>
            <a:endParaRPr lang="en-US" sz="72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1" name="Picture 10" descr="A few men pointing at a whiteboard&#10;&#10;Description automatically generated">
            <a:extLst>
              <a:ext uri="{FF2B5EF4-FFF2-40B4-BE49-F238E27FC236}">
                <a16:creationId xmlns:a16="http://schemas.microsoft.com/office/drawing/2014/main" id="{6B815EDA-7B90-60BF-F57C-F83E8F9D4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" y="1876665"/>
            <a:ext cx="6477000" cy="3643313"/>
          </a:xfrm>
          <a:prstGeom prst="rect">
            <a:avLst/>
          </a:prstGeom>
          <a:effectLst/>
        </p:spPr>
      </p:pic>
      <p:pic>
        <p:nvPicPr>
          <p:cNvPr id="13" name="Picture 12" descr="A person looking at a whiteboard&#10;&#10;Description automatically generated">
            <a:extLst>
              <a:ext uri="{FF2B5EF4-FFF2-40B4-BE49-F238E27FC236}">
                <a16:creationId xmlns:a16="http://schemas.microsoft.com/office/drawing/2014/main" id="{AE28AC76-AFE3-922E-AE6C-6C1F50A54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0" y="1876665"/>
            <a:ext cx="6477000" cy="3643313"/>
          </a:xfrm>
          <a:prstGeom prst="rect">
            <a:avLst/>
          </a:prstGeom>
          <a:effectLst/>
        </p:spPr>
      </p:pic>
      <p:pic>
        <p:nvPicPr>
          <p:cNvPr id="21" name="Picture 20" descr="A hand pointing at a drawing&#10;&#10;Description automatically generated">
            <a:extLst>
              <a:ext uri="{FF2B5EF4-FFF2-40B4-BE49-F238E27FC236}">
                <a16:creationId xmlns:a16="http://schemas.microsoft.com/office/drawing/2014/main" id="{DDAD299C-E878-C3BD-CB08-F96CA14C2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19" y="1876665"/>
            <a:ext cx="6477001" cy="3643313"/>
          </a:xfrm>
          <a:prstGeom prst="rect">
            <a:avLst/>
          </a:prstGeom>
          <a:effectLst/>
        </p:spPr>
      </p:pic>
      <p:pic>
        <p:nvPicPr>
          <p:cNvPr id="15" name="Picture 14" descr="A hand holding a blue plastic piece of paper&#10;&#10;Description automatically generated">
            <a:extLst>
              <a:ext uri="{FF2B5EF4-FFF2-40B4-BE49-F238E27FC236}">
                <a16:creationId xmlns:a16="http://schemas.microsoft.com/office/drawing/2014/main" id="{D46003D9-B5FB-C3D6-03AA-576FFC1D0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20" y="1876665"/>
            <a:ext cx="6477000" cy="3643313"/>
          </a:xfrm>
          <a:prstGeom prst="rect">
            <a:avLst/>
          </a:prstGeom>
          <a:effectLst/>
        </p:spPr>
      </p:pic>
      <p:pic>
        <p:nvPicPr>
          <p:cNvPr id="17" name="Picture 16" descr="Hands holding a blue ruler&#10;&#10;Description automatically generated">
            <a:extLst>
              <a:ext uri="{FF2B5EF4-FFF2-40B4-BE49-F238E27FC236}">
                <a16:creationId xmlns:a16="http://schemas.microsoft.com/office/drawing/2014/main" id="{B2C8B094-4A2D-8637-AA6D-5CCBF2A00C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19" y="1876665"/>
            <a:ext cx="6477001" cy="3643313"/>
          </a:xfrm>
          <a:prstGeom prst="rect">
            <a:avLst/>
          </a:prstGeom>
          <a:effectLst/>
        </p:spPr>
      </p:pic>
      <p:pic>
        <p:nvPicPr>
          <p:cNvPr id="4" name="Picture 3" descr="A person using a drill to drill a hole in a wall&#10;&#10;Description automatically generated">
            <a:extLst>
              <a:ext uri="{FF2B5EF4-FFF2-40B4-BE49-F238E27FC236}">
                <a16:creationId xmlns:a16="http://schemas.microsoft.com/office/drawing/2014/main" id="{EFFDDE23-2925-5A1F-79BC-54FE97FD46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520" y="1876665"/>
            <a:ext cx="6477000" cy="3643313"/>
          </a:xfrm>
          <a:prstGeom prst="rect">
            <a:avLst/>
          </a:prstGeom>
          <a:effectLst/>
        </p:spPr>
      </p:pic>
      <p:pic>
        <p:nvPicPr>
          <p:cNvPr id="9" name="Picture 8" descr="A person standing next to a white board&#10;&#10;Description automatically generated">
            <a:extLst>
              <a:ext uri="{FF2B5EF4-FFF2-40B4-BE49-F238E27FC236}">
                <a16:creationId xmlns:a16="http://schemas.microsoft.com/office/drawing/2014/main" id="{B52867AF-78AD-302F-9890-711ED2CA2E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519" y="1876665"/>
            <a:ext cx="6477001" cy="3643313"/>
          </a:xfrm>
          <a:prstGeom prst="rect">
            <a:avLst/>
          </a:prstGeom>
          <a:effectLst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2F3DE1E-83A2-DA31-4BF3-346768DCE9AC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(3 Unit Wall Mount)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Installation Overview</a:t>
            </a:r>
          </a:p>
          <a:p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4145E-690D-CBC0-476A-D6ED9FB91748}"/>
              </a:ext>
            </a:extLst>
          </p:cNvPr>
          <p:cNvSpPr txBox="1"/>
          <p:nvPr/>
        </p:nvSpPr>
        <p:spPr>
          <a:xfrm>
            <a:off x="150073" y="1018874"/>
            <a:ext cx="4482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Using Mounting Template</a:t>
            </a:r>
            <a:endParaRPr lang="en-US" sz="2800" dirty="0">
              <a:solidFill>
                <a:srgbClr val="ED1C24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AB70FD-958A-B690-BF76-36F7E90DE9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31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5A46F-398E-B8A5-BD33-86558B705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and holding a gold object&#10;&#10;Description automatically generated with medium confidence">
            <a:extLst>
              <a:ext uri="{FF2B5EF4-FFF2-40B4-BE49-F238E27FC236}">
                <a16:creationId xmlns:a16="http://schemas.microsoft.com/office/drawing/2014/main" id="{674483B6-777B-B66F-75D3-1D7311564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" y="1876664"/>
            <a:ext cx="6477000" cy="3643313"/>
          </a:xfrm>
          <a:prstGeom prst="rect">
            <a:avLst/>
          </a:prstGeom>
          <a:effectLst/>
        </p:spPr>
      </p:pic>
      <p:pic>
        <p:nvPicPr>
          <p:cNvPr id="12" name="Picture 11" descr="A close-up of a hand holding a plastic tube&#10;&#10;Description automatically generated">
            <a:extLst>
              <a:ext uri="{FF2B5EF4-FFF2-40B4-BE49-F238E27FC236}">
                <a16:creationId xmlns:a16="http://schemas.microsoft.com/office/drawing/2014/main" id="{8A8ADDA8-22AD-FD46-367C-8F16DB2EC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0" y="1876663"/>
            <a:ext cx="6477000" cy="3643313"/>
          </a:xfrm>
          <a:prstGeom prst="rect">
            <a:avLst/>
          </a:prstGeom>
          <a:effectLst/>
        </p:spPr>
      </p:pic>
      <p:pic>
        <p:nvPicPr>
          <p:cNvPr id="16" name="Picture 15" descr="A finger pointing at a machine&#10;&#10;Description automatically generated">
            <a:extLst>
              <a:ext uri="{FF2B5EF4-FFF2-40B4-BE49-F238E27FC236}">
                <a16:creationId xmlns:a16="http://schemas.microsoft.com/office/drawing/2014/main" id="{5B0ABBA3-0C9E-A14B-BC4D-C6F0F220C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2" y="1876661"/>
            <a:ext cx="6476998" cy="3643312"/>
          </a:xfrm>
          <a:prstGeom prst="rect">
            <a:avLst/>
          </a:prstGeom>
          <a:effectLst/>
        </p:spPr>
      </p:pic>
      <p:pic>
        <p:nvPicPr>
          <p:cNvPr id="19" name="Picture 18" descr="A person's hand holding a hose to a machine&#10;&#10;Description automatically generated">
            <a:extLst>
              <a:ext uri="{FF2B5EF4-FFF2-40B4-BE49-F238E27FC236}">
                <a16:creationId xmlns:a16="http://schemas.microsoft.com/office/drawing/2014/main" id="{EDB0AFE0-67B0-4012-7FD0-E519819C4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22" y="1876658"/>
            <a:ext cx="6476998" cy="3643312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54C628-74FE-1BE0-6B29-E531E8EEFDAA}"/>
              </a:ext>
            </a:extLst>
          </p:cNvPr>
          <p:cNvSpPr txBox="1"/>
          <p:nvPr/>
        </p:nvSpPr>
        <p:spPr>
          <a:xfrm>
            <a:off x="7062856" y="2975562"/>
            <a:ext cx="4905624" cy="25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Attach iso kit unions to cold/hot fittings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Attach braided hose to condensate fitting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Attach gas union to unit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Attach condensate fitting to unit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endParaRPr lang="en-US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endParaRPr lang="en-US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985E703-01BD-B019-8C45-35119AAD7C0C}"/>
              </a:ext>
            </a:extLst>
          </p:cNvPr>
          <p:cNvSpPr txBox="1">
            <a:spLocks/>
          </p:cNvSpPr>
          <p:nvPr/>
        </p:nvSpPr>
        <p:spPr>
          <a:xfrm>
            <a:off x="6990080" y="1655440"/>
            <a:ext cx="4978400" cy="152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CMK  (Wall Mount)</a:t>
            </a:r>
            <a:br>
              <a:rPr lang="en-US" sz="6000" b="1" dirty="0">
                <a:solidFill>
                  <a:srgbClr val="ED1C24"/>
                </a:solidFill>
                <a:latin typeface="Franklin Gothic Medium" panose="020B0603020102020204" pitchFamily="34" charset="0"/>
              </a:rPr>
            </a:br>
            <a:r>
              <a:rPr lang="en-US" b="1" dirty="0">
                <a:solidFill>
                  <a:srgbClr val="ED1C24"/>
                </a:solidFill>
                <a:latin typeface="Franklin Gothic Medium" panose="020B0603020102020204" pitchFamily="34" charset="0"/>
              </a:rPr>
              <a:t>Preparing Heaters</a:t>
            </a:r>
            <a:endParaRPr lang="en-US" sz="72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3D733A-4985-670C-802D-8EC78D11EF04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(3 Unit Wall Mount)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Installation Overview</a:t>
            </a:r>
          </a:p>
          <a:p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A503CF-6AFF-95DB-5311-BF56A4F30F79}"/>
              </a:ext>
            </a:extLst>
          </p:cNvPr>
          <p:cNvSpPr txBox="1"/>
          <p:nvPr/>
        </p:nvSpPr>
        <p:spPr>
          <a:xfrm>
            <a:off x="150073" y="1018874"/>
            <a:ext cx="50437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Preparing Heaters</a:t>
            </a:r>
            <a:endParaRPr lang="en-US" sz="2800" dirty="0">
              <a:solidFill>
                <a:srgbClr val="ED1C24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06491C-C28A-C30E-E209-F9E8CFE0C5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088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167AA-46E9-87D3-A171-A06986381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using a level on a wall&#10;&#10;Description automatically generated">
            <a:extLst>
              <a:ext uri="{FF2B5EF4-FFF2-40B4-BE49-F238E27FC236}">
                <a16:creationId xmlns:a16="http://schemas.microsoft.com/office/drawing/2014/main" id="{87C949F5-02BD-316C-1654-A81BBE632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" y="1876664"/>
            <a:ext cx="6477000" cy="3643313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7860A8-ACC9-F3E8-A438-F41C01FCDA1A}"/>
              </a:ext>
            </a:extLst>
          </p:cNvPr>
          <p:cNvSpPr txBox="1"/>
          <p:nvPr/>
        </p:nvSpPr>
        <p:spPr>
          <a:xfrm>
            <a:off x="7062856" y="2975562"/>
            <a:ext cx="4905624" cy="25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b="0" i="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Mount heater brackets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Mount manifold wall brackets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Hang units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Make sure units are centered on bracket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Secure units to top bracket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FAB4B45-FACD-B009-0A16-55E64CD1E611}"/>
              </a:ext>
            </a:extLst>
          </p:cNvPr>
          <p:cNvSpPr txBox="1">
            <a:spLocks/>
          </p:cNvSpPr>
          <p:nvPr/>
        </p:nvSpPr>
        <p:spPr>
          <a:xfrm>
            <a:off x="6990080" y="1655440"/>
            <a:ext cx="4978400" cy="152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CMK  (Wall Mount)</a:t>
            </a:r>
            <a:br>
              <a:rPr lang="en-US" sz="6000" b="1" dirty="0">
                <a:solidFill>
                  <a:srgbClr val="ED1C24"/>
                </a:solidFill>
                <a:latin typeface="Franklin Gothic Medium" panose="020B0603020102020204" pitchFamily="34" charset="0"/>
              </a:rPr>
            </a:br>
            <a:r>
              <a:rPr lang="en-US" b="1" dirty="0">
                <a:solidFill>
                  <a:srgbClr val="ED1C24"/>
                </a:solidFill>
                <a:latin typeface="Franklin Gothic Medium" panose="020B0603020102020204" pitchFamily="34" charset="0"/>
              </a:rPr>
              <a:t>Mounting Brackets</a:t>
            </a:r>
            <a:endParaRPr lang="en-US" sz="72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9" name="Picture 8" descr="A person using a drill to drill a metal piece&#10;&#10;Description automatically generated">
            <a:extLst>
              <a:ext uri="{FF2B5EF4-FFF2-40B4-BE49-F238E27FC236}">
                <a16:creationId xmlns:a16="http://schemas.microsoft.com/office/drawing/2014/main" id="{9B8A56D0-EBA8-6386-D091-860A912CE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12" y="1880665"/>
            <a:ext cx="6469888" cy="3639312"/>
          </a:xfrm>
          <a:prstGeom prst="rect">
            <a:avLst/>
          </a:prstGeom>
          <a:effectLst/>
        </p:spPr>
      </p:pic>
      <p:pic>
        <p:nvPicPr>
          <p:cNvPr id="12" name="Picture 11" descr="A close-up of a machine&#10;&#10;Description automatically generated">
            <a:extLst>
              <a:ext uri="{FF2B5EF4-FFF2-40B4-BE49-F238E27FC236}">
                <a16:creationId xmlns:a16="http://schemas.microsoft.com/office/drawing/2014/main" id="{B608FE67-B0D9-91FD-30FE-27302DC43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" y="1878611"/>
            <a:ext cx="6469888" cy="3639312"/>
          </a:xfrm>
          <a:prstGeom prst="rect">
            <a:avLst/>
          </a:prstGeom>
          <a:effectLst/>
        </p:spPr>
      </p:pic>
      <p:pic>
        <p:nvPicPr>
          <p:cNvPr id="14" name="Picture 13" descr="A close-up of a metal piece&#10;&#10;Description automatically generated">
            <a:extLst>
              <a:ext uri="{FF2B5EF4-FFF2-40B4-BE49-F238E27FC236}">
                <a16:creationId xmlns:a16="http://schemas.microsoft.com/office/drawing/2014/main" id="{61934D5B-772F-32B9-F36D-980FAD855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346" y="1878611"/>
            <a:ext cx="6469888" cy="3639312"/>
          </a:xfrm>
          <a:prstGeom prst="rect">
            <a:avLst/>
          </a:prstGeom>
          <a:effectLst/>
        </p:spPr>
      </p:pic>
      <p:pic>
        <p:nvPicPr>
          <p:cNvPr id="16" name="Picture 15" descr="A person using a drill to cut a hole in a wall&#10;&#10;Description automatically generated">
            <a:extLst>
              <a:ext uri="{FF2B5EF4-FFF2-40B4-BE49-F238E27FC236}">
                <a16:creationId xmlns:a16="http://schemas.microsoft.com/office/drawing/2014/main" id="{EA9EBE76-EA0D-F8C0-EAF0-38A43D53F5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346" y="1874610"/>
            <a:ext cx="6486556" cy="3648688"/>
          </a:xfrm>
          <a:prstGeom prst="rect">
            <a:avLst/>
          </a:prstGeom>
          <a:effectLst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5ECD99F-ACD9-37A8-BC0E-861F706D3BFB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(3 Unit Wall Mount)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Installation Overview</a:t>
            </a:r>
          </a:p>
          <a:p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0EE845-CED8-BBC0-467A-8F71D9D716C2}"/>
              </a:ext>
            </a:extLst>
          </p:cNvPr>
          <p:cNvSpPr txBox="1"/>
          <p:nvPr/>
        </p:nvSpPr>
        <p:spPr>
          <a:xfrm>
            <a:off x="150073" y="1018874"/>
            <a:ext cx="36050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Mounting Brackets</a:t>
            </a:r>
            <a:endParaRPr lang="en-US" sz="2800" dirty="0">
              <a:solidFill>
                <a:srgbClr val="ED1C24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6AAF61-6A2F-0F6B-D1D2-A101B4D7DF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167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F098C-8FFD-427F-CEDD-FF3D6C174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14E20D-0A8D-C035-D5B4-326453C487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9456" y="1876664"/>
            <a:ext cx="6477000" cy="3643312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B7CCF5-D0C8-A138-21EF-D3C0E666A099}"/>
              </a:ext>
            </a:extLst>
          </p:cNvPr>
          <p:cNvSpPr txBox="1"/>
          <p:nvPr/>
        </p:nvSpPr>
        <p:spPr>
          <a:xfrm>
            <a:off x="7062856" y="2975562"/>
            <a:ext cx="4905624" cy="25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b="0" i="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Units and brackets mounted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Mount hot water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Mount condensate drain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Mount gas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Mount hot water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Secure bottom bracket of units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DB8F8A-2707-7E37-4C15-4472ED2AB1CA}"/>
              </a:ext>
            </a:extLst>
          </p:cNvPr>
          <p:cNvSpPr txBox="1">
            <a:spLocks/>
          </p:cNvSpPr>
          <p:nvPr/>
        </p:nvSpPr>
        <p:spPr>
          <a:xfrm>
            <a:off x="6990080" y="1655440"/>
            <a:ext cx="5100764" cy="152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CMK  (Wall Mount)</a:t>
            </a:r>
            <a:br>
              <a:rPr lang="en-US" sz="6000" b="1" dirty="0">
                <a:solidFill>
                  <a:srgbClr val="ED1C24"/>
                </a:solidFill>
                <a:latin typeface="Franklin Gothic Medium" panose="020B0603020102020204" pitchFamily="34" charset="0"/>
              </a:rPr>
            </a:br>
            <a:r>
              <a:rPr lang="en-US" b="1" dirty="0">
                <a:solidFill>
                  <a:srgbClr val="ED1C24"/>
                </a:solidFill>
                <a:latin typeface="Franklin Gothic Medium" panose="020B0603020102020204" pitchFamily="34" charset="0"/>
              </a:rPr>
              <a:t>Manifold Installation</a:t>
            </a:r>
            <a:endParaRPr lang="en-US" sz="72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8A37D7-0223-458B-6634-DD73A8FC43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9456" y="1876664"/>
            <a:ext cx="6476999" cy="3643312"/>
          </a:xfrm>
          <a:prstGeom prst="rect">
            <a:avLst/>
          </a:prstGeom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4A8EE9-7FE5-0B50-FCFA-031510BAC1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9456" y="1876664"/>
            <a:ext cx="6476999" cy="3643311"/>
          </a:xfrm>
          <a:prstGeom prst="rect">
            <a:avLst/>
          </a:prstGeom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0AC746-65A7-9C5F-E71F-823A9E0133C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19458" y="1876663"/>
            <a:ext cx="6476997" cy="3643311"/>
          </a:xfrm>
          <a:prstGeom prst="rect">
            <a:avLst/>
          </a:prstGeom>
          <a:effectLst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BFFC45-C785-EBEF-F33B-2C0EA7A646E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19458" y="1874752"/>
            <a:ext cx="6476997" cy="3643310"/>
          </a:xfrm>
          <a:prstGeom prst="rect">
            <a:avLst/>
          </a:prstGeom>
          <a:effectLst/>
        </p:spPr>
      </p:pic>
      <p:pic>
        <p:nvPicPr>
          <p:cNvPr id="15" name="Picture 14" descr="Close-up of a machine with a few valves&#10;&#10;Description automatically generated">
            <a:extLst>
              <a:ext uri="{FF2B5EF4-FFF2-40B4-BE49-F238E27FC236}">
                <a16:creationId xmlns:a16="http://schemas.microsoft.com/office/drawing/2014/main" id="{0D0BA0CE-D271-3B6A-DD86-18987E3C98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455" y="1874752"/>
            <a:ext cx="6486143" cy="364845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AE28B8E-22DA-C955-6947-706233F7BF32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CMK (3 Unit Wall Mount)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Installation Overview</a:t>
            </a:r>
          </a:p>
          <a:p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151BC-D627-E1EA-CE9E-F8ACA5907C06}"/>
              </a:ext>
            </a:extLst>
          </p:cNvPr>
          <p:cNvSpPr txBox="1"/>
          <p:nvPr/>
        </p:nvSpPr>
        <p:spPr>
          <a:xfrm>
            <a:off x="150073" y="1018874"/>
            <a:ext cx="43853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ED1C24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Manifold Installation</a:t>
            </a:r>
            <a:endParaRPr lang="en-US" sz="2800" dirty="0">
              <a:solidFill>
                <a:srgbClr val="ED1C24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32C6B4-3BF7-42BF-A01B-F16D74F90A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398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D029A-E328-41BC-5094-7C11C3385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7A62B00-9287-E0E3-A2FE-B8D9BA1DD522}"/>
              </a:ext>
            </a:extLst>
          </p:cNvPr>
          <p:cNvSpPr/>
          <p:nvPr/>
        </p:nvSpPr>
        <p:spPr>
          <a:xfrm>
            <a:off x="513172" y="1101088"/>
            <a:ext cx="5971032" cy="5303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A64D12-BDF1-35F9-96B3-5F7CEDB442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42" t="70" r="17499" b="3146"/>
          <a:stretch/>
        </p:blipFill>
        <p:spPr>
          <a:xfrm>
            <a:off x="512718" y="1097428"/>
            <a:ext cx="5971032" cy="53071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AC86BF-9E58-C12C-5983-4AA27B091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3172" y="1097428"/>
            <a:ext cx="5970578" cy="53071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36B7A4-8E33-DD5A-6F58-A07BD19C40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12718" y="1097024"/>
            <a:ext cx="5971032" cy="53075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2D3774D-9006-5059-7F2F-55A020918F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12719" y="1097024"/>
            <a:ext cx="5971032" cy="53075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8B8F06C-8443-5460-C31D-9869F91380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12266" y="1097023"/>
            <a:ext cx="5971033" cy="530758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DC882D5-9915-4B43-BF46-ED313A2B58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512267" y="1097022"/>
            <a:ext cx="5971034" cy="53075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1A445C-5D7F-1E74-7B77-6F0B203BC7B7}"/>
              </a:ext>
            </a:extLst>
          </p:cNvPr>
          <p:cNvSpPr txBox="1"/>
          <p:nvPr/>
        </p:nvSpPr>
        <p:spPr>
          <a:xfrm>
            <a:off x="7062856" y="2975562"/>
            <a:ext cx="4905624" cy="25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b="0" i="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</a:rPr>
              <a:t>Assemble CRK-BASE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Prepare and Hang Units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Install Hot Water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Install Condensate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Install Gas Manifold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Install Cold Water Manifold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76122F7-5C74-1630-6C13-27C590D33C40}"/>
              </a:ext>
            </a:extLst>
          </p:cNvPr>
          <p:cNvSpPr txBox="1">
            <a:spLocks/>
          </p:cNvSpPr>
          <p:nvPr/>
        </p:nvSpPr>
        <p:spPr>
          <a:xfrm>
            <a:off x="6990080" y="1655440"/>
            <a:ext cx="4978400" cy="1520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CRK  (Floor Standing Rack)</a:t>
            </a:r>
            <a:br>
              <a:rPr lang="en-US" sz="6000" b="1" dirty="0">
                <a:solidFill>
                  <a:srgbClr val="ED1C24"/>
                </a:solidFill>
                <a:latin typeface="Franklin Gothic Medium" panose="020B0603020102020204" pitchFamily="34" charset="0"/>
              </a:rPr>
            </a:br>
            <a:r>
              <a:rPr lang="en-US" b="1" dirty="0">
                <a:solidFill>
                  <a:srgbClr val="ED1C24"/>
                </a:solidFill>
                <a:latin typeface="Franklin Gothic Medium" panose="020B0603020102020204" pitchFamily="34" charset="0"/>
              </a:rPr>
              <a:t>Installation Basics</a:t>
            </a:r>
            <a:endParaRPr lang="en-US" sz="7200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56077D0-CE9A-CD70-37FD-C9AB4A5D954E}"/>
              </a:ext>
            </a:extLst>
          </p:cNvPr>
          <p:cNvSpPr txBox="1">
            <a:spLocks/>
          </p:cNvSpPr>
          <p:nvPr/>
        </p:nvSpPr>
        <p:spPr>
          <a:xfrm>
            <a:off x="150073" y="193800"/>
            <a:ext cx="5874522" cy="10332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CRK (4 Unit Back to Back)</a:t>
            </a:r>
            <a:br>
              <a:rPr lang="en-US" sz="40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Installation Overview</a:t>
            </a:r>
          </a:p>
          <a:p>
            <a:endParaRPr lang="en-US" sz="3400" b="1" dirty="0">
              <a:solidFill>
                <a:schemeClr val="bg1"/>
              </a:solidFill>
              <a:latin typeface="Franklin Gothic Medium" panose="020B0603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2B2E0-C989-DD8D-6613-CF7B9B99A1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176"/>
          <a:stretch>
            <a:fillRect/>
          </a:stretch>
        </p:blipFill>
        <p:spPr>
          <a:xfrm>
            <a:off x="10236197" y="6427728"/>
            <a:ext cx="1955803" cy="425806"/>
          </a:xfrm>
          <a:prstGeom prst="rect">
            <a:avLst/>
          </a:prstGeom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18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EF23E-5836-C95E-21EB-F5BB8E50E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1B44728-898D-CB1C-64EB-174554ACF1D1}"/>
              </a:ext>
            </a:extLst>
          </p:cNvPr>
          <p:cNvSpPr txBox="1">
            <a:spLocks/>
          </p:cNvSpPr>
          <p:nvPr/>
        </p:nvSpPr>
        <p:spPr>
          <a:xfrm>
            <a:off x="0" y="2497617"/>
            <a:ext cx="12192000" cy="1147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1"/>
                </a:solidFill>
                <a:latin typeface="Franklin Gothic Demi"/>
                <a:cs typeface="Calibri Light" panose="020F0302020204030204"/>
              </a:rPr>
              <a:t>THANK YOU</a:t>
            </a:r>
            <a:endParaRPr lang="en-US" sz="5400" dirty="0">
              <a:solidFill>
                <a:schemeClr val="bg1"/>
              </a:solidFill>
              <a:cs typeface="Calibri Light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5A56C1A-BE01-EDC1-1675-FDC361F33B1F}"/>
              </a:ext>
            </a:extLst>
          </p:cNvPr>
          <p:cNvCxnSpPr>
            <a:cxnSpLocks/>
          </p:cNvCxnSpPr>
          <p:nvPr/>
        </p:nvCxnSpPr>
        <p:spPr>
          <a:xfrm>
            <a:off x="4165309" y="3645194"/>
            <a:ext cx="3861381" cy="0"/>
          </a:xfrm>
          <a:prstGeom prst="straightConnector1">
            <a:avLst/>
          </a:prstGeom>
          <a:ln w="38100" cap="rnd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24D9AA9-2AF3-6FEA-385E-258645EB05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27" t="21839" r="3218" b="42383"/>
          <a:stretch>
            <a:fillRect/>
          </a:stretch>
        </p:blipFill>
        <p:spPr>
          <a:xfrm>
            <a:off x="4431474" y="3832149"/>
            <a:ext cx="3345198" cy="66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7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3120</TotalTime>
  <Words>999</Words>
  <Application>Microsoft Office PowerPoint</Application>
  <PresentationFormat>Widescreen</PresentationFormat>
  <Paragraphs>156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Calibri Light</vt:lpstr>
      <vt:lpstr>Franklin Gothic Book</vt:lpstr>
      <vt:lpstr>Franklin Gothic Demi</vt:lpstr>
      <vt:lpstr>Franklin Gothic Medium</vt:lpstr>
      <vt:lpstr>Wingdings</vt:lpstr>
      <vt:lpstr>Office Theme</vt:lpstr>
      <vt:lpstr>1_office theme</vt:lpstr>
      <vt:lpstr>CMK and CRK Commercial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Luis Pichardo</dc:creator>
  <cp:lastModifiedBy>Will Nourse</cp:lastModifiedBy>
  <cp:revision>6</cp:revision>
  <dcterms:created xsi:type="dcterms:W3CDTF">2024-12-03T17:12:53Z</dcterms:created>
  <dcterms:modified xsi:type="dcterms:W3CDTF">2026-08-18T18:46:23Z</dcterms:modified>
</cp:coreProperties>
</file>