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4520" r:id="rId2"/>
    <p:sldMasterId id="2147484532" r:id="rId3"/>
  </p:sldMasterIdLst>
  <p:notesMasterIdLst>
    <p:notesMasterId r:id="rId103"/>
  </p:notesMasterIdLst>
  <p:sldIdLst>
    <p:sldId id="256" r:id="rId4"/>
    <p:sldId id="258" r:id="rId5"/>
    <p:sldId id="1216" r:id="rId6"/>
    <p:sldId id="1217" r:id="rId7"/>
    <p:sldId id="1218" r:id="rId8"/>
    <p:sldId id="1220" r:id="rId9"/>
    <p:sldId id="1219" r:id="rId10"/>
    <p:sldId id="1221" r:id="rId11"/>
    <p:sldId id="1222" r:id="rId12"/>
    <p:sldId id="1224" r:id="rId13"/>
    <p:sldId id="1230" r:id="rId14"/>
    <p:sldId id="367" r:id="rId15"/>
    <p:sldId id="1232" r:id="rId16"/>
    <p:sldId id="1233" r:id="rId17"/>
    <p:sldId id="1225" r:id="rId18"/>
    <p:sldId id="1227" r:id="rId19"/>
    <p:sldId id="1226" r:id="rId20"/>
    <p:sldId id="1228" r:id="rId21"/>
    <p:sldId id="836" r:id="rId22"/>
    <p:sldId id="827" r:id="rId23"/>
    <p:sldId id="828" r:id="rId24"/>
    <p:sldId id="829" r:id="rId25"/>
    <p:sldId id="1121" r:id="rId26"/>
    <p:sldId id="1170" r:id="rId27"/>
    <p:sldId id="1229" r:id="rId28"/>
    <p:sldId id="1212" r:id="rId29"/>
    <p:sldId id="1213" r:id="rId30"/>
    <p:sldId id="1095" r:id="rId31"/>
    <p:sldId id="1096" r:id="rId32"/>
    <p:sldId id="1099" r:id="rId33"/>
    <p:sldId id="1231" r:id="rId34"/>
    <p:sldId id="519" r:id="rId35"/>
    <p:sldId id="1103" r:id="rId36"/>
    <p:sldId id="1089" r:id="rId37"/>
    <p:sldId id="1214" r:id="rId38"/>
    <p:sldId id="1167" r:id="rId39"/>
    <p:sldId id="1098" r:id="rId40"/>
    <p:sldId id="1164" r:id="rId41"/>
    <p:sldId id="1173" r:id="rId42"/>
    <p:sldId id="1174" r:id="rId43"/>
    <p:sldId id="1175" r:id="rId44"/>
    <p:sldId id="1176" r:id="rId45"/>
    <p:sldId id="1177" r:id="rId46"/>
    <p:sldId id="1209" r:id="rId47"/>
    <p:sldId id="1179" r:id="rId48"/>
    <p:sldId id="1187" r:id="rId49"/>
    <p:sldId id="1152" r:id="rId50"/>
    <p:sldId id="1137" r:id="rId51"/>
    <p:sldId id="1147" r:id="rId52"/>
    <p:sldId id="1188" r:id="rId53"/>
    <p:sldId id="1151" r:id="rId54"/>
    <p:sldId id="774" r:id="rId55"/>
    <p:sldId id="767" r:id="rId56"/>
    <p:sldId id="776" r:id="rId57"/>
    <p:sldId id="777" r:id="rId58"/>
    <p:sldId id="778" r:id="rId59"/>
    <p:sldId id="779" r:id="rId60"/>
    <p:sldId id="780" r:id="rId61"/>
    <p:sldId id="781" r:id="rId62"/>
    <p:sldId id="782" r:id="rId63"/>
    <p:sldId id="783" r:id="rId64"/>
    <p:sldId id="784" r:id="rId65"/>
    <p:sldId id="1196" r:id="rId66"/>
    <p:sldId id="786" r:id="rId67"/>
    <p:sldId id="787" r:id="rId68"/>
    <p:sldId id="788" r:id="rId69"/>
    <p:sldId id="835" r:id="rId70"/>
    <p:sldId id="789" r:id="rId71"/>
    <p:sldId id="790" r:id="rId72"/>
    <p:sldId id="791" r:id="rId73"/>
    <p:sldId id="792" r:id="rId74"/>
    <p:sldId id="605" r:id="rId75"/>
    <p:sldId id="607" r:id="rId76"/>
    <p:sldId id="608" r:id="rId77"/>
    <p:sldId id="609" r:id="rId78"/>
    <p:sldId id="610" r:id="rId79"/>
    <p:sldId id="611" r:id="rId80"/>
    <p:sldId id="606" r:id="rId81"/>
    <p:sldId id="612" r:id="rId82"/>
    <p:sldId id="613" r:id="rId83"/>
    <p:sldId id="615" r:id="rId84"/>
    <p:sldId id="614" r:id="rId85"/>
    <p:sldId id="617" r:id="rId86"/>
    <p:sldId id="616" r:id="rId87"/>
    <p:sldId id="808" r:id="rId88"/>
    <p:sldId id="1158" r:id="rId89"/>
    <p:sldId id="1154" r:id="rId90"/>
    <p:sldId id="1145" r:id="rId91"/>
    <p:sldId id="1162" r:id="rId92"/>
    <p:sldId id="812" r:id="rId93"/>
    <p:sldId id="813" r:id="rId94"/>
    <p:sldId id="814" r:id="rId95"/>
    <p:sldId id="815" r:id="rId96"/>
    <p:sldId id="816" r:id="rId97"/>
    <p:sldId id="818" r:id="rId98"/>
    <p:sldId id="821" r:id="rId99"/>
    <p:sldId id="1126" r:id="rId100"/>
    <p:sldId id="1018" r:id="rId101"/>
    <p:sldId id="1178" r:id="rId10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21549F"/>
    <a:srgbClr val="3366CC"/>
    <a:srgbClr val="38506C"/>
    <a:srgbClr val="324760"/>
    <a:srgbClr val="446184"/>
    <a:srgbClr val="2D4E5D"/>
    <a:srgbClr val="426186"/>
    <a:srgbClr val="3A5576"/>
    <a:srgbClr val="2B3F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D1201-6D97-414C-B1B2-8AED68088A18}" v="176" dt="2026-04-23T21:13:50.1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43" autoAdjust="0"/>
    <p:restoredTop sz="94660"/>
  </p:normalViewPr>
  <p:slideViewPr>
    <p:cSldViewPr snapToGrid="0">
      <p:cViewPr>
        <p:scale>
          <a:sx n="150" d="100"/>
          <a:sy n="150" d="100"/>
        </p:scale>
        <p:origin x="1781" y="12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108" Type="http://schemas.microsoft.com/office/2016/11/relationships/changesInfo" Target="changesInfos/changesInfo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microsoft.com/office/2015/10/relationships/revisionInfo" Target="revisionInfo.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Nourse" userId="cf5c4e54-602e-4617-8d54-3e27f39b3c92" providerId="ADAL" clId="{F3273ABF-EB60-4ABD-967C-F187ECC007B3}"/>
    <pc:docChg chg="undo custSel addSld delSld modSld">
      <pc:chgData name="Will Nourse" userId="cf5c4e54-602e-4617-8d54-3e27f39b3c92" providerId="ADAL" clId="{F3273ABF-EB60-4ABD-967C-F187ECC007B3}" dt="2026-04-23T23:18:51.772" v="2005" actId="14861"/>
      <pc:docMkLst>
        <pc:docMk/>
      </pc:docMkLst>
      <pc:sldChg chg="modSp mod">
        <pc:chgData name="Will Nourse" userId="cf5c4e54-602e-4617-8d54-3e27f39b3c92" providerId="ADAL" clId="{F3273ABF-EB60-4ABD-967C-F187ECC007B3}" dt="2026-04-23T16:50:43.842" v="11" actId="732"/>
        <pc:sldMkLst>
          <pc:docMk/>
          <pc:sldMk cId="1382105275" sldId="256"/>
        </pc:sldMkLst>
        <pc:picChg chg="mod modCrop">
          <ac:chgData name="Will Nourse" userId="cf5c4e54-602e-4617-8d54-3e27f39b3c92" providerId="ADAL" clId="{F3273ABF-EB60-4ABD-967C-F187ECC007B3}" dt="2026-04-23T16:50:43.842" v="11" actId="732"/>
          <ac:picMkLst>
            <pc:docMk/>
            <pc:sldMk cId="1382105275" sldId="256"/>
            <ac:picMk id="8" creationId="{DDDA1F40-221B-0572-E324-B50E634E5AAF}"/>
          </ac:picMkLst>
        </pc:picChg>
      </pc:sldChg>
      <pc:sldChg chg="modSp mod">
        <pc:chgData name="Will Nourse" userId="cf5c4e54-602e-4617-8d54-3e27f39b3c92" providerId="ADAL" clId="{F3273ABF-EB60-4ABD-967C-F187ECC007B3}" dt="2026-04-23T16:51:38.100" v="21" actId="1076"/>
        <pc:sldMkLst>
          <pc:docMk/>
          <pc:sldMk cId="2696420383" sldId="258"/>
        </pc:sldMkLst>
        <pc:picChg chg="mod modCrop">
          <ac:chgData name="Will Nourse" userId="cf5c4e54-602e-4617-8d54-3e27f39b3c92" providerId="ADAL" clId="{F3273ABF-EB60-4ABD-967C-F187ECC007B3}" dt="2026-04-23T16:51:38.100" v="21" actId="1076"/>
          <ac:picMkLst>
            <pc:docMk/>
            <pc:sldMk cId="2696420383" sldId="258"/>
            <ac:picMk id="6" creationId="{274DF511-14B2-510F-6ED3-DDAC2D1EF2C0}"/>
          </ac:picMkLst>
        </pc:picChg>
      </pc:sldChg>
      <pc:sldChg chg="addSp delSp modSp add mod">
        <pc:chgData name="Will Nourse" userId="cf5c4e54-602e-4617-8d54-3e27f39b3c92" providerId="ADAL" clId="{F3273ABF-EB60-4ABD-967C-F187ECC007B3}" dt="2026-04-23T21:14:17.220" v="1981" actId="14100"/>
        <pc:sldMkLst>
          <pc:docMk/>
          <pc:sldMk cId="3584597731" sldId="367"/>
        </pc:sldMkLst>
        <pc:spChg chg="del">
          <ac:chgData name="Will Nourse" userId="cf5c4e54-602e-4617-8d54-3e27f39b3c92" providerId="ADAL" clId="{F3273ABF-EB60-4ABD-967C-F187ECC007B3}" dt="2026-04-23T21:13:41.207" v="1965" actId="478"/>
          <ac:spMkLst>
            <pc:docMk/>
            <pc:sldMk cId="3584597731" sldId="367"/>
            <ac:spMk id="2" creationId="{43811D23-64B7-D5C7-1E01-04A6F8B6AE96}"/>
          </ac:spMkLst>
        </pc:spChg>
        <pc:spChg chg="add del mod">
          <ac:chgData name="Will Nourse" userId="cf5c4e54-602e-4617-8d54-3e27f39b3c92" providerId="ADAL" clId="{F3273ABF-EB60-4ABD-967C-F187ECC007B3}" dt="2026-04-23T21:13:43.480" v="1966" actId="478"/>
          <ac:spMkLst>
            <pc:docMk/>
            <pc:sldMk cId="3584597731" sldId="367"/>
            <ac:spMk id="9" creationId="{E5E2899D-A7CB-1FD1-F089-48B89BE52CA2}"/>
          </ac:spMkLst>
        </pc:spChg>
        <pc:spChg chg="add mod">
          <ac:chgData name="Will Nourse" userId="cf5c4e54-602e-4617-8d54-3e27f39b3c92" providerId="ADAL" clId="{F3273ABF-EB60-4ABD-967C-F187ECC007B3}" dt="2026-04-23T21:13:55.953" v="1980" actId="20577"/>
          <ac:spMkLst>
            <pc:docMk/>
            <pc:sldMk cId="3584597731" sldId="367"/>
            <ac:spMk id="10" creationId="{04E35F23-A7B9-CF8E-7D37-1C2ACB0718DF}"/>
          </ac:spMkLst>
        </pc:spChg>
        <pc:cxnChg chg="del">
          <ac:chgData name="Will Nourse" userId="cf5c4e54-602e-4617-8d54-3e27f39b3c92" providerId="ADAL" clId="{F3273ABF-EB60-4ABD-967C-F187ECC007B3}" dt="2026-04-23T21:13:37.867" v="1964" actId="478"/>
          <ac:cxnSpMkLst>
            <pc:docMk/>
            <pc:sldMk cId="3584597731" sldId="367"/>
            <ac:cxnSpMk id="4" creationId="{6C7FDA31-1419-1653-95D2-3F693F5F785C}"/>
          </ac:cxnSpMkLst>
        </pc:cxnChg>
        <pc:cxnChg chg="add mod">
          <ac:chgData name="Will Nourse" userId="cf5c4e54-602e-4617-8d54-3e27f39b3c92" providerId="ADAL" clId="{F3273ABF-EB60-4ABD-967C-F187ECC007B3}" dt="2026-04-23T21:14:17.220" v="1981" actId="14100"/>
          <ac:cxnSpMkLst>
            <pc:docMk/>
            <pc:sldMk cId="3584597731" sldId="367"/>
            <ac:cxnSpMk id="11" creationId="{3150D4D5-D515-ED43-CED5-B526B8835B32}"/>
          </ac:cxnSpMkLst>
        </pc:cxnChg>
      </pc:sldChg>
      <pc:sldChg chg="modSp">
        <pc:chgData name="Will Nourse" userId="cf5c4e54-602e-4617-8d54-3e27f39b3c92" providerId="ADAL" clId="{F3273ABF-EB60-4ABD-967C-F187ECC007B3}" dt="2026-04-23T17:07:05.729" v="43" actId="14826"/>
        <pc:sldMkLst>
          <pc:docMk/>
          <pc:sldMk cId="177318360" sldId="519"/>
        </pc:sldMkLst>
        <pc:picChg chg="mod">
          <ac:chgData name="Will Nourse" userId="cf5c4e54-602e-4617-8d54-3e27f39b3c92" providerId="ADAL" clId="{F3273ABF-EB60-4ABD-967C-F187ECC007B3}" dt="2026-04-23T17:07:05.729" v="43" actId="14826"/>
          <ac:picMkLst>
            <pc:docMk/>
            <pc:sldMk cId="177318360" sldId="519"/>
            <ac:picMk id="43" creationId="{115FB12F-E990-F727-D39F-B6B4C8500324}"/>
          </ac:picMkLst>
        </pc:picChg>
      </pc:sldChg>
      <pc:sldChg chg="modSp mod">
        <pc:chgData name="Will Nourse" userId="cf5c4e54-602e-4617-8d54-3e27f39b3c92" providerId="ADAL" clId="{F3273ABF-EB60-4ABD-967C-F187ECC007B3}" dt="2026-04-23T17:33:28.823" v="667" actId="1076"/>
        <pc:sldMkLst>
          <pc:docMk/>
          <pc:sldMk cId="1074616505" sldId="767"/>
        </pc:sldMkLst>
        <pc:spChg chg="mod">
          <ac:chgData name="Will Nourse" userId="cf5c4e54-602e-4617-8d54-3e27f39b3c92" providerId="ADAL" clId="{F3273ABF-EB60-4ABD-967C-F187ECC007B3}" dt="2026-04-23T17:33:20.429" v="664" actId="14100"/>
          <ac:spMkLst>
            <pc:docMk/>
            <pc:sldMk cId="1074616505" sldId="767"/>
            <ac:spMk id="13" creationId="{A8C35190-E523-99CC-01D0-490F387A3E88}"/>
          </ac:spMkLst>
        </pc:spChg>
        <pc:picChg chg="mod">
          <ac:chgData name="Will Nourse" userId="cf5c4e54-602e-4617-8d54-3e27f39b3c92" providerId="ADAL" clId="{F3273ABF-EB60-4ABD-967C-F187ECC007B3}" dt="2026-04-23T17:33:28.823" v="667" actId="1076"/>
          <ac:picMkLst>
            <pc:docMk/>
            <pc:sldMk cId="1074616505" sldId="767"/>
            <ac:picMk id="8" creationId="{B1C95871-4437-EAA2-EA36-028AB69E15C9}"/>
          </ac:picMkLst>
        </pc:picChg>
      </pc:sldChg>
      <pc:sldChg chg="modSp mod">
        <pc:chgData name="Will Nourse" userId="cf5c4e54-602e-4617-8d54-3e27f39b3c92" providerId="ADAL" clId="{F3273ABF-EB60-4ABD-967C-F187ECC007B3}" dt="2026-04-23T17:29:40.218" v="234" actId="1076"/>
        <pc:sldMkLst>
          <pc:docMk/>
          <pc:sldMk cId="882185433" sldId="774"/>
        </pc:sldMkLst>
        <pc:picChg chg="mod modCrop">
          <ac:chgData name="Will Nourse" userId="cf5c4e54-602e-4617-8d54-3e27f39b3c92" providerId="ADAL" clId="{F3273ABF-EB60-4ABD-967C-F187ECC007B3}" dt="2026-04-23T17:29:40.218" v="234" actId="1076"/>
          <ac:picMkLst>
            <pc:docMk/>
            <pc:sldMk cId="882185433" sldId="774"/>
            <ac:picMk id="9" creationId="{8BFF403E-8298-6163-10F6-977FB83CD8EE}"/>
          </ac:picMkLst>
        </pc:picChg>
      </pc:sldChg>
      <pc:sldChg chg="modSp mod">
        <pc:chgData name="Will Nourse" userId="cf5c4e54-602e-4617-8d54-3e27f39b3c92" providerId="ADAL" clId="{F3273ABF-EB60-4ABD-967C-F187ECC007B3}" dt="2026-04-23T17:31:53.033" v="663" actId="14861"/>
        <pc:sldMkLst>
          <pc:docMk/>
          <pc:sldMk cId="187904073" sldId="786"/>
        </pc:sldMkLst>
        <pc:picChg chg="mod">
          <ac:chgData name="Will Nourse" userId="cf5c4e54-602e-4617-8d54-3e27f39b3c92" providerId="ADAL" clId="{F3273ABF-EB60-4ABD-967C-F187ECC007B3}" dt="2026-04-23T17:31:53.033" v="663" actId="14861"/>
          <ac:picMkLst>
            <pc:docMk/>
            <pc:sldMk cId="187904073" sldId="786"/>
            <ac:picMk id="27" creationId="{8BBD9FF1-476E-E206-65CE-97C55105B705}"/>
          </ac:picMkLst>
        </pc:picChg>
      </pc:sldChg>
      <pc:sldChg chg="addSp delSp modSp mod">
        <pc:chgData name="Will Nourse" userId="cf5c4e54-602e-4617-8d54-3e27f39b3c92" providerId="ADAL" clId="{F3273ABF-EB60-4ABD-967C-F187ECC007B3}" dt="2026-04-23T17:46:22.552" v="740" actId="1076"/>
        <pc:sldMkLst>
          <pc:docMk/>
          <pc:sldMk cId="2493639615" sldId="836"/>
        </pc:sldMkLst>
        <pc:spChg chg="ord">
          <ac:chgData name="Will Nourse" userId="cf5c4e54-602e-4617-8d54-3e27f39b3c92" providerId="ADAL" clId="{F3273ABF-EB60-4ABD-967C-F187ECC007B3}" dt="2026-04-23T17:45:38.411" v="732" actId="167"/>
          <ac:spMkLst>
            <pc:docMk/>
            <pc:sldMk cId="2493639615" sldId="836"/>
            <ac:spMk id="9" creationId="{E014AF02-A19C-4D24-4210-74F7BBF973DE}"/>
          </ac:spMkLst>
        </pc:spChg>
        <pc:spChg chg="mod">
          <ac:chgData name="Will Nourse" userId="cf5c4e54-602e-4617-8d54-3e27f39b3c92" providerId="ADAL" clId="{F3273ABF-EB60-4ABD-967C-F187ECC007B3}" dt="2026-04-23T17:46:22.552" v="740" actId="1076"/>
          <ac:spMkLst>
            <pc:docMk/>
            <pc:sldMk cId="2493639615" sldId="836"/>
            <ac:spMk id="17" creationId="{C64396D7-7BB8-74B5-AD5C-8ADC0A3BB784}"/>
          </ac:spMkLst>
        </pc:spChg>
        <pc:spChg chg="mod">
          <ac:chgData name="Will Nourse" userId="cf5c4e54-602e-4617-8d54-3e27f39b3c92" providerId="ADAL" clId="{F3273ABF-EB60-4ABD-967C-F187ECC007B3}" dt="2026-04-23T17:46:06.159" v="736" actId="1076"/>
          <ac:spMkLst>
            <pc:docMk/>
            <pc:sldMk cId="2493639615" sldId="836"/>
            <ac:spMk id="18" creationId="{0A7CF147-ABC3-440A-07B2-B5B3C3E3C50C}"/>
          </ac:spMkLst>
        </pc:spChg>
        <pc:picChg chg="add mod ord">
          <ac:chgData name="Will Nourse" userId="cf5c4e54-602e-4617-8d54-3e27f39b3c92" providerId="ADAL" clId="{F3273ABF-EB60-4ABD-967C-F187ECC007B3}" dt="2026-04-23T17:45:59.012" v="735" actId="1076"/>
          <ac:picMkLst>
            <pc:docMk/>
            <pc:sldMk cId="2493639615" sldId="836"/>
            <ac:picMk id="5" creationId="{4B599CED-DB5B-3411-4498-29D7BD301286}"/>
          </ac:picMkLst>
        </pc:picChg>
        <pc:picChg chg="del mod">
          <ac:chgData name="Will Nourse" userId="cf5c4e54-602e-4617-8d54-3e27f39b3c92" providerId="ADAL" clId="{F3273ABF-EB60-4ABD-967C-F187ECC007B3}" dt="2026-04-23T17:45:07.992" v="726" actId="478"/>
          <ac:picMkLst>
            <pc:docMk/>
            <pc:sldMk cId="2493639615" sldId="836"/>
            <ac:picMk id="11" creationId="{786E5B3E-6E26-860F-7F3F-B69CD52E6144}"/>
          </ac:picMkLst>
        </pc:picChg>
        <pc:picChg chg="del">
          <ac:chgData name="Will Nourse" userId="cf5c4e54-602e-4617-8d54-3e27f39b3c92" providerId="ADAL" clId="{F3273ABF-EB60-4ABD-967C-F187ECC007B3}" dt="2026-04-23T17:45:09.488" v="727" actId="478"/>
          <ac:picMkLst>
            <pc:docMk/>
            <pc:sldMk cId="2493639615" sldId="836"/>
            <ac:picMk id="16" creationId="{2C866372-6ABB-3E37-BF23-17750ADE091C}"/>
          </ac:picMkLst>
        </pc:picChg>
      </pc:sldChg>
      <pc:sldChg chg="modSp mod">
        <pc:chgData name="Will Nourse" userId="cf5c4e54-602e-4617-8d54-3e27f39b3c92" providerId="ADAL" clId="{F3273ABF-EB60-4ABD-967C-F187ECC007B3}" dt="2026-04-23T23:18:51.772" v="2005" actId="14861"/>
        <pc:sldMkLst>
          <pc:docMk/>
          <pc:sldMk cId="473497326" sldId="1018"/>
        </pc:sldMkLst>
        <pc:spChg chg="mod">
          <ac:chgData name="Will Nourse" userId="cf5c4e54-602e-4617-8d54-3e27f39b3c92" providerId="ADAL" clId="{F3273ABF-EB60-4ABD-967C-F187ECC007B3}" dt="2026-04-23T23:18:51.772" v="2005" actId="14861"/>
          <ac:spMkLst>
            <pc:docMk/>
            <pc:sldMk cId="473497326" sldId="1018"/>
            <ac:spMk id="4" creationId="{94698AE4-915D-C448-FACA-2BD5B8B01E6C}"/>
          </ac:spMkLst>
        </pc:spChg>
        <pc:picChg chg="mod">
          <ac:chgData name="Will Nourse" userId="cf5c4e54-602e-4617-8d54-3e27f39b3c92" providerId="ADAL" clId="{F3273ABF-EB60-4ABD-967C-F187ECC007B3}" dt="2026-04-23T23:18:51.772" v="2005" actId="14861"/>
          <ac:picMkLst>
            <pc:docMk/>
            <pc:sldMk cId="473497326" sldId="1018"/>
            <ac:picMk id="3" creationId="{727088CB-D529-56D2-85DE-60F9F993C30B}"/>
          </ac:picMkLst>
        </pc:picChg>
        <pc:picChg chg="mod">
          <ac:chgData name="Will Nourse" userId="cf5c4e54-602e-4617-8d54-3e27f39b3c92" providerId="ADAL" clId="{F3273ABF-EB60-4ABD-967C-F187ECC007B3}" dt="2026-04-23T23:18:51.772" v="2005" actId="14861"/>
          <ac:picMkLst>
            <pc:docMk/>
            <pc:sldMk cId="473497326" sldId="1018"/>
            <ac:picMk id="5" creationId="{9665D96B-77D7-48DF-B4A8-5625579D4016}"/>
          </ac:picMkLst>
        </pc:picChg>
        <pc:picChg chg="mod">
          <ac:chgData name="Will Nourse" userId="cf5c4e54-602e-4617-8d54-3e27f39b3c92" providerId="ADAL" clId="{F3273ABF-EB60-4ABD-967C-F187ECC007B3}" dt="2026-04-23T23:18:51.772" v="2005" actId="14861"/>
          <ac:picMkLst>
            <pc:docMk/>
            <pc:sldMk cId="473497326" sldId="1018"/>
            <ac:picMk id="7" creationId="{B74889C3-9154-4C0F-B27B-5ED1E2821FD9}"/>
          </ac:picMkLst>
        </pc:picChg>
        <pc:picChg chg="mod">
          <ac:chgData name="Will Nourse" userId="cf5c4e54-602e-4617-8d54-3e27f39b3c92" providerId="ADAL" clId="{F3273ABF-EB60-4ABD-967C-F187ECC007B3}" dt="2026-04-23T23:18:51.772" v="2005" actId="14861"/>
          <ac:picMkLst>
            <pc:docMk/>
            <pc:sldMk cId="473497326" sldId="1018"/>
            <ac:picMk id="10" creationId="{6F0C5DD4-F9C6-EE8A-DB29-D392EC5EDB63}"/>
          </ac:picMkLst>
        </pc:picChg>
        <pc:picChg chg="mod">
          <ac:chgData name="Will Nourse" userId="cf5c4e54-602e-4617-8d54-3e27f39b3c92" providerId="ADAL" clId="{F3273ABF-EB60-4ABD-967C-F187ECC007B3}" dt="2026-04-23T23:18:51.772" v="2005" actId="14861"/>
          <ac:picMkLst>
            <pc:docMk/>
            <pc:sldMk cId="473497326" sldId="1018"/>
            <ac:picMk id="14" creationId="{24CEAB1A-688F-423E-E40C-EAF998876128}"/>
          </ac:picMkLst>
        </pc:picChg>
        <pc:cxnChg chg="mod">
          <ac:chgData name="Will Nourse" userId="cf5c4e54-602e-4617-8d54-3e27f39b3c92" providerId="ADAL" clId="{F3273ABF-EB60-4ABD-967C-F187ECC007B3}" dt="2026-04-23T23:18:51.772" v="2005" actId="14861"/>
          <ac:cxnSpMkLst>
            <pc:docMk/>
            <pc:sldMk cId="473497326" sldId="1018"/>
            <ac:cxnSpMk id="2" creationId="{CB904FA4-E0A0-BBAD-B07A-B95308596109}"/>
          </ac:cxnSpMkLst>
        </pc:cxnChg>
      </pc:sldChg>
      <pc:sldChg chg="modSp mod">
        <pc:chgData name="Will Nourse" userId="cf5c4e54-602e-4617-8d54-3e27f39b3c92" providerId="ADAL" clId="{F3273ABF-EB60-4ABD-967C-F187ECC007B3}" dt="2026-04-23T19:18:22.590" v="1307" actId="14100"/>
        <pc:sldMkLst>
          <pc:docMk/>
          <pc:sldMk cId="3480495252" sldId="1089"/>
        </pc:sldMkLst>
        <pc:picChg chg="mod modCrop">
          <ac:chgData name="Will Nourse" userId="cf5c4e54-602e-4617-8d54-3e27f39b3c92" providerId="ADAL" clId="{F3273ABF-EB60-4ABD-967C-F187ECC007B3}" dt="2026-04-23T19:18:07.520" v="1303" actId="732"/>
          <ac:picMkLst>
            <pc:docMk/>
            <pc:sldMk cId="3480495252" sldId="1089"/>
            <ac:picMk id="24" creationId="{1F2B5286-D709-AE83-0F3D-E03613FBF2D0}"/>
          </ac:picMkLst>
        </pc:picChg>
        <pc:cxnChg chg="mod">
          <ac:chgData name="Will Nourse" userId="cf5c4e54-602e-4617-8d54-3e27f39b3c92" providerId="ADAL" clId="{F3273ABF-EB60-4ABD-967C-F187ECC007B3}" dt="2026-04-23T19:18:19.595" v="1306" actId="14100"/>
          <ac:cxnSpMkLst>
            <pc:docMk/>
            <pc:sldMk cId="3480495252" sldId="1089"/>
            <ac:cxnSpMk id="25" creationId="{016A1F56-936A-87DE-F0F6-D6DAF3E9A1EF}"/>
          </ac:cxnSpMkLst>
        </pc:cxnChg>
        <pc:cxnChg chg="mod">
          <ac:chgData name="Will Nourse" userId="cf5c4e54-602e-4617-8d54-3e27f39b3c92" providerId="ADAL" clId="{F3273ABF-EB60-4ABD-967C-F187ECC007B3}" dt="2026-04-23T19:18:22.590" v="1307" actId="14100"/>
          <ac:cxnSpMkLst>
            <pc:docMk/>
            <pc:sldMk cId="3480495252" sldId="1089"/>
            <ac:cxnSpMk id="28" creationId="{F6C1F283-535F-1C86-C415-07C308D3006E}"/>
          </ac:cxnSpMkLst>
        </pc:cxnChg>
        <pc:cxnChg chg="mod">
          <ac:chgData name="Will Nourse" userId="cf5c4e54-602e-4617-8d54-3e27f39b3c92" providerId="ADAL" clId="{F3273ABF-EB60-4ABD-967C-F187ECC007B3}" dt="2026-04-23T19:18:16.982" v="1305" actId="14100"/>
          <ac:cxnSpMkLst>
            <pc:docMk/>
            <pc:sldMk cId="3480495252" sldId="1089"/>
            <ac:cxnSpMk id="29" creationId="{1ECC0C16-8172-E176-80B2-52D8FE7DA397}"/>
          </ac:cxnSpMkLst>
        </pc:cxnChg>
        <pc:cxnChg chg="mod">
          <ac:chgData name="Will Nourse" userId="cf5c4e54-602e-4617-8d54-3e27f39b3c92" providerId="ADAL" clId="{F3273ABF-EB60-4ABD-967C-F187ECC007B3}" dt="2026-04-23T19:18:14.105" v="1304" actId="14100"/>
          <ac:cxnSpMkLst>
            <pc:docMk/>
            <pc:sldMk cId="3480495252" sldId="1089"/>
            <ac:cxnSpMk id="30" creationId="{D57A4FE1-58CD-DC8C-6F85-3C9E0A4941D7}"/>
          </ac:cxnSpMkLst>
        </pc:cxnChg>
      </pc:sldChg>
      <pc:sldChg chg="modSp mod">
        <pc:chgData name="Will Nourse" userId="cf5c4e54-602e-4617-8d54-3e27f39b3c92" providerId="ADAL" clId="{F3273ABF-EB60-4ABD-967C-F187ECC007B3}" dt="2026-04-23T17:04:51.803" v="42" actId="1076"/>
        <pc:sldMkLst>
          <pc:docMk/>
          <pc:sldMk cId="4170421326" sldId="1096"/>
        </pc:sldMkLst>
        <pc:picChg chg="mod">
          <ac:chgData name="Will Nourse" userId="cf5c4e54-602e-4617-8d54-3e27f39b3c92" providerId="ADAL" clId="{F3273ABF-EB60-4ABD-967C-F187ECC007B3}" dt="2026-04-23T17:04:51.803" v="42" actId="1076"/>
          <ac:picMkLst>
            <pc:docMk/>
            <pc:sldMk cId="4170421326" sldId="1096"/>
            <ac:picMk id="6" creationId="{3AB476D4-33A7-96DA-855D-654E011C3801}"/>
          </ac:picMkLst>
        </pc:picChg>
      </pc:sldChg>
      <pc:sldChg chg="addSp delSp modSp mod">
        <pc:chgData name="Will Nourse" userId="cf5c4e54-602e-4617-8d54-3e27f39b3c92" providerId="ADAL" clId="{F3273ABF-EB60-4ABD-967C-F187ECC007B3}" dt="2026-04-23T18:33:52.679" v="1212" actId="14861"/>
        <pc:sldMkLst>
          <pc:docMk/>
          <pc:sldMk cId="2222823658" sldId="1098"/>
        </pc:sldMkLst>
        <pc:spChg chg="mod">
          <ac:chgData name="Will Nourse" userId="cf5c4e54-602e-4617-8d54-3e27f39b3c92" providerId="ADAL" clId="{F3273ABF-EB60-4ABD-967C-F187ECC007B3}" dt="2026-04-23T18:33:52.679" v="1212" actId="14861"/>
          <ac:spMkLst>
            <pc:docMk/>
            <pc:sldMk cId="2222823658" sldId="1098"/>
            <ac:spMk id="9" creationId="{0FC1467C-FEED-349F-0342-BE9A71E9086E}"/>
          </ac:spMkLst>
        </pc:spChg>
        <pc:spChg chg="mod">
          <ac:chgData name="Will Nourse" userId="cf5c4e54-602e-4617-8d54-3e27f39b3c92" providerId="ADAL" clId="{F3273ABF-EB60-4ABD-967C-F187ECC007B3}" dt="2026-04-23T18:33:52.679" v="1212" actId="14861"/>
          <ac:spMkLst>
            <pc:docMk/>
            <pc:sldMk cId="2222823658" sldId="1098"/>
            <ac:spMk id="15" creationId="{6AE02111-8813-AA24-1544-9EFD1D14A4C1}"/>
          </ac:spMkLst>
        </pc:spChg>
        <pc:picChg chg="add mod ord">
          <ac:chgData name="Will Nourse" userId="cf5c4e54-602e-4617-8d54-3e27f39b3c92" providerId="ADAL" clId="{F3273ABF-EB60-4ABD-967C-F187ECC007B3}" dt="2026-04-23T18:33:52.679" v="1212" actId="14861"/>
          <ac:picMkLst>
            <pc:docMk/>
            <pc:sldMk cId="2222823658" sldId="1098"/>
            <ac:picMk id="2" creationId="{1267311B-AB9D-808E-8B5F-80D820790DA7}"/>
          </ac:picMkLst>
        </pc:picChg>
        <pc:picChg chg="add mod ord">
          <ac:chgData name="Will Nourse" userId="cf5c4e54-602e-4617-8d54-3e27f39b3c92" providerId="ADAL" clId="{F3273ABF-EB60-4ABD-967C-F187ECC007B3}" dt="2026-04-23T18:33:52.679" v="1212" actId="14861"/>
          <ac:picMkLst>
            <pc:docMk/>
            <pc:sldMk cId="2222823658" sldId="1098"/>
            <ac:picMk id="3" creationId="{A93F2FE6-B5F1-708E-925B-600E91040BA4}"/>
          </ac:picMkLst>
        </pc:picChg>
        <pc:picChg chg="mod">
          <ac:chgData name="Will Nourse" userId="cf5c4e54-602e-4617-8d54-3e27f39b3c92" providerId="ADAL" clId="{F3273ABF-EB60-4ABD-967C-F187ECC007B3}" dt="2026-04-23T18:33:52.679" v="1212" actId="14861"/>
          <ac:picMkLst>
            <pc:docMk/>
            <pc:sldMk cId="2222823658" sldId="1098"/>
            <ac:picMk id="12" creationId="{FC79D7F0-2D49-8D52-B190-9D7DF124DC4E}"/>
          </ac:picMkLst>
        </pc:picChg>
        <pc:picChg chg="del">
          <ac:chgData name="Will Nourse" userId="cf5c4e54-602e-4617-8d54-3e27f39b3c92" providerId="ADAL" clId="{F3273ABF-EB60-4ABD-967C-F187ECC007B3}" dt="2026-04-23T17:20:42.437" v="117" actId="478"/>
          <ac:picMkLst>
            <pc:docMk/>
            <pc:sldMk cId="2222823658" sldId="1098"/>
            <ac:picMk id="16" creationId="{BF4A67BB-EFDB-BDCE-CEF2-2714E57B1D44}"/>
          </ac:picMkLst>
        </pc:picChg>
        <pc:picChg chg="del">
          <ac:chgData name="Will Nourse" userId="cf5c4e54-602e-4617-8d54-3e27f39b3c92" providerId="ADAL" clId="{F3273ABF-EB60-4ABD-967C-F187ECC007B3}" dt="2026-04-23T17:20:41.326" v="116" actId="478"/>
          <ac:picMkLst>
            <pc:docMk/>
            <pc:sldMk cId="2222823658" sldId="1098"/>
            <ac:picMk id="17" creationId="{1ADF96F8-9D47-1F05-713B-024A7D91C9E8}"/>
          </ac:picMkLst>
        </pc:picChg>
        <pc:picChg chg="mod">
          <ac:chgData name="Will Nourse" userId="cf5c4e54-602e-4617-8d54-3e27f39b3c92" providerId="ADAL" clId="{F3273ABF-EB60-4ABD-967C-F187ECC007B3}" dt="2026-04-23T18:33:52.679" v="1212" actId="14861"/>
          <ac:picMkLst>
            <pc:docMk/>
            <pc:sldMk cId="2222823658" sldId="1098"/>
            <ac:picMk id="20" creationId="{4BFD82B1-F6B3-B161-7C2E-3960D984A5B8}"/>
          </ac:picMkLst>
        </pc:picChg>
        <pc:picChg chg="mod">
          <ac:chgData name="Will Nourse" userId="cf5c4e54-602e-4617-8d54-3e27f39b3c92" providerId="ADAL" clId="{F3273ABF-EB60-4ABD-967C-F187ECC007B3}" dt="2026-04-23T18:33:52.679" v="1212" actId="14861"/>
          <ac:picMkLst>
            <pc:docMk/>
            <pc:sldMk cId="2222823658" sldId="1098"/>
            <ac:picMk id="31" creationId="{8FFB56F7-D70D-F7A0-6ABC-3A019EB4D5F5}"/>
          </ac:picMkLst>
        </pc:picChg>
        <pc:picChg chg="mod">
          <ac:chgData name="Will Nourse" userId="cf5c4e54-602e-4617-8d54-3e27f39b3c92" providerId="ADAL" clId="{F3273ABF-EB60-4ABD-967C-F187ECC007B3}" dt="2026-04-23T18:33:52.679" v="1212" actId="14861"/>
          <ac:picMkLst>
            <pc:docMk/>
            <pc:sldMk cId="2222823658" sldId="1098"/>
            <ac:picMk id="32" creationId="{E77F025C-B131-8345-1C33-4DEAD451AD85}"/>
          </ac:picMkLst>
        </pc:picChg>
        <pc:cxnChg chg="mod">
          <ac:chgData name="Will Nourse" userId="cf5c4e54-602e-4617-8d54-3e27f39b3c92" providerId="ADAL" clId="{F3273ABF-EB60-4ABD-967C-F187ECC007B3}" dt="2026-04-23T18:33:52.679" v="1212" actId="14861"/>
          <ac:cxnSpMkLst>
            <pc:docMk/>
            <pc:sldMk cId="2222823658" sldId="1098"/>
            <ac:cxnSpMk id="18" creationId="{0FD27AA8-041D-8771-B8B1-CCB15C42E6D5}"/>
          </ac:cxnSpMkLst>
        </pc:cxnChg>
        <pc:cxnChg chg="mod">
          <ac:chgData name="Will Nourse" userId="cf5c4e54-602e-4617-8d54-3e27f39b3c92" providerId="ADAL" clId="{F3273ABF-EB60-4ABD-967C-F187ECC007B3}" dt="2026-04-23T17:37:29.640" v="718" actId="34135"/>
          <ac:cxnSpMkLst>
            <pc:docMk/>
            <pc:sldMk cId="2222823658" sldId="1098"/>
            <ac:cxnSpMk id="19" creationId="{4262FCC2-F06D-AEB0-C5FF-15EB20B33F08}"/>
          </ac:cxnSpMkLst>
        </pc:cxnChg>
        <pc:cxnChg chg="mod">
          <ac:chgData name="Will Nourse" userId="cf5c4e54-602e-4617-8d54-3e27f39b3c92" providerId="ADAL" clId="{F3273ABF-EB60-4ABD-967C-F187ECC007B3}" dt="2026-04-23T17:36:40.756" v="697" actId="1037"/>
          <ac:cxnSpMkLst>
            <pc:docMk/>
            <pc:sldMk cId="2222823658" sldId="1098"/>
            <ac:cxnSpMk id="21" creationId="{62E4C7E6-6C84-85C6-C5A8-5EB735A3E464}"/>
          </ac:cxnSpMkLst>
        </pc:cxnChg>
        <pc:cxnChg chg="mod">
          <ac:chgData name="Will Nourse" userId="cf5c4e54-602e-4617-8d54-3e27f39b3c92" providerId="ADAL" clId="{F3273ABF-EB60-4ABD-967C-F187ECC007B3}" dt="2026-04-23T18:33:52.679" v="1212" actId="14861"/>
          <ac:cxnSpMkLst>
            <pc:docMk/>
            <pc:sldMk cId="2222823658" sldId="1098"/>
            <ac:cxnSpMk id="22" creationId="{C317AAF4-962D-E6CA-0ADE-ACE172425B05}"/>
          </ac:cxnSpMkLst>
        </pc:cxnChg>
        <pc:cxnChg chg="mod">
          <ac:chgData name="Will Nourse" userId="cf5c4e54-602e-4617-8d54-3e27f39b3c92" providerId="ADAL" clId="{F3273ABF-EB60-4ABD-967C-F187ECC007B3}" dt="2026-04-23T17:37:09.161" v="716" actId="1038"/>
          <ac:cxnSpMkLst>
            <pc:docMk/>
            <pc:sldMk cId="2222823658" sldId="1098"/>
            <ac:cxnSpMk id="23" creationId="{83CE2D87-5B5D-4ECC-8B26-093552C4C807}"/>
          </ac:cxnSpMkLst>
        </pc:cxnChg>
        <pc:cxnChg chg="mod">
          <ac:chgData name="Will Nourse" userId="cf5c4e54-602e-4617-8d54-3e27f39b3c92" providerId="ADAL" clId="{F3273ABF-EB60-4ABD-967C-F187ECC007B3}" dt="2026-04-23T17:37:29.640" v="718" actId="34135"/>
          <ac:cxnSpMkLst>
            <pc:docMk/>
            <pc:sldMk cId="2222823658" sldId="1098"/>
            <ac:cxnSpMk id="24" creationId="{7F46153D-FAC7-3C5C-83B7-3022829EC1A8}"/>
          </ac:cxnSpMkLst>
        </pc:cxnChg>
        <pc:cxnChg chg="mod">
          <ac:chgData name="Will Nourse" userId="cf5c4e54-602e-4617-8d54-3e27f39b3c92" providerId="ADAL" clId="{F3273ABF-EB60-4ABD-967C-F187ECC007B3}" dt="2026-04-23T17:37:29.640" v="718" actId="34135"/>
          <ac:cxnSpMkLst>
            <pc:docMk/>
            <pc:sldMk cId="2222823658" sldId="1098"/>
            <ac:cxnSpMk id="25" creationId="{7E6C30C0-4027-D6F7-1A09-BE75F16F3AF7}"/>
          </ac:cxnSpMkLst>
        </pc:cxnChg>
        <pc:cxnChg chg="mod">
          <ac:chgData name="Will Nourse" userId="cf5c4e54-602e-4617-8d54-3e27f39b3c92" providerId="ADAL" clId="{F3273ABF-EB60-4ABD-967C-F187ECC007B3}" dt="2026-04-23T17:37:29.640" v="718" actId="34135"/>
          <ac:cxnSpMkLst>
            <pc:docMk/>
            <pc:sldMk cId="2222823658" sldId="1098"/>
            <ac:cxnSpMk id="26" creationId="{2B75B87F-7EDC-4DCD-BEA9-AED9D374086C}"/>
          </ac:cxnSpMkLst>
        </pc:cxnChg>
      </pc:sldChg>
      <pc:sldChg chg="addSp delSp modSp del mod">
        <pc:chgData name="Will Nourse" userId="cf5c4e54-602e-4617-8d54-3e27f39b3c92" providerId="ADAL" clId="{F3273ABF-EB60-4ABD-967C-F187ECC007B3}" dt="2026-04-23T19:22:58.391" v="1359" actId="2696"/>
        <pc:sldMkLst>
          <pc:docMk/>
          <pc:sldMk cId="625977214" sldId="1113"/>
        </pc:sldMkLst>
        <pc:picChg chg="add del mod ord">
          <ac:chgData name="Will Nourse" userId="cf5c4e54-602e-4617-8d54-3e27f39b3c92" providerId="ADAL" clId="{F3273ABF-EB60-4ABD-967C-F187ECC007B3}" dt="2026-04-23T19:18:52.833" v="1312" actId="931"/>
          <ac:picMkLst>
            <pc:docMk/>
            <pc:sldMk cId="625977214" sldId="1113"/>
            <ac:picMk id="7" creationId="{9AFDCCF2-E497-8EDD-7DB1-E00BED84D3ED}"/>
          </ac:picMkLst>
        </pc:picChg>
        <pc:picChg chg="add del mod">
          <ac:chgData name="Will Nourse" userId="cf5c4e54-602e-4617-8d54-3e27f39b3c92" providerId="ADAL" clId="{F3273ABF-EB60-4ABD-967C-F187ECC007B3}" dt="2026-04-23T19:19:36.418" v="1325" actId="21"/>
          <ac:picMkLst>
            <pc:docMk/>
            <pc:sldMk cId="625977214" sldId="1113"/>
            <ac:picMk id="8" creationId="{0109A8B7-3C22-98A0-B61E-B5D480A71BB5}"/>
          </ac:picMkLst>
        </pc:picChg>
        <pc:picChg chg="add del mod">
          <ac:chgData name="Will Nourse" userId="cf5c4e54-602e-4617-8d54-3e27f39b3c92" providerId="ADAL" clId="{F3273ABF-EB60-4ABD-967C-F187ECC007B3}" dt="2026-04-23T19:20:41.461" v="1347" actId="21"/>
          <ac:picMkLst>
            <pc:docMk/>
            <pc:sldMk cId="625977214" sldId="1113"/>
            <ac:picMk id="19" creationId="{8EE6E677-CF43-F3BF-85DD-EB07B7961ED3}"/>
          </ac:picMkLst>
        </pc:picChg>
      </pc:sldChg>
      <pc:sldChg chg="addSp delSp modSp mod">
        <pc:chgData name="Will Nourse" userId="cf5c4e54-602e-4617-8d54-3e27f39b3c92" providerId="ADAL" clId="{F3273ABF-EB60-4ABD-967C-F187ECC007B3}" dt="2026-04-23T21:26:49.591" v="1997" actId="20577"/>
        <pc:sldMkLst>
          <pc:docMk/>
          <pc:sldMk cId="2426790355" sldId="1137"/>
        </pc:sldMkLst>
        <pc:spChg chg="mod">
          <ac:chgData name="Will Nourse" userId="cf5c4e54-602e-4617-8d54-3e27f39b3c92" providerId="ADAL" clId="{F3273ABF-EB60-4ABD-967C-F187ECC007B3}" dt="2026-04-23T21:26:49.591" v="1997" actId="20577"/>
          <ac:spMkLst>
            <pc:docMk/>
            <pc:sldMk cId="2426790355" sldId="1137"/>
            <ac:spMk id="25" creationId="{D52728BE-A016-4B0D-BE8D-EF4215B9EC0F}"/>
          </ac:spMkLst>
        </pc:spChg>
        <pc:picChg chg="add mod ord">
          <ac:chgData name="Will Nourse" userId="cf5c4e54-602e-4617-8d54-3e27f39b3c92" providerId="ADAL" clId="{F3273ABF-EB60-4ABD-967C-F187ECC007B3}" dt="2026-04-23T17:29:09.202" v="227" actId="1076"/>
          <ac:picMkLst>
            <pc:docMk/>
            <pc:sldMk cId="2426790355" sldId="1137"/>
            <ac:picMk id="3" creationId="{ABE93F9B-0804-2264-B115-9FE0F202959A}"/>
          </ac:picMkLst>
        </pc:picChg>
        <pc:picChg chg="del">
          <ac:chgData name="Will Nourse" userId="cf5c4e54-602e-4617-8d54-3e27f39b3c92" providerId="ADAL" clId="{F3273ABF-EB60-4ABD-967C-F187ECC007B3}" dt="2026-04-23T17:28:44.831" v="219" actId="478"/>
          <ac:picMkLst>
            <pc:docMk/>
            <pc:sldMk cId="2426790355" sldId="1137"/>
            <ac:picMk id="6" creationId="{07839E02-71A4-9A94-4550-8749D73F4721}"/>
          </ac:picMkLst>
        </pc:picChg>
      </pc:sldChg>
      <pc:sldChg chg="modSp mod">
        <pc:chgData name="Will Nourse" userId="cf5c4e54-602e-4617-8d54-3e27f39b3c92" providerId="ADAL" clId="{F3273ABF-EB60-4ABD-967C-F187ECC007B3}" dt="2026-04-23T17:37:47.689" v="719" actId="34135"/>
        <pc:sldMkLst>
          <pc:docMk/>
          <pc:sldMk cId="2141683653" sldId="1167"/>
        </pc:sldMkLst>
        <pc:spChg chg="mod">
          <ac:chgData name="Will Nourse" userId="cf5c4e54-602e-4617-8d54-3e27f39b3c92" providerId="ADAL" clId="{F3273ABF-EB60-4ABD-967C-F187ECC007B3}" dt="2026-04-23T17:37:47.689" v="719" actId="34135"/>
          <ac:spMkLst>
            <pc:docMk/>
            <pc:sldMk cId="2141683653" sldId="1167"/>
            <ac:spMk id="6" creationId="{8913F775-4AD4-D9B7-E6FA-EC2E7110D0BA}"/>
          </ac:spMkLst>
        </pc:spChg>
        <pc:spChg chg="mod">
          <ac:chgData name="Will Nourse" userId="cf5c4e54-602e-4617-8d54-3e27f39b3c92" providerId="ADAL" clId="{F3273ABF-EB60-4ABD-967C-F187ECC007B3}" dt="2026-04-23T17:37:47.689" v="719" actId="34135"/>
          <ac:spMkLst>
            <pc:docMk/>
            <pc:sldMk cId="2141683653" sldId="1167"/>
            <ac:spMk id="7" creationId="{01E4D89F-054D-BD00-BAE4-AB5B4A730342}"/>
          </ac:spMkLst>
        </pc:spChg>
        <pc:spChg chg="mod">
          <ac:chgData name="Will Nourse" userId="cf5c4e54-602e-4617-8d54-3e27f39b3c92" providerId="ADAL" clId="{F3273ABF-EB60-4ABD-967C-F187ECC007B3}" dt="2026-04-23T17:37:47.689" v="719" actId="34135"/>
          <ac:spMkLst>
            <pc:docMk/>
            <pc:sldMk cId="2141683653" sldId="1167"/>
            <ac:spMk id="8" creationId="{D9A0FE7D-EF59-1AEF-C043-648AA838694F}"/>
          </ac:spMkLst>
        </pc:spChg>
        <pc:spChg chg="mod">
          <ac:chgData name="Will Nourse" userId="cf5c4e54-602e-4617-8d54-3e27f39b3c92" providerId="ADAL" clId="{F3273ABF-EB60-4ABD-967C-F187ECC007B3}" dt="2026-04-23T17:37:47.689" v="719" actId="34135"/>
          <ac:spMkLst>
            <pc:docMk/>
            <pc:sldMk cId="2141683653" sldId="1167"/>
            <ac:spMk id="9" creationId="{C1F3494B-23CF-D9FF-038D-2F69128875E9}"/>
          </ac:spMkLst>
        </pc:spChg>
        <pc:picChg chg="mod">
          <ac:chgData name="Will Nourse" userId="cf5c4e54-602e-4617-8d54-3e27f39b3c92" providerId="ADAL" clId="{F3273ABF-EB60-4ABD-967C-F187ECC007B3}" dt="2026-04-23T17:37:47.689" v="719" actId="34135"/>
          <ac:picMkLst>
            <pc:docMk/>
            <pc:sldMk cId="2141683653" sldId="1167"/>
            <ac:picMk id="3" creationId="{D171468C-DE34-A978-CA7A-089EBBF7DAF9}"/>
          </ac:picMkLst>
        </pc:picChg>
        <pc:picChg chg="mod">
          <ac:chgData name="Will Nourse" userId="cf5c4e54-602e-4617-8d54-3e27f39b3c92" providerId="ADAL" clId="{F3273ABF-EB60-4ABD-967C-F187ECC007B3}" dt="2026-04-23T17:37:47.689" v="719" actId="34135"/>
          <ac:picMkLst>
            <pc:docMk/>
            <pc:sldMk cId="2141683653" sldId="1167"/>
            <ac:picMk id="17" creationId="{FE468A45-650B-FE9E-447F-D5BE000A5644}"/>
          </ac:picMkLst>
        </pc:picChg>
      </pc:sldChg>
      <pc:sldChg chg="addSp delSp modSp mod">
        <pc:chgData name="Will Nourse" userId="cf5c4e54-602e-4617-8d54-3e27f39b3c92" providerId="ADAL" clId="{F3273ABF-EB60-4ABD-967C-F187ECC007B3}" dt="2026-04-23T17:03:13.110" v="27" actId="14826"/>
        <pc:sldMkLst>
          <pc:docMk/>
          <pc:sldMk cId="3367600724" sldId="1170"/>
        </pc:sldMkLst>
        <pc:picChg chg="add del mod">
          <ac:chgData name="Will Nourse" userId="cf5c4e54-602e-4617-8d54-3e27f39b3c92" providerId="ADAL" clId="{F3273ABF-EB60-4ABD-967C-F187ECC007B3}" dt="2026-04-23T16:53:28.546" v="26" actId="478"/>
          <ac:picMkLst>
            <pc:docMk/>
            <pc:sldMk cId="3367600724" sldId="1170"/>
            <ac:picMk id="3" creationId="{70266172-621D-FF0E-EECA-9C42FE771A05}"/>
          </ac:picMkLst>
        </pc:picChg>
        <pc:picChg chg="mod">
          <ac:chgData name="Will Nourse" userId="cf5c4e54-602e-4617-8d54-3e27f39b3c92" providerId="ADAL" clId="{F3273ABF-EB60-4ABD-967C-F187ECC007B3}" dt="2026-04-23T17:03:13.110" v="27" actId="14826"/>
          <ac:picMkLst>
            <pc:docMk/>
            <pc:sldMk cId="3367600724" sldId="1170"/>
            <ac:picMk id="20" creationId="{0A91BE16-5CB0-CBCF-067B-1C7139FDB80E}"/>
          </ac:picMkLst>
        </pc:picChg>
      </pc:sldChg>
      <pc:sldChg chg="addSp delSp modSp mod">
        <pc:chgData name="Will Nourse" userId="cf5c4e54-602e-4617-8d54-3e27f39b3c92" providerId="ADAL" clId="{F3273ABF-EB60-4ABD-967C-F187ECC007B3}" dt="2026-04-23T18:34:05.682" v="1216" actId="14861"/>
        <pc:sldMkLst>
          <pc:docMk/>
          <pc:sldMk cId="4166702036" sldId="1173"/>
        </pc:sldMkLst>
        <pc:spChg chg="add del mod ord">
          <ac:chgData name="Will Nourse" userId="cf5c4e54-602e-4617-8d54-3e27f39b3c92" providerId="ADAL" clId="{F3273ABF-EB60-4ABD-967C-F187ECC007B3}" dt="2026-04-23T17:23:15.446" v="175" actId="11529"/>
          <ac:spMkLst>
            <pc:docMk/>
            <pc:sldMk cId="4166702036" sldId="1173"/>
            <ac:spMk id="3" creationId="{E47F5EE7-C410-E540-4F4A-75C7DE2083B1}"/>
          </ac:spMkLst>
        </pc:spChg>
        <pc:spChg chg="mod">
          <ac:chgData name="Will Nourse" userId="cf5c4e54-602e-4617-8d54-3e27f39b3c92" providerId="ADAL" clId="{F3273ABF-EB60-4ABD-967C-F187ECC007B3}" dt="2026-04-23T18:34:05.682" v="1216" actId="14861"/>
          <ac:spMkLst>
            <pc:docMk/>
            <pc:sldMk cId="4166702036" sldId="1173"/>
            <ac:spMk id="10" creationId="{1DF75480-A5C3-9A09-B0CA-244807B01E0A}"/>
          </ac:spMkLst>
        </pc:spChg>
        <pc:spChg chg="mod">
          <ac:chgData name="Will Nourse" userId="cf5c4e54-602e-4617-8d54-3e27f39b3c92" providerId="ADAL" clId="{F3273ABF-EB60-4ABD-967C-F187ECC007B3}" dt="2026-04-23T18:34:05.682" v="1216" actId="14861"/>
          <ac:spMkLst>
            <pc:docMk/>
            <pc:sldMk cId="4166702036" sldId="1173"/>
            <ac:spMk id="11" creationId="{F7EF8DE7-198D-B9F7-7B77-CB1593C37505}"/>
          </ac:spMkLst>
        </pc:spChg>
        <pc:picChg chg="mod">
          <ac:chgData name="Will Nourse" userId="cf5c4e54-602e-4617-8d54-3e27f39b3c92" providerId="ADAL" clId="{F3273ABF-EB60-4ABD-967C-F187ECC007B3}" dt="2026-04-23T18:34:05.682" v="1216" actId="14861"/>
          <ac:picMkLst>
            <pc:docMk/>
            <pc:sldMk cId="4166702036" sldId="1173"/>
            <ac:picMk id="2" creationId="{11705F01-2A9D-53D1-3EED-DC49A1A6FC51}"/>
          </ac:picMkLst>
        </pc:picChg>
        <pc:picChg chg="mod modCrop">
          <ac:chgData name="Will Nourse" userId="cf5c4e54-602e-4617-8d54-3e27f39b3c92" providerId="ADAL" clId="{F3273ABF-EB60-4ABD-967C-F187ECC007B3}" dt="2026-04-23T18:34:05.682" v="1216" actId="14861"/>
          <ac:picMkLst>
            <pc:docMk/>
            <pc:sldMk cId="4166702036" sldId="1173"/>
            <ac:picMk id="13" creationId="{696D90E9-8365-AE87-DA37-A358E9AB718D}"/>
          </ac:picMkLst>
        </pc:picChg>
        <pc:cxnChg chg="mod">
          <ac:chgData name="Will Nourse" userId="cf5c4e54-602e-4617-8d54-3e27f39b3c92" providerId="ADAL" clId="{F3273ABF-EB60-4ABD-967C-F187ECC007B3}" dt="2026-04-23T18:34:05.682" v="1216" actId="14861"/>
          <ac:cxnSpMkLst>
            <pc:docMk/>
            <pc:sldMk cId="4166702036" sldId="1173"/>
            <ac:cxnSpMk id="12" creationId="{AFA7B2E2-E4C4-5546-96BE-84C22805CC9F}"/>
          </ac:cxnSpMkLst>
        </pc:cxnChg>
      </pc:sldChg>
      <pc:sldChg chg="addSp delSp modSp mod">
        <pc:chgData name="Will Nourse" userId="cf5c4e54-602e-4617-8d54-3e27f39b3c92" providerId="ADAL" clId="{F3273ABF-EB60-4ABD-967C-F187ECC007B3}" dt="2026-04-23T18:34:16.122" v="1220" actId="14861"/>
        <pc:sldMkLst>
          <pc:docMk/>
          <pc:sldMk cId="2861872056" sldId="1174"/>
        </pc:sldMkLst>
        <pc:spChg chg="mod">
          <ac:chgData name="Will Nourse" userId="cf5c4e54-602e-4617-8d54-3e27f39b3c92" providerId="ADAL" clId="{F3273ABF-EB60-4ABD-967C-F187ECC007B3}" dt="2026-04-23T18:34:16.122" v="1220" actId="14861"/>
          <ac:spMkLst>
            <pc:docMk/>
            <pc:sldMk cId="2861872056" sldId="1174"/>
            <ac:spMk id="19" creationId="{1C886F2D-7DAD-04C7-6BDE-6CA9148004B3}"/>
          </ac:spMkLst>
        </pc:spChg>
        <pc:spChg chg="mod">
          <ac:chgData name="Will Nourse" userId="cf5c4e54-602e-4617-8d54-3e27f39b3c92" providerId="ADAL" clId="{F3273ABF-EB60-4ABD-967C-F187ECC007B3}" dt="2026-04-23T18:34:16.122" v="1220" actId="14861"/>
          <ac:spMkLst>
            <pc:docMk/>
            <pc:sldMk cId="2861872056" sldId="1174"/>
            <ac:spMk id="20" creationId="{374AA988-9F7D-21D1-25D2-EBCE09B7F943}"/>
          </ac:spMkLst>
        </pc:spChg>
        <pc:spChg chg="mod">
          <ac:chgData name="Will Nourse" userId="cf5c4e54-602e-4617-8d54-3e27f39b3c92" providerId="ADAL" clId="{F3273ABF-EB60-4ABD-967C-F187ECC007B3}" dt="2026-04-23T18:34:16.122" v="1220" actId="14861"/>
          <ac:spMkLst>
            <pc:docMk/>
            <pc:sldMk cId="2861872056" sldId="1174"/>
            <ac:spMk id="21" creationId="{5D862EF4-D125-DA74-81D7-2BE910FCC045}"/>
          </ac:spMkLst>
        </pc:spChg>
        <pc:spChg chg="mod">
          <ac:chgData name="Will Nourse" userId="cf5c4e54-602e-4617-8d54-3e27f39b3c92" providerId="ADAL" clId="{F3273ABF-EB60-4ABD-967C-F187ECC007B3}" dt="2026-04-23T18:34:16.122" v="1220" actId="14861"/>
          <ac:spMkLst>
            <pc:docMk/>
            <pc:sldMk cId="2861872056" sldId="1174"/>
            <ac:spMk id="23" creationId="{6FBAC5BE-1E07-8523-6831-658EA5F63AAD}"/>
          </ac:spMkLst>
        </pc:spChg>
        <pc:picChg chg="mod">
          <ac:chgData name="Will Nourse" userId="cf5c4e54-602e-4617-8d54-3e27f39b3c92" providerId="ADAL" clId="{F3273ABF-EB60-4ABD-967C-F187ECC007B3}" dt="2026-04-23T18:34:16.122" v="1220" actId="14861"/>
          <ac:picMkLst>
            <pc:docMk/>
            <pc:sldMk cId="2861872056" sldId="1174"/>
            <ac:picMk id="2" creationId="{7FCD6E9B-B91F-08A9-AFA9-70689F4BB60C}"/>
          </ac:picMkLst>
        </pc:picChg>
        <pc:picChg chg="add mod modCrop">
          <ac:chgData name="Will Nourse" userId="cf5c4e54-602e-4617-8d54-3e27f39b3c92" providerId="ADAL" clId="{F3273ABF-EB60-4ABD-967C-F187ECC007B3}" dt="2026-04-23T18:34:16.122" v="1220" actId="14861"/>
          <ac:picMkLst>
            <pc:docMk/>
            <pc:sldMk cId="2861872056" sldId="1174"/>
            <ac:picMk id="3" creationId="{C3ED9FA4-2A68-4E50-1D75-3639F87E7DB8}"/>
          </ac:picMkLst>
        </pc:picChg>
        <pc:picChg chg="del">
          <ac:chgData name="Will Nourse" userId="cf5c4e54-602e-4617-8d54-3e27f39b3c92" providerId="ADAL" clId="{F3273ABF-EB60-4ABD-967C-F187ECC007B3}" dt="2026-04-23T17:24:02.546" v="182" actId="478"/>
          <ac:picMkLst>
            <pc:docMk/>
            <pc:sldMk cId="2861872056" sldId="1174"/>
            <ac:picMk id="22" creationId="{748DEFBA-09E2-B04F-82BD-8AF55FF9FEDE}"/>
          </ac:picMkLst>
        </pc:picChg>
      </pc:sldChg>
      <pc:sldChg chg="modSp mod">
        <pc:chgData name="Will Nourse" userId="cf5c4e54-602e-4617-8d54-3e27f39b3c92" providerId="ADAL" clId="{F3273ABF-EB60-4ABD-967C-F187ECC007B3}" dt="2026-04-23T17:35:14.441" v="674" actId="14861"/>
        <pc:sldMkLst>
          <pc:docMk/>
          <pc:sldMk cId="921875712" sldId="1175"/>
        </pc:sldMkLst>
        <pc:picChg chg="mod">
          <ac:chgData name="Will Nourse" userId="cf5c4e54-602e-4617-8d54-3e27f39b3c92" providerId="ADAL" clId="{F3273ABF-EB60-4ABD-967C-F187ECC007B3}" dt="2026-04-23T17:35:14.441" v="674" actId="14861"/>
          <ac:picMkLst>
            <pc:docMk/>
            <pc:sldMk cId="921875712" sldId="1175"/>
            <ac:picMk id="17" creationId="{6C3D6989-151B-FEF5-66CA-8AABBF886789}"/>
          </ac:picMkLst>
        </pc:picChg>
        <pc:picChg chg="mod">
          <ac:chgData name="Will Nourse" userId="cf5c4e54-602e-4617-8d54-3e27f39b3c92" providerId="ADAL" clId="{F3273ABF-EB60-4ABD-967C-F187ECC007B3}" dt="2026-04-23T17:35:14.441" v="674" actId="14861"/>
          <ac:picMkLst>
            <pc:docMk/>
            <pc:sldMk cId="921875712" sldId="1175"/>
            <ac:picMk id="18" creationId="{76476E70-ACE0-3ECA-191C-49AAB13D5918}"/>
          </ac:picMkLst>
        </pc:picChg>
        <pc:picChg chg="mod">
          <ac:chgData name="Will Nourse" userId="cf5c4e54-602e-4617-8d54-3e27f39b3c92" providerId="ADAL" clId="{F3273ABF-EB60-4ABD-967C-F187ECC007B3}" dt="2026-04-23T17:35:14.441" v="674" actId="14861"/>
          <ac:picMkLst>
            <pc:docMk/>
            <pc:sldMk cId="921875712" sldId="1175"/>
            <ac:picMk id="23" creationId="{B6E9F1B9-4313-3504-AF89-15B38186D258}"/>
          </ac:picMkLst>
        </pc:picChg>
      </pc:sldChg>
      <pc:sldChg chg="modSp mod">
        <pc:chgData name="Will Nourse" userId="cf5c4e54-602e-4617-8d54-3e27f39b3c92" providerId="ADAL" clId="{F3273ABF-EB60-4ABD-967C-F187ECC007B3}" dt="2026-04-23T17:34:54.058" v="673" actId="14861"/>
        <pc:sldMkLst>
          <pc:docMk/>
          <pc:sldMk cId="3046751188" sldId="1176"/>
        </pc:sldMkLst>
        <pc:picChg chg="mod modCrop">
          <ac:chgData name="Will Nourse" userId="cf5c4e54-602e-4617-8d54-3e27f39b3c92" providerId="ADAL" clId="{F3273ABF-EB60-4ABD-967C-F187ECC007B3}" dt="2026-04-23T17:34:50.018" v="672" actId="14861"/>
          <ac:picMkLst>
            <pc:docMk/>
            <pc:sldMk cId="3046751188" sldId="1176"/>
            <ac:picMk id="14" creationId="{9956520D-212D-54AD-82F0-9C037C9B2027}"/>
          </ac:picMkLst>
        </pc:picChg>
        <pc:picChg chg="mod modCrop">
          <ac:chgData name="Will Nourse" userId="cf5c4e54-602e-4617-8d54-3e27f39b3c92" providerId="ADAL" clId="{F3273ABF-EB60-4ABD-967C-F187ECC007B3}" dt="2026-04-23T17:34:54.058" v="673" actId="14861"/>
          <ac:picMkLst>
            <pc:docMk/>
            <pc:sldMk cId="3046751188" sldId="1176"/>
            <ac:picMk id="15" creationId="{C088F16B-4327-CC32-B89B-4DBC3BFBD749}"/>
          </ac:picMkLst>
        </pc:picChg>
      </pc:sldChg>
      <pc:sldChg chg="modSp mod">
        <pc:chgData name="Will Nourse" userId="cf5c4e54-602e-4617-8d54-3e27f39b3c92" providerId="ADAL" clId="{F3273ABF-EB60-4ABD-967C-F187ECC007B3}" dt="2026-04-23T23:18:40.343" v="2001" actId="14861"/>
        <pc:sldMkLst>
          <pc:docMk/>
          <pc:sldMk cId="2290678243" sldId="1178"/>
        </pc:sldMkLst>
        <pc:spChg chg="mod">
          <ac:chgData name="Will Nourse" userId="cf5c4e54-602e-4617-8d54-3e27f39b3c92" providerId="ADAL" clId="{F3273ABF-EB60-4ABD-967C-F187ECC007B3}" dt="2026-04-23T23:18:40.343" v="2001" actId="14861"/>
          <ac:spMkLst>
            <pc:docMk/>
            <pc:sldMk cId="2290678243" sldId="1178"/>
            <ac:spMk id="9" creationId="{9C919A3D-EF83-978B-BC25-1B060381B1B2}"/>
          </ac:spMkLst>
        </pc:spChg>
        <pc:picChg chg="mod">
          <ac:chgData name="Will Nourse" userId="cf5c4e54-602e-4617-8d54-3e27f39b3c92" providerId="ADAL" clId="{F3273ABF-EB60-4ABD-967C-F187ECC007B3}" dt="2026-04-23T23:18:40.343" v="2001" actId="14861"/>
          <ac:picMkLst>
            <pc:docMk/>
            <pc:sldMk cId="2290678243" sldId="1178"/>
            <ac:picMk id="10" creationId="{EEE5CE41-D55A-CB96-CDA8-B4F11ABBE9C5}"/>
          </ac:picMkLst>
        </pc:picChg>
        <pc:cxnChg chg="mod">
          <ac:chgData name="Will Nourse" userId="cf5c4e54-602e-4617-8d54-3e27f39b3c92" providerId="ADAL" clId="{F3273ABF-EB60-4ABD-967C-F187ECC007B3}" dt="2026-04-23T23:18:40.343" v="2001" actId="14861"/>
          <ac:cxnSpMkLst>
            <pc:docMk/>
            <pc:sldMk cId="2290678243" sldId="1178"/>
            <ac:cxnSpMk id="11" creationId="{104524CB-A454-6690-E80C-023BA9FC4958}"/>
          </ac:cxnSpMkLst>
        </pc:cxnChg>
      </pc:sldChg>
      <pc:sldChg chg="modSp mod">
        <pc:chgData name="Will Nourse" userId="cf5c4e54-602e-4617-8d54-3e27f39b3c92" providerId="ADAL" clId="{F3273ABF-EB60-4ABD-967C-F187ECC007B3}" dt="2026-04-23T17:28:28.861" v="218" actId="1038"/>
        <pc:sldMkLst>
          <pc:docMk/>
          <pc:sldMk cId="3081485495" sldId="1187"/>
        </pc:sldMkLst>
        <pc:picChg chg="mod modCrop">
          <ac:chgData name="Will Nourse" userId="cf5c4e54-602e-4617-8d54-3e27f39b3c92" providerId="ADAL" clId="{F3273ABF-EB60-4ABD-967C-F187ECC007B3}" dt="2026-04-23T17:28:04.012" v="211" actId="732"/>
          <ac:picMkLst>
            <pc:docMk/>
            <pc:sldMk cId="3081485495" sldId="1187"/>
            <ac:picMk id="6" creationId="{5A93767E-DD64-1389-E932-9CE9DF472533}"/>
          </ac:picMkLst>
        </pc:picChg>
        <pc:picChg chg="mod modCrop">
          <ac:chgData name="Will Nourse" userId="cf5c4e54-602e-4617-8d54-3e27f39b3c92" providerId="ADAL" clId="{F3273ABF-EB60-4ABD-967C-F187ECC007B3}" dt="2026-04-23T17:28:28.861" v="218" actId="1038"/>
          <ac:picMkLst>
            <pc:docMk/>
            <pc:sldMk cId="3081485495" sldId="1187"/>
            <ac:picMk id="8" creationId="{36AED4DF-EBE4-FF4F-019E-B9A130CA563E}"/>
          </ac:picMkLst>
        </pc:picChg>
        <pc:picChg chg="mod modCrop">
          <ac:chgData name="Will Nourse" userId="cf5c4e54-602e-4617-8d54-3e27f39b3c92" providerId="ADAL" clId="{F3273ABF-EB60-4ABD-967C-F187ECC007B3}" dt="2026-04-23T17:28:20.706" v="214" actId="732"/>
          <ac:picMkLst>
            <pc:docMk/>
            <pc:sldMk cId="3081485495" sldId="1187"/>
            <ac:picMk id="10" creationId="{D58AE703-7458-6CB5-F333-26C6D05C741C}"/>
          </ac:picMkLst>
        </pc:picChg>
      </pc:sldChg>
      <pc:sldChg chg="addSp delSp modSp mod">
        <pc:chgData name="Will Nourse" userId="cf5c4e54-602e-4617-8d54-3e27f39b3c92" providerId="ADAL" clId="{F3273ABF-EB60-4ABD-967C-F187ECC007B3}" dt="2026-04-23T17:04:25.454" v="36"/>
        <pc:sldMkLst>
          <pc:docMk/>
          <pc:sldMk cId="3111134862" sldId="1212"/>
        </pc:sldMkLst>
        <pc:picChg chg="del">
          <ac:chgData name="Will Nourse" userId="cf5c4e54-602e-4617-8d54-3e27f39b3c92" providerId="ADAL" clId="{F3273ABF-EB60-4ABD-967C-F187ECC007B3}" dt="2026-04-23T17:04:23.794" v="34" actId="478"/>
          <ac:picMkLst>
            <pc:docMk/>
            <pc:sldMk cId="3111134862" sldId="1212"/>
            <ac:picMk id="3" creationId="{5B7095BB-09C4-8118-5906-5D89571D8F07}"/>
          </ac:picMkLst>
        </pc:picChg>
        <pc:picChg chg="del">
          <ac:chgData name="Will Nourse" userId="cf5c4e54-602e-4617-8d54-3e27f39b3c92" providerId="ADAL" clId="{F3273ABF-EB60-4ABD-967C-F187ECC007B3}" dt="2026-04-23T17:04:24.389" v="35" actId="478"/>
          <ac:picMkLst>
            <pc:docMk/>
            <pc:sldMk cId="3111134862" sldId="1212"/>
            <ac:picMk id="4" creationId="{F0D8FEFD-E084-6238-1B7B-4618B734BD47}"/>
          </ac:picMkLst>
        </pc:picChg>
        <pc:picChg chg="add mod">
          <ac:chgData name="Will Nourse" userId="cf5c4e54-602e-4617-8d54-3e27f39b3c92" providerId="ADAL" clId="{F3273ABF-EB60-4ABD-967C-F187ECC007B3}" dt="2026-04-23T17:04:25.454" v="36"/>
          <ac:picMkLst>
            <pc:docMk/>
            <pc:sldMk cId="3111134862" sldId="1212"/>
            <ac:picMk id="7" creationId="{32A3E2B5-8BA7-2025-EA35-64CCD18FB8C8}"/>
          </ac:picMkLst>
        </pc:picChg>
        <pc:picChg chg="add mod">
          <ac:chgData name="Will Nourse" userId="cf5c4e54-602e-4617-8d54-3e27f39b3c92" providerId="ADAL" clId="{F3273ABF-EB60-4ABD-967C-F187ECC007B3}" dt="2026-04-23T17:04:25.454" v="36"/>
          <ac:picMkLst>
            <pc:docMk/>
            <pc:sldMk cId="3111134862" sldId="1212"/>
            <ac:picMk id="8" creationId="{5E04201B-CDD1-8B2D-2635-4C6440E7CFE2}"/>
          </ac:picMkLst>
        </pc:picChg>
      </pc:sldChg>
      <pc:sldChg chg="addSp delSp modSp mod">
        <pc:chgData name="Will Nourse" userId="cf5c4e54-602e-4617-8d54-3e27f39b3c92" providerId="ADAL" clId="{F3273ABF-EB60-4ABD-967C-F187ECC007B3}" dt="2026-04-23T17:04:31.997" v="39"/>
        <pc:sldMkLst>
          <pc:docMk/>
          <pc:sldMk cId="2723156236" sldId="1213"/>
        </pc:sldMkLst>
        <pc:picChg chg="add mod">
          <ac:chgData name="Will Nourse" userId="cf5c4e54-602e-4617-8d54-3e27f39b3c92" providerId="ADAL" clId="{F3273ABF-EB60-4ABD-967C-F187ECC007B3}" dt="2026-04-23T17:04:31.997" v="39"/>
          <ac:picMkLst>
            <pc:docMk/>
            <pc:sldMk cId="2723156236" sldId="1213"/>
            <ac:picMk id="3" creationId="{F6C1053D-E460-7792-3ED3-D9116D0D8853}"/>
          </ac:picMkLst>
        </pc:picChg>
        <pc:picChg chg="del">
          <ac:chgData name="Will Nourse" userId="cf5c4e54-602e-4617-8d54-3e27f39b3c92" providerId="ADAL" clId="{F3273ABF-EB60-4ABD-967C-F187ECC007B3}" dt="2026-04-23T17:04:30.983" v="38" actId="478"/>
          <ac:picMkLst>
            <pc:docMk/>
            <pc:sldMk cId="2723156236" sldId="1213"/>
            <ac:picMk id="5" creationId="{6838C9D5-F7D4-045E-CD1F-6ACD2A4BB083}"/>
          </ac:picMkLst>
        </pc:picChg>
        <pc:picChg chg="add mod">
          <ac:chgData name="Will Nourse" userId="cf5c4e54-602e-4617-8d54-3e27f39b3c92" providerId="ADAL" clId="{F3273ABF-EB60-4ABD-967C-F187ECC007B3}" dt="2026-04-23T17:04:31.997" v="39"/>
          <ac:picMkLst>
            <pc:docMk/>
            <pc:sldMk cId="2723156236" sldId="1213"/>
            <ac:picMk id="6" creationId="{B441A879-4588-F4E3-0678-AA717C96F462}"/>
          </ac:picMkLst>
        </pc:picChg>
        <pc:picChg chg="del">
          <ac:chgData name="Will Nourse" userId="cf5c4e54-602e-4617-8d54-3e27f39b3c92" providerId="ADAL" clId="{F3273ABF-EB60-4ABD-967C-F187ECC007B3}" dt="2026-04-23T17:04:30.462" v="37" actId="478"/>
          <ac:picMkLst>
            <pc:docMk/>
            <pc:sldMk cId="2723156236" sldId="1213"/>
            <ac:picMk id="7" creationId="{F46C596C-441D-5DB7-1AA4-408891835123}"/>
          </ac:picMkLst>
        </pc:picChg>
      </pc:sldChg>
      <pc:sldChg chg="modSp mod">
        <pc:chgData name="Will Nourse" userId="cf5c4e54-602e-4617-8d54-3e27f39b3c92" providerId="ADAL" clId="{F3273ABF-EB60-4ABD-967C-F187ECC007B3}" dt="2026-04-23T17:38:01.862" v="723" actId="14861"/>
        <pc:sldMkLst>
          <pc:docMk/>
          <pc:sldMk cId="1299354490" sldId="1214"/>
        </pc:sldMkLst>
        <pc:spChg chg="mod">
          <ac:chgData name="Will Nourse" userId="cf5c4e54-602e-4617-8d54-3e27f39b3c92" providerId="ADAL" clId="{F3273ABF-EB60-4ABD-967C-F187ECC007B3}" dt="2026-04-23T17:38:01.862" v="723" actId="14861"/>
          <ac:spMkLst>
            <pc:docMk/>
            <pc:sldMk cId="1299354490" sldId="1214"/>
            <ac:spMk id="18" creationId="{656B57A6-E2B5-207A-D2A1-5567011803C4}"/>
          </ac:spMkLst>
        </pc:spChg>
        <pc:spChg chg="mod">
          <ac:chgData name="Will Nourse" userId="cf5c4e54-602e-4617-8d54-3e27f39b3c92" providerId="ADAL" clId="{F3273ABF-EB60-4ABD-967C-F187ECC007B3}" dt="2026-04-23T17:38:01.862" v="723" actId="14861"/>
          <ac:spMkLst>
            <pc:docMk/>
            <pc:sldMk cId="1299354490" sldId="1214"/>
            <ac:spMk id="21" creationId="{25E5381E-9F98-A4D4-E63E-AD6BC4F4C21E}"/>
          </ac:spMkLst>
        </pc:spChg>
        <pc:spChg chg="mod">
          <ac:chgData name="Will Nourse" userId="cf5c4e54-602e-4617-8d54-3e27f39b3c92" providerId="ADAL" clId="{F3273ABF-EB60-4ABD-967C-F187ECC007B3}" dt="2026-04-23T17:38:01.862" v="723" actId="14861"/>
          <ac:spMkLst>
            <pc:docMk/>
            <pc:sldMk cId="1299354490" sldId="1214"/>
            <ac:spMk id="25" creationId="{F454EA64-FBEC-37CE-5B46-AE64EA164074}"/>
          </ac:spMkLst>
        </pc:spChg>
        <pc:spChg chg="mod">
          <ac:chgData name="Will Nourse" userId="cf5c4e54-602e-4617-8d54-3e27f39b3c92" providerId="ADAL" clId="{F3273ABF-EB60-4ABD-967C-F187ECC007B3}" dt="2026-04-23T17:38:01.862" v="723" actId="14861"/>
          <ac:spMkLst>
            <pc:docMk/>
            <pc:sldMk cId="1299354490" sldId="1214"/>
            <ac:spMk id="26" creationId="{6FE8DF7E-F99D-16E2-E0C4-F00159D4263A}"/>
          </ac:spMkLst>
        </pc:spChg>
        <pc:picChg chg="mod">
          <ac:chgData name="Will Nourse" userId="cf5c4e54-602e-4617-8d54-3e27f39b3c92" providerId="ADAL" clId="{F3273ABF-EB60-4ABD-967C-F187ECC007B3}" dt="2026-04-23T17:38:01.862" v="723" actId="14861"/>
          <ac:picMkLst>
            <pc:docMk/>
            <pc:sldMk cId="1299354490" sldId="1214"/>
            <ac:picMk id="2" creationId="{B2424890-5B94-A98E-FA73-6058FC316F55}"/>
          </ac:picMkLst>
        </pc:picChg>
        <pc:picChg chg="mod">
          <ac:chgData name="Will Nourse" userId="cf5c4e54-602e-4617-8d54-3e27f39b3c92" providerId="ADAL" clId="{F3273ABF-EB60-4ABD-967C-F187ECC007B3}" dt="2026-04-23T17:38:01.862" v="723" actId="14861"/>
          <ac:picMkLst>
            <pc:docMk/>
            <pc:sldMk cId="1299354490" sldId="1214"/>
            <ac:picMk id="10" creationId="{0AD975B4-60B3-ABE7-3C0A-0B577E38CE50}"/>
          </ac:picMkLst>
        </pc:picChg>
        <pc:picChg chg="mod">
          <ac:chgData name="Will Nourse" userId="cf5c4e54-602e-4617-8d54-3e27f39b3c92" providerId="ADAL" clId="{F3273ABF-EB60-4ABD-967C-F187ECC007B3}" dt="2026-04-23T17:38:01.862" v="723" actId="14861"/>
          <ac:picMkLst>
            <pc:docMk/>
            <pc:sldMk cId="1299354490" sldId="1214"/>
            <ac:picMk id="11" creationId="{AADBBB6D-3A42-C283-B707-C352241DC080}"/>
          </ac:picMkLst>
        </pc:picChg>
        <pc:picChg chg="mod">
          <ac:chgData name="Will Nourse" userId="cf5c4e54-602e-4617-8d54-3e27f39b3c92" providerId="ADAL" clId="{F3273ABF-EB60-4ABD-967C-F187ECC007B3}" dt="2026-04-23T17:38:01.862" v="723" actId="14861"/>
          <ac:picMkLst>
            <pc:docMk/>
            <pc:sldMk cId="1299354490" sldId="1214"/>
            <ac:picMk id="13" creationId="{F1CBBCBA-C543-E973-AAE8-8E0EBF23BC2F}"/>
          </ac:picMkLst>
        </pc:picChg>
        <pc:picChg chg="mod">
          <ac:chgData name="Will Nourse" userId="cf5c4e54-602e-4617-8d54-3e27f39b3c92" providerId="ADAL" clId="{F3273ABF-EB60-4ABD-967C-F187ECC007B3}" dt="2026-04-23T17:38:01.862" v="723" actId="14861"/>
          <ac:picMkLst>
            <pc:docMk/>
            <pc:sldMk cId="1299354490" sldId="1214"/>
            <ac:picMk id="15" creationId="{AD78D956-BE35-3508-AB8A-169A6394B9E3}"/>
          </ac:picMkLst>
        </pc:picChg>
        <pc:picChg chg="mod">
          <ac:chgData name="Will Nourse" userId="cf5c4e54-602e-4617-8d54-3e27f39b3c92" providerId="ADAL" clId="{F3273ABF-EB60-4ABD-967C-F187ECC007B3}" dt="2026-04-23T17:38:01.862" v="723" actId="14861"/>
          <ac:picMkLst>
            <pc:docMk/>
            <pc:sldMk cId="1299354490" sldId="1214"/>
            <ac:picMk id="17" creationId="{1DC81D40-C124-6BF6-72FC-6FB9785E2793}"/>
          </ac:picMkLst>
        </pc:picChg>
      </pc:sldChg>
      <pc:sldChg chg="modSp">
        <pc:chgData name="Will Nourse" userId="cf5c4e54-602e-4617-8d54-3e27f39b3c92" providerId="ADAL" clId="{F3273ABF-EB60-4ABD-967C-F187ECC007B3}" dt="2026-04-23T17:48:48.955" v="852"/>
        <pc:sldMkLst>
          <pc:docMk/>
          <pc:sldMk cId="2301371825" sldId="1216"/>
        </pc:sldMkLst>
        <pc:picChg chg="mod">
          <ac:chgData name="Will Nourse" userId="cf5c4e54-602e-4617-8d54-3e27f39b3c92" providerId="ADAL" clId="{F3273ABF-EB60-4ABD-967C-F187ECC007B3}" dt="2026-04-23T17:48:41.320" v="851"/>
          <ac:picMkLst>
            <pc:docMk/>
            <pc:sldMk cId="2301371825" sldId="1216"/>
            <ac:picMk id="5" creationId="{9C62C340-813C-C8C0-05AC-546699923A75}"/>
          </ac:picMkLst>
        </pc:picChg>
        <pc:picChg chg="mod">
          <ac:chgData name="Will Nourse" userId="cf5c4e54-602e-4617-8d54-3e27f39b3c92" providerId="ADAL" clId="{F3273ABF-EB60-4ABD-967C-F187ECC007B3}" dt="2026-04-23T17:48:48.955" v="852"/>
          <ac:picMkLst>
            <pc:docMk/>
            <pc:sldMk cId="2301371825" sldId="1216"/>
            <ac:picMk id="6" creationId="{803E06A0-C233-6C05-BFE1-15D4AAF54F8C}"/>
          </ac:picMkLst>
        </pc:picChg>
      </pc:sldChg>
      <pc:sldChg chg="modSp">
        <pc:chgData name="Will Nourse" userId="cf5c4e54-602e-4617-8d54-3e27f39b3c92" providerId="ADAL" clId="{F3273ABF-EB60-4ABD-967C-F187ECC007B3}" dt="2026-04-23T17:48:16.028" v="850"/>
        <pc:sldMkLst>
          <pc:docMk/>
          <pc:sldMk cId="3746297488" sldId="1218"/>
        </pc:sldMkLst>
        <pc:picChg chg="mod">
          <ac:chgData name="Will Nourse" userId="cf5c4e54-602e-4617-8d54-3e27f39b3c92" providerId="ADAL" clId="{F3273ABF-EB60-4ABD-967C-F187ECC007B3}" dt="2026-04-23T17:48:16.028" v="850"/>
          <ac:picMkLst>
            <pc:docMk/>
            <pc:sldMk cId="3746297488" sldId="1218"/>
            <ac:picMk id="12" creationId="{5AF5E04B-703C-F426-010F-B24655BEE3D9}"/>
          </ac:picMkLst>
        </pc:picChg>
      </pc:sldChg>
      <pc:sldChg chg="modSp mod">
        <pc:chgData name="Will Nourse" userId="cf5c4e54-602e-4617-8d54-3e27f39b3c92" providerId="ADAL" clId="{F3273ABF-EB60-4ABD-967C-F187ECC007B3}" dt="2026-04-23T17:04:12.578" v="33" actId="1076"/>
        <pc:sldMkLst>
          <pc:docMk/>
          <pc:sldMk cId="1858419879" sldId="1229"/>
        </pc:sldMkLst>
        <pc:picChg chg="mod modCrop">
          <ac:chgData name="Will Nourse" userId="cf5c4e54-602e-4617-8d54-3e27f39b3c92" providerId="ADAL" clId="{F3273ABF-EB60-4ABD-967C-F187ECC007B3}" dt="2026-04-23T17:04:07.424" v="32" actId="1076"/>
          <ac:picMkLst>
            <pc:docMk/>
            <pc:sldMk cId="1858419879" sldId="1229"/>
            <ac:picMk id="21" creationId="{9C6CB041-CE41-88AA-9147-F9D2AEC3822C}"/>
          </ac:picMkLst>
        </pc:picChg>
        <pc:picChg chg="mod">
          <ac:chgData name="Will Nourse" userId="cf5c4e54-602e-4617-8d54-3e27f39b3c92" providerId="ADAL" clId="{F3273ABF-EB60-4ABD-967C-F187ECC007B3}" dt="2026-04-23T17:04:12.578" v="33" actId="1076"/>
          <ac:picMkLst>
            <pc:docMk/>
            <pc:sldMk cId="1858419879" sldId="1229"/>
            <ac:picMk id="23" creationId="{2DD4CC8E-8A87-3BDE-80BC-14977D68F6BC}"/>
          </ac:picMkLst>
        </pc:picChg>
      </pc:sldChg>
      <pc:sldChg chg="addSp delSp modSp add mod">
        <pc:chgData name="Will Nourse" userId="cf5c4e54-602e-4617-8d54-3e27f39b3c92" providerId="ADAL" clId="{F3273ABF-EB60-4ABD-967C-F187ECC007B3}" dt="2026-04-23T18:31:02.114" v="1208" actId="14861"/>
        <pc:sldMkLst>
          <pc:docMk/>
          <pc:sldMk cId="452603955" sldId="1230"/>
        </pc:sldMkLst>
        <pc:spChg chg="mod">
          <ac:chgData name="Will Nourse" userId="cf5c4e54-602e-4617-8d54-3e27f39b3c92" providerId="ADAL" clId="{F3273ABF-EB60-4ABD-967C-F187ECC007B3}" dt="2026-04-23T18:31:02.114" v="1208" actId="14861"/>
          <ac:spMkLst>
            <pc:docMk/>
            <pc:sldMk cId="452603955" sldId="1230"/>
            <ac:spMk id="4" creationId="{EBA5FEE2-828B-5017-4D74-6B90B55F2FD5}"/>
          </ac:spMkLst>
        </pc:spChg>
        <pc:spChg chg="del">
          <ac:chgData name="Will Nourse" userId="cf5c4e54-602e-4617-8d54-3e27f39b3c92" providerId="ADAL" clId="{F3273ABF-EB60-4ABD-967C-F187ECC007B3}" dt="2026-04-23T18:11:18.006" v="855" actId="478"/>
          <ac:spMkLst>
            <pc:docMk/>
            <pc:sldMk cId="452603955" sldId="1230"/>
            <ac:spMk id="8" creationId="{E3973F17-4AEE-96E3-F1F5-00C8083E876B}"/>
          </ac:spMkLst>
        </pc:spChg>
        <pc:spChg chg="del">
          <ac:chgData name="Will Nourse" userId="cf5c4e54-602e-4617-8d54-3e27f39b3c92" providerId="ADAL" clId="{F3273ABF-EB60-4ABD-967C-F187ECC007B3}" dt="2026-04-23T18:11:23.054" v="858" actId="478"/>
          <ac:spMkLst>
            <pc:docMk/>
            <pc:sldMk cId="452603955" sldId="1230"/>
            <ac:spMk id="9" creationId="{AB7E7AFE-5D8C-28CF-EED9-54B9331A333A}"/>
          </ac:spMkLst>
        </pc:spChg>
        <pc:spChg chg="add mod">
          <ac:chgData name="Will Nourse" userId="cf5c4e54-602e-4617-8d54-3e27f39b3c92" providerId="ADAL" clId="{F3273ABF-EB60-4ABD-967C-F187ECC007B3}" dt="2026-04-23T18:31:02.114" v="1208" actId="14861"/>
          <ac:spMkLst>
            <pc:docMk/>
            <pc:sldMk cId="452603955" sldId="1230"/>
            <ac:spMk id="10" creationId="{A98BF277-43FA-AA10-468A-213A19EF5A36}"/>
          </ac:spMkLst>
        </pc:spChg>
        <pc:spChg chg="del">
          <ac:chgData name="Will Nourse" userId="cf5c4e54-602e-4617-8d54-3e27f39b3c92" providerId="ADAL" clId="{F3273ABF-EB60-4ABD-967C-F187ECC007B3}" dt="2026-04-23T18:11:15.757" v="854" actId="478"/>
          <ac:spMkLst>
            <pc:docMk/>
            <pc:sldMk cId="452603955" sldId="1230"/>
            <ac:spMk id="11" creationId="{92EA797C-2C32-08F9-E87D-09223C223E11}"/>
          </ac:spMkLst>
        </pc:spChg>
        <pc:spChg chg="del">
          <ac:chgData name="Will Nourse" userId="cf5c4e54-602e-4617-8d54-3e27f39b3c92" providerId="ADAL" clId="{F3273ABF-EB60-4ABD-967C-F187ECC007B3}" dt="2026-04-23T18:11:21.472" v="857" actId="478"/>
          <ac:spMkLst>
            <pc:docMk/>
            <pc:sldMk cId="452603955" sldId="1230"/>
            <ac:spMk id="23" creationId="{1A303794-CE5F-293E-1923-0559742B3FE5}"/>
          </ac:spMkLst>
        </pc:spChg>
        <pc:spChg chg="del">
          <ac:chgData name="Will Nourse" userId="cf5c4e54-602e-4617-8d54-3e27f39b3c92" providerId="ADAL" clId="{F3273ABF-EB60-4ABD-967C-F187ECC007B3}" dt="2026-04-23T18:11:19.561" v="856" actId="478"/>
          <ac:spMkLst>
            <pc:docMk/>
            <pc:sldMk cId="452603955" sldId="1230"/>
            <ac:spMk id="24" creationId="{03C172A3-EBAA-4B60-93DF-70E2FB673081}"/>
          </ac:spMkLst>
        </pc:spChg>
        <pc:picChg chg="mod">
          <ac:chgData name="Will Nourse" userId="cf5c4e54-602e-4617-8d54-3e27f39b3c92" providerId="ADAL" clId="{F3273ABF-EB60-4ABD-967C-F187ECC007B3}" dt="2026-04-23T18:31:02.114" v="1208" actId="14861"/>
          <ac:picMkLst>
            <pc:docMk/>
            <pc:sldMk cId="452603955" sldId="1230"/>
            <ac:picMk id="2" creationId="{36FE2C9F-C9A9-1B75-2DCE-2BA93397B6CC}"/>
          </ac:picMkLst>
        </pc:picChg>
        <pc:picChg chg="del mod">
          <ac:chgData name="Will Nourse" userId="cf5c4e54-602e-4617-8d54-3e27f39b3c92" providerId="ADAL" clId="{F3273ABF-EB60-4ABD-967C-F187ECC007B3}" dt="2026-04-23T18:21:08.227" v="978" actId="478"/>
          <ac:picMkLst>
            <pc:docMk/>
            <pc:sldMk cId="452603955" sldId="1230"/>
            <ac:picMk id="6" creationId="{61503BD8-37D5-1672-9462-0018D04683C0}"/>
          </ac:picMkLst>
        </pc:picChg>
        <pc:picChg chg="del mod">
          <ac:chgData name="Will Nourse" userId="cf5c4e54-602e-4617-8d54-3e27f39b3c92" providerId="ADAL" clId="{F3273ABF-EB60-4ABD-967C-F187ECC007B3}" dt="2026-04-23T18:21:09.735" v="979" actId="478"/>
          <ac:picMkLst>
            <pc:docMk/>
            <pc:sldMk cId="452603955" sldId="1230"/>
            <ac:picMk id="7" creationId="{04EFB93E-4301-7BDC-AA26-3D25C7C17137}"/>
          </ac:picMkLst>
        </pc:picChg>
        <pc:cxnChg chg="mod">
          <ac:chgData name="Will Nourse" userId="cf5c4e54-602e-4617-8d54-3e27f39b3c92" providerId="ADAL" clId="{F3273ABF-EB60-4ABD-967C-F187ECC007B3}" dt="2026-04-23T18:31:02.114" v="1208" actId="14861"/>
          <ac:cxnSpMkLst>
            <pc:docMk/>
            <pc:sldMk cId="452603955" sldId="1230"/>
            <ac:cxnSpMk id="5" creationId="{C7DC7898-88FA-1DA9-878D-7C7066DC411A}"/>
          </ac:cxnSpMkLst>
        </pc:cxnChg>
        <pc:cxnChg chg="del">
          <ac:chgData name="Will Nourse" userId="cf5c4e54-602e-4617-8d54-3e27f39b3c92" providerId="ADAL" clId="{F3273ABF-EB60-4ABD-967C-F187ECC007B3}" dt="2026-04-23T18:11:24.541" v="859" actId="478"/>
          <ac:cxnSpMkLst>
            <pc:docMk/>
            <pc:sldMk cId="452603955" sldId="1230"/>
            <ac:cxnSpMk id="14" creationId="{4E9A70D6-D399-4B7D-69FF-4AB4072D6CBE}"/>
          </ac:cxnSpMkLst>
        </pc:cxnChg>
      </pc:sldChg>
      <pc:sldChg chg="addSp delSp modSp add mod">
        <pc:chgData name="Will Nourse" userId="cf5c4e54-602e-4617-8d54-3e27f39b3c92" providerId="ADAL" clId="{F3273ABF-EB60-4ABD-967C-F187ECC007B3}" dt="2026-04-23T21:18:43.593" v="1994" actId="14861"/>
        <pc:sldMkLst>
          <pc:docMk/>
          <pc:sldMk cId="2300133770" sldId="1231"/>
        </pc:sldMkLst>
        <pc:spChg chg="mod">
          <ac:chgData name="Will Nourse" userId="cf5c4e54-602e-4617-8d54-3e27f39b3c92" providerId="ADAL" clId="{F3273ABF-EB60-4ABD-967C-F187ECC007B3}" dt="2026-04-23T19:31:36.605" v="1401" actId="20577"/>
          <ac:spMkLst>
            <pc:docMk/>
            <pc:sldMk cId="2300133770" sldId="1231"/>
            <ac:spMk id="14" creationId="{32F18B7D-A16C-CC48-2037-4BDF3F1B004A}"/>
          </ac:spMkLst>
        </pc:spChg>
        <pc:picChg chg="del">
          <ac:chgData name="Will Nourse" userId="cf5c4e54-602e-4617-8d54-3e27f39b3c92" providerId="ADAL" clId="{F3273ABF-EB60-4ABD-967C-F187ECC007B3}" dt="2026-04-23T19:18:59.087" v="1314" actId="478"/>
          <ac:picMkLst>
            <pc:docMk/>
            <pc:sldMk cId="2300133770" sldId="1231"/>
            <ac:picMk id="5" creationId="{437141A5-9111-3E29-CC93-79E4C11CC7C5}"/>
          </ac:picMkLst>
        </pc:picChg>
        <pc:picChg chg="add del mod ord">
          <ac:chgData name="Will Nourse" userId="cf5c4e54-602e-4617-8d54-3e27f39b3c92" providerId="ADAL" clId="{F3273ABF-EB60-4ABD-967C-F187ECC007B3}" dt="2026-04-23T19:19:38.888" v="1326" actId="478"/>
          <ac:picMkLst>
            <pc:docMk/>
            <pc:sldMk cId="2300133770" sldId="1231"/>
            <ac:picMk id="7" creationId="{62F8AEE1-CF97-076F-D4BA-CAE6FBD3317C}"/>
          </ac:picMkLst>
        </pc:picChg>
        <pc:picChg chg="add mod ord modCrop">
          <ac:chgData name="Will Nourse" userId="cf5c4e54-602e-4617-8d54-3e27f39b3c92" providerId="ADAL" clId="{F3273ABF-EB60-4ABD-967C-F187ECC007B3}" dt="2026-04-23T19:20:18.401" v="1339" actId="14861"/>
          <ac:picMkLst>
            <pc:docMk/>
            <pc:sldMk cId="2300133770" sldId="1231"/>
            <ac:picMk id="8" creationId="{0109A8B7-3C22-98A0-B61E-B5D480A71BB5}"/>
          </ac:picMkLst>
        </pc:picChg>
        <pc:picChg chg="add del mod">
          <ac:chgData name="Will Nourse" userId="cf5c4e54-602e-4617-8d54-3e27f39b3c92" providerId="ADAL" clId="{F3273ABF-EB60-4ABD-967C-F187ECC007B3}" dt="2026-04-23T19:20:30.183" v="1343" actId="21"/>
          <ac:picMkLst>
            <pc:docMk/>
            <pc:sldMk cId="2300133770" sldId="1231"/>
            <ac:picMk id="19" creationId="{8EE6E677-CF43-F3BF-85DD-EB07B7961ED3}"/>
          </ac:picMkLst>
        </pc:picChg>
        <pc:picChg chg="add mod ord modCrop">
          <ac:chgData name="Will Nourse" userId="cf5c4e54-602e-4617-8d54-3e27f39b3c92" providerId="ADAL" clId="{F3273ABF-EB60-4ABD-967C-F187ECC007B3}" dt="2026-04-23T19:21:05.083" v="1353" actId="732"/>
          <ac:picMkLst>
            <pc:docMk/>
            <pc:sldMk cId="2300133770" sldId="1231"/>
            <ac:picMk id="21" creationId="{8EE6E677-CF43-F3BF-85DD-EB07B7961ED3}"/>
          </ac:picMkLst>
        </pc:picChg>
        <pc:picChg chg="add mod">
          <ac:chgData name="Will Nourse" userId="cf5c4e54-602e-4617-8d54-3e27f39b3c92" providerId="ADAL" clId="{F3273ABF-EB60-4ABD-967C-F187ECC007B3}" dt="2026-04-23T21:18:43.593" v="1994" actId="14861"/>
          <ac:picMkLst>
            <pc:docMk/>
            <pc:sldMk cId="2300133770" sldId="1231"/>
            <ac:picMk id="30" creationId="{CA20774C-C5E5-AE55-4193-A51EAE1CC12D}"/>
          </ac:picMkLst>
        </pc:picChg>
        <pc:cxnChg chg="mod">
          <ac:chgData name="Will Nourse" userId="cf5c4e54-602e-4617-8d54-3e27f39b3c92" providerId="ADAL" clId="{F3273ABF-EB60-4ABD-967C-F187ECC007B3}" dt="2026-04-23T19:19:58.499" v="1332" actId="14100"/>
          <ac:cxnSpMkLst>
            <pc:docMk/>
            <pc:sldMk cId="2300133770" sldId="1231"/>
            <ac:cxnSpMk id="13" creationId="{C22190DB-B5DD-4C98-D7F1-8DF5E66BA38F}"/>
          </ac:cxnSpMkLst>
        </pc:cxnChg>
        <pc:cxnChg chg="mod">
          <ac:chgData name="Will Nourse" userId="cf5c4e54-602e-4617-8d54-3e27f39b3c92" providerId="ADAL" clId="{F3273ABF-EB60-4ABD-967C-F187ECC007B3}" dt="2026-04-23T19:19:51.607" v="1330" actId="14100"/>
          <ac:cxnSpMkLst>
            <pc:docMk/>
            <pc:sldMk cId="2300133770" sldId="1231"/>
            <ac:cxnSpMk id="15" creationId="{8AEEB2A5-CAD2-6FF7-35E6-ADEE75851920}"/>
          </ac:cxnSpMkLst>
        </pc:cxnChg>
        <pc:cxnChg chg="mod">
          <ac:chgData name="Will Nourse" userId="cf5c4e54-602e-4617-8d54-3e27f39b3c92" providerId="ADAL" clId="{F3273ABF-EB60-4ABD-967C-F187ECC007B3}" dt="2026-04-23T19:19:55.901" v="1331" actId="14100"/>
          <ac:cxnSpMkLst>
            <pc:docMk/>
            <pc:sldMk cId="2300133770" sldId="1231"/>
            <ac:cxnSpMk id="16" creationId="{F243A359-CD08-21F1-05A1-79DCF19F0296}"/>
          </ac:cxnSpMkLst>
        </pc:cxnChg>
        <pc:cxnChg chg="mod">
          <ac:chgData name="Will Nourse" userId="cf5c4e54-602e-4617-8d54-3e27f39b3c92" providerId="ADAL" clId="{F3273ABF-EB60-4ABD-967C-F187ECC007B3}" dt="2026-04-23T19:20:02.155" v="1333" actId="14100"/>
          <ac:cxnSpMkLst>
            <pc:docMk/>
            <pc:sldMk cId="2300133770" sldId="1231"/>
            <ac:cxnSpMk id="18" creationId="{A0805D1A-0A9A-81AE-F0AB-91C5F819C85A}"/>
          </ac:cxnSpMkLst>
        </pc:cxnChg>
        <pc:cxnChg chg="mod">
          <ac:chgData name="Will Nourse" userId="cf5c4e54-602e-4617-8d54-3e27f39b3c92" providerId="ADAL" clId="{F3273ABF-EB60-4ABD-967C-F187ECC007B3}" dt="2026-04-23T19:30:42.142" v="1361" actId="14100"/>
          <ac:cxnSpMkLst>
            <pc:docMk/>
            <pc:sldMk cId="2300133770" sldId="1231"/>
            <ac:cxnSpMk id="20" creationId="{179150EB-EF4D-105B-14FE-445B27F08328}"/>
          </ac:cxnSpMkLst>
        </pc:cxnChg>
        <pc:cxnChg chg="mod">
          <ac:chgData name="Will Nourse" userId="cf5c4e54-602e-4617-8d54-3e27f39b3c92" providerId="ADAL" clId="{F3273ABF-EB60-4ABD-967C-F187ECC007B3}" dt="2026-04-23T19:21:34.002" v="1358" actId="14100"/>
          <ac:cxnSpMkLst>
            <pc:docMk/>
            <pc:sldMk cId="2300133770" sldId="1231"/>
            <ac:cxnSpMk id="47" creationId="{A0604142-8869-6374-3A45-ECDA291C7A21}"/>
          </ac:cxnSpMkLst>
        </pc:cxnChg>
        <pc:cxnChg chg="mod">
          <ac:chgData name="Will Nourse" userId="cf5c4e54-602e-4617-8d54-3e27f39b3c92" providerId="ADAL" clId="{F3273ABF-EB60-4ABD-967C-F187ECC007B3}" dt="2026-04-23T19:21:31.235" v="1357" actId="14100"/>
          <ac:cxnSpMkLst>
            <pc:docMk/>
            <pc:sldMk cId="2300133770" sldId="1231"/>
            <ac:cxnSpMk id="49" creationId="{83606E93-3543-49FF-C36F-2EA2AC194AF5}"/>
          </ac:cxnSpMkLst>
        </pc:cxnChg>
        <pc:cxnChg chg="mod ord">
          <ac:chgData name="Will Nourse" userId="cf5c4e54-602e-4617-8d54-3e27f39b3c92" providerId="ADAL" clId="{F3273ABF-EB60-4ABD-967C-F187ECC007B3}" dt="2026-04-23T21:18:32.369" v="1990" actId="166"/>
          <ac:cxnSpMkLst>
            <pc:docMk/>
            <pc:sldMk cId="2300133770" sldId="1231"/>
            <ac:cxnSpMk id="51" creationId="{AE78AE6D-FAA0-D98E-CC7E-1DD152163A5B}"/>
          </ac:cxnSpMkLst>
        </pc:cxnChg>
        <pc:cxnChg chg="mod">
          <ac:chgData name="Will Nourse" userId="cf5c4e54-602e-4617-8d54-3e27f39b3c92" providerId="ADAL" clId="{F3273ABF-EB60-4ABD-967C-F187ECC007B3}" dt="2026-04-23T19:21:15.330" v="1355" actId="14100"/>
          <ac:cxnSpMkLst>
            <pc:docMk/>
            <pc:sldMk cId="2300133770" sldId="1231"/>
            <ac:cxnSpMk id="55" creationId="{9A6C0A1C-8A90-AD96-C11E-375AB7423857}"/>
          </ac:cxnSpMkLst>
        </pc:cxnChg>
        <pc:cxnChg chg="mod">
          <ac:chgData name="Will Nourse" userId="cf5c4e54-602e-4617-8d54-3e27f39b3c92" providerId="ADAL" clId="{F3273ABF-EB60-4ABD-967C-F187ECC007B3}" dt="2026-04-23T19:21:10.590" v="1354" actId="14100"/>
          <ac:cxnSpMkLst>
            <pc:docMk/>
            <pc:sldMk cId="2300133770" sldId="1231"/>
            <ac:cxnSpMk id="57" creationId="{B38B1C11-19FC-72CE-B224-10FF5CB3AD4F}"/>
          </ac:cxnSpMkLst>
        </pc:cxnChg>
      </pc:sldChg>
      <pc:sldChg chg="addSp delSp modSp add mod">
        <pc:chgData name="Will Nourse" userId="cf5c4e54-602e-4617-8d54-3e27f39b3c92" providerId="ADAL" clId="{F3273ABF-EB60-4ABD-967C-F187ECC007B3}" dt="2026-04-23T21:10:51.113" v="1962" actId="14100"/>
        <pc:sldMkLst>
          <pc:docMk/>
          <pc:sldMk cId="3060839182" sldId="1232"/>
        </pc:sldMkLst>
        <pc:spChg chg="mod">
          <ac:chgData name="Will Nourse" userId="cf5c4e54-602e-4617-8d54-3e27f39b3c92" providerId="ADAL" clId="{F3273ABF-EB60-4ABD-967C-F187ECC007B3}" dt="2026-04-23T21:08:19.205" v="1942" actId="14861"/>
          <ac:spMkLst>
            <pc:docMk/>
            <pc:sldMk cId="3060839182" sldId="1232"/>
            <ac:spMk id="4" creationId="{5B81F5E9-9C7C-E589-8DC2-FE934D02494E}"/>
          </ac:spMkLst>
        </pc:spChg>
        <pc:spChg chg="del">
          <ac:chgData name="Will Nourse" userId="cf5c4e54-602e-4617-8d54-3e27f39b3c92" providerId="ADAL" clId="{F3273ABF-EB60-4ABD-967C-F187ECC007B3}" dt="2026-04-23T20:45:50.706" v="1403" actId="478"/>
          <ac:spMkLst>
            <pc:docMk/>
            <pc:sldMk cId="3060839182" sldId="1232"/>
            <ac:spMk id="10" creationId="{40FA0E8B-4447-28FD-2299-6897CA3769EE}"/>
          </ac:spMkLst>
        </pc:spChg>
        <pc:spChg chg="add del mod">
          <ac:chgData name="Will Nourse" userId="cf5c4e54-602e-4617-8d54-3e27f39b3c92" providerId="ADAL" clId="{F3273ABF-EB60-4ABD-967C-F187ECC007B3}" dt="2026-04-23T20:59:44.830" v="1855" actId="478"/>
          <ac:spMkLst>
            <pc:docMk/>
            <pc:sldMk cId="3060839182" sldId="1232"/>
            <ac:spMk id="11" creationId="{A6A6423E-02A6-C627-E5CA-D541163F34BD}"/>
          </ac:spMkLst>
        </pc:spChg>
        <pc:spChg chg="add del mod">
          <ac:chgData name="Will Nourse" userId="cf5c4e54-602e-4617-8d54-3e27f39b3c92" providerId="ADAL" clId="{F3273ABF-EB60-4ABD-967C-F187ECC007B3}" dt="2026-04-23T20:48:54.777" v="1428" actId="478"/>
          <ac:spMkLst>
            <pc:docMk/>
            <pc:sldMk cId="3060839182" sldId="1232"/>
            <ac:spMk id="13" creationId="{D5257F60-5130-2148-9067-4ED44627F6BE}"/>
          </ac:spMkLst>
        </pc:spChg>
        <pc:spChg chg="add del mod">
          <ac:chgData name="Will Nourse" userId="cf5c4e54-602e-4617-8d54-3e27f39b3c92" providerId="ADAL" clId="{F3273ABF-EB60-4ABD-967C-F187ECC007B3}" dt="2026-04-23T20:51:20.771" v="1491" actId="478"/>
          <ac:spMkLst>
            <pc:docMk/>
            <pc:sldMk cId="3060839182" sldId="1232"/>
            <ac:spMk id="15" creationId="{795BCD83-912B-C460-81FD-F03B3C62E159}"/>
          </ac:spMkLst>
        </pc:spChg>
        <pc:spChg chg="add mod ord">
          <ac:chgData name="Will Nourse" userId="cf5c4e54-602e-4617-8d54-3e27f39b3c92" providerId="ADAL" clId="{F3273ABF-EB60-4ABD-967C-F187ECC007B3}" dt="2026-04-23T21:08:38.650" v="1944" actId="14838"/>
          <ac:spMkLst>
            <pc:docMk/>
            <pc:sldMk cId="3060839182" sldId="1232"/>
            <ac:spMk id="16" creationId="{963F415F-DD03-E8D3-C054-8D3909394976}"/>
          </ac:spMkLst>
        </pc:spChg>
        <pc:spChg chg="add mod">
          <ac:chgData name="Will Nourse" userId="cf5c4e54-602e-4617-8d54-3e27f39b3c92" providerId="ADAL" clId="{F3273ABF-EB60-4ABD-967C-F187ECC007B3}" dt="2026-04-23T21:08:28.650" v="1943" actId="14838"/>
          <ac:spMkLst>
            <pc:docMk/>
            <pc:sldMk cId="3060839182" sldId="1232"/>
            <ac:spMk id="17" creationId="{C2C89B42-AD17-78AB-90E5-6D05DB0AB580}"/>
          </ac:spMkLst>
        </pc:spChg>
        <pc:spChg chg="add del mod">
          <ac:chgData name="Will Nourse" userId="cf5c4e54-602e-4617-8d54-3e27f39b3c92" providerId="ADAL" clId="{F3273ABF-EB60-4ABD-967C-F187ECC007B3}" dt="2026-04-23T20:54:47.979" v="1557" actId="478"/>
          <ac:spMkLst>
            <pc:docMk/>
            <pc:sldMk cId="3060839182" sldId="1232"/>
            <ac:spMk id="18" creationId="{7EF5EE36-2C37-039A-5D6F-C8104C1E64AE}"/>
          </ac:spMkLst>
        </pc:spChg>
        <pc:spChg chg="add mod">
          <ac:chgData name="Will Nourse" userId="cf5c4e54-602e-4617-8d54-3e27f39b3c92" providerId="ADAL" clId="{F3273ABF-EB60-4ABD-967C-F187ECC007B3}" dt="2026-04-23T20:54:00.233" v="1544"/>
          <ac:spMkLst>
            <pc:docMk/>
            <pc:sldMk cId="3060839182" sldId="1232"/>
            <ac:spMk id="19" creationId="{686632B0-1E80-D2AD-7C89-C37384E53789}"/>
          </ac:spMkLst>
        </pc:spChg>
        <pc:spChg chg="add mod">
          <ac:chgData name="Will Nourse" userId="cf5c4e54-602e-4617-8d54-3e27f39b3c92" providerId="ADAL" clId="{F3273ABF-EB60-4ABD-967C-F187ECC007B3}" dt="2026-04-23T21:10:51.113" v="1962" actId="14100"/>
          <ac:spMkLst>
            <pc:docMk/>
            <pc:sldMk cId="3060839182" sldId="1232"/>
            <ac:spMk id="20" creationId="{2EC2F63F-D5BF-587B-66B9-7DECF6636CED}"/>
          </ac:spMkLst>
        </pc:spChg>
        <pc:picChg chg="mod">
          <ac:chgData name="Will Nourse" userId="cf5c4e54-602e-4617-8d54-3e27f39b3c92" providerId="ADAL" clId="{F3273ABF-EB60-4ABD-967C-F187ECC007B3}" dt="2026-04-23T21:08:19.205" v="1942" actId="14861"/>
          <ac:picMkLst>
            <pc:docMk/>
            <pc:sldMk cId="3060839182" sldId="1232"/>
            <ac:picMk id="2" creationId="{95CAFF17-04D1-A5BB-39A7-14E836747BDF}"/>
          </ac:picMkLst>
        </pc:picChg>
        <pc:picChg chg="add del mod">
          <ac:chgData name="Will Nourse" userId="cf5c4e54-602e-4617-8d54-3e27f39b3c92" providerId="ADAL" clId="{F3273ABF-EB60-4ABD-967C-F187ECC007B3}" dt="2026-04-23T20:46:54.090" v="1409" actId="478"/>
          <ac:picMkLst>
            <pc:docMk/>
            <pc:sldMk cId="3060839182" sldId="1232"/>
            <ac:picMk id="6" creationId="{B239E3A9-C439-A901-3D74-C5AE8330855C}"/>
          </ac:picMkLst>
        </pc:picChg>
        <pc:picChg chg="add del mod">
          <ac:chgData name="Will Nourse" userId="cf5c4e54-602e-4617-8d54-3e27f39b3c92" providerId="ADAL" clId="{F3273ABF-EB60-4ABD-967C-F187ECC007B3}" dt="2026-04-23T21:01:15.287" v="1866" actId="478"/>
          <ac:picMkLst>
            <pc:docMk/>
            <pc:sldMk cId="3060839182" sldId="1232"/>
            <ac:picMk id="8" creationId="{B142EBCC-0690-2AD2-7D42-80264862B2F5}"/>
          </ac:picMkLst>
        </pc:picChg>
        <pc:picChg chg="add del mod ord">
          <ac:chgData name="Will Nourse" userId="cf5c4e54-602e-4617-8d54-3e27f39b3c92" providerId="ADAL" clId="{F3273ABF-EB60-4ABD-967C-F187ECC007B3}" dt="2026-04-23T21:05:51.381" v="1912" actId="478"/>
          <ac:picMkLst>
            <pc:docMk/>
            <pc:sldMk cId="3060839182" sldId="1232"/>
            <ac:picMk id="22" creationId="{84DAF553-51EB-2A8B-BAD1-535533FE83B9}"/>
          </ac:picMkLst>
        </pc:picChg>
        <pc:picChg chg="add mod ord modCrop">
          <ac:chgData name="Will Nourse" userId="cf5c4e54-602e-4617-8d54-3e27f39b3c92" providerId="ADAL" clId="{F3273ABF-EB60-4ABD-967C-F187ECC007B3}" dt="2026-04-23T21:08:19.205" v="1942" actId="14861"/>
          <ac:picMkLst>
            <pc:docMk/>
            <pc:sldMk cId="3060839182" sldId="1232"/>
            <ac:picMk id="24" creationId="{F7892859-0731-990A-6ABB-3FE48776F046}"/>
          </ac:picMkLst>
        </pc:picChg>
        <pc:cxnChg chg="mod">
          <ac:chgData name="Will Nourse" userId="cf5c4e54-602e-4617-8d54-3e27f39b3c92" providerId="ADAL" clId="{F3273ABF-EB60-4ABD-967C-F187ECC007B3}" dt="2026-04-23T21:08:19.205" v="1942" actId="14861"/>
          <ac:cxnSpMkLst>
            <pc:docMk/>
            <pc:sldMk cId="3060839182" sldId="1232"/>
            <ac:cxnSpMk id="5" creationId="{7F9F6E32-9433-1290-1A7D-1D11A58DA6A4}"/>
          </ac:cxnSpMkLst>
        </pc:cxnChg>
      </pc:sldChg>
      <pc:sldChg chg="modSp add mod">
        <pc:chgData name="Will Nourse" userId="cf5c4e54-602e-4617-8d54-3e27f39b3c92" providerId="ADAL" clId="{F3273ABF-EB60-4ABD-967C-F187ECC007B3}" dt="2026-04-23T21:21:56.943" v="1995" actId="1076"/>
        <pc:sldMkLst>
          <pc:docMk/>
          <pc:sldMk cId="1575493994" sldId="1233"/>
        </pc:sldMkLst>
        <pc:spChg chg="mod">
          <ac:chgData name="Will Nourse" userId="cf5c4e54-602e-4617-8d54-3e27f39b3c92" providerId="ADAL" clId="{F3273ABF-EB60-4ABD-967C-F187ECC007B3}" dt="2026-04-23T21:09:50.253" v="1954" actId="14861"/>
          <ac:spMkLst>
            <pc:docMk/>
            <pc:sldMk cId="1575493994" sldId="1233"/>
            <ac:spMk id="4" creationId="{E63EB171-230D-D70B-61F9-A82251503F3C}"/>
          </ac:spMkLst>
        </pc:spChg>
        <pc:spChg chg="mod">
          <ac:chgData name="Will Nourse" userId="cf5c4e54-602e-4617-8d54-3e27f39b3c92" providerId="ADAL" clId="{F3273ABF-EB60-4ABD-967C-F187ECC007B3}" dt="2026-04-23T21:21:56.943" v="1995" actId="1076"/>
          <ac:spMkLst>
            <pc:docMk/>
            <pc:sldMk cId="1575493994" sldId="1233"/>
            <ac:spMk id="16" creationId="{CEEF5A81-27DE-6B29-DD37-C97AC62D7162}"/>
          </ac:spMkLst>
        </pc:spChg>
        <pc:spChg chg="mod">
          <ac:chgData name="Will Nourse" userId="cf5c4e54-602e-4617-8d54-3e27f39b3c92" providerId="ADAL" clId="{F3273ABF-EB60-4ABD-967C-F187ECC007B3}" dt="2026-04-23T21:10:21.436" v="1960" actId="14838"/>
          <ac:spMkLst>
            <pc:docMk/>
            <pc:sldMk cId="1575493994" sldId="1233"/>
            <ac:spMk id="17" creationId="{62C548F9-87C9-C024-FE06-7B0F9F9940B0}"/>
          </ac:spMkLst>
        </pc:spChg>
        <pc:spChg chg="mod">
          <ac:chgData name="Will Nourse" userId="cf5c4e54-602e-4617-8d54-3e27f39b3c92" providerId="ADAL" clId="{F3273ABF-EB60-4ABD-967C-F187ECC007B3}" dt="2026-04-23T21:10:25.887" v="1961" actId="14838"/>
          <ac:spMkLst>
            <pc:docMk/>
            <pc:sldMk cId="1575493994" sldId="1233"/>
            <ac:spMk id="20" creationId="{9852B5B8-056E-E669-5933-1BB8F7599CF6}"/>
          </ac:spMkLst>
        </pc:spChg>
        <pc:picChg chg="mod">
          <ac:chgData name="Will Nourse" userId="cf5c4e54-602e-4617-8d54-3e27f39b3c92" providerId="ADAL" clId="{F3273ABF-EB60-4ABD-967C-F187ECC007B3}" dt="2026-04-23T21:09:50.253" v="1954" actId="14861"/>
          <ac:picMkLst>
            <pc:docMk/>
            <pc:sldMk cId="1575493994" sldId="1233"/>
            <ac:picMk id="2" creationId="{D8803AEA-654D-74F2-D0E7-F445A0F8A90D}"/>
          </ac:picMkLst>
        </pc:picChg>
        <pc:picChg chg="mod">
          <ac:chgData name="Will Nourse" userId="cf5c4e54-602e-4617-8d54-3e27f39b3c92" providerId="ADAL" clId="{F3273ABF-EB60-4ABD-967C-F187ECC007B3}" dt="2026-04-23T21:09:50.253" v="1954" actId="14861"/>
          <ac:picMkLst>
            <pc:docMk/>
            <pc:sldMk cId="1575493994" sldId="1233"/>
            <ac:picMk id="8" creationId="{7ABA966B-5583-E058-BEC9-8BC9D5A704DC}"/>
          </ac:picMkLst>
        </pc:picChg>
        <pc:cxnChg chg="mod">
          <ac:chgData name="Will Nourse" userId="cf5c4e54-602e-4617-8d54-3e27f39b3c92" providerId="ADAL" clId="{F3273ABF-EB60-4ABD-967C-F187ECC007B3}" dt="2026-04-23T21:09:50.253" v="1954" actId="14861"/>
          <ac:cxnSpMkLst>
            <pc:docMk/>
            <pc:sldMk cId="1575493994" sldId="1233"/>
            <ac:cxnSpMk id="5" creationId="{C1B36172-0F55-BEDD-A255-741AA8B758AC}"/>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FA23F7A-E20E-4FC6-AA7E-3731CBB5B487}" type="datetimeFigureOut">
              <a:rPr lang="en-US" smtClean="0"/>
              <a:t>4/23/2026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98B748C-1837-4033-8697-765548B4F9B0}" type="slidenum">
              <a:rPr lang="en-US" smtClean="0"/>
              <a:t>‹#›</a:t>
            </a:fld>
            <a:endParaRPr lang="en-US" dirty="0"/>
          </a:p>
        </p:txBody>
      </p:sp>
    </p:spTree>
    <p:extLst>
      <p:ext uri="{BB962C8B-B14F-4D97-AF65-F5344CB8AC3E}">
        <p14:creationId xmlns:p14="http://schemas.microsoft.com/office/powerpoint/2010/main" val="467992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B748C-1837-4033-8697-765548B4F9B0}" type="slidenum">
              <a:rPr lang="en-US" smtClean="0"/>
              <a:t>9</a:t>
            </a:fld>
            <a:endParaRPr lang="en-US" dirty="0"/>
          </a:p>
        </p:txBody>
      </p:sp>
    </p:spTree>
    <p:extLst>
      <p:ext uri="{BB962C8B-B14F-4D97-AF65-F5344CB8AC3E}">
        <p14:creationId xmlns:p14="http://schemas.microsoft.com/office/powerpoint/2010/main" val="22254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DA1D2-DDE5-49B8-A86F-C6479F0F383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33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4A89C-E815-2F42-7AC4-395375990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657F2-F01D-E629-D8D8-943F1022BD6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D6ABC43-CA8D-80EE-38F4-FB6D5F0676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D9CE32-6DD7-066D-032D-BD3DBF57B3C1}"/>
              </a:ext>
            </a:extLst>
          </p:cNvPr>
          <p:cNvSpPr>
            <a:spLocks noGrp="1"/>
          </p:cNvSpPr>
          <p:nvPr>
            <p:ph type="sldNum" sz="quarter" idx="5"/>
          </p:nvPr>
        </p:nvSpPr>
        <p:spPr/>
        <p:txBody>
          <a:bodyPr/>
          <a:lstStyle/>
          <a:p>
            <a:fld id="{A98B748C-1837-4033-8697-765548B4F9B0}" type="slidenum">
              <a:rPr lang="en-US" smtClean="0"/>
              <a:t>16</a:t>
            </a:fld>
            <a:endParaRPr lang="en-US" dirty="0"/>
          </a:p>
        </p:txBody>
      </p:sp>
    </p:spTree>
    <p:extLst>
      <p:ext uri="{BB962C8B-B14F-4D97-AF65-F5344CB8AC3E}">
        <p14:creationId xmlns:p14="http://schemas.microsoft.com/office/powerpoint/2010/main" val="361577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No longer requires an external Non-Return Valve which could add an additional $300 premium per heater to common vent. The Non-Return Valve is now integrated into the unit between the fan motor assembly and combustion box satisfying CSA safety guidelines.</a:t>
            </a:r>
          </a:p>
        </p:txBody>
      </p:sp>
      <p:sp>
        <p:nvSpPr>
          <p:cNvPr id="4" name="Slide Number Placeholder 3"/>
          <p:cNvSpPr>
            <a:spLocks noGrp="1"/>
          </p:cNvSpPr>
          <p:nvPr>
            <p:ph type="sldNum" sz="quarter" idx="5"/>
          </p:nvPr>
        </p:nvSpPr>
        <p:spPr/>
        <p:txBody>
          <a:bodyPr/>
          <a:lstStyle/>
          <a:p>
            <a:fld id="{065AA7BA-79F1-4FF4-8B4B-1A8AC2254672}" type="slidenum">
              <a:rPr lang="en-US" smtClean="0"/>
              <a:t>23</a:t>
            </a:fld>
            <a:endParaRPr lang="en-US" dirty="0"/>
          </a:p>
        </p:txBody>
      </p:sp>
    </p:spTree>
    <p:extLst>
      <p:ext uri="{BB962C8B-B14F-4D97-AF65-F5344CB8AC3E}">
        <p14:creationId xmlns:p14="http://schemas.microsoft.com/office/powerpoint/2010/main" val="2070388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B748C-1837-4033-8697-765548B4F9B0}" type="slidenum">
              <a:rPr lang="en-US" smtClean="0"/>
              <a:t>76</a:t>
            </a:fld>
            <a:endParaRPr lang="en-US" dirty="0"/>
          </a:p>
        </p:txBody>
      </p:sp>
    </p:spTree>
    <p:extLst>
      <p:ext uri="{BB962C8B-B14F-4D97-AF65-F5344CB8AC3E}">
        <p14:creationId xmlns:p14="http://schemas.microsoft.com/office/powerpoint/2010/main" val="188443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9/29/2023</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E1AF82-45AE-4A8B-A350-0F0D73EDFF91}" type="slidenum">
              <a:rPr lang="en-US" smtClean="0"/>
              <a:t>‹#›</a:t>
            </a:fld>
            <a:endParaRPr lang="en-US" dirty="0"/>
          </a:p>
        </p:txBody>
      </p:sp>
    </p:spTree>
    <p:extLst>
      <p:ext uri="{BB962C8B-B14F-4D97-AF65-F5344CB8AC3E}">
        <p14:creationId xmlns:p14="http://schemas.microsoft.com/office/powerpoint/2010/main" val="375392134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07065955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451271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9503074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64815418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2868621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737705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7492995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187907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2518652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797115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9/29/2023</a:t>
            </a: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1AF82-45AE-4A8B-A350-0F0D73EDFF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5237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288014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3443942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1549616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446449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666027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58094767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09572202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52290574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386924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5308173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02334278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3483523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1">
                <a:lumMod val="85000"/>
                <a:lumOff val="1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9/29/2023</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1AF82-45AE-4A8B-A350-0F0D73EDFF91}" type="slidenum">
              <a:rPr lang="en-US" smtClean="0"/>
              <a:t>‹#›</a:t>
            </a:fld>
            <a:endParaRPr lang="en-US" dirty="0"/>
          </a:p>
        </p:txBody>
      </p:sp>
    </p:spTree>
    <p:extLst>
      <p:ext uri="{BB962C8B-B14F-4D97-AF65-F5344CB8AC3E}">
        <p14:creationId xmlns:p14="http://schemas.microsoft.com/office/powerpoint/2010/main" val="2332599784"/>
      </p:ext>
    </p:extLst>
  </p:cSld>
  <p:clrMap bg1="lt1" tx1="dk1" bg2="lt2" tx2="dk2" accent1="accent1" accent2="accent2" accent3="accent3" accent4="accent4" accent5="accent5" accent6="accent6" hlink="hlink" folHlink="folHlink"/>
  <p:sldLayoutIdLst>
    <p:sldLayoutId id="2147483676" r:id="rId1"/>
    <p:sldLayoutId id="2147484519" r:id="rId2"/>
  </p:sldLayoutIdLst>
  <p:transition>
    <p:fade/>
  </p:transition>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1">
                <a:lumMod val="85000"/>
                <a:lumOff val="1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4/23/2026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1309458606"/>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670124142"/>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2.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22.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4.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4.xml"/><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15.wdp"/><Relationship Id="rId11" Type="http://schemas.openxmlformats.org/officeDocument/2006/relationships/image" Target="../media/image48.png"/><Relationship Id="rId5" Type="http://schemas.openxmlformats.org/officeDocument/2006/relationships/image" Target="../media/image44.png"/><Relationship Id="rId10" Type="http://schemas.microsoft.com/office/2007/relationships/hdphoto" Target="../media/hdphoto16.wdp"/><Relationship Id="rId4" Type="http://schemas.openxmlformats.org/officeDocument/2006/relationships/image" Target="../media/image43.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0.wdp"/><Relationship Id="rId7"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16.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64.png"/><Relationship Id="rId5" Type="http://schemas.microsoft.com/office/2007/relationships/hdphoto" Target="../media/hdphoto17.wdp"/><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7.png"/><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70.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2.png"/><Relationship Id="rId5" Type="http://schemas.microsoft.com/office/2007/relationships/hdphoto" Target="../media/hdphoto5.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9.xml"/><Relationship Id="rId1" Type="http://schemas.openxmlformats.org/officeDocument/2006/relationships/video" Target="https://player.vimeo.com/video/1041284978?h=3a609b19d3&amp;amp;app_id=122963"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microsoft.com/office/2007/relationships/hdphoto" Target="../media/hdphoto20.wdp"/><Relationship Id="rId12"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9.xml"/><Relationship Id="rId6" Type="http://schemas.openxmlformats.org/officeDocument/2006/relationships/image" Target="../media/image99.png"/><Relationship Id="rId11" Type="http://schemas.microsoft.com/office/2007/relationships/hdphoto" Target="../media/hdphoto22.wdp"/><Relationship Id="rId5" Type="http://schemas.microsoft.com/office/2007/relationships/hdphoto" Target="../media/hdphoto19.wdp"/><Relationship Id="rId10" Type="http://schemas.openxmlformats.org/officeDocument/2006/relationships/image" Target="../media/image101.png"/><Relationship Id="rId4" Type="http://schemas.openxmlformats.org/officeDocument/2006/relationships/image" Target="../media/image98.png"/><Relationship Id="rId9" Type="http://schemas.microsoft.com/office/2007/relationships/hdphoto" Target="../media/hdphoto21.wdp"/></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2.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2.png"/><Relationship Id="rId5" Type="http://schemas.microsoft.com/office/2007/relationships/hdphoto" Target="../media/hdphoto8.wdp"/><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2.png"/><Relationship Id="rId4" Type="http://schemas.openxmlformats.org/officeDocument/2006/relationships/image" Target="../media/image113.png"/></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19.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3.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26.png"/><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8.svg"/><Relationship Id="rId4" Type="http://schemas.openxmlformats.org/officeDocument/2006/relationships/image" Target="../media/image127.png"/></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130.png"/></Relationships>
</file>

<file path=ppt/slides/_rels/slide82.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30.png"/><Relationship Id="rId4" Type="http://schemas.openxmlformats.org/officeDocument/2006/relationships/image" Target="../media/image132.sv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8" Type="http://schemas.openxmlformats.org/officeDocument/2006/relationships/image" Target="../media/image136.png"/><Relationship Id="rId3" Type="http://schemas.microsoft.com/office/2007/relationships/hdphoto" Target="../media/hdphoto23.wdp"/><Relationship Id="rId7" Type="http://schemas.openxmlformats.org/officeDocument/2006/relationships/image" Target="../media/image2.png"/><Relationship Id="rId2" Type="http://schemas.openxmlformats.org/officeDocument/2006/relationships/image" Target="../media/image134.png"/><Relationship Id="rId1" Type="http://schemas.openxmlformats.org/officeDocument/2006/relationships/slideLayout" Target="../slideLayouts/slideLayout9.xml"/><Relationship Id="rId6" Type="http://schemas.openxmlformats.org/officeDocument/2006/relationships/image" Target="../media/image93.png"/><Relationship Id="rId5" Type="http://schemas.microsoft.com/office/2007/relationships/hdphoto" Target="../media/hdphoto24.wdp"/><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2.png"/><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40.jpeg"/><Relationship Id="rId7" Type="http://schemas.openxmlformats.org/officeDocument/2006/relationships/image" Target="../media/image2.png"/><Relationship Id="rId2" Type="http://schemas.openxmlformats.org/officeDocument/2006/relationships/image" Target="../media/image139.jpeg"/><Relationship Id="rId1" Type="http://schemas.openxmlformats.org/officeDocument/2006/relationships/slideLayout" Target="../slideLayouts/slideLayout3.xml"/><Relationship Id="rId6" Type="http://schemas.openxmlformats.org/officeDocument/2006/relationships/image" Target="../media/image93.png"/><Relationship Id="rId5" Type="http://schemas.microsoft.com/office/2007/relationships/hdphoto" Target="../media/hdphoto25.wdp"/><Relationship Id="rId4" Type="http://schemas.openxmlformats.org/officeDocument/2006/relationships/image" Target="../media/image141.png"/><Relationship Id="rId9" Type="http://schemas.openxmlformats.org/officeDocument/2006/relationships/image" Target="../media/image142.jpe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43.png"/><Relationship Id="rId1" Type="http://schemas.openxmlformats.org/officeDocument/2006/relationships/slideLayout" Target="../slideLayouts/slideLayout9.xml"/><Relationship Id="rId5" Type="http://schemas.openxmlformats.org/officeDocument/2006/relationships/image" Target="../media/image14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13.png"/><Relationship Id="rId4" Type="http://schemas.microsoft.com/office/2007/relationships/hdphoto" Target="../media/hdphoto9.wdp"/></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2.png"/><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9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hyperlink" Target="http://www.noritz.com/commercial" TargetMode="External"/><Relationship Id="rId2" Type="http://schemas.openxmlformats.org/officeDocument/2006/relationships/image" Target="../media/image156.png"/><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57.jpeg"/></Relationships>
</file>

<file path=ppt/slides/_rels/slide98.xml.rels><?xml version="1.0" encoding="UTF-8" standalone="yes"?>
<Relationships xmlns="http://schemas.openxmlformats.org/package/2006/relationships"><Relationship Id="rId3" Type="http://schemas.openxmlformats.org/officeDocument/2006/relationships/image" Target="../media/image159.png"/><Relationship Id="rId7" Type="http://schemas.microsoft.com/office/2007/relationships/hdphoto" Target="../media/hdphoto26.wdp"/><Relationship Id="rId2" Type="http://schemas.openxmlformats.org/officeDocument/2006/relationships/image" Target="../media/image158.png"/><Relationship Id="rId1" Type="http://schemas.openxmlformats.org/officeDocument/2006/relationships/slideLayout" Target="../slideLayouts/slideLayout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9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A1F40-221B-0572-E324-B50E634E5AAF}"/>
              </a:ext>
            </a:extLst>
          </p:cNvPr>
          <p:cNvPicPr>
            <a:picLocks noChangeAspect="1"/>
          </p:cNvPicPr>
          <p:nvPr/>
        </p:nvPicPr>
        <p:blipFill>
          <a:blip r:embed="rId2">
            <a:extLst>
              <a:ext uri="{28A0092B-C50C-407E-A947-70E740481C1C}">
                <a14:useLocalDpi xmlns:a14="http://schemas.microsoft.com/office/drawing/2010/main" val="0"/>
              </a:ext>
            </a:extLst>
          </a:blip>
          <a:srcRect t="7468" r="2529" b="11159"/>
          <a:stretch>
            <a:fillRect/>
          </a:stretch>
        </p:blipFill>
        <p:spPr>
          <a:xfrm>
            <a:off x="4556760" y="243843"/>
            <a:ext cx="7635240" cy="6374255"/>
          </a:xfrm>
          <a:prstGeom prst="rect">
            <a:avLst/>
          </a:prstGeom>
          <a:effectLst>
            <a:outerShdw blurRad="63500" dist="63500" dir="2700000" algn="tl" rotWithShape="0">
              <a:prstClr val="black">
                <a:alpha val="40000"/>
              </a:prstClr>
            </a:outerShdw>
          </a:effectLst>
        </p:spPr>
      </p:pic>
      <p:sp>
        <p:nvSpPr>
          <p:cNvPr id="3" name="TextBox 5">
            <a:extLst>
              <a:ext uri="{FF2B5EF4-FFF2-40B4-BE49-F238E27FC236}">
                <a16:creationId xmlns:a16="http://schemas.microsoft.com/office/drawing/2014/main" id="{D0A28CC0-004A-4D1A-B14C-DDFAD98C2CC0}"/>
              </a:ext>
            </a:extLst>
          </p:cNvPr>
          <p:cNvSpPr txBox="1"/>
          <p:nvPr/>
        </p:nvSpPr>
        <p:spPr>
          <a:xfrm>
            <a:off x="195071" y="3494916"/>
            <a:ext cx="5017009" cy="1851276"/>
          </a:xfrm>
          <a:prstGeom prst="rect">
            <a:avLst/>
          </a:prstGeom>
          <a:effectLst>
            <a:outerShdw blurRad="63500" dist="63500" dir="2700000" algn="tl" rotWithShape="0">
              <a:prstClr val="black">
                <a:alpha val="40000"/>
              </a:prstClr>
            </a:outerShdw>
          </a:effectLst>
        </p:spPr>
        <p:txBody>
          <a:bodyPr vert="horz" lIns="228600" tIns="228600" rIns="2286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spcBef>
                <a:spcPct val="0"/>
              </a:spcBef>
              <a:spcAft>
                <a:spcPts val="600"/>
              </a:spcAft>
            </a:pPr>
            <a:r>
              <a:rPr lang="en-US" sz="2800" spc="-150" dirty="0">
                <a:solidFill>
                  <a:schemeClr val="bg1"/>
                </a:solidFill>
                <a:effectLst>
                  <a:outerShdw blurRad="63500" dist="63500" dir="2700000" algn="tl" rotWithShape="0">
                    <a:prstClr val="black">
                      <a:alpha val="40000"/>
                    </a:prstClr>
                  </a:outerShdw>
                </a:effectLst>
                <a:latin typeface="Franklin Gothic Book" panose="020B0503020102020204" pitchFamily="34" charset="0"/>
                <a:ea typeface="+mj-ea"/>
                <a:cs typeface="+mj-cs"/>
              </a:rPr>
              <a:t>The Original Tankless Water Heater Manufacturer and World Leader in Tankless Technology since 1951</a:t>
            </a:r>
          </a:p>
        </p:txBody>
      </p:sp>
      <p:pic>
        <p:nvPicPr>
          <p:cNvPr id="6" name="Picture 5">
            <a:extLst>
              <a:ext uri="{FF2B5EF4-FFF2-40B4-BE49-F238E27FC236}">
                <a16:creationId xmlns:a16="http://schemas.microsoft.com/office/drawing/2014/main" id="{D86203D1-9E6B-D69C-5E8F-DAC8392ED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95" y="2428814"/>
            <a:ext cx="4480563" cy="927476"/>
          </a:xfrm>
          <a:prstGeom prst="rect">
            <a:avLst/>
          </a:prstGeom>
          <a:effectLst>
            <a:outerShdw blurRad="63500" dist="635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2EA24780-633E-6CE1-C94E-7B2EA273E76C}"/>
              </a:ext>
            </a:extLst>
          </p:cNvPr>
          <p:cNvCxnSpPr>
            <a:cxnSpLocks/>
          </p:cNvCxnSpPr>
          <p:nvPr/>
        </p:nvCxnSpPr>
        <p:spPr>
          <a:xfrm>
            <a:off x="797560" y="3494916"/>
            <a:ext cx="37973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1052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4AF79-C8B2-5FFD-D77B-4D3C1D058F3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E7370BF-E93E-001C-DFA8-30A052ABE7F9}"/>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NCC199CDV PRO MULTI UNIT SYSTEMS</a:t>
            </a:r>
          </a:p>
        </p:txBody>
      </p:sp>
      <p:cxnSp>
        <p:nvCxnSpPr>
          <p:cNvPr id="5" name="Straight Arrow Connector 4">
            <a:extLst>
              <a:ext uri="{FF2B5EF4-FFF2-40B4-BE49-F238E27FC236}">
                <a16:creationId xmlns:a16="http://schemas.microsoft.com/office/drawing/2014/main" id="{CD71A294-4F10-E4AE-E741-B6FF61748309}"/>
              </a:ext>
            </a:extLst>
          </p:cNvPr>
          <p:cNvCxnSpPr>
            <a:cxnSpLocks/>
          </p:cNvCxnSpPr>
          <p:nvPr/>
        </p:nvCxnSpPr>
        <p:spPr>
          <a:xfrm>
            <a:off x="115054" y="777904"/>
            <a:ext cx="119651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1C4D684-E6F7-7198-546B-73ACB1538925}"/>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pic>
        <p:nvPicPr>
          <p:cNvPr id="6" name="Picture 5">
            <a:extLst>
              <a:ext uri="{FF2B5EF4-FFF2-40B4-BE49-F238E27FC236}">
                <a16:creationId xmlns:a16="http://schemas.microsoft.com/office/drawing/2014/main" id="{64D24EF4-B054-1747-84B9-B09F3722FC6E}"/>
              </a:ext>
            </a:extLst>
          </p:cNvPr>
          <p:cNvPicPr>
            <a:picLocks noChangeAspect="1"/>
          </p:cNvPicPr>
          <p:nvPr/>
        </p:nvPicPr>
        <p:blipFill>
          <a:blip r:embed="rId3">
            <a:extLst>
              <a:ext uri="{28A0092B-C50C-407E-A947-70E740481C1C}">
                <a14:useLocalDpi xmlns:a14="http://schemas.microsoft.com/office/drawing/2010/main" val="0"/>
              </a:ext>
            </a:extLst>
          </a:blip>
          <a:srcRect t="-927" b="1513"/>
          <a:stretch>
            <a:fillRect/>
          </a:stretch>
        </p:blipFill>
        <p:spPr>
          <a:xfrm>
            <a:off x="2061031" y="1476459"/>
            <a:ext cx="2204297" cy="2309699"/>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FB84111E-9327-5351-C993-25F20BE7CCED}"/>
              </a:ext>
            </a:extLst>
          </p:cNvPr>
          <p:cNvPicPr>
            <a:picLocks noChangeAspect="1"/>
          </p:cNvPicPr>
          <p:nvPr/>
        </p:nvPicPr>
        <p:blipFill>
          <a:blip r:embed="rId4">
            <a:extLst>
              <a:ext uri="{28A0092B-C50C-407E-A947-70E740481C1C}">
                <a14:useLocalDpi xmlns:a14="http://schemas.microsoft.com/office/drawing/2010/main" val="0"/>
              </a:ext>
            </a:extLst>
          </a:blip>
          <a:srcRect t="5237" b="5237"/>
          <a:stretch/>
        </p:blipFill>
        <p:spPr>
          <a:xfrm>
            <a:off x="7921244" y="1472888"/>
            <a:ext cx="2583798" cy="2367144"/>
          </a:xfrm>
          <a:prstGeom prst="rect">
            <a:avLst/>
          </a:prstGeom>
          <a:effectLst>
            <a:outerShdw blurRad="63500" dist="63500" dir="2700000" algn="tl" rotWithShape="0">
              <a:prstClr val="black">
                <a:alpha val="40000"/>
              </a:prstClr>
            </a:outerShdw>
          </a:effectLst>
        </p:spPr>
      </p:pic>
      <p:sp>
        <p:nvSpPr>
          <p:cNvPr id="8" name="Rectangle 7">
            <a:extLst>
              <a:ext uri="{FF2B5EF4-FFF2-40B4-BE49-F238E27FC236}">
                <a16:creationId xmlns:a16="http://schemas.microsoft.com/office/drawing/2014/main" id="{79E83FA0-F4BD-66E3-7F32-3E404007070E}"/>
              </a:ext>
            </a:extLst>
          </p:cNvPr>
          <p:cNvSpPr/>
          <p:nvPr/>
        </p:nvSpPr>
        <p:spPr>
          <a:xfrm>
            <a:off x="1310282" y="3840032"/>
            <a:ext cx="3705793" cy="461665"/>
          </a:xfrm>
          <a:prstGeom prst="rect">
            <a:avLst/>
          </a:prstGeom>
          <a:effectLst>
            <a:outerShdw blurRad="63500" dist="63500" dir="2700000" algn="tl" rotWithShape="0">
              <a:prstClr val="black">
                <a:alpha val="40000"/>
              </a:prstClr>
            </a:outerShdw>
          </a:effec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Franklin Gothic Book" panose="020B0503020102020204" pitchFamily="34" charset="0"/>
              </a:rPr>
              <a:t>Quick Connect Cord (QC-2)</a:t>
            </a:r>
          </a:p>
        </p:txBody>
      </p:sp>
      <p:sp>
        <p:nvSpPr>
          <p:cNvPr id="9" name="Rectangle 8">
            <a:extLst>
              <a:ext uri="{FF2B5EF4-FFF2-40B4-BE49-F238E27FC236}">
                <a16:creationId xmlns:a16="http://schemas.microsoft.com/office/drawing/2014/main" id="{82E56C99-58B7-E14C-15C9-6DC95A725CA0}"/>
              </a:ext>
            </a:extLst>
          </p:cNvPr>
          <p:cNvSpPr/>
          <p:nvPr/>
        </p:nvSpPr>
        <p:spPr>
          <a:xfrm>
            <a:off x="7180832" y="3840032"/>
            <a:ext cx="4324177" cy="461665"/>
          </a:xfrm>
          <a:prstGeom prst="rect">
            <a:avLst/>
          </a:prstGeom>
          <a:effectLst>
            <a:outerShdw blurRad="63500" dist="63500" dir="2700000" algn="tl" rotWithShape="0">
              <a:prstClr val="black">
                <a:alpha val="40000"/>
              </a:prstClr>
            </a:outerShdw>
          </a:effec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Franklin Gothic Book" panose="020B0503020102020204" pitchFamily="34" charset="0"/>
              </a:rPr>
              <a:t>System Controller (SC(U)-##M)</a:t>
            </a:r>
          </a:p>
        </p:txBody>
      </p:sp>
      <p:sp>
        <p:nvSpPr>
          <p:cNvPr id="11" name="TextBox 5">
            <a:extLst>
              <a:ext uri="{FF2B5EF4-FFF2-40B4-BE49-F238E27FC236}">
                <a16:creationId xmlns:a16="http://schemas.microsoft.com/office/drawing/2014/main" id="{A24C05C7-1AC4-0C79-CE34-337A8E59E219}"/>
              </a:ext>
            </a:extLst>
          </p:cNvPr>
          <p:cNvSpPr txBox="1"/>
          <p:nvPr/>
        </p:nvSpPr>
        <p:spPr>
          <a:xfrm>
            <a:off x="-132081" y="760935"/>
            <a:ext cx="12324071" cy="629920"/>
          </a:xfrm>
          <a:prstGeom prst="rect">
            <a:avLst/>
          </a:prstGeom>
          <a:effectLst>
            <a:outerShdw blurRad="63500" dist="63500" dir="2700000" algn="tl" rotWithShape="0">
              <a:prstClr val="black">
                <a:alpha val="40000"/>
              </a:prstClr>
            </a:outerShdw>
          </a:effectLst>
        </p:spPr>
        <p:txBody>
          <a:bodyPr vert="horz" lIns="228600" tIns="228600" rIns="2286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spcBef>
                <a:spcPct val="0"/>
              </a:spcBef>
              <a:spcAft>
                <a:spcPts val="600"/>
              </a:spcAft>
            </a:pPr>
            <a:r>
              <a:rPr lang="en-US" sz="2800" spc="-150" dirty="0">
                <a:solidFill>
                  <a:schemeClr val="bg1"/>
                </a:solidFill>
                <a:latin typeface="Franklin Gothic Book" panose="020B0503020102020204" pitchFamily="34" charset="0"/>
                <a:ea typeface="+mj-ea"/>
                <a:cs typeface="+mj-cs"/>
              </a:rPr>
              <a:t>Superior commercial unit linking made easy</a:t>
            </a:r>
          </a:p>
        </p:txBody>
      </p:sp>
      <p:cxnSp>
        <p:nvCxnSpPr>
          <p:cNvPr id="14" name="Straight Connector 13">
            <a:extLst>
              <a:ext uri="{FF2B5EF4-FFF2-40B4-BE49-F238E27FC236}">
                <a16:creationId xmlns:a16="http://schemas.microsoft.com/office/drawing/2014/main" id="{2EEA453B-0233-7F87-407A-D7042F9F453B}"/>
              </a:ext>
            </a:extLst>
          </p:cNvPr>
          <p:cNvCxnSpPr>
            <a:cxnSpLocks/>
          </p:cNvCxnSpPr>
          <p:nvPr/>
        </p:nvCxnSpPr>
        <p:spPr>
          <a:xfrm flipV="1">
            <a:off x="6377517" y="1595369"/>
            <a:ext cx="0" cy="4411925"/>
          </a:xfrm>
          <a:prstGeom prst="line">
            <a:avLst/>
          </a:prstGeom>
          <a:ln w="25400" cap="rnd" cmpd="sng">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63ABFFA-E26F-5C75-AFF1-109E6809C6BB}"/>
              </a:ext>
            </a:extLst>
          </p:cNvPr>
          <p:cNvSpPr/>
          <p:nvPr/>
        </p:nvSpPr>
        <p:spPr>
          <a:xfrm>
            <a:off x="7357807" y="4301697"/>
            <a:ext cx="4203840" cy="1938992"/>
          </a:xfrm>
          <a:prstGeom prst="rect">
            <a:avLst/>
          </a:prstGeom>
        </p:spPr>
        <p:txBody>
          <a:bodyPr wrap="square">
            <a:spAutoFit/>
          </a:bodyPr>
          <a:lstStyle/>
          <a:p>
            <a:pPr marL="285750" marR="0" lvl="0" indent="-285750" algn="l" defTabSz="6858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2000" b="1" i="0" u="none" strike="noStrike" kern="1200" cap="none" spc="0" normalizeH="0" baseline="0" noProof="0" dirty="0">
                <a:ln>
                  <a:noFill/>
                </a:ln>
                <a:solidFill>
                  <a:schemeClr val="bg1"/>
                </a:solidFill>
                <a:effectLst/>
                <a:uLnTx/>
                <a:uFillTx/>
                <a:latin typeface="Franklin Gothic Book" panose="020B0503020102020204" pitchFamily="34" charset="0"/>
              </a:rPr>
              <a:t>Up to 24 units (6, 12 &amp; 24)</a:t>
            </a:r>
          </a:p>
          <a:p>
            <a:pPr marL="285750" marR="0" lvl="0" indent="-285750" algn="l" defTabSz="6858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2000" b="1" i="0" u="none" strike="noStrike" kern="1200" cap="none" spc="0" normalizeH="0" baseline="0" noProof="0" dirty="0">
                <a:ln>
                  <a:noFill/>
                </a:ln>
                <a:solidFill>
                  <a:schemeClr val="bg1"/>
                </a:solidFill>
                <a:effectLst/>
                <a:uLnTx/>
                <a:uFillTx/>
                <a:latin typeface="Franklin Gothic Book" panose="020B0503020102020204" pitchFamily="34" charset="0"/>
              </a:rPr>
              <a:t>Stages, rotates, load balances</a:t>
            </a:r>
          </a:p>
          <a:p>
            <a:pPr marL="285750" marR="0" lvl="0" indent="-285750" algn="l" defTabSz="6858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2000" b="1" i="0" u="none" strike="noStrike" kern="1200" cap="none" spc="0" normalizeH="0" baseline="0" noProof="0" dirty="0">
                <a:ln>
                  <a:noFill/>
                </a:ln>
                <a:solidFill>
                  <a:schemeClr val="bg1"/>
                </a:solidFill>
                <a:effectLst/>
                <a:uLnTx/>
                <a:uFillTx/>
                <a:latin typeface="Franklin Gothic Book" panose="020B0503020102020204" pitchFamily="34" charset="0"/>
              </a:rPr>
              <a:t>Settings types: </a:t>
            </a:r>
          </a:p>
          <a:p>
            <a:pPr marR="0" lvl="0" algn="l" defTabSz="685800" rtl="0" eaLnBrk="1" fontAlgn="auto" latinLnBrk="0" hangingPunct="1">
              <a:lnSpc>
                <a:spcPct val="100000"/>
              </a:lnSpc>
              <a:spcBef>
                <a:spcPts val="0"/>
              </a:spcBef>
              <a:spcAft>
                <a:spcPts val="0"/>
              </a:spcAft>
              <a:buClrTx/>
              <a:buSzPct val="125000"/>
              <a:tabLst/>
              <a:defRPr/>
            </a:pPr>
            <a:r>
              <a:rPr lang="en-US" sz="2000" b="1" dirty="0">
                <a:solidFill>
                  <a:schemeClr val="bg1"/>
                </a:solidFill>
                <a:latin typeface="Franklin Gothic Book" panose="020B0503020102020204" pitchFamily="34" charset="0"/>
              </a:rPr>
              <a:t>      </a:t>
            </a:r>
            <a:r>
              <a:rPr kumimoji="0" lang="en-US" sz="2000" b="1" i="0" u="none" strike="noStrike" kern="1200" cap="none" spc="0" normalizeH="0" baseline="0" noProof="0" dirty="0">
                <a:ln>
                  <a:noFill/>
                </a:ln>
                <a:solidFill>
                  <a:schemeClr val="bg1"/>
                </a:solidFill>
                <a:effectLst/>
                <a:uLnTx/>
                <a:uFillTx/>
                <a:latin typeface="Franklin Gothic Book" panose="020B0503020102020204" pitchFamily="34" charset="0"/>
              </a:rPr>
              <a:t>Standard, Recirculation, Storage</a:t>
            </a:r>
          </a:p>
          <a:p>
            <a:pPr marL="285750" marR="0" lvl="0" indent="-285750" algn="l" defTabSz="6858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2000" b="1" i="0" u="none" strike="noStrike" kern="1200" cap="none" spc="0" normalizeH="0" baseline="0" noProof="0" dirty="0">
                <a:ln>
                  <a:noFill/>
                </a:ln>
                <a:solidFill>
                  <a:schemeClr val="bg1"/>
                </a:solidFill>
                <a:effectLst/>
                <a:uLnTx/>
                <a:uFillTx/>
                <a:latin typeface="Franklin Gothic Book" panose="020B0503020102020204" pitchFamily="34" charset="0"/>
              </a:rPr>
              <a:t>Aquastat &amp; Timer</a:t>
            </a:r>
          </a:p>
          <a:p>
            <a:pPr marL="285750" marR="0" lvl="0" indent="-285750" algn="l" defTabSz="6858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2000" b="1" i="0" u="none" strike="noStrike" kern="1200" cap="none" spc="0" normalizeH="0" baseline="0" noProof="0" dirty="0">
                <a:ln>
                  <a:noFill/>
                </a:ln>
                <a:solidFill>
                  <a:schemeClr val="bg1"/>
                </a:solidFill>
                <a:effectLst/>
                <a:uLnTx/>
                <a:uFillTx/>
                <a:latin typeface="Franklin Gothic Book" panose="020B0503020102020204" pitchFamily="34" charset="0"/>
              </a:rPr>
              <a:t>Fan Control (External)</a:t>
            </a:r>
          </a:p>
        </p:txBody>
      </p:sp>
      <p:sp>
        <p:nvSpPr>
          <p:cNvPr id="24" name="Rectangle 23">
            <a:extLst>
              <a:ext uri="{FF2B5EF4-FFF2-40B4-BE49-F238E27FC236}">
                <a16:creationId xmlns:a16="http://schemas.microsoft.com/office/drawing/2014/main" id="{AF48520C-2976-961D-30BB-08FFE7143A83}"/>
              </a:ext>
            </a:extLst>
          </p:cNvPr>
          <p:cNvSpPr/>
          <p:nvPr/>
        </p:nvSpPr>
        <p:spPr>
          <a:xfrm>
            <a:off x="1478281" y="4355571"/>
            <a:ext cx="3843141" cy="707886"/>
          </a:xfrm>
          <a:prstGeom prst="rect">
            <a:avLst/>
          </a:prstGeom>
        </p:spPr>
        <p:txBody>
          <a:bodyPr wrap="square">
            <a:spAutoFit/>
          </a:bodyPr>
          <a:lstStyle/>
          <a:p>
            <a:pPr marL="285750" lvl="0" indent="-285750" defTabSz="685800">
              <a:buSzPct val="125000"/>
              <a:buFont typeface="Arial" panose="020B0604020202020204" pitchFamily="34" charset="0"/>
              <a:buChar char="•"/>
              <a:defRPr/>
            </a:pPr>
            <a:r>
              <a:rPr lang="en-US" sz="2000" b="1" dirty="0">
                <a:solidFill>
                  <a:schemeClr val="bg1"/>
                </a:solidFill>
                <a:latin typeface="Franklin Gothic Book" panose="020B0503020102020204" pitchFamily="34" charset="0"/>
              </a:rPr>
              <a:t>Up to 8 units</a:t>
            </a:r>
          </a:p>
          <a:p>
            <a:pPr marL="285750" lvl="0" indent="-285750" defTabSz="685800">
              <a:buSzPct val="125000"/>
              <a:buFont typeface="Arial" panose="020B0604020202020204" pitchFamily="34" charset="0"/>
              <a:buChar char="•"/>
              <a:defRPr/>
            </a:pPr>
            <a:r>
              <a:rPr lang="en-US" sz="2000" b="1" dirty="0">
                <a:solidFill>
                  <a:schemeClr val="bg1"/>
                </a:solidFill>
                <a:latin typeface="Franklin Gothic Book" panose="020B0503020102020204" pitchFamily="34" charset="0"/>
              </a:rPr>
              <a:t>Stages, rotates, load balances</a:t>
            </a:r>
          </a:p>
        </p:txBody>
      </p:sp>
    </p:spTree>
    <p:extLst>
      <p:ext uri="{BB962C8B-B14F-4D97-AF65-F5344CB8AC3E}">
        <p14:creationId xmlns:p14="http://schemas.microsoft.com/office/powerpoint/2010/main" val="201041923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C3BCD-A011-8519-4BF8-2871F3D1425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A5FEE2-828B-5017-4D74-6B90B55F2FD5}"/>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NCC199CDV PRO MULTI UNIT SYSTEMS</a:t>
            </a:r>
          </a:p>
        </p:txBody>
      </p:sp>
      <p:cxnSp>
        <p:nvCxnSpPr>
          <p:cNvPr id="5" name="Straight Arrow Connector 4">
            <a:extLst>
              <a:ext uri="{FF2B5EF4-FFF2-40B4-BE49-F238E27FC236}">
                <a16:creationId xmlns:a16="http://schemas.microsoft.com/office/drawing/2014/main" id="{C7DC7898-88FA-1DA9-878D-7C7066DC411A}"/>
              </a:ext>
            </a:extLst>
          </p:cNvPr>
          <p:cNvCxnSpPr>
            <a:cxnSpLocks/>
          </p:cNvCxnSpPr>
          <p:nvPr/>
        </p:nvCxnSpPr>
        <p:spPr>
          <a:xfrm>
            <a:off x="115054" y="777904"/>
            <a:ext cx="119651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6FE2C9F-C9A9-1B75-2DCE-2BA93397B6CC}"/>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
        <p:nvSpPr>
          <p:cNvPr id="10" name="TextBox 9">
            <a:extLst>
              <a:ext uri="{FF2B5EF4-FFF2-40B4-BE49-F238E27FC236}">
                <a16:creationId xmlns:a16="http://schemas.microsoft.com/office/drawing/2014/main" id="{A98BF277-43FA-AA10-468A-213A19EF5A36}"/>
              </a:ext>
            </a:extLst>
          </p:cNvPr>
          <p:cNvSpPr txBox="1"/>
          <p:nvPr/>
        </p:nvSpPr>
        <p:spPr>
          <a:xfrm>
            <a:off x="115054" y="1450558"/>
            <a:ext cx="11965186" cy="4401205"/>
          </a:xfrm>
          <a:prstGeom prst="rect">
            <a:avLst/>
          </a:prstGeom>
          <a:noFill/>
          <a:effectLst>
            <a:outerShdw blurRad="63500" dist="63500" dir="2700000" algn="tl" rotWithShape="0">
              <a:prstClr val="black">
                <a:alpha val="40000"/>
              </a:prstClr>
            </a:outerShdw>
          </a:effectLst>
        </p:spPr>
        <p:txBody>
          <a:bodyPr wrap="square">
            <a:spAutoFit/>
          </a:bodyPr>
          <a:lstStyle/>
          <a:p>
            <a:pPr marL="285750" indent="-285750">
              <a:buFont typeface="Courier New" panose="02070309020205020404" pitchFamily="49" charset="0"/>
              <a:buChar char="o"/>
            </a:pPr>
            <a:r>
              <a:rPr lang="en-US" sz="2000" b="1" dirty="0">
                <a:solidFill>
                  <a:schemeClr val="bg1"/>
                </a:solidFill>
                <a:effectLst/>
                <a:latin typeface="Franklin Gothic Medium" panose="020B0603020102020204" pitchFamily="34" charset="0"/>
              </a:rPr>
              <a:t>If using QC Cords: purchase one less than the number of units</a:t>
            </a:r>
            <a:endParaRPr lang="en-US" sz="2000" b="1" dirty="0">
              <a:solidFill>
                <a:schemeClr val="bg1"/>
              </a:solidFill>
              <a:latin typeface="Franklin Gothic Medium" panose="020B0603020102020204" pitchFamily="34" charset="0"/>
            </a:endParaRPr>
          </a:p>
          <a:p>
            <a:pPr marL="742950" lvl="1" indent="-285750">
              <a:buFont typeface="Arial" panose="020B0604020202020204" pitchFamily="34" charset="0"/>
              <a:buChar char="•"/>
            </a:pPr>
            <a:r>
              <a:rPr lang="en-US" sz="2000" b="1" dirty="0">
                <a:solidFill>
                  <a:schemeClr val="bg1"/>
                </a:solidFill>
                <a:effectLst/>
                <a:latin typeface="Franklin Gothic Medium" panose="020B0603020102020204" pitchFamily="34" charset="0"/>
              </a:rPr>
              <a:t>Example: 6 units you will need qty 5 of the QC-2</a:t>
            </a:r>
            <a:endParaRPr lang="en-US" sz="2000" b="1" dirty="0">
              <a:solidFill>
                <a:schemeClr val="bg1"/>
              </a:solidFill>
              <a:latin typeface="Franklin Gothic Medium" panose="020B0603020102020204" pitchFamily="34" charset="0"/>
            </a:endParaRPr>
          </a:p>
          <a:p>
            <a:r>
              <a:rPr lang="en-US" sz="2000" b="1" dirty="0">
                <a:solidFill>
                  <a:schemeClr val="bg1"/>
                </a:solidFill>
                <a:effectLst/>
                <a:latin typeface="Franklin Gothic Medium" panose="020B0603020102020204" pitchFamily="34" charset="0"/>
              </a:rPr>
              <a:t> </a:t>
            </a:r>
            <a:endParaRPr lang="en-US" sz="2000" b="1" dirty="0">
              <a:solidFill>
                <a:schemeClr val="bg1"/>
              </a:solidFill>
              <a:latin typeface="Franklin Gothic Medium" panose="020B0603020102020204" pitchFamily="34" charset="0"/>
            </a:endParaRPr>
          </a:p>
          <a:p>
            <a:pPr marL="285750" indent="-285750">
              <a:buFont typeface="Courier New" panose="02070309020205020404" pitchFamily="49" charset="0"/>
              <a:buChar char="o"/>
            </a:pPr>
            <a:r>
              <a:rPr lang="en-US" sz="2000" b="1" dirty="0">
                <a:solidFill>
                  <a:schemeClr val="bg1"/>
                </a:solidFill>
                <a:effectLst/>
                <a:latin typeface="Franklin Gothic Medium" panose="020B0603020102020204" pitchFamily="34" charset="0"/>
              </a:rPr>
              <a:t>If using 6-unit system controller, need to purchase</a:t>
            </a:r>
            <a:r>
              <a:rPr lang="en-US" sz="2000" b="1" dirty="0">
                <a:solidFill>
                  <a:schemeClr val="bg1"/>
                </a:solidFill>
                <a:latin typeface="Franklin Gothic Medium" panose="020B0603020102020204" pitchFamily="34" charset="0"/>
              </a:rPr>
              <a:t>:</a:t>
            </a:r>
            <a:r>
              <a:rPr lang="en-US" sz="2000" b="1" dirty="0">
                <a:solidFill>
                  <a:schemeClr val="bg1"/>
                </a:solidFill>
                <a:effectLst/>
                <a:latin typeface="Franklin Gothic Medium" panose="020B0603020102020204" pitchFamily="34" charset="0"/>
              </a:rPr>
              <a:t> </a:t>
            </a:r>
            <a:endParaRPr lang="en-US" sz="2000" b="1" dirty="0">
              <a:solidFill>
                <a:schemeClr val="bg1"/>
              </a:solidFill>
              <a:latin typeface="Franklin Gothic Medium" panose="020B0603020102020204" pitchFamily="34" charset="0"/>
            </a:endParaRPr>
          </a:p>
          <a:p>
            <a:pPr marL="971550" indent="-285750">
              <a:buFont typeface="Arial" panose="020B0604020202020204" pitchFamily="34" charset="0"/>
              <a:buChar char="•"/>
            </a:pPr>
            <a:r>
              <a:rPr lang="en-US" sz="2000" b="1" dirty="0">
                <a:solidFill>
                  <a:schemeClr val="bg1"/>
                </a:solidFill>
                <a:effectLst/>
                <a:latin typeface="Franklin Gothic Medium" panose="020B0603020102020204" pitchFamily="34" charset="0"/>
              </a:rPr>
              <a:t>1x </a:t>
            </a:r>
            <a:r>
              <a:rPr lang="en-US" sz="2000" b="1" dirty="0">
                <a:solidFill>
                  <a:schemeClr val="bg1"/>
                </a:solidFill>
                <a:latin typeface="Franklin Gothic Medium" panose="020B0603020102020204" pitchFamily="34" charset="0"/>
              </a:rPr>
              <a:t>S</a:t>
            </a:r>
            <a:r>
              <a:rPr lang="en-US" sz="2000" b="1" dirty="0">
                <a:solidFill>
                  <a:schemeClr val="bg1"/>
                </a:solidFill>
                <a:effectLst/>
                <a:latin typeface="Franklin Gothic Medium" panose="020B0603020102020204" pitchFamily="34" charset="0"/>
              </a:rPr>
              <a:t>C-401-6M System Controller </a:t>
            </a:r>
          </a:p>
          <a:p>
            <a:pPr marL="971550" indent="-285750">
              <a:buFont typeface="Arial" panose="020B0604020202020204" pitchFamily="34" charset="0"/>
              <a:buChar char="•"/>
            </a:pPr>
            <a:r>
              <a:rPr lang="en-US" sz="2000" b="1" dirty="0">
                <a:solidFill>
                  <a:schemeClr val="bg1"/>
                </a:solidFill>
                <a:effectLst/>
                <a:latin typeface="Franklin Gothic Medium" panose="020B0603020102020204" pitchFamily="34" charset="0"/>
              </a:rPr>
              <a:t>1x of the RC-9018M Remote</a:t>
            </a:r>
          </a:p>
          <a:p>
            <a:pPr marL="971550" indent="-285750">
              <a:buFont typeface="Arial" panose="020B0604020202020204" pitchFamily="34" charset="0"/>
              <a:buChar char="•"/>
            </a:pPr>
            <a:r>
              <a:rPr lang="en-US" sz="2000" b="1" dirty="0">
                <a:solidFill>
                  <a:schemeClr val="bg1"/>
                </a:solidFill>
                <a:effectLst/>
                <a:latin typeface="Franklin Gothic Medium" panose="020B0603020102020204" pitchFamily="34" charset="0"/>
              </a:rPr>
              <a:t>Qty equal to the number of units of the RC-CORD10 or RC-CORD26 (10 ft or 26 ft Remote Cords)</a:t>
            </a:r>
          </a:p>
          <a:p>
            <a:pPr marL="1428750" indent="-285750">
              <a:buFont typeface="Arial" panose="020B0604020202020204" pitchFamily="34" charset="0"/>
              <a:buChar char="•"/>
            </a:pPr>
            <a:r>
              <a:rPr lang="en-US" sz="2000" b="1" dirty="0">
                <a:solidFill>
                  <a:schemeClr val="bg1"/>
                </a:solidFill>
                <a:effectLst/>
                <a:latin typeface="Franklin Gothic Medium" panose="020B0603020102020204" pitchFamily="34" charset="0"/>
              </a:rPr>
              <a:t>Example 4 units: you will need 1 System Controller, 1 Remote, 4 Remote Cords</a:t>
            </a:r>
          </a:p>
          <a:p>
            <a:pPr marL="1143000"/>
            <a:r>
              <a:rPr lang="en-US" sz="2000" b="1" dirty="0">
                <a:solidFill>
                  <a:schemeClr val="bg1"/>
                </a:solidFill>
                <a:effectLst/>
                <a:latin typeface="Franklin Gothic Medium" panose="020B0603020102020204" pitchFamily="34" charset="0"/>
              </a:rPr>
              <a:t> </a:t>
            </a:r>
          </a:p>
          <a:p>
            <a:pPr marL="285750" indent="-285750">
              <a:buFont typeface="Courier New" panose="02070309020205020404" pitchFamily="49" charset="0"/>
              <a:buChar char="o"/>
            </a:pPr>
            <a:r>
              <a:rPr lang="en-US" sz="2000" b="1" dirty="0">
                <a:solidFill>
                  <a:schemeClr val="bg1"/>
                </a:solidFill>
                <a:effectLst/>
                <a:latin typeface="Franklin Gothic Medium" panose="020B0603020102020204" pitchFamily="34" charset="0"/>
              </a:rPr>
              <a:t>If using 12 or 24 unit system controller, need to purchase:</a:t>
            </a:r>
            <a:endParaRPr lang="en-US" sz="2000" b="1" dirty="0">
              <a:solidFill>
                <a:schemeClr val="bg1"/>
              </a:solidFill>
              <a:latin typeface="Franklin Gothic Medium" panose="020B0603020102020204" pitchFamily="34" charset="0"/>
            </a:endParaRPr>
          </a:p>
          <a:p>
            <a:pPr marL="971550" indent="-285750">
              <a:buFont typeface="Arial" panose="020B0604020202020204" pitchFamily="34" charset="0"/>
              <a:buChar char="•"/>
            </a:pPr>
            <a:r>
              <a:rPr lang="en-US" sz="2000" b="1" dirty="0">
                <a:solidFill>
                  <a:schemeClr val="bg1"/>
                </a:solidFill>
                <a:effectLst/>
                <a:latin typeface="Franklin Gothic Medium" panose="020B0603020102020204" pitchFamily="34" charset="0"/>
              </a:rPr>
              <a:t>1x SCU-401-12M (or -24M) System Controller </a:t>
            </a:r>
          </a:p>
          <a:p>
            <a:pPr marL="971550" indent="-285750">
              <a:buFont typeface="Arial" panose="020B0604020202020204" pitchFamily="34" charset="0"/>
              <a:buChar char="•"/>
            </a:pPr>
            <a:r>
              <a:rPr lang="en-US" sz="2000" b="1" dirty="0">
                <a:solidFill>
                  <a:schemeClr val="bg1"/>
                </a:solidFill>
                <a:effectLst/>
                <a:latin typeface="Franklin Gothic Medium" panose="020B0603020102020204" pitchFamily="34" charset="0"/>
              </a:rPr>
              <a:t>1x RC-9018M (Remote)</a:t>
            </a:r>
          </a:p>
          <a:p>
            <a:pPr marL="971550" indent="-285750">
              <a:buFont typeface="Arial" panose="020B0604020202020204" pitchFamily="34" charset="0"/>
              <a:buChar char="•"/>
            </a:pPr>
            <a:r>
              <a:rPr lang="en-US" sz="2000" b="1" dirty="0">
                <a:solidFill>
                  <a:schemeClr val="bg1"/>
                </a:solidFill>
                <a:effectLst/>
                <a:latin typeface="Franklin Gothic Medium" panose="020B0603020102020204" pitchFamily="34" charset="0"/>
              </a:rPr>
              <a:t>Qty +1 the number of units of the RC-CORD10 or RC-CORD26 Remote Cords</a:t>
            </a:r>
          </a:p>
          <a:p>
            <a:pPr marL="1428750" lvl="1" indent="-285750">
              <a:buFont typeface="Arial" panose="020B0604020202020204" pitchFamily="34" charset="0"/>
              <a:buChar char="•"/>
            </a:pPr>
            <a:r>
              <a:rPr lang="en-US" sz="2000" b="1" dirty="0">
                <a:solidFill>
                  <a:schemeClr val="bg1"/>
                </a:solidFill>
                <a:effectLst/>
                <a:latin typeface="Franklin Gothic Medium" panose="020B0603020102020204" pitchFamily="34" charset="0"/>
              </a:rPr>
              <a:t>Example 10 units: you will need 1 System Controller, 1 Remote, 11 Remote Cords</a:t>
            </a:r>
          </a:p>
        </p:txBody>
      </p:sp>
    </p:spTree>
    <p:extLst>
      <p:ext uri="{BB962C8B-B14F-4D97-AF65-F5344CB8AC3E}">
        <p14:creationId xmlns:p14="http://schemas.microsoft.com/office/powerpoint/2010/main" val="45260395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97000">
              <a:schemeClr val="tx1">
                <a:lumMod val="85000"/>
                <a:lumOff val="15000"/>
              </a:schemeClr>
            </a:gs>
          </a:gsLst>
          <a:path path="circle">
            <a:fillToRect r="100000" b="100000"/>
          </a:path>
        </a:gradFill>
        <a:effectLst/>
      </p:bgPr>
    </p:bg>
    <p:spTree>
      <p:nvGrpSpPr>
        <p:cNvPr id="1" name="">
          <a:extLst>
            <a:ext uri="{FF2B5EF4-FFF2-40B4-BE49-F238E27FC236}">
              <a16:creationId xmlns:a16="http://schemas.microsoft.com/office/drawing/2014/main" id="{33FC2FD1-349C-61AA-DE83-A6239698EB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D399A3-2C78-4F4A-C8C5-0DA24D53CC85}"/>
              </a:ext>
            </a:extLst>
          </p:cNvPr>
          <p:cNvPicPr>
            <a:picLocks noChangeAspect="1"/>
          </p:cNvPicPr>
          <p:nvPr/>
        </p:nvPicPr>
        <p:blipFill>
          <a:blip r:embed="rId3">
            <a:extLst>
              <a:ext uri="{28A0092B-C50C-407E-A947-70E740481C1C}">
                <a14:useLocalDpi xmlns:a14="http://schemas.microsoft.com/office/drawing/2010/main" val="0"/>
              </a:ext>
            </a:extLst>
          </a:blip>
          <a:srcRect t="22888" b="18466"/>
          <a:stretch>
            <a:fillRect/>
          </a:stretch>
        </p:blipFill>
        <p:spPr>
          <a:xfrm>
            <a:off x="17059" y="955039"/>
            <a:ext cx="12192000" cy="4021917"/>
          </a:xfrm>
          <a:prstGeom prst="rect">
            <a:avLst/>
          </a:prstGeom>
          <a:effectLst>
            <a:outerShdw blurRad="63500" dist="63500" dir="2700000" algn="tl" rotWithShape="0">
              <a:prstClr val="black">
                <a:alpha val="40000"/>
              </a:prstClr>
            </a:outerShdw>
          </a:effectLst>
        </p:spPr>
      </p:pic>
      <p:sp>
        <p:nvSpPr>
          <p:cNvPr id="8" name="TextBox 7">
            <a:extLst>
              <a:ext uri="{FF2B5EF4-FFF2-40B4-BE49-F238E27FC236}">
                <a16:creationId xmlns:a16="http://schemas.microsoft.com/office/drawing/2014/main" id="{21CD9359-B910-3A3A-22DA-5019F8294867}"/>
              </a:ext>
            </a:extLst>
          </p:cNvPr>
          <p:cNvSpPr txBox="1"/>
          <p:nvPr/>
        </p:nvSpPr>
        <p:spPr>
          <a:xfrm>
            <a:off x="3640784" y="4612446"/>
            <a:ext cx="7931455" cy="1938992"/>
          </a:xfrm>
          <a:prstGeom prst="rect">
            <a:avLst/>
          </a:prstGeom>
          <a:noFill/>
          <a:effectLst>
            <a:outerShdw blurRad="63500" dist="635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Units must be connected in series using QC cords (QC-2)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QC cords are not included in box (purchased separately)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For all sub units, the QC cord runs from Qcc-1 (white) to Qcc-2 (red) on the subsequent units</a:t>
            </a:r>
          </a:p>
        </p:txBody>
      </p:sp>
      <p:sp>
        <p:nvSpPr>
          <p:cNvPr id="17" name="テキスト ボックス 14">
            <a:extLst>
              <a:ext uri="{FF2B5EF4-FFF2-40B4-BE49-F238E27FC236}">
                <a16:creationId xmlns:a16="http://schemas.microsoft.com/office/drawing/2014/main" id="{F3EB0923-A5FB-2A89-2FBC-A9A5271B009D}"/>
              </a:ext>
            </a:extLst>
          </p:cNvPr>
          <p:cNvSpPr txBox="1"/>
          <p:nvPr/>
        </p:nvSpPr>
        <p:spPr>
          <a:xfrm>
            <a:off x="1327412" y="1349310"/>
            <a:ext cx="716863" cy="307777"/>
          </a:xfrm>
          <a:prstGeom prst="rect">
            <a:avLst/>
          </a:prstGeom>
          <a:solidFill>
            <a:srgbClr val="FFC000"/>
          </a:solidFill>
          <a:ln>
            <a:solidFill>
              <a:schemeClr val="tx1"/>
            </a:solidFill>
          </a:ln>
          <a:effectLst>
            <a:outerShdw blurRad="63500" dist="635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rPr>
              <a:t>Leader</a:t>
            </a:r>
            <a:endParaRPr kumimoji="1" lang="ja-JP" altLang="en-US"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endParaRPr>
          </a:p>
        </p:txBody>
      </p:sp>
      <p:sp>
        <p:nvSpPr>
          <p:cNvPr id="18" name="テキスト ボックス 20">
            <a:extLst>
              <a:ext uri="{FF2B5EF4-FFF2-40B4-BE49-F238E27FC236}">
                <a16:creationId xmlns:a16="http://schemas.microsoft.com/office/drawing/2014/main" id="{F575AF5C-1493-43BC-5353-0D69E8479AE4}"/>
              </a:ext>
            </a:extLst>
          </p:cNvPr>
          <p:cNvSpPr txBox="1"/>
          <p:nvPr/>
        </p:nvSpPr>
        <p:spPr>
          <a:xfrm>
            <a:off x="5030182" y="1358751"/>
            <a:ext cx="824457" cy="307777"/>
          </a:xfrm>
          <a:prstGeom prst="rect">
            <a:avLst/>
          </a:prstGeom>
          <a:solidFill>
            <a:schemeClr val="bg1"/>
          </a:solidFill>
          <a:ln>
            <a:solidFill>
              <a:schemeClr val="tx1"/>
            </a:solidFill>
          </a:ln>
          <a:effectLst>
            <a:outerShdw blurRad="63500" dist="635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rPr>
              <a:t>Follower</a:t>
            </a:r>
            <a:endParaRPr kumimoji="1" lang="ja-JP" altLang="en-US"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endParaRPr>
          </a:p>
        </p:txBody>
      </p:sp>
      <p:sp>
        <p:nvSpPr>
          <p:cNvPr id="39" name="テキスト ボックス 49">
            <a:extLst>
              <a:ext uri="{FF2B5EF4-FFF2-40B4-BE49-F238E27FC236}">
                <a16:creationId xmlns:a16="http://schemas.microsoft.com/office/drawing/2014/main" id="{0B26DE23-28AC-6BA2-A3E2-184EBB44E082}"/>
              </a:ext>
            </a:extLst>
          </p:cNvPr>
          <p:cNvSpPr txBox="1"/>
          <p:nvPr/>
        </p:nvSpPr>
        <p:spPr>
          <a:xfrm>
            <a:off x="302502" y="4598604"/>
            <a:ext cx="696024" cy="430887"/>
          </a:xfrm>
          <a:prstGeom prst="rect">
            <a:avLst/>
          </a:prstGeom>
          <a:solidFill>
            <a:srgbClr val="C60040"/>
          </a:solidFill>
          <a:ln>
            <a:solidFill>
              <a:schemeClr val="tx1"/>
            </a:solidFill>
          </a:ln>
          <a:effectLst>
            <a:outerShdw blurRad="63500" dist="635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rPr>
              <a:t>Qcc-2</a:t>
            </a:r>
            <a:endParaRPr kumimoji="1" lang="en-US" altLang="ja-JP"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rPr>
              <a:t>UNUSED</a:t>
            </a:r>
            <a:endParaRPr kumimoji="1" lang="ja-JP" altLang="en-US"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endParaRPr>
          </a:p>
        </p:txBody>
      </p:sp>
      <p:sp>
        <p:nvSpPr>
          <p:cNvPr id="40" name="テキスト ボックス 50">
            <a:extLst>
              <a:ext uri="{FF2B5EF4-FFF2-40B4-BE49-F238E27FC236}">
                <a16:creationId xmlns:a16="http://schemas.microsoft.com/office/drawing/2014/main" id="{49BEF864-87E1-EDC5-E2B4-DFD39538BD6B}"/>
              </a:ext>
            </a:extLst>
          </p:cNvPr>
          <p:cNvSpPr txBox="1"/>
          <p:nvPr/>
        </p:nvSpPr>
        <p:spPr>
          <a:xfrm>
            <a:off x="1404204" y="4110935"/>
            <a:ext cx="524503" cy="261610"/>
          </a:xfrm>
          <a:prstGeom prst="rect">
            <a:avLst/>
          </a:prstGeom>
          <a:solidFill>
            <a:schemeClr val="bg1">
              <a:lumMod val="95000"/>
            </a:schemeClr>
          </a:solidFill>
          <a:ln>
            <a:solidFill>
              <a:schemeClr val="tx1"/>
            </a:solidFill>
          </a:ln>
          <a:effectLst>
            <a:outerShdw blurRad="63500" dist="635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85000"/>
                    <a:lumOff val="15000"/>
                  </a:prstClr>
                </a:solidFill>
                <a:effectLst/>
                <a:uLnTx/>
                <a:uFillTx/>
                <a:latin typeface="Franklin Gothic Book" panose="020B0503020102020204" pitchFamily="34" charset="0"/>
                <a:ea typeface="ＭＳ Ｐゴシック" panose="020B0600070205080204" pitchFamily="34" charset="-128"/>
                <a:cs typeface="+mn-cs"/>
              </a:rPr>
              <a:t>Qcc-1</a:t>
            </a:r>
            <a:endParaRPr kumimoji="1" lang="ja-JP" altLang="en-US" sz="1100" b="0" i="0" u="none" strike="noStrike" kern="1200" cap="none" spc="0" normalizeH="0" baseline="0" noProof="0" dirty="0">
              <a:ln>
                <a:noFill/>
              </a:ln>
              <a:solidFill>
                <a:prstClr val="black">
                  <a:lumMod val="85000"/>
                  <a:lumOff val="15000"/>
                </a:prstClr>
              </a:solidFill>
              <a:effectLst/>
              <a:uLnTx/>
              <a:uFillTx/>
              <a:latin typeface="Franklin Gothic Book" panose="020B0503020102020204" pitchFamily="34" charset="0"/>
              <a:ea typeface="ＭＳ Ｐゴシック" panose="020B0600070205080204" pitchFamily="34" charset="-128"/>
              <a:cs typeface="+mn-cs"/>
            </a:endParaRPr>
          </a:p>
        </p:txBody>
      </p:sp>
      <p:sp>
        <p:nvSpPr>
          <p:cNvPr id="50" name="テキスト ボックス 61">
            <a:extLst>
              <a:ext uri="{FF2B5EF4-FFF2-40B4-BE49-F238E27FC236}">
                <a16:creationId xmlns:a16="http://schemas.microsoft.com/office/drawing/2014/main" id="{3B594739-7133-EFD0-6FB5-F977609D6555}"/>
              </a:ext>
            </a:extLst>
          </p:cNvPr>
          <p:cNvSpPr txBox="1"/>
          <p:nvPr/>
        </p:nvSpPr>
        <p:spPr>
          <a:xfrm>
            <a:off x="11088013" y="4255010"/>
            <a:ext cx="705084" cy="430887"/>
          </a:xfrm>
          <a:prstGeom prst="rect">
            <a:avLst/>
          </a:prstGeom>
          <a:solidFill>
            <a:schemeClr val="bg1"/>
          </a:solidFill>
          <a:ln>
            <a:solidFill>
              <a:schemeClr val="tx1"/>
            </a:solidFill>
          </a:ln>
          <a:effectLst>
            <a:outerShdw blurRad="63500" dist="635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Franklin Gothic Book" panose="020B0503020102020204" pitchFamily="34" charset="0"/>
                <a:ea typeface="ＭＳ Ｐゴシック" panose="020B0600070205080204" pitchFamily="34" charset="-128"/>
                <a:cs typeface="+mn-cs"/>
              </a:rPr>
              <a:t>Qcc-1</a:t>
            </a:r>
            <a:endParaRPr kumimoji="1" lang="en-US" altLang="ja-JP" sz="1100" b="0" i="0" u="none" strike="noStrike" kern="1200" cap="none" spc="0" normalizeH="0" baseline="0" noProof="0" dirty="0">
              <a:ln>
                <a:noFill/>
              </a:ln>
              <a:solidFill>
                <a:prstClr val="black"/>
              </a:solidFill>
              <a:effectLst/>
              <a:uLnTx/>
              <a:uFillTx/>
              <a:latin typeface="Franklin Gothic Book" panose="020B05030201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Franklin Gothic Book" panose="020B0503020102020204" pitchFamily="34" charset="0"/>
                <a:ea typeface="ＭＳ Ｐゴシック" panose="020B0600070205080204" pitchFamily="34" charset="-128"/>
                <a:cs typeface="+mn-cs"/>
              </a:rPr>
              <a:t>UNUSED</a:t>
            </a:r>
            <a:endParaRPr kumimoji="1" lang="ja-JP" alt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ＭＳ Ｐゴシック" panose="020B0600070205080204" pitchFamily="34" charset="-128"/>
              <a:cs typeface="+mn-cs"/>
            </a:endParaRPr>
          </a:p>
        </p:txBody>
      </p:sp>
      <p:sp>
        <p:nvSpPr>
          <p:cNvPr id="51" name="テキスト ボックス 63">
            <a:extLst>
              <a:ext uri="{FF2B5EF4-FFF2-40B4-BE49-F238E27FC236}">
                <a16:creationId xmlns:a16="http://schemas.microsoft.com/office/drawing/2014/main" id="{DD335158-E1DA-9F9F-A5AB-5BE2E4012E04}"/>
              </a:ext>
            </a:extLst>
          </p:cNvPr>
          <p:cNvSpPr txBox="1"/>
          <p:nvPr/>
        </p:nvSpPr>
        <p:spPr>
          <a:xfrm>
            <a:off x="10838689" y="4774671"/>
            <a:ext cx="1203732" cy="430887"/>
          </a:xfrm>
          <a:prstGeom prst="rect">
            <a:avLst/>
          </a:prstGeom>
          <a:solidFill>
            <a:srgbClr val="FFFF00"/>
          </a:solidFill>
          <a:effectLst>
            <a:outerShdw blurRad="63500" dist="635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※Qcc-1</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OPEN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“Last Follower”</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54" name="テキスト ボックス 70">
            <a:extLst>
              <a:ext uri="{FF2B5EF4-FFF2-40B4-BE49-F238E27FC236}">
                <a16:creationId xmlns:a16="http://schemas.microsoft.com/office/drawing/2014/main" id="{77F6655A-CBF0-CC2D-714B-E24CB863B4E4}"/>
              </a:ext>
            </a:extLst>
          </p:cNvPr>
          <p:cNvSpPr txBox="1"/>
          <p:nvPr/>
        </p:nvSpPr>
        <p:spPr>
          <a:xfrm>
            <a:off x="29359" y="2270205"/>
            <a:ext cx="835485" cy="430887"/>
          </a:xfrm>
          <a:prstGeom prst="rect">
            <a:avLst/>
          </a:prstGeom>
          <a:noFill/>
          <a:effectLst>
            <a:outerShdw blurRad="63500" dist="635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Forte Forward" panose="020F0502020204030204" pitchFamily="2" charset="0"/>
              </a:rPr>
              <a:t>Optional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Forte Forward" panose="020F0502020204030204" pitchFamily="2" charset="0"/>
              </a:rPr>
              <a:t>RC-9018M</a:t>
            </a:r>
          </a:p>
        </p:txBody>
      </p:sp>
      <p:pic>
        <p:nvPicPr>
          <p:cNvPr id="5" name="図 2">
            <a:extLst>
              <a:ext uri="{FF2B5EF4-FFF2-40B4-BE49-F238E27FC236}">
                <a16:creationId xmlns:a16="http://schemas.microsoft.com/office/drawing/2014/main" id="{49B544AC-346B-E102-570C-0DB9E5FB32A7}"/>
              </a:ext>
            </a:extLst>
          </p:cNvPr>
          <p:cNvPicPr>
            <a:picLocks noChangeAspect="1"/>
          </p:cNvPicPr>
          <p:nvPr/>
        </p:nvPicPr>
        <p:blipFill>
          <a:blip r:embed="rId4"/>
          <a:srcRect t="15592"/>
          <a:stretch/>
        </p:blipFill>
        <p:spPr>
          <a:xfrm>
            <a:off x="1381777" y="4644324"/>
            <a:ext cx="2188528" cy="2214470"/>
          </a:xfrm>
          <a:prstGeom prst="rect">
            <a:avLst/>
          </a:prstGeom>
          <a:effectLst>
            <a:outerShdw blurRad="63500" dist="63500" dir="2700000" algn="tl" rotWithShape="0">
              <a:prstClr val="black">
                <a:alpha val="40000"/>
              </a:prstClr>
            </a:outerShdw>
            <a:softEdge rad="6350"/>
          </a:effectLst>
        </p:spPr>
      </p:pic>
      <p:sp>
        <p:nvSpPr>
          <p:cNvPr id="15" name="TextBox 14">
            <a:extLst>
              <a:ext uri="{FF2B5EF4-FFF2-40B4-BE49-F238E27FC236}">
                <a16:creationId xmlns:a16="http://schemas.microsoft.com/office/drawing/2014/main" id="{56A2FA29-3BDD-FADD-A109-1BEABB178EFF}"/>
              </a:ext>
            </a:extLst>
          </p:cNvPr>
          <p:cNvSpPr txBox="1"/>
          <p:nvPr/>
        </p:nvSpPr>
        <p:spPr>
          <a:xfrm>
            <a:off x="1350528" y="6571932"/>
            <a:ext cx="1542548" cy="246221"/>
          </a:xfrm>
          <a:prstGeom prst="rect">
            <a:avLst/>
          </a:prstGeom>
          <a:noFill/>
          <a:effectLst>
            <a:outerShdw blurRad="63500" dist="635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Image of QC connectors</a:t>
            </a:r>
          </a:p>
        </p:txBody>
      </p:sp>
      <p:sp>
        <p:nvSpPr>
          <p:cNvPr id="56" name="テキスト ボックス 20">
            <a:extLst>
              <a:ext uri="{FF2B5EF4-FFF2-40B4-BE49-F238E27FC236}">
                <a16:creationId xmlns:a16="http://schemas.microsoft.com/office/drawing/2014/main" id="{18E95B35-678B-DF4D-BCCA-7F944A221432}"/>
              </a:ext>
            </a:extLst>
          </p:cNvPr>
          <p:cNvSpPr txBox="1"/>
          <p:nvPr/>
        </p:nvSpPr>
        <p:spPr>
          <a:xfrm>
            <a:off x="10692134" y="1358751"/>
            <a:ext cx="824457" cy="307777"/>
          </a:xfrm>
          <a:prstGeom prst="rect">
            <a:avLst/>
          </a:prstGeom>
          <a:solidFill>
            <a:schemeClr val="bg1"/>
          </a:solidFill>
          <a:ln>
            <a:solidFill>
              <a:schemeClr val="tx1"/>
            </a:solidFill>
          </a:ln>
          <a:effectLst>
            <a:outerShdw blurRad="63500" dist="635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rPr>
              <a:t>Follower</a:t>
            </a:r>
            <a:endParaRPr kumimoji="1" lang="ja-JP" altLang="en-US"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endParaRPr>
          </a:p>
        </p:txBody>
      </p:sp>
      <p:sp>
        <p:nvSpPr>
          <p:cNvPr id="57" name="テキスト ボックス 20">
            <a:extLst>
              <a:ext uri="{FF2B5EF4-FFF2-40B4-BE49-F238E27FC236}">
                <a16:creationId xmlns:a16="http://schemas.microsoft.com/office/drawing/2014/main" id="{291A212F-CBC0-2B24-2493-0D298E98D893}"/>
              </a:ext>
            </a:extLst>
          </p:cNvPr>
          <p:cNvSpPr txBox="1"/>
          <p:nvPr/>
        </p:nvSpPr>
        <p:spPr>
          <a:xfrm>
            <a:off x="3149777" y="1358751"/>
            <a:ext cx="824457" cy="307777"/>
          </a:xfrm>
          <a:prstGeom prst="rect">
            <a:avLst/>
          </a:prstGeom>
          <a:solidFill>
            <a:schemeClr val="bg1"/>
          </a:solidFill>
          <a:ln>
            <a:solidFill>
              <a:schemeClr val="tx1"/>
            </a:solidFill>
          </a:ln>
          <a:effectLst>
            <a:outerShdw blurRad="63500" dist="635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rPr>
              <a:t>Follower</a:t>
            </a:r>
            <a:endParaRPr kumimoji="1" lang="ja-JP" altLang="en-US"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endParaRPr>
          </a:p>
        </p:txBody>
      </p:sp>
      <p:sp>
        <p:nvSpPr>
          <p:cNvPr id="58" name="テキスト ボックス 20">
            <a:extLst>
              <a:ext uri="{FF2B5EF4-FFF2-40B4-BE49-F238E27FC236}">
                <a16:creationId xmlns:a16="http://schemas.microsoft.com/office/drawing/2014/main" id="{4F2FB7C5-FAAD-508D-C266-612B223D0FEB}"/>
              </a:ext>
            </a:extLst>
          </p:cNvPr>
          <p:cNvSpPr txBox="1"/>
          <p:nvPr/>
        </p:nvSpPr>
        <p:spPr>
          <a:xfrm>
            <a:off x="6933026" y="1358751"/>
            <a:ext cx="824457" cy="307777"/>
          </a:xfrm>
          <a:prstGeom prst="rect">
            <a:avLst/>
          </a:prstGeom>
          <a:solidFill>
            <a:schemeClr val="bg1"/>
          </a:solidFill>
          <a:ln>
            <a:solidFill>
              <a:schemeClr val="tx1"/>
            </a:solidFill>
          </a:ln>
          <a:effectLst>
            <a:outerShdw blurRad="63500" dist="635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rPr>
              <a:t>Follower</a:t>
            </a:r>
            <a:endParaRPr kumimoji="1" lang="ja-JP" altLang="en-US"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endParaRPr>
          </a:p>
        </p:txBody>
      </p:sp>
      <p:sp>
        <p:nvSpPr>
          <p:cNvPr id="59" name="テキスト ボックス 20">
            <a:extLst>
              <a:ext uri="{FF2B5EF4-FFF2-40B4-BE49-F238E27FC236}">
                <a16:creationId xmlns:a16="http://schemas.microsoft.com/office/drawing/2014/main" id="{089A13DB-3472-662C-3AD3-DD703C399DC7}"/>
              </a:ext>
            </a:extLst>
          </p:cNvPr>
          <p:cNvSpPr txBox="1"/>
          <p:nvPr/>
        </p:nvSpPr>
        <p:spPr>
          <a:xfrm>
            <a:off x="8812580" y="1358751"/>
            <a:ext cx="824457" cy="307777"/>
          </a:xfrm>
          <a:prstGeom prst="rect">
            <a:avLst/>
          </a:prstGeom>
          <a:solidFill>
            <a:schemeClr val="bg1"/>
          </a:solidFill>
          <a:ln>
            <a:solidFill>
              <a:schemeClr val="tx1"/>
            </a:solidFill>
          </a:ln>
          <a:effectLst>
            <a:outerShdw blurRad="63500" dist="635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rPr>
              <a:t>Follower</a:t>
            </a:r>
            <a:endParaRPr kumimoji="1" lang="ja-JP" altLang="en-US" sz="14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panose="020B0600070205080204" pitchFamily="34" charset="-128"/>
              <a:cs typeface="+mn-cs"/>
            </a:endParaRPr>
          </a:p>
        </p:txBody>
      </p:sp>
      <p:sp>
        <p:nvSpPr>
          <p:cNvPr id="60" name="テキスト ボックス 50">
            <a:extLst>
              <a:ext uri="{FF2B5EF4-FFF2-40B4-BE49-F238E27FC236}">
                <a16:creationId xmlns:a16="http://schemas.microsoft.com/office/drawing/2014/main" id="{8A96EC67-79D7-E12C-5331-6BC3E5DE6D8F}"/>
              </a:ext>
            </a:extLst>
          </p:cNvPr>
          <p:cNvSpPr txBox="1"/>
          <p:nvPr/>
        </p:nvSpPr>
        <p:spPr>
          <a:xfrm>
            <a:off x="2503046" y="4115945"/>
            <a:ext cx="524503" cy="261610"/>
          </a:xfrm>
          <a:prstGeom prst="rect">
            <a:avLst/>
          </a:prstGeom>
          <a:solidFill>
            <a:srgbClr val="C60040"/>
          </a:solidFill>
          <a:ln>
            <a:solidFill>
              <a:schemeClr val="tx1"/>
            </a:solidFill>
          </a:ln>
          <a:effectLst>
            <a:outerShdw blurRad="63500" dist="635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rPr>
              <a:t>Qcc-2</a:t>
            </a:r>
            <a:endParaRPr kumimoji="1" lang="ja-JP" altLang="en-US"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endParaRPr>
          </a:p>
        </p:txBody>
      </p:sp>
      <p:sp>
        <p:nvSpPr>
          <p:cNvPr id="61" name="テキスト ボックス 50">
            <a:extLst>
              <a:ext uri="{FF2B5EF4-FFF2-40B4-BE49-F238E27FC236}">
                <a16:creationId xmlns:a16="http://schemas.microsoft.com/office/drawing/2014/main" id="{EAD618D8-1639-E5B8-EDD4-FD891BF26307}"/>
              </a:ext>
            </a:extLst>
          </p:cNvPr>
          <p:cNvSpPr txBox="1"/>
          <p:nvPr/>
        </p:nvSpPr>
        <p:spPr>
          <a:xfrm>
            <a:off x="3282219" y="4110935"/>
            <a:ext cx="524503" cy="261610"/>
          </a:xfrm>
          <a:prstGeom prst="rect">
            <a:avLst/>
          </a:prstGeom>
          <a:solidFill>
            <a:schemeClr val="bg1">
              <a:lumMod val="95000"/>
            </a:schemeClr>
          </a:solidFill>
          <a:ln>
            <a:solidFill>
              <a:schemeClr val="tx1"/>
            </a:solidFill>
          </a:ln>
          <a:effectLst>
            <a:outerShdw blurRad="63500" dist="635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85000"/>
                    <a:lumOff val="15000"/>
                  </a:prstClr>
                </a:solidFill>
                <a:effectLst/>
                <a:uLnTx/>
                <a:uFillTx/>
                <a:latin typeface="Franklin Gothic Book" panose="020B0503020102020204" pitchFamily="34" charset="0"/>
                <a:ea typeface="ＭＳ Ｐゴシック" panose="020B0600070205080204" pitchFamily="34" charset="-128"/>
                <a:cs typeface="+mn-cs"/>
              </a:rPr>
              <a:t>Qcc-1</a:t>
            </a:r>
            <a:endParaRPr kumimoji="1" lang="ja-JP" altLang="en-US" sz="1100" b="0" i="0" u="none" strike="noStrike" kern="1200" cap="none" spc="0" normalizeH="0" baseline="0" noProof="0" dirty="0">
              <a:ln>
                <a:noFill/>
              </a:ln>
              <a:solidFill>
                <a:prstClr val="black">
                  <a:lumMod val="85000"/>
                  <a:lumOff val="15000"/>
                </a:prstClr>
              </a:solidFill>
              <a:effectLst/>
              <a:uLnTx/>
              <a:uFillTx/>
              <a:latin typeface="Franklin Gothic Book" panose="020B0503020102020204" pitchFamily="34" charset="0"/>
              <a:ea typeface="ＭＳ Ｐゴシック" panose="020B0600070205080204" pitchFamily="34" charset="-128"/>
              <a:cs typeface="+mn-cs"/>
            </a:endParaRPr>
          </a:p>
        </p:txBody>
      </p:sp>
      <p:sp>
        <p:nvSpPr>
          <p:cNvPr id="62" name="テキスト ボックス 50">
            <a:extLst>
              <a:ext uri="{FF2B5EF4-FFF2-40B4-BE49-F238E27FC236}">
                <a16:creationId xmlns:a16="http://schemas.microsoft.com/office/drawing/2014/main" id="{2985EE50-EB59-C00B-6601-3F4D87BB3889}"/>
              </a:ext>
            </a:extLst>
          </p:cNvPr>
          <p:cNvSpPr txBox="1"/>
          <p:nvPr/>
        </p:nvSpPr>
        <p:spPr>
          <a:xfrm>
            <a:off x="4381061" y="4115945"/>
            <a:ext cx="524503" cy="261610"/>
          </a:xfrm>
          <a:prstGeom prst="rect">
            <a:avLst/>
          </a:prstGeom>
          <a:solidFill>
            <a:srgbClr val="C60040"/>
          </a:solidFill>
          <a:ln>
            <a:solidFill>
              <a:schemeClr val="tx1"/>
            </a:solidFill>
          </a:ln>
          <a:effectLst>
            <a:outerShdw blurRad="63500" dist="635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rPr>
              <a:t>Qcc-2</a:t>
            </a:r>
            <a:endParaRPr kumimoji="1" lang="ja-JP" altLang="en-US"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endParaRPr>
          </a:p>
        </p:txBody>
      </p:sp>
      <p:sp>
        <p:nvSpPr>
          <p:cNvPr id="63" name="テキスト ボックス 50">
            <a:extLst>
              <a:ext uri="{FF2B5EF4-FFF2-40B4-BE49-F238E27FC236}">
                <a16:creationId xmlns:a16="http://schemas.microsoft.com/office/drawing/2014/main" id="{CD4DDF3A-AD21-37F5-E4B3-9BB287FC5FA0}"/>
              </a:ext>
            </a:extLst>
          </p:cNvPr>
          <p:cNvSpPr txBox="1"/>
          <p:nvPr/>
        </p:nvSpPr>
        <p:spPr>
          <a:xfrm>
            <a:off x="8922036" y="4128090"/>
            <a:ext cx="524503" cy="261610"/>
          </a:xfrm>
          <a:prstGeom prst="rect">
            <a:avLst/>
          </a:prstGeom>
          <a:solidFill>
            <a:schemeClr val="bg1">
              <a:lumMod val="95000"/>
            </a:schemeClr>
          </a:solidFill>
          <a:ln>
            <a:solidFill>
              <a:schemeClr val="tx1"/>
            </a:solidFill>
          </a:ln>
          <a:effectLst>
            <a:outerShdw blurRad="63500" dist="635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85000"/>
                    <a:lumOff val="15000"/>
                  </a:prstClr>
                </a:solidFill>
                <a:effectLst/>
                <a:uLnTx/>
                <a:uFillTx/>
                <a:latin typeface="Franklin Gothic Book" panose="020B0503020102020204" pitchFamily="34" charset="0"/>
                <a:ea typeface="ＭＳ Ｐゴシック" panose="020B0600070205080204" pitchFamily="34" charset="-128"/>
                <a:cs typeface="+mn-cs"/>
              </a:rPr>
              <a:t>Qcc-1</a:t>
            </a:r>
            <a:endParaRPr kumimoji="1" lang="ja-JP" altLang="en-US" sz="1100" b="0" i="0" u="none" strike="noStrike" kern="1200" cap="none" spc="0" normalizeH="0" baseline="0" noProof="0" dirty="0">
              <a:ln>
                <a:noFill/>
              </a:ln>
              <a:solidFill>
                <a:prstClr val="black">
                  <a:lumMod val="85000"/>
                  <a:lumOff val="15000"/>
                </a:prstClr>
              </a:solidFill>
              <a:effectLst/>
              <a:uLnTx/>
              <a:uFillTx/>
              <a:latin typeface="Franklin Gothic Book" panose="020B0503020102020204" pitchFamily="34" charset="0"/>
              <a:ea typeface="ＭＳ Ｐゴシック" panose="020B0600070205080204" pitchFamily="34" charset="-128"/>
              <a:cs typeface="+mn-cs"/>
            </a:endParaRPr>
          </a:p>
        </p:txBody>
      </p:sp>
      <p:sp>
        <p:nvSpPr>
          <p:cNvPr id="64" name="テキスト ボックス 50">
            <a:extLst>
              <a:ext uri="{FF2B5EF4-FFF2-40B4-BE49-F238E27FC236}">
                <a16:creationId xmlns:a16="http://schemas.microsoft.com/office/drawing/2014/main" id="{2C8A8D6B-073E-3C44-C653-A12246DB672B}"/>
              </a:ext>
            </a:extLst>
          </p:cNvPr>
          <p:cNvSpPr txBox="1"/>
          <p:nvPr/>
        </p:nvSpPr>
        <p:spPr>
          <a:xfrm>
            <a:off x="10020878" y="4133100"/>
            <a:ext cx="524503" cy="261610"/>
          </a:xfrm>
          <a:prstGeom prst="rect">
            <a:avLst/>
          </a:prstGeom>
          <a:solidFill>
            <a:srgbClr val="C60040"/>
          </a:solidFill>
          <a:ln>
            <a:solidFill>
              <a:schemeClr val="tx1"/>
            </a:solidFill>
          </a:ln>
          <a:effectLst>
            <a:outerShdw blurRad="63500" dist="635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rPr>
              <a:t>Qcc-2</a:t>
            </a:r>
            <a:endParaRPr kumimoji="1" lang="ja-JP" altLang="en-US"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endParaRPr>
          </a:p>
        </p:txBody>
      </p:sp>
      <p:sp>
        <p:nvSpPr>
          <p:cNvPr id="65" name="テキスト ボックス 50">
            <a:extLst>
              <a:ext uri="{FF2B5EF4-FFF2-40B4-BE49-F238E27FC236}">
                <a16:creationId xmlns:a16="http://schemas.microsoft.com/office/drawing/2014/main" id="{7AD7546A-04E3-9F54-264B-EACE2316E6E9}"/>
              </a:ext>
            </a:extLst>
          </p:cNvPr>
          <p:cNvSpPr txBox="1"/>
          <p:nvPr/>
        </p:nvSpPr>
        <p:spPr>
          <a:xfrm>
            <a:off x="7055637" y="4127520"/>
            <a:ext cx="524503" cy="261610"/>
          </a:xfrm>
          <a:prstGeom prst="rect">
            <a:avLst/>
          </a:prstGeom>
          <a:solidFill>
            <a:schemeClr val="bg1">
              <a:lumMod val="95000"/>
            </a:schemeClr>
          </a:solidFill>
          <a:ln>
            <a:solidFill>
              <a:schemeClr val="tx1"/>
            </a:solidFill>
          </a:ln>
          <a:effectLst>
            <a:outerShdw blurRad="63500" dist="635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85000"/>
                    <a:lumOff val="15000"/>
                  </a:prstClr>
                </a:solidFill>
                <a:effectLst/>
                <a:uLnTx/>
                <a:uFillTx/>
                <a:latin typeface="Franklin Gothic Book" panose="020B0503020102020204" pitchFamily="34" charset="0"/>
                <a:ea typeface="ＭＳ Ｐゴシック" panose="020B0600070205080204" pitchFamily="34" charset="-128"/>
                <a:cs typeface="+mn-cs"/>
              </a:rPr>
              <a:t>Qcc-1</a:t>
            </a:r>
            <a:endParaRPr kumimoji="1" lang="ja-JP" altLang="en-US" sz="1100" b="0" i="0" u="none" strike="noStrike" kern="1200" cap="none" spc="0" normalizeH="0" baseline="0" noProof="0" dirty="0">
              <a:ln>
                <a:noFill/>
              </a:ln>
              <a:solidFill>
                <a:prstClr val="black">
                  <a:lumMod val="85000"/>
                  <a:lumOff val="15000"/>
                </a:prstClr>
              </a:solidFill>
              <a:effectLst/>
              <a:uLnTx/>
              <a:uFillTx/>
              <a:latin typeface="Franklin Gothic Book" panose="020B0503020102020204" pitchFamily="34" charset="0"/>
              <a:ea typeface="ＭＳ Ｐゴシック" panose="020B0600070205080204" pitchFamily="34" charset="-128"/>
              <a:cs typeface="+mn-cs"/>
            </a:endParaRPr>
          </a:p>
        </p:txBody>
      </p:sp>
      <p:sp>
        <p:nvSpPr>
          <p:cNvPr id="66" name="テキスト ボックス 50">
            <a:extLst>
              <a:ext uri="{FF2B5EF4-FFF2-40B4-BE49-F238E27FC236}">
                <a16:creationId xmlns:a16="http://schemas.microsoft.com/office/drawing/2014/main" id="{C1824F27-4A86-010A-AB72-84F44542095D}"/>
              </a:ext>
            </a:extLst>
          </p:cNvPr>
          <p:cNvSpPr txBox="1"/>
          <p:nvPr/>
        </p:nvSpPr>
        <p:spPr>
          <a:xfrm>
            <a:off x="8154479" y="4132530"/>
            <a:ext cx="524503" cy="261610"/>
          </a:xfrm>
          <a:prstGeom prst="rect">
            <a:avLst/>
          </a:prstGeom>
          <a:solidFill>
            <a:srgbClr val="C60040"/>
          </a:solidFill>
          <a:ln>
            <a:solidFill>
              <a:schemeClr val="tx1"/>
            </a:solidFill>
          </a:ln>
          <a:effectLst>
            <a:outerShdw blurRad="63500" dist="635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rPr>
              <a:t>Qcc-2</a:t>
            </a:r>
            <a:endParaRPr kumimoji="1" lang="ja-JP" altLang="en-US"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endParaRPr>
          </a:p>
        </p:txBody>
      </p:sp>
      <p:sp>
        <p:nvSpPr>
          <p:cNvPr id="67" name="テキスト ボックス 50">
            <a:extLst>
              <a:ext uri="{FF2B5EF4-FFF2-40B4-BE49-F238E27FC236}">
                <a16:creationId xmlns:a16="http://schemas.microsoft.com/office/drawing/2014/main" id="{5EF256E7-3D4F-5059-C7DF-6F5AA9A43648}"/>
              </a:ext>
            </a:extLst>
          </p:cNvPr>
          <p:cNvSpPr txBox="1"/>
          <p:nvPr/>
        </p:nvSpPr>
        <p:spPr>
          <a:xfrm>
            <a:off x="5189238" y="4119195"/>
            <a:ext cx="524503" cy="261610"/>
          </a:xfrm>
          <a:prstGeom prst="rect">
            <a:avLst/>
          </a:prstGeom>
          <a:solidFill>
            <a:schemeClr val="bg1">
              <a:lumMod val="95000"/>
            </a:schemeClr>
          </a:solidFill>
          <a:ln>
            <a:solidFill>
              <a:schemeClr val="tx1"/>
            </a:solidFill>
          </a:ln>
          <a:effectLst>
            <a:outerShdw blurRad="63500" dist="635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85000"/>
                    <a:lumOff val="15000"/>
                  </a:prstClr>
                </a:solidFill>
                <a:effectLst/>
                <a:uLnTx/>
                <a:uFillTx/>
                <a:latin typeface="Franklin Gothic Book" panose="020B0503020102020204" pitchFamily="34" charset="0"/>
                <a:ea typeface="ＭＳ Ｐゴシック" panose="020B0600070205080204" pitchFamily="34" charset="-128"/>
                <a:cs typeface="+mn-cs"/>
              </a:rPr>
              <a:t>Qcc-1</a:t>
            </a:r>
            <a:endParaRPr kumimoji="1" lang="ja-JP" altLang="en-US" sz="1100" b="0" i="0" u="none" strike="noStrike" kern="1200" cap="none" spc="0" normalizeH="0" baseline="0" noProof="0" dirty="0">
              <a:ln>
                <a:noFill/>
              </a:ln>
              <a:solidFill>
                <a:prstClr val="black">
                  <a:lumMod val="85000"/>
                  <a:lumOff val="15000"/>
                </a:prstClr>
              </a:solidFill>
              <a:effectLst/>
              <a:uLnTx/>
              <a:uFillTx/>
              <a:latin typeface="Franklin Gothic Book" panose="020B0503020102020204" pitchFamily="34" charset="0"/>
              <a:ea typeface="ＭＳ Ｐゴシック" panose="020B0600070205080204" pitchFamily="34" charset="-128"/>
              <a:cs typeface="+mn-cs"/>
            </a:endParaRPr>
          </a:p>
        </p:txBody>
      </p:sp>
      <p:sp>
        <p:nvSpPr>
          <p:cNvPr id="68" name="テキスト ボックス 50">
            <a:extLst>
              <a:ext uri="{FF2B5EF4-FFF2-40B4-BE49-F238E27FC236}">
                <a16:creationId xmlns:a16="http://schemas.microsoft.com/office/drawing/2014/main" id="{3915C519-021F-12A5-ED9E-2BB8432F63FA}"/>
              </a:ext>
            </a:extLst>
          </p:cNvPr>
          <p:cNvSpPr txBox="1"/>
          <p:nvPr/>
        </p:nvSpPr>
        <p:spPr>
          <a:xfrm>
            <a:off x="6288080" y="4124205"/>
            <a:ext cx="524503" cy="261610"/>
          </a:xfrm>
          <a:prstGeom prst="rect">
            <a:avLst/>
          </a:prstGeom>
          <a:solidFill>
            <a:srgbClr val="C60040"/>
          </a:solidFill>
          <a:ln>
            <a:solidFill>
              <a:schemeClr val="tx1"/>
            </a:solidFill>
          </a:ln>
          <a:effectLst>
            <a:outerShdw blurRad="63500" dist="635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rPr>
              <a:t>Qcc-2</a:t>
            </a:r>
            <a:endParaRPr kumimoji="1" lang="ja-JP" altLang="en-US" sz="1100" b="0" i="0" u="none" strike="noStrike" kern="1200" cap="none" spc="0" normalizeH="0" baseline="0" noProof="0" dirty="0">
              <a:ln>
                <a:noFill/>
              </a:ln>
              <a:solidFill>
                <a:prstClr val="white">
                  <a:lumMod val="95000"/>
                </a:prstClr>
              </a:solidFill>
              <a:effectLst/>
              <a:uLnTx/>
              <a:uFillTx/>
              <a:latin typeface="Franklin Gothic Book" panose="020B0503020102020204" pitchFamily="34"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AEDED6B-3D22-35E4-9287-D8AD8CDE4415}"/>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
        <p:nvSpPr>
          <p:cNvPr id="10" name="Title 1">
            <a:extLst>
              <a:ext uri="{FF2B5EF4-FFF2-40B4-BE49-F238E27FC236}">
                <a16:creationId xmlns:a16="http://schemas.microsoft.com/office/drawing/2014/main" id="{04E35F23-A7B9-CF8E-7D37-1C2ACB0718DF}"/>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NCC199CDV PRO QUICK CONNECT</a:t>
            </a:r>
          </a:p>
        </p:txBody>
      </p:sp>
      <p:cxnSp>
        <p:nvCxnSpPr>
          <p:cNvPr id="11" name="Straight Arrow Connector 10">
            <a:extLst>
              <a:ext uri="{FF2B5EF4-FFF2-40B4-BE49-F238E27FC236}">
                <a16:creationId xmlns:a16="http://schemas.microsoft.com/office/drawing/2014/main" id="{3150D4D5-D515-ED43-CED5-B526B8835B32}"/>
              </a:ext>
            </a:extLst>
          </p:cNvPr>
          <p:cNvCxnSpPr>
            <a:cxnSpLocks/>
          </p:cNvCxnSpPr>
          <p:nvPr/>
        </p:nvCxnSpPr>
        <p:spPr>
          <a:xfrm>
            <a:off x="115054" y="777904"/>
            <a:ext cx="10626098"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59773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0D489-52C0-C9D0-A628-488C26175075}"/>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F7892859-0731-990A-6ABB-3FE48776F046}"/>
              </a:ext>
            </a:extLst>
          </p:cNvPr>
          <p:cNvPicPr>
            <a:picLocks noChangeAspect="1"/>
          </p:cNvPicPr>
          <p:nvPr/>
        </p:nvPicPr>
        <p:blipFill>
          <a:blip r:embed="rId2">
            <a:extLst>
              <a:ext uri="{28A0092B-C50C-407E-A947-70E740481C1C}">
                <a14:useLocalDpi xmlns:a14="http://schemas.microsoft.com/office/drawing/2010/main" val="0"/>
              </a:ext>
            </a:extLst>
          </a:blip>
          <a:srcRect l="917" r="-1"/>
          <a:stretch>
            <a:fillRect/>
          </a:stretch>
        </p:blipFill>
        <p:spPr>
          <a:xfrm>
            <a:off x="0" y="1044503"/>
            <a:ext cx="12080240" cy="5596128"/>
          </a:xfrm>
          <a:prstGeom prst="rect">
            <a:avLst/>
          </a:prstGeom>
          <a:effectLst>
            <a:outerShdw blurRad="63500" dist="63500" dir="2700000" algn="tl" rotWithShape="0">
              <a:prstClr val="black">
                <a:alpha val="40000"/>
              </a:prstClr>
            </a:outerShdw>
          </a:effectLst>
        </p:spPr>
      </p:pic>
      <p:sp>
        <p:nvSpPr>
          <p:cNvPr id="4" name="Title 1">
            <a:extLst>
              <a:ext uri="{FF2B5EF4-FFF2-40B4-BE49-F238E27FC236}">
                <a16:creationId xmlns:a16="http://schemas.microsoft.com/office/drawing/2014/main" id="{5B81F5E9-9C7C-E589-8DC2-FE934D02494E}"/>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NCC199CDV PRO MULTI UNIT SYSTEMS</a:t>
            </a:r>
          </a:p>
        </p:txBody>
      </p:sp>
      <p:cxnSp>
        <p:nvCxnSpPr>
          <p:cNvPr id="5" name="Straight Arrow Connector 4">
            <a:extLst>
              <a:ext uri="{FF2B5EF4-FFF2-40B4-BE49-F238E27FC236}">
                <a16:creationId xmlns:a16="http://schemas.microsoft.com/office/drawing/2014/main" id="{7F9F6E32-9433-1290-1A7D-1D11A58DA6A4}"/>
              </a:ext>
            </a:extLst>
          </p:cNvPr>
          <p:cNvCxnSpPr>
            <a:cxnSpLocks/>
          </p:cNvCxnSpPr>
          <p:nvPr/>
        </p:nvCxnSpPr>
        <p:spPr>
          <a:xfrm>
            <a:off x="115054" y="777904"/>
            <a:ext cx="119651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5CAFF17-04D1-A5BB-39A7-14E836747BDF}"/>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
        <p:nvSpPr>
          <p:cNvPr id="17" name="Rectangle: Rounded Corners 16">
            <a:extLst>
              <a:ext uri="{FF2B5EF4-FFF2-40B4-BE49-F238E27FC236}">
                <a16:creationId xmlns:a16="http://schemas.microsoft.com/office/drawing/2014/main" id="{C2C89B42-AD17-78AB-90E5-6D05DB0AB580}"/>
              </a:ext>
            </a:extLst>
          </p:cNvPr>
          <p:cNvSpPr/>
          <p:nvPr/>
        </p:nvSpPr>
        <p:spPr>
          <a:xfrm>
            <a:off x="135628" y="2206571"/>
            <a:ext cx="2153801" cy="757210"/>
          </a:xfrm>
          <a:prstGeom prst="roundRect">
            <a:avLst>
              <a:gd name="adj" fmla="val 3087"/>
            </a:avLst>
          </a:prstGeom>
          <a:solidFill>
            <a:schemeClr val="bg1">
              <a:lumMod val="85000"/>
            </a:schemeClr>
          </a:solidFill>
          <a:ln w="1905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1x RC-9018M</a:t>
            </a:r>
          </a:p>
          <a:p>
            <a:r>
              <a:rPr lang="en-US"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Commercial Remote</a:t>
            </a:r>
          </a:p>
        </p:txBody>
      </p:sp>
      <p:sp>
        <p:nvSpPr>
          <p:cNvPr id="20" name="Rectangle: Rounded Corners 19">
            <a:extLst>
              <a:ext uri="{FF2B5EF4-FFF2-40B4-BE49-F238E27FC236}">
                <a16:creationId xmlns:a16="http://schemas.microsoft.com/office/drawing/2014/main" id="{2EC2F63F-D5BF-587B-66B9-7DECF6636CED}"/>
              </a:ext>
            </a:extLst>
          </p:cNvPr>
          <p:cNvSpPr/>
          <p:nvPr/>
        </p:nvSpPr>
        <p:spPr>
          <a:xfrm>
            <a:off x="5335139" y="1121663"/>
            <a:ext cx="4692781" cy="1408177"/>
          </a:xfrm>
          <a:prstGeom prst="roundRect">
            <a:avLst>
              <a:gd name="adj" fmla="val 1180"/>
            </a:avLst>
          </a:prstGeom>
          <a:solidFill>
            <a:schemeClr val="bg1">
              <a:lumMod val="85000"/>
            </a:schemeClr>
          </a:solidFill>
          <a:ln w="1905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Remote Cords: Total qty of units</a:t>
            </a:r>
          </a:p>
          <a:p>
            <a:r>
              <a:rPr lang="en-US" sz="1400"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RC-CORD10 (10ft Cord)</a:t>
            </a:r>
          </a:p>
          <a:p>
            <a:r>
              <a:rPr lang="en-US" sz="1400"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RC-CORD26 (26ft Cord)</a:t>
            </a:r>
          </a:p>
          <a:p>
            <a:r>
              <a:rPr lang="en-US" b="1"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Example: 4 Units = 4 Remote Cords, 1 System Controller and 1 Commercial Remote.</a:t>
            </a:r>
          </a:p>
        </p:txBody>
      </p:sp>
      <p:sp>
        <p:nvSpPr>
          <p:cNvPr id="16" name="Rectangle: Rounded Corners 15">
            <a:extLst>
              <a:ext uri="{FF2B5EF4-FFF2-40B4-BE49-F238E27FC236}">
                <a16:creationId xmlns:a16="http://schemas.microsoft.com/office/drawing/2014/main" id="{963F415F-DD03-E8D3-C054-8D3909394976}"/>
              </a:ext>
            </a:extLst>
          </p:cNvPr>
          <p:cNvSpPr/>
          <p:nvPr/>
        </p:nvSpPr>
        <p:spPr>
          <a:xfrm>
            <a:off x="1868416" y="3747244"/>
            <a:ext cx="1957586" cy="757210"/>
          </a:xfrm>
          <a:prstGeom prst="roundRect">
            <a:avLst>
              <a:gd name="adj" fmla="val 3087"/>
            </a:avLst>
          </a:prstGeom>
          <a:solidFill>
            <a:schemeClr val="bg1">
              <a:lumMod val="85000"/>
            </a:schemeClr>
          </a:solidFill>
          <a:ln w="1905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1x SC-401-6M</a:t>
            </a:r>
          </a:p>
          <a:p>
            <a:r>
              <a:rPr lang="en-US"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System Controller</a:t>
            </a:r>
          </a:p>
        </p:txBody>
      </p:sp>
    </p:spTree>
    <p:extLst>
      <p:ext uri="{BB962C8B-B14F-4D97-AF65-F5344CB8AC3E}">
        <p14:creationId xmlns:p14="http://schemas.microsoft.com/office/powerpoint/2010/main" val="30608391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0407B-8203-5832-4554-5599971D4DF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63EB171-230D-D70B-61F9-A82251503F3C}"/>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NCC199CDV PRO MULTI UNIT SYSTEMS</a:t>
            </a:r>
          </a:p>
        </p:txBody>
      </p:sp>
      <p:cxnSp>
        <p:nvCxnSpPr>
          <p:cNvPr id="5" name="Straight Arrow Connector 4">
            <a:extLst>
              <a:ext uri="{FF2B5EF4-FFF2-40B4-BE49-F238E27FC236}">
                <a16:creationId xmlns:a16="http://schemas.microsoft.com/office/drawing/2014/main" id="{C1B36172-0F55-BEDD-A255-741AA8B758AC}"/>
              </a:ext>
            </a:extLst>
          </p:cNvPr>
          <p:cNvCxnSpPr>
            <a:cxnSpLocks/>
          </p:cNvCxnSpPr>
          <p:nvPr/>
        </p:nvCxnSpPr>
        <p:spPr>
          <a:xfrm>
            <a:off x="115054" y="777904"/>
            <a:ext cx="119651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8803AEA-654D-74F2-D0E7-F445A0F8A90D}"/>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pic>
        <p:nvPicPr>
          <p:cNvPr id="8" name="Picture 7">
            <a:extLst>
              <a:ext uri="{FF2B5EF4-FFF2-40B4-BE49-F238E27FC236}">
                <a16:creationId xmlns:a16="http://schemas.microsoft.com/office/drawing/2014/main" id="{7ABA966B-5583-E058-BEC9-8BC9D5A70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026" y="637856"/>
            <a:ext cx="9874934" cy="5554651"/>
          </a:xfrm>
          <a:prstGeom prst="rect">
            <a:avLst/>
          </a:prstGeom>
          <a:effectLst>
            <a:outerShdw blurRad="63500" dist="63500" dir="2700000" algn="tl" rotWithShape="0">
              <a:prstClr val="black">
                <a:alpha val="40000"/>
              </a:prstClr>
            </a:outerShdw>
          </a:effectLst>
        </p:spPr>
      </p:pic>
      <p:sp>
        <p:nvSpPr>
          <p:cNvPr id="16" name="Rectangle: Rounded Corners 15">
            <a:extLst>
              <a:ext uri="{FF2B5EF4-FFF2-40B4-BE49-F238E27FC236}">
                <a16:creationId xmlns:a16="http://schemas.microsoft.com/office/drawing/2014/main" id="{CEEF5A81-27DE-6B29-DD37-C97AC62D7162}"/>
              </a:ext>
            </a:extLst>
          </p:cNvPr>
          <p:cNvSpPr/>
          <p:nvPr/>
        </p:nvSpPr>
        <p:spPr>
          <a:xfrm>
            <a:off x="69334" y="1752568"/>
            <a:ext cx="2752238" cy="757210"/>
          </a:xfrm>
          <a:prstGeom prst="roundRect">
            <a:avLst>
              <a:gd name="adj" fmla="val 3087"/>
            </a:avLst>
          </a:prstGeom>
          <a:solidFill>
            <a:schemeClr val="bg1">
              <a:lumMod val="85000"/>
            </a:schemeClr>
          </a:solidFill>
          <a:ln w="1905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1x SCU-401-12M (or 24M) System Controller</a:t>
            </a:r>
          </a:p>
        </p:txBody>
      </p:sp>
      <p:sp>
        <p:nvSpPr>
          <p:cNvPr id="17" name="Rectangle: Rounded Corners 16">
            <a:extLst>
              <a:ext uri="{FF2B5EF4-FFF2-40B4-BE49-F238E27FC236}">
                <a16:creationId xmlns:a16="http://schemas.microsoft.com/office/drawing/2014/main" id="{62C548F9-87C9-C024-FE06-7B0F9F9940B0}"/>
              </a:ext>
            </a:extLst>
          </p:cNvPr>
          <p:cNvSpPr/>
          <p:nvPr/>
        </p:nvSpPr>
        <p:spPr>
          <a:xfrm>
            <a:off x="69334" y="3826210"/>
            <a:ext cx="2153801" cy="757210"/>
          </a:xfrm>
          <a:prstGeom prst="roundRect">
            <a:avLst>
              <a:gd name="adj" fmla="val 3087"/>
            </a:avLst>
          </a:prstGeom>
          <a:solidFill>
            <a:schemeClr val="bg1">
              <a:lumMod val="85000"/>
            </a:schemeClr>
          </a:solidFill>
          <a:ln w="1905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1x RC-9018M</a:t>
            </a:r>
          </a:p>
          <a:p>
            <a:r>
              <a:rPr lang="en-US"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Commercial Remote</a:t>
            </a:r>
          </a:p>
        </p:txBody>
      </p:sp>
      <p:sp>
        <p:nvSpPr>
          <p:cNvPr id="20" name="Rectangle: Rounded Corners 19">
            <a:extLst>
              <a:ext uri="{FF2B5EF4-FFF2-40B4-BE49-F238E27FC236}">
                <a16:creationId xmlns:a16="http://schemas.microsoft.com/office/drawing/2014/main" id="{9852B5B8-056E-E669-5933-1BB8F7599CF6}"/>
              </a:ext>
            </a:extLst>
          </p:cNvPr>
          <p:cNvSpPr/>
          <p:nvPr/>
        </p:nvSpPr>
        <p:spPr>
          <a:xfrm>
            <a:off x="69334" y="4841241"/>
            <a:ext cx="3064010" cy="1888744"/>
          </a:xfrm>
          <a:prstGeom prst="roundRect">
            <a:avLst>
              <a:gd name="adj" fmla="val 1180"/>
            </a:avLst>
          </a:prstGeom>
          <a:solidFill>
            <a:schemeClr val="bg1">
              <a:lumMod val="85000"/>
            </a:schemeClr>
          </a:solidFill>
          <a:ln w="1905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Remote Cords:</a:t>
            </a:r>
          </a:p>
          <a:p>
            <a:r>
              <a:rPr lang="en-US" b="1"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Total qty of units +1</a:t>
            </a:r>
          </a:p>
          <a:p>
            <a:r>
              <a:rPr lang="en-US" sz="1400"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RC-CORD10 (10ft Cord)</a:t>
            </a:r>
          </a:p>
          <a:p>
            <a:r>
              <a:rPr lang="en-US" sz="1400"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RC-CORD26 (26ft Cord)</a:t>
            </a:r>
          </a:p>
          <a:p>
            <a:r>
              <a:rPr lang="en-US" sz="1600" b="1" dirty="0">
                <a:solidFill>
                  <a:schemeClr val="tx1"/>
                </a:solidFill>
                <a:effectLst>
                  <a:outerShdw blurRad="50800" dist="38100" dir="2700000" algn="tl" rotWithShape="0">
                    <a:prstClr val="black">
                      <a:alpha val="40000"/>
                    </a:prstClr>
                  </a:outerShdw>
                </a:effectLst>
                <a:latin typeface="Franklin Gothic Book" panose="020B0503020102020204" pitchFamily="34" charset="0"/>
              </a:rPr>
              <a:t>Example: 10 Units = 11 Remote Cords, 1 System Controller and 1 Commercial Remote.</a:t>
            </a:r>
          </a:p>
        </p:txBody>
      </p:sp>
    </p:spTree>
    <p:extLst>
      <p:ext uri="{BB962C8B-B14F-4D97-AF65-F5344CB8AC3E}">
        <p14:creationId xmlns:p14="http://schemas.microsoft.com/office/powerpoint/2010/main" val="157549399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901D4-C75F-E2FA-6EA9-CBD4397DA25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68B56CA-9C9A-1554-1AD4-29DA3D9DCEE5}"/>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
        <p:nvSpPr>
          <p:cNvPr id="4" name="Title 1">
            <a:extLst>
              <a:ext uri="{FF2B5EF4-FFF2-40B4-BE49-F238E27FC236}">
                <a16:creationId xmlns:a16="http://schemas.microsoft.com/office/drawing/2014/main" id="{8DBC10D6-8840-75B1-3627-690E8C65D98E}"/>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VENT MATERIALS</a:t>
            </a:r>
          </a:p>
        </p:txBody>
      </p:sp>
      <p:cxnSp>
        <p:nvCxnSpPr>
          <p:cNvPr id="5" name="Straight Arrow Connector 4">
            <a:extLst>
              <a:ext uri="{FF2B5EF4-FFF2-40B4-BE49-F238E27FC236}">
                <a16:creationId xmlns:a16="http://schemas.microsoft.com/office/drawing/2014/main" id="{697796E2-5124-5F41-BFF8-C2A38D81B841}"/>
              </a:ext>
            </a:extLst>
          </p:cNvPr>
          <p:cNvCxnSpPr>
            <a:cxnSpLocks/>
          </p:cNvCxnSpPr>
          <p:nvPr/>
        </p:nvCxnSpPr>
        <p:spPr>
          <a:xfrm>
            <a:off x="115054" y="777904"/>
            <a:ext cx="532054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E59B80B-ED3A-9073-13DE-AEF501A1169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2754" t="2189" r="2826" b="2726"/>
          <a:stretch>
            <a:fillRect/>
          </a:stretch>
        </p:blipFill>
        <p:spPr>
          <a:xfrm>
            <a:off x="7882613" y="974090"/>
            <a:ext cx="3792095" cy="2550798"/>
          </a:xfrm>
          <a:prstGeom prst="rect">
            <a:avLst/>
          </a:prstGeom>
          <a:effectLst>
            <a:outerShdw blurRad="63500" dist="63500" dir="2700000" algn="tl" rotWithShape="0">
              <a:prstClr val="black">
                <a:alpha val="40000"/>
              </a:prstClr>
            </a:outerShdw>
          </a:effectLst>
        </p:spPr>
      </p:pic>
      <p:sp>
        <p:nvSpPr>
          <p:cNvPr id="8" name="TextBox 7">
            <a:extLst>
              <a:ext uri="{FF2B5EF4-FFF2-40B4-BE49-F238E27FC236}">
                <a16:creationId xmlns:a16="http://schemas.microsoft.com/office/drawing/2014/main" id="{3F305850-ED80-CF2B-9C10-C58E864062B5}"/>
              </a:ext>
            </a:extLst>
          </p:cNvPr>
          <p:cNvSpPr txBox="1"/>
          <p:nvPr/>
        </p:nvSpPr>
        <p:spPr>
          <a:xfrm>
            <a:off x="7318403" y="143093"/>
            <a:ext cx="4920517" cy="830997"/>
          </a:xfrm>
          <a:prstGeom prst="rect">
            <a:avLst/>
          </a:prstGeom>
          <a:noFill/>
        </p:spPr>
        <p:txBody>
          <a:bodyPr wrap="square">
            <a:spAutoFit/>
          </a:bodyPr>
          <a:lstStyle/>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Fill the condensate container by pouring approx. 10</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oz. (280 mL) of water into the exhaust flue on the</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top of the water heater as illustrated below.</a:t>
            </a:r>
          </a:p>
        </p:txBody>
      </p:sp>
      <p:sp>
        <p:nvSpPr>
          <p:cNvPr id="11" name="TextBox 10">
            <a:extLst>
              <a:ext uri="{FF2B5EF4-FFF2-40B4-BE49-F238E27FC236}">
                <a16:creationId xmlns:a16="http://schemas.microsoft.com/office/drawing/2014/main" id="{2DED26C8-BE96-70C4-0AF5-EDDA6FD8DD0B}"/>
              </a:ext>
            </a:extLst>
          </p:cNvPr>
          <p:cNvSpPr txBox="1"/>
          <p:nvPr/>
        </p:nvSpPr>
        <p:spPr>
          <a:xfrm>
            <a:off x="7318403" y="3509809"/>
            <a:ext cx="4678680" cy="3046988"/>
          </a:xfrm>
          <a:prstGeom prst="rect">
            <a:avLst/>
          </a:prstGeom>
          <a:noFill/>
        </p:spPr>
        <p:txBody>
          <a:bodyPr wrap="square">
            <a:spAutoFit/>
          </a:bodyPr>
          <a:lstStyle/>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If the vent pipe has already been installed:</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After installing the condensate drain pipe, make</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sure that the area around the water heater is well</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ventilated. Open a window or a door if necessary.</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Then operate the water heater and check that</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condensate comes out of the condensate drain</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pipe.</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(During normal use of the water heater, condensate</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will usually begin to discharge from the condensate</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drain pipe within 15 minutes of use, but it may take</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longer depending on the season and/or installation</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site conditions.)</a:t>
            </a:r>
          </a:p>
        </p:txBody>
      </p:sp>
      <p:sp>
        <p:nvSpPr>
          <p:cNvPr id="15" name="TextBox 14">
            <a:extLst>
              <a:ext uri="{FF2B5EF4-FFF2-40B4-BE49-F238E27FC236}">
                <a16:creationId xmlns:a16="http://schemas.microsoft.com/office/drawing/2014/main" id="{806A143B-F075-8FA8-BEA4-0E666BF59E55}"/>
              </a:ext>
            </a:extLst>
          </p:cNvPr>
          <p:cNvSpPr txBox="1"/>
          <p:nvPr/>
        </p:nvSpPr>
        <p:spPr>
          <a:xfrm>
            <a:off x="11289" y="1113547"/>
            <a:ext cx="7240786" cy="2062103"/>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This is a Category IV appliance. </a:t>
            </a:r>
          </a:p>
          <a:p>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      Only vent materials approved for use with Category IV appliances may be used.</a:t>
            </a:r>
          </a:p>
          <a:p>
            <a:pPr marL="285750" indent="-285750">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Under normal conditions, this water heater will not produce an exhaust flue Temperature greater than 149°F (65°C) and schedule 40 PVC pipe may be used as the vent material. </a:t>
            </a:r>
            <a:r>
              <a:rPr lang="en-US" sz="1600" b="1"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If the water heater set temperature is 160°F (70°C) or higher and there is a return line to the water heater from either a recirculation pump or a combination space heating system, schedule 40/80 CPVC, polypropylene or stainless steel must be used.</a:t>
            </a:r>
          </a:p>
        </p:txBody>
      </p:sp>
      <p:pic>
        <p:nvPicPr>
          <p:cNvPr id="17" name="Picture 16">
            <a:extLst>
              <a:ext uri="{FF2B5EF4-FFF2-40B4-BE49-F238E27FC236}">
                <a16:creationId xmlns:a16="http://schemas.microsoft.com/office/drawing/2014/main" id="{0B4D688B-49C6-90E1-E7F1-D08D294D87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p:blipFill>
        <p:spPr>
          <a:xfrm>
            <a:off x="62878" y="3438297"/>
            <a:ext cx="7137609" cy="2989431"/>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3723576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44EEA-71E5-6099-2511-4EF3099AFB7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321D59B-1B95-C0FF-B11F-B1B8AED69484}"/>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NCC199CDV PRO VENT VERSATILITY</a:t>
            </a:r>
          </a:p>
        </p:txBody>
      </p:sp>
      <p:cxnSp>
        <p:nvCxnSpPr>
          <p:cNvPr id="6" name="Straight Arrow Connector 5">
            <a:extLst>
              <a:ext uri="{FF2B5EF4-FFF2-40B4-BE49-F238E27FC236}">
                <a16:creationId xmlns:a16="http://schemas.microsoft.com/office/drawing/2014/main" id="{A6F11C77-1EA8-E3A8-13AC-17570949FB81}"/>
              </a:ext>
            </a:extLst>
          </p:cNvPr>
          <p:cNvCxnSpPr>
            <a:cxnSpLocks/>
          </p:cNvCxnSpPr>
          <p:nvPr/>
        </p:nvCxnSpPr>
        <p:spPr>
          <a:xfrm flipV="1">
            <a:off x="115054" y="760935"/>
            <a:ext cx="11066026" cy="16969"/>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9AD2805-0091-9773-1BF3-1CD1664A0809}"/>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BB0D6950-0555-2FDF-DA8D-00B60B327C03}"/>
              </a:ext>
            </a:extLst>
          </p:cNvPr>
          <p:cNvCxnSpPr>
            <a:cxnSpLocks/>
          </p:cNvCxnSpPr>
          <p:nvPr/>
        </p:nvCxnSpPr>
        <p:spPr>
          <a:xfrm flipV="1">
            <a:off x="115054" y="760935"/>
            <a:ext cx="11066026" cy="16969"/>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FD37D6-1636-5B76-4863-C2FB3FA031B4}"/>
              </a:ext>
            </a:extLst>
          </p:cNvPr>
          <p:cNvPicPr>
            <a:picLocks noChangeAspect="1"/>
          </p:cNvPicPr>
          <p:nvPr/>
        </p:nvPicPr>
        <p:blipFill>
          <a:blip r:embed="rId4"/>
          <a:stretch>
            <a:fillRect/>
          </a:stretch>
        </p:blipFill>
        <p:spPr>
          <a:xfrm>
            <a:off x="3447042" y="2548505"/>
            <a:ext cx="2097206" cy="2901948"/>
          </a:xfrm>
          <a:prstGeom prst="rect">
            <a:avLst/>
          </a:prstGeom>
          <a:effectLst>
            <a:outerShdw blurRad="63500" dist="63500" dir="2700000" algn="tl" rotWithShape="0">
              <a:prstClr val="black">
                <a:alpha val="40000"/>
              </a:prstClr>
            </a:outerShdw>
          </a:effectLst>
        </p:spPr>
      </p:pic>
      <p:pic>
        <p:nvPicPr>
          <p:cNvPr id="16" name="Picture 15">
            <a:extLst>
              <a:ext uri="{FF2B5EF4-FFF2-40B4-BE49-F238E27FC236}">
                <a16:creationId xmlns:a16="http://schemas.microsoft.com/office/drawing/2014/main" id="{D6ACE575-B37F-DF0B-57CF-6B01D7A876F9}"/>
              </a:ext>
            </a:extLst>
          </p:cNvPr>
          <p:cNvPicPr>
            <a:picLocks noChangeAspect="1"/>
          </p:cNvPicPr>
          <p:nvPr/>
        </p:nvPicPr>
        <p:blipFill>
          <a:blip r:embed="rId5"/>
          <a:stretch>
            <a:fillRect/>
          </a:stretch>
        </p:blipFill>
        <p:spPr>
          <a:xfrm>
            <a:off x="1671854" y="2042507"/>
            <a:ext cx="2091109" cy="3414056"/>
          </a:xfrm>
          <a:prstGeom prst="rect">
            <a:avLst/>
          </a:prstGeom>
          <a:effectLst>
            <a:outerShdw blurRad="63500" dist="63500" dir="2700000" algn="tl" rotWithShape="0">
              <a:prstClr val="black">
                <a:alpha val="40000"/>
              </a:prstClr>
            </a:outerShdw>
          </a:effectLst>
        </p:spPr>
      </p:pic>
      <p:pic>
        <p:nvPicPr>
          <p:cNvPr id="19" name="Picture 18">
            <a:extLst>
              <a:ext uri="{FF2B5EF4-FFF2-40B4-BE49-F238E27FC236}">
                <a16:creationId xmlns:a16="http://schemas.microsoft.com/office/drawing/2014/main" id="{54C90568-8F6D-48C9-F337-DB0D7A2D32A6}"/>
              </a:ext>
            </a:extLst>
          </p:cNvPr>
          <p:cNvPicPr>
            <a:picLocks noChangeAspect="1"/>
          </p:cNvPicPr>
          <p:nvPr/>
        </p:nvPicPr>
        <p:blipFill>
          <a:blip r:embed="rId6"/>
          <a:stretch>
            <a:fillRect/>
          </a:stretch>
        </p:blipFill>
        <p:spPr>
          <a:xfrm>
            <a:off x="-118045" y="2044532"/>
            <a:ext cx="2097206" cy="3420152"/>
          </a:xfrm>
          <a:prstGeom prst="rect">
            <a:avLst/>
          </a:prstGeom>
          <a:effectLst>
            <a:outerShdw blurRad="63500" dist="63500" dir="2700000" algn="tl" rotWithShape="0">
              <a:prstClr val="black">
                <a:alpha val="40000"/>
              </a:prstClr>
            </a:outerShdw>
          </a:effectLst>
        </p:spPr>
      </p:pic>
      <p:pic>
        <p:nvPicPr>
          <p:cNvPr id="20" name="Picture 19">
            <a:extLst>
              <a:ext uri="{FF2B5EF4-FFF2-40B4-BE49-F238E27FC236}">
                <a16:creationId xmlns:a16="http://schemas.microsoft.com/office/drawing/2014/main" id="{03415A1F-DCD0-D91B-26B8-9A8EFBAD94F3}"/>
              </a:ext>
            </a:extLst>
          </p:cNvPr>
          <p:cNvPicPr>
            <a:picLocks noChangeAspect="1"/>
          </p:cNvPicPr>
          <p:nvPr/>
        </p:nvPicPr>
        <p:blipFill>
          <a:blip r:embed="rId7"/>
          <a:stretch>
            <a:fillRect/>
          </a:stretch>
        </p:blipFill>
        <p:spPr>
          <a:xfrm>
            <a:off x="8809609" y="1846194"/>
            <a:ext cx="4391638" cy="3515216"/>
          </a:xfrm>
          <a:prstGeom prst="rect">
            <a:avLst/>
          </a:prstGeom>
          <a:effectLst>
            <a:outerShdw blurRad="635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15450B15-9ED7-02CA-214D-64EC187A1F6B}"/>
              </a:ext>
            </a:extLst>
          </p:cNvPr>
          <p:cNvPicPr>
            <a:picLocks noChangeAspect="1"/>
          </p:cNvPicPr>
          <p:nvPr/>
        </p:nvPicPr>
        <p:blipFill>
          <a:blip r:embed="rId8"/>
          <a:stretch>
            <a:fillRect/>
          </a:stretch>
        </p:blipFill>
        <p:spPr>
          <a:xfrm>
            <a:off x="1808052" y="688620"/>
            <a:ext cx="10783805" cy="5925377"/>
          </a:xfrm>
          <a:prstGeom prst="rect">
            <a:avLst/>
          </a:prstGeom>
          <a:effectLst>
            <a:outerShdw blurRad="63500" dist="63500" dir="2700000" algn="tl" rotWithShape="0">
              <a:prstClr val="black">
                <a:alpha val="40000"/>
              </a:prstClr>
            </a:outerShdw>
          </a:effectLst>
        </p:spPr>
      </p:pic>
      <p:sp>
        <p:nvSpPr>
          <p:cNvPr id="22" name="TextBox 21">
            <a:extLst>
              <a:ext uri="{FF2B5EF4-FFF2-40B4-BE49-F238E27FC236}">
                <a16:creationId xmlns:a16="http://schemas.microsoft.com/office/drawing/2014/main" id="{F741E8A1-58F5-F269-A00B-81EF3DEB5370}"/>
              </a:ext>
            </a:extLst>
          </p:cNvPr>
          <p:cNvSpPr txBox="1"/>
          <p:nvPr/>
        </p:nvSpPr>
        <p:spPr>
          <a:xfrm>
            <a:off x="249990" y="5422414"/>
            <a:ext cx="1361136" cy="369332"/>
          </a:xfrm>
          <a:prstGeom prst="rect">
            <a:avLst/>
          </a:prstGeom>
          <a:noFill/>
          <a:effectLst>
            <a:outerShdw blurRad="63500" dist="63500" dir="2700000" algn="tl" rotWithShape="0">
              <a:prstClr val="black">
                <a:alpha val="40000"/>
              </a:prstClr>
            </a:outerShdw>
          </a:effectLst>
        </p:spPr>
        <p:txBody>
          <a:bodyPr wrap="square" rtlCol="0">
            <a:spAutoFit/>
          </a:body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Direct Vent</a:t>
            </a:r>
          </a:p>
        </p:txBody>
      </p:sp>
      <p:sp>
        <p:nvSpPr>
          <p:cNvPr id="24" name="TextBox 23">
            <a:extLst>
              <a:ext uri="{FF2B5EF4-FFF2-40B4-BE49-F238E27FC236}">
                <a16:creationId xmlns:a16="http://schemas.microsoft.com/office/drawing/2014/main" id="{7D534A62-EA50-BB54-F488-43BBFF27B1EF}"/>
              </a:ext>
            </a:extLst>
          </p:cNvPr>
          <p:cNvSpPr txBox="1"/>
          <p:nvPr/>
        </p:nvSpPr>
        <p:spPr>
          <a:xfrm>
            <a:off x="2071049" y="5429946"/>
            <a:ext cx="1361136" cy="369332"/>
          </a:xfrm>
          <a:prstGeom prst="rect">
            <a:avLst/>
          </a:prstGeom>
          <a:noFill/>
          <a:effectLst>
            <a:outerShdw blurRad="63500" dist="63500" dir="2700000" algn="tl" rotWithShape="0">
              <a:prstClr val="black">
                <a:alpha val="40000"/>
              </a:prstClr>
            </a:outerShdw>
          </a:effectLst>
        </p:spPr>
        <p:txBody>
          <a:bodyPr wrap="square" rtlCol="0">
            <a:spAutoFit/>
          </a:body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Single Vent</a:t>
            </a:r>
          </a:p>
        </p:txBody>
      </p:sp>
      <p:sp>
        <p:nvSpPr>
          <p:cNvPr id="27" name="TextBox 26">
            <a:extLst>
              <a:ext uri="{FF2B5EF4-FFF2-40B4-BE49-F238E27FC236}">
                <a16:creationId xmlns:a16="http://schemas.microsoft.com/office/drawing/2014/main" id="{77F7667E-3499-63C9-3BF0-998F25DCA73B}"/>
              </a:ext>
            </a:extLst>
          </p:cNvPr>
          <p:cNvSpPr txBox="1"/>
          <p:nvPr/>
        </p:nvSpPr>
        <p:spPr>
          <a:xfrm>
            <a:off x="9341262" y="5456580"/>
            <a:ext cx="2490667" cy="369332"/>
          </a:xfrm>
          <a:prstGeom prst="rect">
            <a:avLst/>
          </a:prstGeom>
          <a:noFill/>
          <a:effectLst>
            <a:outerShdw blurRad="63500" dist="63500" dir="2700000" algn="tl" rotWithShape="0">
              <a:prstClr val="black">
                <a:alpha val="40000"/>
              </a:prstClr>
            </a:outerShdw>
          </a:effectLst>
        </p:spPr>
        <p:txBody>
          <a:bodyPr wrap="square" rtlCol="0">
            <a:spAutoFit/>
          </a:body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Common Single Vent</a:t>
            </a:r>
          </a:p>
        </p:txBody>
      </p:sp>
      <p:sp>
        <p:nvSpPr>
          <p:cNvPr id="28" name="TextBox 27">
            <a:extLst>
              <a:ext uri="{FF2B5EF4-FFF2-40B4-BE49-F238E27FC236}">
                <a16:creationId xmlns:a16="http://schemas.microsoft.com/office/drawing/2014/main" id="{048AEB31-F317-E8EA-598B-1A2296C30896}"/>
              </a:ext>
            </a:extLst>
          </p:cNvPr>
          <p:cNvSpPr txBox="1"/>
          <p:nvPr/>
        </p:nvSpPr>
        <p:spPr>
          <a:xfrm>
            <a:off x="5775271" y="5440170"/>
            <a:ext cx="2770552" cy="369332"/>
          </a:xfrm>
          <a:prstGeom prst="rect">
            <a:avLst/>
          </a:prstGeom>
          <a:noFill/>
          <a:effectLst>
            <a:outerShdw blurRad="63500" dist="63500" dir="2700000" algn="tl" rotWithShape="0">
              <a:prstClr val="black">
                <a:alpha val="40000"/>
              </a:prstClr>
            </a:outerShdw>
          </a:effectLst>
        </p:spPr>
        <p:txBody>
          <a:bodyPr wrap="square" rtlCol="0">
            <a:spAutoFit/>
          </a:body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Common Direct Vent</a:t>
            </a:r>
          </a:p>
        </p:txBody>
      </p:sp>
      <p:sp>
        <p:nvSpPr>
          <p:cNvPr id="36" name="TextBox 35">
            <a:extLst>
              <a:ext uri="{FF2B5EF4-FFF2-40B4-BE49-F238E27FC236}">
                <a16:creationId xmlns:a16="http://schemas.microsoft.com/office/drawing/2014/main" id="{9483B241-2B40-CF8B-4248-75C2DB11F92C}"/>
              </a:ext>
            </a:extLst>
          </p:cNvPr>
          <p:cNvSpPr txBox="1"/>
          <p:nvPr/>
        </p:nvSpPr>
        <p:spPr>
          <a:xfrm>
            <a:off x="3855558" y="5440170"/>
            <a:ext cx="1361136" cy="369332"/>
          </a:xfrm>
          <a:prstGeom prst="rect">
            <a:avLst/>
          </a:prstGeom>
          <a:noFill/>
          <a:effectLst>
            <a:outerShdw blurRad="63500" dist="63500" dir="2700000" algn="tl" rotWithShape="0">
              <a:prstClr val="black">
                <a:alpha val="40000"/>
              </a:prstClr>
            </a:outerShdw>
          </a:effectLst>
        </p:spPr>
        <p:txBody>
          <a:bodyPr wrap="square" rtlCol="0">
            <a:spAutoFit/>
          </a:body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Outdoor</a:t>
            </a:r>
          </a:p>
        </p:txBody>
      </p:sp>
    </p:spTree>
    <p:extLst>
      <p:ext uri="{BB962C8B-B14F-4D97-AF65-F5344CB8AC3E}">
        <p14:creationId xmlns:p14="http://schemas.microsoft.com/office/powerpoint/2010/main" val="282025996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3F6DA-B042-275F-F427-914D435A4D7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068EEE4-0F74-B895-6D6B-C27C9F6FF1CD}"/>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
        <p:nvSpPr>
          <p:cNvPr id="4" name="Title 1">
            <a:extLst>
              <a:ext uri="{FF2B5EF4-FFF2-40B4-BE49-F238E27FC236}">
                <a16:creationId xmlns:a16="http://schemas.microsoft.com/office/drawing/2014/main" id="{41A99557-4312-23C0-7693-6D0C51148172}"/>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COMMON VENTING</a:t>
            </a:r>
          </a:p>
        </p:txBody>
      </p:sp>
      <p:cxnSp>
        <p:nvCxnSpPr>
          <p:cNvPr id="5" name="Straight Arrow Connector 4">
            <a:extLst>
              <a:ext uri="{FF2B5EF4-FFF2-40B4-BE49-F238E27FC236}">
                <a16:creationId xmlns:a16="http://schemas.microsoft.com/office/drawing/2014/main" id="{FF83AD0C-4977-F467-6B40-380B83D72108}"/>
              </a:ext>
            </a:extLst>
          </p:cNvPr>
          <p:cNvCxnSpPr>
            <a:cxnSpLocks/>
          </p:cNvCxnSpPr>
          <p:nvPr/>
        </p:nvCxnSpPr>
        <p:spPr>
          <a:xfrm>
            <a:off x="115054" y="777904"/>
            <a:ext cx="57929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Google Shape;59;p13">
            <a:extLst>
              <a:ext uri="{FF2B5EF4-FFF2-40B4-BE49-F238E27FC236}">
                <a16:creationId xmlns:a16="http://schemas.microsoft.com/office/drawing/2014/main" id="{ECA3FE74-D52C-A9CF-0265-02B98BC21D0F}"/>
              </a:ext>
            </a:extLst>
          </p:cNvPr>
          <p:cNvPicPr preferRelativeResize="0">
            <a:picLocks noChangeAspect="1"/>
          </p:cNvPicPr>
          <p:nvPr/>
        </p:nvPicPr>
        <p:blipFill rotWithShape="1">
          <a:blip r:embed="rId3">
            <a:alphaModFix amt="71000"/>
          </a:blip>
          <a:srcRect l="5003" t="4496" r="18312" b="59089"/>
          <a:stretch/>
        </p:blipFill>
        <p:spPr>
          <a:xfrm>
            <a:off x="2020309" y="4179195"/>
            <a:ext cx="6700357" cy="2674339"/>
          </a:xfrm>
          <a:prstGeom prst="rect">
            <a:avLst/>
          </a:prstGeom>
          <a:noFill/>
          <a:ln>
            <a:noFill/>
          </a:ln>
          <a:effectLst>
            <a:outerShdw blurRad="63500" dist="63500" dir="2700000" algn="tl" rotWithShape="0">
              <a:prstClr val="black">
                <a:alpha val="40000"/>
              </a:prstClr>
            </a:outerShdw>
          </a:effectLst>
        </p:spPr>
      </p:pic>
      <p:sp>
        <p:nvSpPr>
          <p:cNvPr id="9" name="TextBox 8">
            <a:extLst>
              <a:ext uri="{FF2B5EF4-FFF2-40B4-BE49-F238E27FC236}">
                <a16:creationId xmlns:a16="http://schemas.microsoft.com/office/drawing/2014/main" id="{AA56E62E-F493-374E-A959-E8B003B2A5B8}"/>
              </a:ext>
            </a:extLst>
          </p:cNvPr>
          <p:cNvSpPr txBox="1"/>
          <p:nvPr/>
        </p:nvSpPr>
        <p:spPr>
          <a:xfrm>
            <a:off x="55590" y="916541"/>
            <a:ext cx="11938290" cy="3477875"/>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Up to 12 Noritz Water Heaters </a:t>
            </a:r>
            <a:r>
              <a:rPr kumimoji="0" lang="en-US" sz="200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Book" panose="020B0503020102020204" pitchFamily="34" charset="0"/>
              </a:rPr>
              <a:t>can</a:t>
            </a: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Book" panose="020B0503020102020204" pitchFamily="34" charset="0"/>
              </a:rPr>
              <a:t> share the same venting system. This means significantly reduced penetrations through the wall or roof resulting in less labor and a cleaner finished look. The use of a larger vent diameter system allows for longer vent runs for larger and taller building – up to 200 ft. of equivalent length.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Book" panose="020B05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OFFERS A CLEAN, LABOR SAVING INSTALL WHILE ENSURING THE UTMOST IN SAFETY AND PERFORMANCE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Book" panose="020B0503020102020204" pitchFamily="34" charset="0"/>
              </a:rPr>
              <a:t>Tested with safety in mind – each water heater has a built-in non-return valve to prevent flue gas from entering idle units.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Book" panose="020B0503020102020204" pitchFamily="34" charset="0"/>
              </a:rPr>
              <a:t>Reduces wall or ceiling penetrations.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Book" panose="020B0503020102020204" pitchFamily="34" charset="0"/>
              </a:rPr>
              <a:t>Utilizes either ULCS-636 approved Polypropylene (PP) venting (capable of handling temperatures up to 230° F) or Schedule 40/80 PVC.</a:t>
            </a:r>
          </a:p>
        </p:txBody>
      </p:sp>
    </p:spTree>
    <p:extLst>
      <p:ext uri="{BB962C8B-B14F-4D97-AF65-F5344CB8AC3E}">
        <p14:creationId xmlns:p14="http://schemas.microsoft.com/office/powerpoint/2010/main" val="22935396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73AB4-DD1F-6B7D-982C-436E608C0AF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3F771F7-03D4-EE16-CEDE-FA6CCF2F00B8}"/>
              </a:ext>
            </a:extLst>
          </p:cNvPr>
          <p:cNvSpPr>
            <a:spLocks noGrp="1" noRot="1" noMove="1" noResize="1" noEditPoints="1" noAdjustHandles="1" noChangeArrowheads="1" noChangeShapeType="1"/>
          </p:cNvSpPr>
          <p:nvPr/>
        </p:nvSpPr>
        <p:spPr>
          <a:xfrm>
            <a:off x="4846330" y="-8932"/>
            <a:ext cx="7345670" cy="6866932"/>
          </a:xfrm>
          <a:prstGeom prst="rect">
            <a:avLst/>
          </a:prstGeom>
          <a:solidFill>
            <a:schemeClr val="bg1"/>
          </a:solidFill>
          <a:effectLst>
            <a:innerShdw blurRad="203200" dist="762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257BCD1-2618-1B48-8D1C-295B96747F3E}"/>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4" name="Title 1">
            <a:extLst>
              <a:ext uri="{FF2B5EF4-FFF2-40B4-BE49-F238E27FC236}">
                <a16:creationId xmlns:a16="http://schemas.microsoft.com/office/drawing/2014/main" id="{3B2F969F-A0B5-54F8-1259-459BD50CA98A}"/>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COMMON VENT </a:t>
            </a:r>
            <a:r>
              <a:rPr lang="en-US" sz="5400" dirty="0">
                <a:solidFill>
                  <a:schemeClr val="bg2">
                    <a:lumMod val="25000"/>
                  </a:schemeClr>
                </a:solidFill>
                <a:latin typeface="Franklin Gothic Demi"/>
                <a:cs typeface="Calibri Light"/>
              </a:rPr>
              <a:t>OPTIONS</a:t>
            </a:r>
          </a:p>
        </p:txBody>
      </p:sp>
      <p:cxnSp>
        <p:nvCxnSpPr>
          <p:cNvPr id="5" name="Straight Arrow Connector 4">
            <a:extLst>
              <a:ext uri="{FF2B5EF4-FFF2-40B4-BE49-F238E27FC236}">
                <a16:creationId xmlns:a16="http://schemas.microsoft.com/office/drawing/2014/main" id="{72D80473-91FA-CA03-E21B-6423A58FB5F2}"/>
              </a:ext>
            </a:extLst>
          </p:cNvPr>
          <p:cNvCxnSpPr>
            <a:cxnSpLocks/>
          </p:cNvCxnSpPr>
          <p:nvPr/>
        </p:nvCxnSpPr>
        <p:spPr>
          <a:xfrm>
            <a:off x="115054" y="777904"/>
            <a:ext cx="76116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Box 5">
            <a:extLst>
              <a:ext uri="{FF2B5EF4-FFF2-40B4-BE49-F238E27FC236}">
                <a16:creationId xmlns:a16="http://schemas.microsoft.com/office/drawing/2014/main" id="{23BBA470-BDF3-AF54-102D-F29D9FCE4567}"/>
              </a:ext>
            </a:extLst>
          </p:cNvPr>
          <p:cNvSpPr txBox="1"/>
          <p:nvPr/>
        </p:nvSpPr>
        <p:spPr>
          <a:xfrm>
            <a:off x="-132081" y="760935"/>
            <a:ext cx="12324071" cy="629920"/>
          </a:xfrm>
          <a:prstGeom prst="rect">
            <a:avLst/>
          </a:prstGeom>
          <a:effectLst>
            <a:outerShdw blurRad="63500" dist="63500" dir="2700000" algn="tl" rotWithShape="0">
              <a:prstClr val="black">
                <a:alpha val="40000"/>
              </a:prstClr>
            </a:outerShdw>
          </a:effectLst>
        </p:spPr>
        <p:txBody>
          <a:bodyPr vert="horz" lIns="228600" tIns="228600" rIns="2286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spcBef>
                <a:spcPct val="0"/>
              </a:spcBef>
              <a:spcAft>
                <a:spcPts val="600"/>
              </a:spcAft>
            </a:pPr>
            <a:r>
              <a:rPr lang="en-US" sz="2800" spc="-150" dirty="0">
                <a:solidFill>
                  <a:schemeClr val="bg1"/>
                </a:solidFill>
                <a:latin typeface="Franklin Gothic Book" panose="020B0503020102020204" pitchFamily="34" charset="0"/>
                <a:ea typeface="+mj-ea"/>
                <a:cs typeface="+mj-cs"/>
              </a:rPr>
              <a:t>Ultimate Flexibility</a:t>
            </a:r>
          </a:p>
        </p:txBody>
      </p:sp>
      <p:sp>
        <p:nvSpPr>
          <p:cNvPr id="6" name="TextBox 5">
            <a:extLst>
              <a:ext uri="{FF2B5EF4-FFF2-40B4-BE49-F238E27FC236}">
                <a16:creationId xmlns:a16="http://schemas.microsoft.com/office/drawing/2014/main" id="{B8FEB587-B5ED-6C6D-EF9D-F517BFDE3FB3}"/>
              </a:ext>
            </a:extLst>
          </p:cNvPr>
          <p:cNvSpPr txBox="1"/>
          <p:nvPr/>
        </p:nvSpPr>
        <p:spPr>
          <a:xfrm>
            <a:off x="224038" y="1907763"/>
            <a:ext cx="4398254" cy="38933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Book" panose="020B0503020102020204" pitchFamily="34" charset="0"/>
              </a:rPr>
              <a:t>Figuring out where to safely and efficiently route the exhaust system is one of the biggest hurdles for any HVAC system designer.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Book" panose="020B05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Book" panose="020B0503020102020204" pitchFamily="34" charset="0"/>
              </a:rPr>
              <a:t>Noritz Common Venting offers designers the most flexibility to decide how to safely and efficiently route the vent. For room air installations, the combustion air can be drawn from the room environment, further reducing the installation complexity, by requiring only a single penetration for the exhaust.</a:t>
            </a:r>
          </a:p>
        </p:txBody>
      </p:sp>
      <p:pic>
        <p:nvPicPr>
          <p:cNvPr id="11" name="Picture 10">
            <a:extLst>
              <a:ext uri="{FF2B5EF4-FFF2-40B4-BE49-F238E27FC236}">
                <a16:creationId xmlns:a16="http://schemas.microsoft.com/office/drawing/2014/main" id="{E7E14185-FAB9-923D-B73F-B166126EF01E}"/>
              </a:ext>
            </a:extLst>
          </p:cNvPr>
          <p:cNvPicPr>
            <a:picLocks noChangeAspect="1"/>
          </p:cNvPicPr>
          <p:nvPr/>
        </p:nvPicPr>
        <p:blipFill>
          <a:blip r:embed="rId3"/>
          <a:srcRect l="2208" r="2751"/>
          <a:stretch>
            <a:fillRect/>
          </a:stretch>
        </p:blipFill>
        <p:spPr>
          <a:xfrm>
            <a:off x="5008031" y="1270000"/>
            <a:ext cx="7150884" cy="4707465"/>
          </a:xfrm>
          <a:prstGeom prst="rect">
            <a:avLst/>
          </a:prstGeom>
          <a:effectLst>
            <a:softEdge rad="25400"/>
          </a:effectLst>
        </p:spPr>
      </p:pic>
    </p:spTree>
    <p:extLst>
      <p:ext uri="{BB962C8B-B14F-4D97-AF65-F5344CB8AC3E}">
        <p14:creationId xmlns:p14="http://schemas.microsoft.com/office/powerpoint/2010/main" val="35740363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6ECC2-65AC-8D59-71A8-0581969AABD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014AF02-A19C-4D24-4210-74F7BBF973DE}"/>
              </a:ext>
            </a:extLst>
          </p:cNvPr>
          <p:cNvSpPr>
            <a:spLocks noGrp="1" noRot="1" noMove="1" noResize="1" noEditPoints="1" noAdjustHandles="1" noChangeArrowheads="1" noChangeShapeType="1"/>
          </p:cNvSpPr>
          <p:nvPr/>
        </p:nvSpPr>
        <p:spPr>
          <a:xfrm>
            <a:off x="3088640" y="-8932"/>
            <a:ext cx="9103360" cy="6866932"/>
          </a:xfrm>
          <a:prstGeom prst="rect">
            <a:avLst/>
          </a:prstGeom>
          <a:solidFill>
            <a:schemeClr val="bg1"/>
          </a:solidFill>
          <a:effectLst>
            <a:innerShdw blurRad="203200" dist="762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B599CED-DB5B-3411-4498-29D7BD301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7759" y="850899"/>
            <a:ext cx="7955280" cy="5652964"/>
          </a:xfrm>
          <a:prstGeom prst="rect">
            <a:avLst/>
          </a:prstGeom>
        </p:spPr>
      </p:pic>
      <p:sp>
        <p:nvSpPr>
          <p:cNvPr id="2" name="Title 1">
            <a:extLst>
              <a:ext uri="{FF2B5EF4-FFF2-40B4-BE49-F238E27FC236}">
                <a16:creationId xmlns:a16="http://schemas.microsoft.com/office/drawing/2014/main" id="{4CE6BD77-BB8F-31D2-1676-2207DC234D1C}"/>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COMMON </a:t>
            </a:r>
            <a:r>
              <a:rPr lang="en-US" sz="5400" dirty="0">
                <a:solidFill>
                  <a:schemeClr val="bg2">
                    <a:lumMod val="25000"/>
                  </a:schemeClr>
                </a:solidFill>
                <a:latin typeface="Franklin Gothic Demi"/>
                <a:cs typeface="Calibri Light"/>
              </a:rPr>
              <a:t>VENT</a:t>
            </a:r>
            <a:r>
              <a:rPr lang="en-US" sz="5400" dirty="0">
                <a:solidFill>
                  <a:schemeClr val="bg1"/>
                </a:solidFill>
                <a:latin typeface="Franklin Gothic Demi"/>
                <a:cs typeface="Calibri Light"/>
              </a:rPr>
              <a:t> </a:t>
            </a:r>
            <a:r>
              <a:rPr lang="en-US" sz="5400" dirty="0">
                <a:solidFill>
                  <a:schemeClr val="bg2">
                    <a:lumMod val="25000"/>
                  </a:schemeClr>
                </a:solidFill>
                <a:latin typeface="Franklin Gothic Demi"/>
                <a:cs typeface="Calibri Light"/>
              </a:rPr>
              <a:t>LENGTHS</a:t>
            </a:r>
          </a:p>
        </p:txBody>
      </p:sp>
      <p:pic>
        <p:nvPicPr>
          <p:cNvPr id="13" name="Picture 12">
            <a:extLst>
              <a:ext uri="{FF2B5EF4-FFF2-40B4-BE49-F238E27FC236}">
                <a16:creationId xmlns:a16="http://schemas.microsoft.com/office/drawing/2014/main" id="{EC24BBCE-A1B9-9CF7-3ABF-B1B1E7F61610}"/>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17" name="TextBox 16">
            <a:extLst>
              <a:ext uri="{FF2B5EF4-FFF2-40B4-BE49-F238E27FC236}">
                <a16:creationId xmlns:a16="http://schemas.microsoft.com/office/drawing/2014/main" id="{C64396D7-7BB8-74B5-AD5C-8ADC0A3BB784}"/>
              </a:ext>
            </a:extLst>
          </p:cNvPr>
          <p:cNvSpPr txBox="1"/>
          <p:nvPr/>
        </p:nvSpPr>
        <p:spPr>
          <a:xfrm>
            <a:off x="5165971" y="6480726"/>
            <a:ext cx="6563748"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pitchFamily="34" charset="0"/>
              </a:rPr>
              <a:t>When counting the number of elbows, DO NOT include the termination, see next slide</a:t>
            </a:r>
          </a:p>
        </p:txBody>
      </p:sp>
      <p:sp>
        <p:nvSpPr>
          <p:cNvPr id="18" name="TextBox 17">
            <a:extLst>
              <a:ext uri="{FF2B5EF4-FFF2-40B4-BE49-F238E27FC236}">
                <a16:creationId xmlns:a16="http://schemas.microsoft.com/office/drawing/2014/main" id="{0A7CF147-ABC3-440A-07B2-B5B3C3E3C50C}"/>
              </a:ext>
            </a:extLst>
          </p:cNvPr>
          <p:cNvSpPr txBox="1"/>
          <p:nvPr/>
        </p:nvSpPr>
        <p:spPr>
          <a:xfrm>
            <a:off x="6974840" y="5319028"/>
            <a:ext cx="4719319"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pitchFamily="34" charset="0"/>
              </a:rPr>
              <a:t>* The Btu/h input of the unit will be reduced by up to 9%</a:t>
            </a:r>
          </a:p>
        </p:txBody>
      </p:sp>
      <p:sp>
        <p:nvSpPr>
          <p:cNvPr id="19" name="TextBox 18">
            <a:extLst>
              <a:ext uri="{FF2B5EF4-FFF2-40B4-BE49-F238E27FC236}">
                <a16:creationId xmlns:a16="http://schemas.microsoft.com/office/drawing/2014/main" id="{B9BB1A0E-9E20-0D18-4643-B27BBFF6979E}"/>
              </a:ext>
            </a:extLst>
          </p:cNvPr>
          <p:cNvSpPr txBox="1"/>
          <p:nvPr/>
        </p:nvSpPr>
        <p:spPr>
          <a:xfrm>
            <a:off x="115054" y="2151727"/>
            <a:ext cx="2902466"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NOTE: The sizing method shown in this table is provided for the convenience of the installer. Maximum acceptable vent system static pressure drop is 0.6” WC.</a:t>
            </a:r>
          </a:p>
        </p:txBody>
      </p:sp>
      <p:cxnSp>
        <p:nvCxnSpPr>
          <p:cNvPr id="3" name="Straight Arrow Connector 2">
            <a:extLst>
              <a:ext uri="{FF2B5EF4-FFF2-40B4-BE49-F238E27FC236}">
                <a16:creationId xmlns:a16="http://schemas.microsoft.com/office/drawing/2014/main" id="{C4DA3429-BB02-453D-847D-CDA28E55D531}"/>
              </a:ext>
            </a:extLst>
          </p:cNvPr>
          <p:cNvCxnSpPr>
            <a:cxnSpLocks/>
          </p:cNvCxnSpPr>
          <p:nvPr/>
        </p:nvCxnSpPr>
        <p:spPr>
          <a:xfrm>
            <a:off x="115054" y="777904"/>
            <a:ext cx="77386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6396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4DF511-14B2-510F-6ED3-DDAC2D1EF2C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5000"/>
                    </a14:imgEffect>
                  </a14:imgLayer>
                </a14:imgProps>
              </a:ext>
              <a:ext uri="{28A0092B-C50C-407E-A947-70E740481C1C}">
                <a14:useLocalDpi xmlns:a14="http://schemas.microsoft.com/office/drawing/2010/main" val="0"/>
              </a:ext>
            </a:extLst>
          </a:blip>
          <a:srcRect l="11105" t="7217" r="8605" b="8388"/>
          <a:stretch>
            <a:fillRect/>
          </a:stretch>
        </p:blipFill>
        <p:spPr>
          <a:xfrm>
            <a:off x="6598920" y="521562"/>
            <a:ext cx="5328073" cy="5600502"/>
          </a:xfrm>
          <a:prstGeom prst="rect">
            <a:avLst/>
          </a:prstGeom>
          <a:effectLst>
            <a:outerShdw blurRad="63500" dist="63500" dir="2700000" algn="tl" rotWithShape="0">
              <a:prstClr val="black">
                <a:alpha val="40000"/>
              </a:prstClr>
            </a:outerShdw>
          </a:effectLst>
        </p:spPr>
      </p:pic>
      <p:sp>
        <p:nvSpPr>
          <p:cNvPr id="13" name="Content Placeholder 2">
            <a:extLst>
              <a:ext uri="{FF2B5EF4-FFF2-40B4-BE49-F238E27FC236}">
                <a16:creationId xmlns:a16="http://schemas.microsoft.com/office/drawing/2014/main" id="{B0243192-46EC-29D6-F282-3C3AE6FD7A9F}"/>
              </a:ext>
            </a:extLst>
          </p:cNvPr>
          <p:cNvSpPr txBox="1">
            <a:spLocks/>
          </p:cNvSpPr>
          <p:nvPr/>
        </p:nvSpPr>
        <p:spPr>
          <a:xfrm>
            <a:off x="265007" y="1774215"/>
            <a:ext cx="6258560" cy="3847251"/>
          </a:xfrm>
          <a:prstGeom prst="rect">
            <a:avLst/>
          </a:prstGeom>
          <a:effectLst>
            <a:outerShdw blurRad="50800" dist="381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indent="-347472">
              <a:lnSpc>
                <a:spcPct val="80000"/>
              </a:lnSpc>
              <a:buClr>
                <a:srgbClr val="21549F"/>
              </a:buClr>
              <a:buFont typeface="Wingdings" panose="05000000000000000000" pitchFamily="2" charset="2"/>
              <a:buChar char="§"/>
            </a:pPr>
            <a:r>
              <a:rPr lang="en-US" sz="2400" dirty="0">
                <a:solidFill>
                  <a:schemeClr val="bg1"/>
                </a:solidFill>
                <a:latin typeface="Franklin Gothic Medium" panose="020B0603020102020204" pitchFamily="34" charset="0"/>
              </a:rPr>
              <a:t> NCC300OD &amp; NCC300DV</a:t>
            </a:r>
          </a:p>
          <a:p>
            <a:pPr indent="-347472">
              <a:lnSpc>
                <a:spcPct val="80000"/>
              </a:lnSpc>
              <a:buClr>
                <a:srgbClr val="21549F"/>
              </a:buClr>
              <a:buFont typeface="Wingdings" panose="05000000000000000000" pitchFamily="2" charset="2"/>
              <a:buChar char="§"/>
            </a:pPr>
            <a:r>
              <a:rPr lang="en-US" sz="2400" dirty="0">
                <a:solidFill>
                  <a:schemeClr val="bg1"/>
                </a:solidFill>
                <a:latin typeface="Franklin Gothic Medium" panose="020B0603020102020204" pitchFamily="34" charset="0"/>
              </a:rPr>
              <a:t> NC380-SV-ASME</a:t>
            </a:r>
          </a:p>
          <a:p>
            <a:pPr indent="-347472">
              <a:lnSpc>
                <a:spcPct val="80000"/>
              </a:lnSpc>
              <a:buClr>
                <a:srgbClr val="21549F"/>
              </a:buClr>
              <a:buFont typeface="Wingdings" panose="05000000000000000000" pitchFamily="2" charset="2"/>
              <a:buChar char="§"/>
            </a:pPr>
            <a:r>
              <a:rPr lang="en-US" sz="2400" dirty="0">
                <a:solidFill>
                  <a:schemeClr val="bg1"/>
                </a:solidFill>
                <a:latin typeface="Franklin Gothic Medium" panose="020B0603020102020204" pitchFamily="34" charset="0"/>
              </a:rPr>
              <a:t> NCC199CDV</a:t>
            </a:r>
          </a:p>
          <a:p>
            <a:pPr indent="-347472">
              <a:lnSpc>
                <a:spcPct val="80000"/>
              </a:lnSpc>
              <a:buClr>
                <a:srgbClr val="21549F"/>
              </a:buClr>
              <a:buFont typeface="Wingdings" panose="05000000000000000000" pitchFamily="2" charset="2"/>
              <a:buChar char="§"/>
            </a:pPr>
            <a:r>
              <a:rPr lang="en-US" sz="2400" dirty="0">
                <a:solidFill>
                  <a:schemeClr val="bg1"/>
                </a:solidFill>
                <a:latin typeface="Franklin Gothic Medium" panose="020B0603020102020204" pitchFamily="34" charset="0"/>
              </a:rPr>
              <a:t> Hybrid Hot System</a:t>
            </a:r>
          </a:p>
          <a:p>
            <a:pPr indent="-347472">
              <a:lnSpc>
                <a:spcPct val="80000"/>
              </a:lnSpc>
              <a:buClr>
                <a:srgbClr val="21549F"/>
              </a:buClr>
              <a:buFont typeface="Wingdings" panose="05000000000000000000" pitchFamily="2" charset="2"/>
              <a:buChar char="§"/>
            </a:pPr>
            <a:r>
              <a:rPr lang="en-US" sz="2400" dirty="0">
                <a:solidFill>
                  <a:schemeClr val="bg1"/>
                </a:solidFill>
                <a:latin typeface="Franklin Gothic Medium" panose="020B0603020102020204" pitchFamily="34" charset="0"/>
              </a:rPr>
              <a:t> CMK &amp; CRK Manifold Systems</a:t>
            </a:r>
          </a:p>
          <a:p>
            <a:pPr indent="-347472">
              <a:lnSpc>
                <a:spcPct val="80000"/>
              </a:lnSpc>
              <a:buClr>
                <a:srgbClr val="21549F"/>
              </a:buClr>
              <a:buFont typeface="Wingdings" panose="05000000000000000000" pitchFamily="2" charset="2"/>
              <a:buChar char="§"/>
            </a:pPr>
            <a:r>
              <a:rPr lang="en-US" sz="2400" dirty="0">
                <a:solidFill>
                  <a:schemeClr val="bg1"/>
                </a:solidFill>
                <a:latin typeface="Franklin Gothic Medium" panose="020B0603020102020204" pitchFamily="34" charset="0"/>
              </a:rPr>
              <a:t> CR61 Systems</a:t>
            </a:r>
          </a:p>
          <a:p>
            <a:pPr indent="-347472">
              <a:lnSpc>
                <a:spcPct val="80000"/>
              </a:lnSpc>
              <a:buClr>
                <a:srgbClr val="21549F"/>
              </a:buClr>
              <a:buFont typeface="Wingdings" panose="05000000000000000000" pitchFamily="2" charset="2"/>
              <a:buChar char="§"/>
            </a:pPr>
            <a:r>
              <a:rPr lang="en-US" sz="2400" dirty="0">
                <a:solidFill>
                  <a:schemeClr val="bg1"/>
                </a:solidFill>
                <a:latin typeface="Franklin Gothic Medium" panose="020B0603020102020204" pitchFamily="34" charset="0"/>
              </a:rPr>
              <a:t> TTS – S and SWH Series</a:t>
            </a:r>
          </a:p>
          <a:p>
            <a:pPr indent="-347472">
              <a:lnSpc>
                <a:spcPct val="80000"/>
              </a:lnSpc>
              <a:buClr>
                <a:srgbClr val="21549F"/>
              </a:buClr>
              <a:buFont typeface="Wingdings" panose="05000000000000000000" pitchFamily="2" charset="2"/>
              <a:buChar char="§"/>
            </a:pPr>
            <a:r>
              <a:rPr lang="en-US" sz="2400" dirty="0">
                <a:solidFill>
                  <a:schemeClr val="bg1"/>
                </a:solidFill>
                <a:latin typeface="Franklin Gothic Medium" panose="020B0603020102020204" pitchFamily="34" charset="0"/>
              </a:rPr>
              <a:t> TTS – TWST Series</a:t>
            </a:r>
          </a:p>
          <a:p>
            <a:pPr indent="-347472">
              <a:lnSpc>
                <a:spcPct val="80000"/>
              </a:lnSpc>
              <a:buClr>
                <a:srgbClr val="21549F"/>
              </a:buClr>
              <a:buFont typeface="Wingdings" panose="05000000000000000000" pitchFamily="2" charset="2"/>
              <a:buChar char="§"/>
            </a:pPr>
            <a:r>
              <a:rPr lang="en-US" sz="2400" dirty="0">
                <a:solidFill>
                  <a:schemeClr val="bg1"/>
                </a:solidFill>
                <a:latin typeface="Franklin Gothic Medium" panose="020B0603020102020204" pitchFamily="34" charset="0"/>
              </a:rPr>
              <a:t> Sizing and FIOP (Factory Installed Options)</a:t>
            </a:r>
          </a:p>
        </p:txBody>
      </p:sp>
      <p:sp>
        <p:nvSpPr>
          <p:cNvPr id="4" name="Title 1">
            <a:extLst>
              <a:ext uri="{FF2B5EF4-FFF2-40B4-BE49-F238E27FC236}">
                <a16:creationId xmlns:a16="http://schemas.microsoft.com/office/drawing/2014/main" id="{2BB8BFF4-982B-C67C-27AC-C1A09CF65481}"/>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INTRODUCTION</a:t>
            </a:r>
          </a:p>
        </p:txBody>
      </p:sp>
      <p:cxnSp>
        <p:nvCxnSpPr>
          <p:cNvPr id="5" name="Straight Arrow Connector 4">
            <a:extLst>
              <a:ext uri="{FF2B5EF4-FFF2-40B4-BE49-F238E27FC236}">
                <a16:creationId xmlns:a16="http://schemas.microsoft.com/office/drawing/2014/main" id="{622CA275-AC52-81FF-AE9D-DE4059C3B5DA}"/>
              </a:ext>
            </a:extLst>
          </p:cNvPr>
          <p:cNvCxnSpPr>
            <a:cxnSpLocks/>
          </p:cNvCxnSpPr>
          <p:nvPr/>
        </p:nvCxnSpPr>
        <p:spPr>
          <a:xfrm>
            <a:off x="115054" y="777904"/>
            <a:ext cx="46499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9844464-7FAA-9FE7-99EF-BD406AC194D1}"/>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69642038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61671-5A14-01C0-7F78-8C651CF147CD}"/>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COMMON VENT LENGTHS</a:t>
            </a:r>
          </a:p>
        </p:txBody>
      </p:sp>
      <p:cxnSp>
        <p:nvCxnSpPr>
          <p:cNvPr id="3" name="Straight Arrow Connector 2">
            <a:extLst>
              <a:ext uri="{FF2B5EF4-FFF2-40B4-BE49-F238E27FC236}">
                <a16:creationId xmlns:a16="http://schemas.microsoft.com/office/drawing/2014/main" id="{7E4FF28D-1DCA-F70A-F59D-CC579BDA3668}"/>
              </a:ext>
            </a:extLst>
          </p:cNvPr>
          <p:cNvCxnSpPr>
            <a:cxnSpLocks/>
          </p:cNvCxnSpPr>
          <p:nvPr/>
        </p:nvCxnSpPr>
        <p:spPr>
          <a:xfrm>
            <a:off x="115054" y="777904"/>
            <a:ext cx="77386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6B1476D-1813-A62E-5884-A5CE9216BEF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885509" y="817036"/>
            <a:ext cx="7096760" cy="3938258"/>
          </a:xfrm>
          <a:prstGeom prst="rect">
            <a:avLst/>
          </a:prstGeom>
          <a:effectLst>
            <a:outerShdw blurRad="63500" dist="63500" dir="2700000" algn="tl" rotWithShape="0">
              <a:prstClr val="black">
                <a:alpha val="40000"/>
              </a:prstClr>
            </a:outerShdw>
          </a:effectLst>
        </p:spPr>
      </p:pic>
      <p:pic>
        <p:nvPicPr>
          <p:cNvPr id="20" name="Picture 19">
            <a:extLst>
              <a:ext uri="{FF2B5EF4-FFF2-40B4-BE49-F238E27FC236}">
                <a16:creationId xmlns:a16="http://schemas.microsoft.com/office/drawing/2014/main" id="{B47DBA14-EE48-0EDD-B8AF-8588A40D769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3103" y="941473"/>
            <a:ext cx="4077370" cy="3967450"/>
          </a:xfrm>
          <a:prstGeom prst="rect">
            <a:avLst/>
          </a:prstGeom>
          <a:effectLst>
            <a:outerShdw blurRad="63500" dist="63500" dir="2700000" algn="tl" rotWithShape="0">
              <a:prstClr val="black">
                <a:alpha val="40000"/>
              </a:prstClr>
            </a:outerShdw>
          </a:effectLst>
        </p:spPr>
      </p:pic>
      <p:sp>
        <p:nvSpPr>
          <p:cNvPr id="23" name="TextBox 22">
            <a:extLst>
              <a:ext uri="{FF2B5EF4-FFF2-40B4-BE49-F238E27FC236}">
                <a16:creationId xmlns:a16="http://schemas.microsoft.com/office/drawing/2014/main" id="{E95B6D70-81A2-B96C-6C00-283834775EE7}"/>
              </a:ext>
            </a:extLst>
          </p:cNvPr>
          <p:cNvSpPr txBox="1"/>
          <p:nvPr/>
        </p:nvSpPr>
        <p:spPr>
          <a:xfrm>
            <a:off x="267454" y="4999496"/>
            <a:ext cx="3275846"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Total Equivalent Length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35 ft + 2 x 5 ft (3” Elbow)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a:t>
            </a:r>
            <a:r>
              <a:rPr lang="en-US" sz="1600" dirty="0">
                <a:solidFill>
                  <a:schemeClr val="accent6">
                    <a:lumMod val="75000"/>
                  </a:schemeClr>
                </a:solidFill>
                <a:effectLst>
                  <a:outerShdw blurRad="63500" dist="63500" dir="2700000" algn="tl" rotWithShape="0">
                    <a:prstClr val="black">
                      <a:alpha val="40000"/>
                    </a:prstClr>
                  </a:outerShdw>
                </a:effectLst>
                <a:latin typeface="Franklin Gothic Heavy" panose="020B0903020102020204" pitchFamily="34" charset="0"/>
              </a:rPr>
              <a:t>45 ft </a:t>
            </a: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&lt; 65 ft (Refer to table)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3</a:t>
            </a:r>
            <a:r>
              <a:rPr kumimoji="0" lang="en-US" sz="16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Vent System is </a:t>
            </a:r>
            <a:r>
              <a:rPr kumimoji="0" lang="en-US" sz="1600" b="0" i="0" u="none" strike="noStrike" kern="1200" cap="none" spc="0" normalizeH="0" baseline="0" noProof="0" dirty="0">
                <a:ln>
                  <a:noFill/>
                </a:ln>
                <a:solidFill>
                  <a:schemeClr val="accent6">
                    <a:lumMod val="75000"/>
                  </a:schemeClr>
                </a:solidFill>
                <a:effectLst>
                  <a:outerShdw blurRad="63500" dist="63500" dir="2700000" algn="tl" rotWithShape="0">
                    <a:prstClr val="black">
                      <a:alpha val="40000"/>
                    </a:prstClr>
                  </a:outerShdw>
                </a:effectLst>
                <a:uLnTx/>
                <a:uFillTx/>
                <a:latin typeface="Franklin Gothic Medium" panose="020B0603020102020204" pitchFamily="34" charset="0"/>
              </a:rPr>
              <a:t>Suitable</a:t>
            </a:r>
          </a:p>
        </p:txBody>
      </p:sp>
      <p:sp>
        <p:nvSpPr>
          <p:cNvPr id="24" name="TextBox 23">
            <a:extLst>
              <a:ext uri="{FF2B5EF4-FFF2-40B4-BE49-F238E27FC236}">
                <a16:creationId xmlns:a16="http://schemas.microsoft.com/office/drawing/2014/main" id="{722AA753-A5D5-0F30-0F31-1842D937781B}"/>
              </a:ext>
            </a:extLst>
          </p:cNvPr>
          <p:cNvSpPr txBox="1"/>
          <p:nvPr/>
        </p:nvSpPr>
        <p:spPr>
          <a:xfrm>
            <a:off x="5063066" y="4806681"/>
            <a:ext cx="623993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Total Equivalent Length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60 ft + 4 x 12 ft (4” Elbow) = </a:t>
            </a:r>
            <a:r>
              <a:rPr lang="en-US" sz="1600" dirty="0">
                <a:solidFill>
                  <a:srgbClr val="ED1C24"/>
                </a:solidFill>
                <a:effectLst>
                  <a:outerShdw blurRad="63500" dist="63500" dir="2700000" algn="tl" rotWithShape="0">
                    <a:prstClr val="black">
                      <a:alpha val="40000"/>
                    </a:prstClr>
                  </a:outerShdw>
                </a:effectLst>
                <a:latin typeface="Franklin Gothic Heavy" panose="020B0903020102020204" pitchFamily="34" charset="0"/>
              </a:rPr>
              <a:t>108 ft</a:t>
            </a: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&gt; 65 ft (Refer to table)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4” Vent System is </a:t>
            </a:r>
            <a:r>
              <a:rPr lang="en-US" sz="1600" dirty="0">
                <a:solidFill>
                  <a:srgbClr val="ED1C24"/>
                </a:solidFill>
                <a:effectLst>
                  <a:outerShdw blurRad="63500" dist="63500" dir="2700000" algn="tl" rotWithShape="0">
                    <a:prstClr val="black">
                      <a:alpha val="40000"/>
                    </a:prstClr>
                  </a:outerShdw>
                </a:effectLst>
                <a:latin typeface="Franklin Gothic Medium" panose="020B0603020102020204" pitchFamily="34" charset="0"/>
              </a:rPr>
              <a:t>NOT Suitable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60 ft + 4 x 18 ft (6” Elbow) = </a:t>
            </a:r>
            <a:r>
              <a:rPr lang="en-US" sz="1600" dirty="0">
                <a:solidFill>
                  <a:schemeClr val="accent6">
                    <a:lumMod val="75000"/>
                  </a:schemeClr>
                </a:solidFill>
                <a:effectLst>
                  <a:outerShdw blurRad="63500" dist="63500" dir="2700000" algn="tl" rotWithShape="0">
                    <a:prstClr val="black">
                      <a:alpha val="40000"/>
                    </a:prstClr>
                  </a:outerShdw>
                </a:effectLst>
                <a:latin typeface="Franklin Gothic Heavy" panose="020B0903020102020204" pitchFamily="34" charset="0"/>
              </a:rPr>
              <a:t>132 ft </a:t>
            </a: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&lt; 200 ft (Refer to table)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6” Vent System is </a:t>
            </a:r>
            <a:r>
              <a:rPr kumimoji="0" lang="en-US" sz="1600" b="0" i="0" u="none" strike="noStrike" kern="1200" cap="none" spc="0" normalizeH="0" baseline="0" noProof="0" dirty="0">
                <a:ln>
                  <a:noFill/>
                </a:ln>
                <a:solidFill>
                  <a:schemeClr val="accent6">
                    <a:lumMod val="75000"/>
                  </a:schemeClr>
                </a:solidFill>
                <a:effectLst>
                  <a:outerShdw blurRad="63500" dist="63500" dir="2700000" algn="tl" rotWithShape="0">
                    <a:prstClr val="black">
                      <a:alpha val="40000"/>
                    </a:prstClr>
                  </a:outerShdw>
                </a:effectLst>
                <a:uLnTx/>
                <a:uFillTx/>
                <a:latin typeface="Franklin Gothic Medium" panose="020B0603020102020204" pitchFamily="34" charset="0"/>
              </a:rPr>
              <a:t>Suitable</a:t>
            </a:r>
          </a:p>
        </p:txBody>
      </p:sp>
      <p:pic>
        <p:nvPicPr>
          <p:cNvPr id="26" name="Picture 25">
            <a:extLst>
              <a:ext uri="{FF2B5EF4-FFF2-40B4-BE49-F238E27FC236}">
                <a16:creationId xmlns:a16="http://schemas.microsoft.com/office/drawing/2014/main" id="{CBC36DD4-A3E6-6360-AAB8-C070AD8A95E5}"/>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24863255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BE668CC-8A5E-D3D3-8B11-3BCC124EF88F}"/>
              </a:ext>
            </a:extLst>
          </p:cNvPr>
          <p:cNvPicPr>
            <a:picLocks noGrp="1" noRot="1" noChangeAspect="1" noMove="1" noResize="1" noEditPoints="1" noAdjustHandles="1" noChangeArrowheads="1" noChangeShapeType="1" noCrop="1"/>
          </p:cNvPicPr>
          <p:nvPr/>
        </p:nvPicPr>
        <p:blipFill>
          <a:blip r:embed="rId2"/>
          <a:srcRect r="758"/>
          <a:stretch>
            <a:fillRect/>
          </a:stretch>
        </p:blipFill>
        <p:spPr>
          <a:xfrm>
            <a:off x="315079" y="957584"/>
            <a:ext cx="11561841" cy="5358993"/>
          </a:xfrm>
          <a:prstGeom prst="rect">
            <a:avLst/>
          </a:prstGeom>
          <a:effectLst>
            <a:innerShdw blurRad="127000">
              <a:prstClr val="black"/>
            </a:innerShdw>
          </a:effectLst>
        </p:spPr>
      </p:pic>
      <p:pic>
        <p:nvPicPr>
          <p:cNvPr id="8" name="Picture 7">
            <a:extLst>
              <a:ext uri="{FF2B5EF4-FFF2-40B4-BE49-F238E27FC236}">
                <a16:creationId xmlns:a16="http://schemas.microsoft.com/office/drawing/2014/main" id="{AAE37733-65C9-F316-A11C-F20870900A7B}"/>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25A476F7-66AB-AF1A-9F67-219A7189DD6D}"/>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COMMON VENT EXAMPLES</a:t>
            </a:r>
          </a:p>
        </p:txBody>
      </p:sp>
      <p:cxnSp>
        <p:nvCxnSpPr>
          <p:cNvPr id="10" name="Straight Arrow Connector 9">
            <a:extLst>
              <a:ext uri="{FF2B5EF4-FFF2-40B4-BE49-F238E27FC236}">
                <a16:creationId xmlns:a16="http://schemas.microsoft.com/office/drawing/2014/main" id="{37F1B22C-EC0C-66FE-5F7B-1FC70B039938}"/>
              </a:ext>
            </a:extLst>
          </p:cNvPr>
          <p:cNvCxnSpPr>
            <a:cxnSpLocks/>
          </p:cNvCxnSpPr>
          <p:nvPr/>
        </p:nvCxnSpPr>
        <p:spPr>
          <a:xfrm>
            <a:off x="115054" y="777904"/>
            <a:ext cx="829234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4844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4A1AC82-CD22-950B-3ECF-5C391B27088F}"/>
              </a:ext>
            </a:extLst>
          </p:cNvPr>
          <p:cNvSpPr>
            <a:spLocks noGrp="1" noRot="1" noMove="1" noResize="1" noEditPoints="1" noAdjustHandles="1" noChangeArrowheads="1" noChangeShapeType="1"/>
          </p:cNvSpPr>
          <p:nvPr/>
        </p:nvSpPr>
        <p:spPr>
          <a:xfrm>
            <a:off x="3088640" y="-8932"/>
            <a:ext cx="9103360" cy="6866932"/>
          </a:xfrm>
          <a:prstGeom prst="rect">
            <a:avLst/>
          </a:prstGeom>
          <a:solidFill>
            <a:schemeClr val="bg1"/>
          </a:solidFill>
          <a:effectLst>
            <a:innerShdw blurRad="203200" dist="762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0B2A44-C1C2-FFCA-99D9-198AB88C14C9}"/>
              </a:ext>
            </a:extLst>
          </p:cNvPr>
          <p:cNvPicPr>
            <a:picLocks noGrp="1" noRot="1" noChangeAspect="1" noMove="1" noResize="1" noEditPoints="1" noAdjustHandles="1" noChangeArrowheads="1" noChangeShapeType="1" noCrop="1"/>
          </p:cNvPicPr>
          <p:nvPr/>
        </p:nvPicPr>
        <p:blipFill>
          <a:blip r:embed="rId2"/>
          <a:stretch>
            <a:fillRect/>
          </a:stretch>
        </p:blipFill>
        <p:spPr>
          <a:xfrm>
            <a:off x="3509862" y="315309"/>
            <a:ext cx="8567084" cy="6292924"/>
          </a:xfrm>
          <a:prstGeom prst="rect">
            <a:avLst/>
          </a:prstGeom>
        </p:spPr>
      </p:pic>
      <p:sp>
        <p:nvSpPr>
          <p:cNvPr id="2" name="Title 1">
            <a:extLst>
              <a:ext uri="{FF2B5EF4-FFF2-40B4-BE49-F238E27FC236}">
                <a16:creationId xmlns:a16="http://schemas.microsoft.com/office/drawing/2014/main" id="{AAF6C51D-2B0D-DAAC-467C-D2C4F1A27B50}"/>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COMMON </a:t>
            </a:r>
            <a:r>
              <a:rPr lang="en-US" sz="5400" dirty="0">
                <a:solidFill>
                  <a:schemeClr val="bg2">
                    <a:lumMod val="25000"/>
                  </a:schemeClr>
                </a:solidFill>
                <a:latin typeface="Franklin Gothic Demi"/>
                <a:cs typeface="Calibri Light"/>
              </a:rPr>
              <a:t>VENT EXAMPLES</a:t>
            </a:r>
          </a:p>
        </p:txBody>
      </p:sp>
      <p:cxnSp>
        <p:nvCxnSpPr>
          <p:cNvPr id="7" name="Straight Arrow Connector 6">
            <a:extLst>
              <a:ext uri="{FF2B5EF4-FFF2-40B4-BE49-F238E27FC236}">
                <a16:creationId xmlns:a16="http://schemas.microsoft.com/office/drawing/2014/main" id="{FE9341C1-C1AB-5659-F225-A7860245E50A}"/>
              </a:ext>
            </a:extLst>
          </p:cNvPr>
          <p:cNvCxnSpPr>
            <a:cxnSpLocks/>
          </p:cNvCxnSpPr>
          <p:nvPr/>
        </p:nvCxnSpPr>
        <p:spPr>
          <a:xfrm>
            <a:off x="115054" y="777904"/>
            <a:ext cx="829234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02A4230-9BB3-6342-AC10-41E03F9C4303}"/>
              </a:ext>
            </a:extLst>
          </p:cNvPr>
          <p:cNvSpPr/>
          <p:nvPr/>
        </p:nvSpPr>
        <p:spPr>
          <a:xfrm>
            <a:off x="207699" y="2762814"/>
            <a:ext cx="2880941"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6 Units in-line PVC DV</a:t>
            </a:r>
          </a:p>
        </p:txBody>
      </p:sp>
      <p:pic>
        <p:nvPicPr>
          <p:cNvPr id="13" name="Picture 12">
            <a:extLst>
              <a:ext uri="{FF2B5EF4-FFF2-40B4-BE49-F238E27FC236}">
                <a16:creationId xmlns:a16="http://schemas.microsoft.com/office/drawing/2014/main" id="{6E01F3CE-4D2F-A556-2BD7-1904DFF5D19D}"/>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074764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1504F4-8CB8-58D3-63D8-488786EE2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40" y="1881984"/>
            <a:ext cx="5502960" cy="4127220"/>
          </a:xfrm>
          <a:prstGeom prst="rect">
            <a:avLst/>
          </a:prstGeom>
          <a:ln w="12700">
            <a:solidFill>
              <a:schemeClr val="tx1"/>
            </a:solidFill>
          </a:ln>
          <a:effectLst>
            <a:outerShdw blurRad="63500" dist="63500" dir="2700000" algn="tl" rotWithShape="0">
              <a:prstClr val="black">
                <a:alpha val="40000"/>
              </a:prstClr>
            </a:outerShdw>
            <a:softEdge rad="6350"/>
          </a:effectLst>
        </p:spPr>
      </p:pic>
      <p:sp>
        <p:nvSpPr>
          <p:cNvPr id="10" name="TextBox 9">
            <a:extLst>
              <a:ext uri="{FF2B5EF4-FFF2-40B4-BE49-F238E27FC236}">
                <a16:creationId xmlns:a16="http://schemas.microsoft.com/office/drawing/2014/main" id="{D6455D61-8E36-41F6-80E3-6D1DC1E57C21}"/>
              </a:ext>
            </a:extLst>
          </p:cNvPr>
          <p:cNvSpPr txBox="1"/>
          <p:nvPr/>
        </p:nvSpPr>
        <p:spPr>
          <a:xfrm>
            <a:off x="0" y="825206"/>
            <a:ext cx="10998201" cy="769441"/>
          </a:xfrm>
          <a:prstGeom prst="rect">
            <a:avLst/>
          </a:prstGeom>
          <a:noFill/>
        </p:spPr>
        <p:txBody>
          <a:bodyPr wrap="square" rtlCol="0">
            <a:spAutoFit/>
          </a:bodyPr>
          <a:lstStyle/>
          <a:p>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Does not need an external Non-Return Valve. Built in one is CSA certified and satisfies their requirements (less cost to common vent).</a:t>
            </a:r>
          </a:p>
        </p:txBody>
      </p:sp>
      <p:sp>
        <p:nvSpPr>
          <p:cNvPr id="7" name="テキスト ボックス 31">
            <a:extLst>
              <a:ext uri="{FF2B5EF4-FFF2-40B4-BE49-F238E27FC236}">
                <a16:creationId xmlns:a16="http://schemas.microsoft.com/office/drawing/2014/main" id="{E83649B3-9854-4DF1-B163-D464ADC153A7}"/>
              </a:ext>
            </a:extLst>
          </p:cNvPr>
          <p:cNvSpPr txBox="1"/>
          <p:nvPr/>
        </p:nvSpPr>
        <p:spPr>
          <a:xfrm>
            <a:off x="6376680" y="4400882"/>
            <a:ext cx="5355851" cy="1600438"/>
          </a:xfrm>
          <a:prstGeom prst="rect">
            <a:avLst/>
          </a:prstGeom>
          <a:noFill/>
          <a:ln w="19050">
            <a:noFill/>
          </a:ln>
        </p:spPr>
        <p:txBody>
          <a:bodyPr wrap="square" lIns="91440" tIns="45720" rIns="91440" bIns="45720" rtlCol="0" anchor="t">
            <a:spAutoFit/>
          </a:bodyPr>
          <a:lstStyle/>
          <a:p>
            <a:r>
              <a:rPr lang="en-US" altLang="ja-JP" u="sng"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ＭＳ Ｐゴシック"/>
                <a:cs typeface="Arial"/>
              </a:rPr>
              <a:t>External Non-Return Valve Not Required</a:t>
            </a:r>
            <a:r>
              <a:rPr lang="en-US" altLang="ja-JP"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ＭＳ Ｐゴシック"/>
                <a:cs typeface="Arial"/>
              </a:rPr>
              <a:t> because</a:t>
            </a:r>
          </a:p>
          <a:p>
            <a:r>
              <a:rPr lang="en-US" altLang="ja-JP"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ＭＳ Ｐゴシック"/>
                <a:cs typeface="Arial"/>
              </a:rPr>
              <a:t>of </a:t>
            </a:r>
            <a:r>
              <a:rPr lang="en-US" altLang="ja-JP" u="sng"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ＭＳ Ｐゴシック"/>
                <a:cs typeface="Arial"/>
              </a:rPr>
              <a:t>integrated Internal Back Flow Damper </a:t>
            </a:r>
            <a:r>
              <a:rPr lang="en-US" altLang="ja-JP"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ＭＳ Ｐゴシック"/>
                <a:cs typeface="Arial"/>
              </a:rPr>
              <a:t>for Common Venting.</a:t>
            </a:r>
          </a:p>
          <a:p>
            <a:endParaRPr lang="en-US" altLang="ja-JP" sz="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endParaRPr>
          </a:p>
          <a:p>
            <a:r>
              <a:rPr lang="en-US" altLang="ja-JP"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ＭＳ Ｐゴシック"/>
                <a:cs typeface="Arial"/>
              </a:rPr>
              <a:t>This System w/o NRV is certified and satisfies CSA safety guideline.</a:t>
            </a:r>
          </a:p>
        </p:txBody>
      </p:sp>
      <p:pic>
        <p:nvPicPr>
          <p:cNvPr id="8" name="Picture 7" descr="A black sign with white text&#10;&#10;Description automatically generated">
            <a:extLst>
              <a:ext uri="{FF2B5EF4-FFF2-40B4-BE49-F238E27FC236}">
                <a16:creationId xmlns:a16="http://schemas.microsoft.com/office/drawing/2014/main" id="{98814C08-CA8C-43FF-9A96-DB989B92BE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341"/>
          <a:stretch/>
        </p:blipFill>
        <p:spPr>
          <a:xfrm>
            <a:off x="459469" y="4265875"/>
            <a:ext cx="1199997" cy="1675049"/>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12904A5-8D43-A26E-0B61-5061D4D1F763}"/>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B35F4B44-5601-E92C-B086-92F3AC829B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0000">
            <a:off x="6659423" y="1672337"/>
            <a:ext cx="1789502" cy="2337898"/>
          </a:xfrm>
          <a:prstGeom prst="rect">
            <a:avLst/>
          </a:prstGeom>
          <a:effectLst>
            <a:outerShdw blurRad="63500" dist="63500" dir="2700000" algn="tl" rotWithShape="0">
              <a:prstClr val="black">
                <a:alpha val="40000"/>
              </a:prstClr>
            </a:outerShdw>
          </a:effectLst>
        </p:spPr>
      </p:pic>
      <p:pic>
        <p:nvPicPr>
          <p:cNvPr id="15" name="Picture 14">
            <a:extLst>
              <a:ext uri="{FF2B5EF4-FFF2-40B4-BE49-F238E27FC236}">
                <a16:creationId xmlns:a16="http://schemas.microsoft.com/office/drawing/2014/main" id="{35A61D13-C66D-6CFD-CBBA-00F4E0E8C0F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20000">
            <a:off x="8906396" y="1564470"/>
            <a:ext cx="2442886" cy="2553631"/>
          </a:xfrm>
          <a:prstGeom prst="rect">
            <a:avLst/>
          </a:prstGeom>
          <a:effectLst>
            <a:outerShdw blurRad="63500" dist="63500" dir="2700000" algn="tl" rotWithShape="0">
              <a:prstClr val="black">
                <a:alpha val="40000"/>
              </a:prstClr>
            </a:outerShdw>
          </a:effectLst>
        </p:spPr>
      </p:pic>
      <p:sp>
        <p:nvSpPr>
          <p:cNvPr id="16" name="Title 1">
            <a:extLst>
              <a:ext uri="{FF2B5EF4-FFF2-40B4-BE49-F238E27FC236}">
                <a16:creationId xmlns:a16="http://schemas.microsoft.com/office/drawing/2014/main" id="{54B16D1B-C0E9-F5F5-C296-61E1552CEC57}"/>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BUILT-IN BACK FLOW PREVENTER</a:t>
            </a:r>
          </a:p>
        </p:txBody>
      </p:sp>
      <p:cxnSp>
        <p:nvCxnSpPr>
          <p:cNvPr id="17" name="Straight Arrow Connector 16">
            <a:extLst>
              <a:ext uri="{FF2B5EF4-FFF2-40B4-BE49-F238E27FC236}">
                <a16:creationId xmlns:a16="http://schemas.microsoft.com/office/drawing/2014/main" id="{860A78BA-968F-C721-4264-B662B6FF8246}"/>
              </a:ext>
            </a:extLst>
          </p:cNvPr>
          <p:cNvCxnSpPr>
            <a:cxnSpLocks/>
          </p:cNvCxnSpPr>
          <p:nvPr/>
        </p:nvCxnSpPr>
        <p:spPr>
          <a:xfrm>
            <a:off x="115054" y="777904"/>
            <a:ext cx="1031164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02412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100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A91BE16-5CB0-CBCF-067B-1C7139FDB80E}"/>
              </a:ext>
            </a:extLst>
          </p:cNvPr>
          <p:cNvPicPr>
            <a:picLocks noChangeAspect="1"/>
          </p:cNvPicPr>
          <p:nvPr/>
        </p:nvPicPr>
        <p:blipFill>
          <a:blip r:embed="rId2">
            <a:extLst>
              <a:ext uri="{28A0092B-C50C-407E-A947-70E740481C1C}">
                <a14:useLocalDpi xmlns:a14="http://schemas.microsoft.com/office/drawing/2010/main" val="0"/>
              </a:ext>
            </a:extLst>
          </a:blip>
          <a:srcRect l="2280" r="2280"/>
          <a:stretch/>
        </p:blipFill>
        <p:spPr>
          <a:xfrm>
            <a:off x="0" y="0"/>
            <a:ext cx="9525620" cy="6858001"/>
          </a:xfrm>
          <a:prstGeom prst="rect">
            <a:avLst/>
          </a:prstGeom>
        </p:spPr>
      </p:pic>
      <p:pic>
        <p:nvPicPr>
          <p:cNvPr id="22" name="Picture 21">
            <a:extLst>
              <a:ext uri="{FF2B5EF4-FFF2-40B4-BE49-F238E27FC236}">
                <a16:creationId xmlns:a16="http://schemas.microsoft.com/office/drawing/2014/main" id="{C8C9478D-3C75-F15F-CA71-E9A04F7B31B4}"/>
              </a:ext>
            </a:extLst>
          </p:cNvPr>
          <p:cNvPicPr>
            <a:picLocks noChangeAspect="1"/>
          </p:cNvPicPr>
          <p:nvPr/>
        </p:nvPicPr>
        <p:blipFill>
          <a:blip r:embed="rId3">
            <a:extLst>
              <a:ext uri="{28A0092B-C50C-407E-A947-70E740481C1C}">
                <a14:useLocalDpi xmlns:a14="http://schemas.microsoft.com/office/drawing/2010/main" val="0"/>
              </a:ext>
            </a:extLst>
          </a:blip>
          <a:srcRect l="4518" t="13333" r="4593" b="14371"/>
          <a:stretch>
            <a:fillRect/>
          </a:stretch>
        </p:blipFill>
        <p:spPr>
          <a:xfrm>
            <a:off x="5352288" y="1057799"/>
            <a:ext cx="5962014" cy="4742401"/>
          </a:xfrm>
          <a:prstGeom prst="rect">
            <a:avLst/>
          </a:prstGeom>
          <a:effectLst>
            <a:outerShdw blurRad="63500" dist="76200" dir="2700000" algn="tl" rotWithShape="0">
              <a:prstClr val="black">
                <a:alpha val="50000"/>
              </a:prstClr>
            </a:outerShdw>
          </a:effectLst>
        </p:spPr>
      </p:pic>
    </p:spTree>
    <p:extLst>
      <p:ext uri="{BB962C8B-B14F-4D97-AF65-F5344CB8AC3E}">
        <p14:creationId xmlns:p14="http://schemas.microsoft.com/office/powerpoint/2010/main" val="336760072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DF836-CDB3-A87D-EA67-B59B3595A74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9D0D74D-5900-8B74-1086-DDF4DEC19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20" name="Straight Arrow Connector 19">
            <a:extLst>
              <a:ext uri="{FF2B5EF4-FFF2-40B4-BE49-F238E27FC236}">
                <a16:creationId xmlns:a16="http://schemas.microsoft.com/office/drawing/2014/main" id="{B7BDA9B9-F539-53B0-FDE6-0393732E282A}"/>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C6CB041-CE41-88AA-9147-F9D2AEC3822C}"/>
              </a:ext>
            </a:extLst>
          </p:cNvPr>
          <p:cNvPicPr>
            <a:picLocks noChangeAspect="1"/>
          </p:cNvPicPr>
          <p:nvPr/>
        </p:nvPicPr>
        <p:blipFill>
          <a:blip r:embed="rId3">
            <a:extLst>
              <a:ext uri="{28A0092B-C50C-407E-A947-70E740481C1C}">
                <a14:useLocalDpi xmlns:a14="http://schemas.microsoft.com/office/drawing/2010/main" val="0"/>
              </a:ext>
            </a:extLst>
          </a:blip>
          <a:srcRect l="29130" r="27268"/>
          <a:stretch>
            <a:fillRect/>
          </a:stretch>
        </p:blipFill>
        <p:spPr>
          <a:xfrm>
            <a:off x="213492" y="670301"/>
            <a:ext cx="2429096" cy="5571102"/>
          </a:xfrm>
          <a:prstGeom prst="rect">
            <a:avLst/>
          </a:prstGeom>
          <a:effectLst>
            <a:outerShdw blurRad="63500" dist="63500" dir="2700000" algn="tl" rotWithShape="0">
              <a:prstClr val="black">
                <a:alpha val="40000"/>
              </a:prstClr>
            </a:outerShdw>
          </a:effectLst>
        </p:spPr>
      </p:pic>
      <p:pic>
        <p:nvPicPr>
          <p:cNvPr id="23" name="Picture 2">
            <a:extLst>
              <a:ext uri="{FF2B5EF4-FFF2-40B4-BE49-F238E27FC236}">
                <a16:creationId xmlns:a16="http://schemas.microsoft.com/office/drawing/2014/main" id="{2DD4CC8E-8A87-3BDE-80BC-14977D68F6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18" t="6798" r="10642" b="5548"/>
          <a:stretch>
            <a:fillRect/>
          </a:stretch>
        </p:blipFill>
        <p:spPr bwMode="auto">
          <a:xfrm>
            <a:off x="1650150" y="4322062"/>
            <a:ext cx="1266952" cy="149351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9196E00F-9A41-1336-81F5-A98B8672B6D2}"/>
              </a:ext>
            </a:extLst>
          </p:cNvPr>
          <p:cNvSpPr>
            <a:spLocks/>
          </p:cNvSpPr>
          <p:nvPr/>
        </p:nvSpPr>
        <p:spPr>
          <a:xfrm>
            <a:off x="2946400" y="3364997"/>
            <a:ext cx="9056823" cy="3316830"/>
          </a:xfrm>
          <a:prstGeom prst="roundRect">
            <a:avLst>
              <a:gd name="adj" fmla="val 2414"/>
            </a:avLst>
          </a:prstGeom>
          <a:solidFill>
            <a:schemeClr val="bg1"/>
          </a:solidFill>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8">
            <a:extLst>
              <a:ext uri="{FF2B5EF4-FFF2-40B4-BE49-F238E27FC236}">
                <a16:creationId xmlns:a16="http://schemas.microsoft.com/office/drawing/2014/main" id="{6E6F847F-BB3E-1497-7454-827925B998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7351" r="17351"/>
          <a:stretch/>
        </p:blipFill>
        <p:spPr bwMode="auto">
          <a:xfrm>
            <a:off x="7231397" y="5108304"/>
            <a:ext cx="834505" cy="1277988"/>
          </a:xfrm>
          <a:prstGeom prst="rect">
            <a:avLst/>
          </a:prstGeom>
          <a:noFill/>
          <a:effectLst>
            <a:outerShdw blurRad="635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0FE3AB5-0034-1E36-ED8E-5C65A1980182}"/>
              </a:ext>
            </a:extLst>
          </p:cNvPr>
          <p:cNvSpPr txBox="1"/>
          <p:nvPr/>
        </p:nvSpPr>
        <p:spPr>
          <a:xfrm>
            <a:off x="7923571" y="3568718"/>
            <a:ext cx="4008280" cy="1354217"/>
          </a:xfrm>
          <a:prstGeom prst="rect">
            <a:avLst/>
          </a:prstGeom>
          <a:noFill/>
        </p:spPr>
        <p:txBody>
          <a:bodyPr wrap="square" rtlCol="0">
            <a:spAutoFit/>
          </a:bodyPr>
          <a:lstStyle/>
          <a:p>
            <a:pPr algn="just"/>
            <a:r>
              <a:rPr lang="en-US" sz="1700" b="1" i="0" cap="all" dirty="0">
                <a:effectLst>
                  <a:outerShdw blurRad="63500" dist="63500" dir="2700000" algn="tl" rotWithShape="0">
                    <a:prstClr val="black">
                      <a:alpha val="40000"/>
                    </a:prstClr>
                  </a:outerShdw>
                </a:effectLst>
                <a:latin typeface="Franklin Gothic Medium" panose="020B0603020102020204" pitchFamily="34" charset="0"/>
              </a:rPr>
              <a:t>THE BEST OF TANK AND TANKLESS</a:t>
            </a:r>
          </a:p>
          <a:p>
            <a:pPr algn="just"/>
            <a:endParaRPr lang="en-US" sz="400" b="1" i="0" cap="all" dirty="0">
              <a:effectLst>
                <a:outerShdw blurRad="63500" dist="63500" dir="2700000" algn="tl" rotWithShape="0">
                  <a:prstClr val="black">
                    <a:alpha val="40000"/>
                  </a:prstClr>
                </a:outerShdw>
              </a:effectLst>
              <a:latin typeface="Franklin Gothic Medium" panose="020B0603020102020204" pitchFamily="34" charset="0"/>
            </a:endParaRPr>
          </a:p>
          <a:p>
            <a:pPr algn="just"/>
            <a:r>
              <a:rPr lang="en-US" sz="1200" b="0" i="0" dirty="0">
                <a:effectLst>
                  <a:outerShdw blurRad="63500" dist="63500" dir="2700000" algn="tl" rotWithShape="0">
                    <a:prstClr val="black">
                      <a:alpha val="40000"/>
                    </a:prstClr>
                  </a:outerShdw>
                </a:effectLst>
                <a:latin typeface="Franklin Gothic Medium" panose="020B0603020102020204" pitchFamily="34" charset="0"/>
              </a:rPr>
              <a:t>With an endless supply of hot water, lower pressure drop, and no limitation of hot water flow rate, the Hybrid Hot Series by Noritz combines features of both technologies to provide the most reliable hot water delivery system to date for commercial applications.</a:t>
            </a:r>
          </a:p>
        </p:txBody>
      </p:sp>
      <p:sp>
        <p:nvSpPr>
          <p:cNvPr id="31" name="TextBox 30">
            <a:extLst>
              <a:ext uri="{FF2B5EF4-FFF2-40B4-BE49-F238E27FC236}">
                <a16:creationId xmlns:a16="http://schemas.microsoft.com/office/drawing/2014/main" id="{6EE26AD8-A02E-5F74-2800-EFADEE385D97}"/>
              </a:ext>
            </a:extLst>
          </p:cNvPr>
          <p:cNvSpPr txBox="1"/>
          <p:nvPr/>
        </p:nvSpPr>
        <p:spPr>
          <a:xfrm>
            <a:off x="3803674" y="5166577"/>
            <a:ext cx="3521686" cy="1338828"/>
          </a:xfrm>
          <a:prstGeom prst="rect">
            <a:avLst/>
          </a:prstGeom>
          <a:noFill/>
        </p:spPr>
        <p:txBody>
          <a:bodyPr wrap="square" rtlCol="0">
            <a:spAutoFit/>
          </a:bodyPr>
          <a:lstStyle/>
          <a:p>
            <a:pPr algn="just"/>
            <a:r>
              <a:rPr lang="en-US" sz="1700" b="1" i="0" cap="all" dirty="0">
                <a:effectLst>
                  <a:outerShdw blurRad="63500" dist="63500" dir="2700000" algn="tl" rotWithShape="0">
                    <a:prstClr val="black">
                      <a:alpha val="40000"/>
                    </a:prstClr>
                  </a:outerShdw>
                </a:effectLst>
                <a:latin typeface="Franklin Gothic Medium" panose="020B0603020102020204" pitchFamily="34" charset="0"/>
              </a:rPr>
              <a:t>CONTINUOUS HOT WATER DELIVERY</a:t>
            </a:r>
          </a:p>
          <a:p>
            <a:pPr algn="just"/>
            <a:endParaRPr lang="en-US" sz="400" b="1" i="0" cap="all" dirty="0">
              <a:effectLst>
                <a:outerShdw blurRad="63500" dist="63500" dir="2700000" algn="tl" rotWithShape="0">
                  <a:prstClr val="black">
                    <a:alpha val="40000"/>
                  </a:prstClr>
                </a:outerShdw>
              </a:effectLst>
              <a:latin typeface="Franklin Gothic Medium" panose="020B0603020102020204" pitchFamily="34" charset="0"/>
            </a:endParaRPr>
          </a:p>
          <a:p>
            <a:pPr algn="just"/>
            <a:r>
              <a:rPr lang="en-US" sz="1200" b="0" i="0" dirty="0">
                <a:effectLst>
                  <a:outerShdw blurRad="63500" dist="63500" dir="2700000" algn="tl" rotWithShape="0">
                    <a:prstClr val="black">
                      <a:alpha val="40000"/>
                    </a:prstClr>
                  </a:outerShdw>
                </a:effectLst>
                <a:latin typeface="Franklin Gothic Medium" panose="020B0603020102020204" pitchFamily="34" charset="0"/>
              </a:rPr>
              <a:t>If your tank suddenly runs out of hot water, no need to worry. The Hybrid Hot Series by Noritz can continue to provide hot water using the paired NCC199CDV tankless even after your stored supply is depleted*. (*Hot water capabilities are limited)</a:t>
            </a:r>
          </a:p>
        </p:txBody>
      </p:sp>
      <p:pic>
        <p:nvPicPr>
          <p:cNvPr id="33" name="Picture 32">
            <a:extLst>
              <a:ext uri="{FF2B5EF4-FFF2-40B4-BE49-F238E27FC236}">
                <a16:creationId xmlns:a16="http://schemas.microsoft.com/office/drawing/2014/main" id="{4962FE07-E183-35E8-0B7A-6C38F1A0B96E}"/>
              </a:ext>
            </a:extLst>
          </p:cNvPr>
          <p:cNvPicPr>
            <a:picLocks noChangeAspect="1"/>
          </p:cNvPicPr>
          <p:nvPr/>
        </p:nvPicPr>
        <p:blipFill>
          <a:blip r:embed="rId7">
            <a:extLst>
              <a:ext uri="{28A0092B-C50C-407E-A947-70E740481C1C}">
                <a14:useLocalDpi xmlns:a14="http://schemas.microsoft.com/office/drawing/2010/main" val="0"/>
              </a:ext>
            </a:extLst>
          </a:blip>
          <a:srcRect l="29239" t="13550" r="30866" b="13614"/>
          <a:stretch>
            <a:fillRect/>
          </a:stretch>
        </p:blipFill>
        <p:spPr>
          <a:xfrm>
            <a:off x="7321296" y="3708528"/>
            <a:ext cx="602275" cy="1099548"/>
          </a:xfrm>
          <a:prstGeom prst="rect">
            <a:avLst/>
          </a:prstGeom>
          <a:effectLst>
            <a:outerShdw blurRad="63500" dist="38100" dir="2700000" algn="tl" rotWithShape="0">
              <a:prstClr val="black">
                <a:alpha val="40000"/>
              </a:prstClr>
            </a:outerShdw>
          </a:effectLst>
        </p:spPr>
      </p:pic>
      <p:sp>
        <p:nvSpPr>
          <p:cNvPr id="29" name="TextBox 28">
            <a:extLst>
              <a:ext uri="{FF2B5EF4-FFF2-40B4-BE49-F238E27FC236}">
                <a16:creationId xmlns:a16="http://schemas.microsoft.com/office/drawing/2014/main" id="{5AF1978B-A20E-A6C3-D46D-5C5C293D5B89}"/>
              </a:ext>
            </a:extLst>
          </p:cNvPr>
          <p:cNvSpPr txBox="1"/>
          <p:nvPr/>
        </p:nvSpPr>
        <p:spPr>
          <a:xfrm>
            <a:off x="3791012" y="3568718"/>
            <a:ext cx="3476435" cy="984885"/>
          </a:xfrm>
          <a:prstGeom prst="rect">
            <a:avLst/>
          </a:prstGeom>
          <a:noFill/>
        </p:spPr>
        <p:txBody>
          <a:bodyPr wrap="square" rtlCol="0">
            <a:spAutoFit/>
          </a:bodyPr>
          <a:lstStyle/>
          <a:p>
            <a:pPr algn="just"/>
            <a:r>
              <a:rPr lang="en-US" sz="1700" b="1" i="0" cap="all" dirty="0">
                <a:effectLst>
                  <a:outerShdw blurRad="50800" dist="38100" dir="2700000" algn="tl" rotWithShape="0">
                    <a:prstClr val="black">
                      <a:alpha val="40000"/>
                    </a:prstClr>
                  </a:outerShdw>
                </a:effectLst>
                <a:latin typeface="Franklin Gothic Medium" panose="020B0603020102020204" pitchFamily="34" charset="0"/>
              </a:rPr>
              <a:t>FASTER HOT WATER RECOVERY</a:t>
            </a:r>
          </a:p>
          <a:p>
            <a:pPr algn="just"/>
            <a:endParaRPr lang="en-US" sz="400" b="1" i="0" cap="all" dirty="0">
              <a:effectLst>
                <a:outerShdw blurRad="50800" dist="38100" dir="2700000" algn="tl" rotWithShape="0">
                  <a:prstClr val="black">
                    <a:alpha val="40000"/>
                  </a:prstClr>
                </a:outerShdw>
              </a:effectLst>
              <a:latin typeface="Franklin Gothic Medium" panose="020B0603020102020204" pitchFamily="34" charset="0"/>
            </a:endParaRPr>
          </a:p>
          <a:p>
            <a:pPr algn="just"/>
            <a:r>
              <a:rPr lang="en-US" sz="1200" b="0" i="0" dirty="0">
                <a:effectLst>
                  <a:outerShdw blurRad="50800" dist="38100" dir="2700000" algn="tl" rotWithShape="0">
                    <a:prstClr val="black">
                      <a:alpha val="40000"/>
                    </a:prstClr>
                  </a:outerShdw>
                </a:effectLst>
                <a:latin typeface="Franklin Gothic Medium" panose="020B0603020102020204" pitchFamily="34" charset="0"/>
              </a:rPr>
              <a:t>The Hybrid Hot offers the best BTU possible at the quickest rate, providing businesses with energy savings and more.</a:t>
            </a:r>
          </a:p>
        </p:txBody>
      </p:sp>
      <p:pic>
        <p:nvPicPr>
          <p:cNvPr id="37" name="Picture 36">
            <a:extLst>
              <a:ext uri="{FF2B5EF4-FFF2-40B4-BE49-F238E27FC236}">
                <a16:creationId xmlns:a16="http://schemas.microsoft.com/office/drawing/2014/main" id="{521C91DD-739D-FD05-367A-CF9D06FE66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6563" y="3754381"/>
            <a:ext cx="665151" cy="799222"/>
          </a:xfrm>
          <a:prstGeom prst="rect">
            <a:avLst/>
          </a:prstGeom>
          <a:effectLst>
            <a:outerShdw blurRad="63500" dist="38100" dir="2700000" algn="tl" rotWithShape="0">
              <a:prstClr val="black">
                <a:alpha val="40000"/>
              </a:prstClr>
            </a:outerShdw>
          </a:effectLst>
        </p:spPr>
      </p:pic>
      <p:sp>
        <p:nvSpPr>
          <p:cNvPr id="39" name="TextBox 38">
            <a:extLst>
              <a:ext uri="{FF2B5EF4-FFF2-40B4-BE49-F238E27FC236}">
                <a16:creationId xmlns:a16="http://schemas.microsoft.com/office/drawing/2014/main" id="{8FC729A1-BBCE-6E91-0B39-C54BF58D526B}"/>
              </a:ext>
            </a:extLst>
          </p:cNvPr>
          <p:cNvSpPr txBox="1"/>
          <p:nvPr/>
        </p:nvSpPr>
        <p:spPr>
          <a:xfrm>
            <a:off x="7923571" y="5156442"/>
            <a:ext cx="4024788" cy="969496"/>
          </a:xfrm>
          <a:prstGeom prst="rect">
            <a:avLst/>
          </a:prstGeom>
          <a:noFill/>
        </p:spPr>
        <p:txBody>
          <a:bodyPr wrap="square" rtlCol="0">
            <a:spAutoFit/>
          </a:bodyPr>
          <a:lstStyle/>
          <a:p>
            <a:pPr algn="just"/>
            <a:r>
              <a:rPr lang="en-US" sz="1700" b="1" i="0" cap="all" dirty="0">
                <a:effectLst>
                  <a:outerShdw blurRad="63500" dist="63500" dir="2700000" algn="tl" rotWithShape="0">
                    <a:prstClr val="black">
                      <a:alpha val="40000"/>
                    </a:prstClr>
                  </a:outerShdw>
                </a:effectLst>
                <a:latin typeface="Franklin Gothic Medium" panose="020B0603020102020204" pitchFamily="34" charset="0"/>
              </a:rPr>
              <a:t>CEMENT LINING</a:t>
            </a:r>
          </a:p>
          <a:p>
            <a:pPr algn="just"/>
            <a:endParaRPr lang="en-US" sz="400" b="1" i="0" cap="all" dirty="0">
              <a:effectLst>
                <a:outerShdw blurRad="63500" dist="63500" dir="2700000" algn="tl" rotWithShape="0">
                  <a:prstClr val="black">
                    <a:alpha val="40000"/>
                  </a:prstClr>
                </a:outerShdw>
              </a:effectLst>
              <a:latin typeface="Franklin Gothic Medium" panose="020B0603020102020204" pitchFamily="34" charset="0"/>
            </a:endParaRPr>
          </a:p>
          <a:p>
            <a:pPr algn="just"/>
            <a:r>
              <a:rPr lang="en-US" sz="1200" b="0" i="0" dirty="0">
                <a:effectLst>
                  <a:outerShdw blurRad="63500" dist="63500" dir="2700000" algn="tl" rotWithShape="0">
                    <a:prstClr val="black">
                      <a:alpha val="40000"/>
                    </a:prstClr>
                  </a:outerShdw>
                </a:effectLst>
                <a:latin typeface="Franklin Gothic Medium" panose="020B0603020102020204" pitchFamily="34" charset="0"/>
              </a:rPr>
              <a:t>With no anode rod and a greater warranty than other tanks on the market, our tank also features cement lining for superior corrosion resistance.</a:t>
            </a:r>
          </a:p>
        </p:txBody>
      </p:sp>
      <p:sp>
        <p:nvSpPr>
          <p:cNvPr id="41" name="TextBox 40">
            <a:extLst>
              <a:ext uri="{FF2B5EF4-FFF2-40B4-BE49-F238E27FC236}">
                <a16:creationId xmlns:a16="http://schemas.microsoft.com/office/drawing/2014/main" id="{67BA8000-6835-6463-BCD2-DFD597B3A243}"/>
              </a:ext>
            </a:extLst>
          </p:cNvPr>
          <p:cNvSpPr txBox="1"/>
          <p:nvPr/>
        </p:nvSpPr>
        <p:spPr>
          <a:xfrm>
            <a:off x="3076187" y="1055008"/>
            <a:ext cx="8827791" cy="2031325"/>
          </a:xfrm>
          <a:prstGeom prst="rect">
            <a:avLst/>
          </a:prstGeom>
          <a:noFill/>
        </p:spPr>
        <p:txBody>
          <a:bodyPr wrap="square" rtlCol="0">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The Hybrid Hot Series by Noritz brings together the storage of a standard tank and the power and efficiency of a tankless to take on any commercial hot water demand.</a:t>
            </a:r>
          </a:p>
          <a:p>
            <a:endParaRPr lang="en-US" b="0" i="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b="0" i="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Combined to meet the hot water requirements of businesses, the Hybrid Hot Series by Noritz utilizes the latest in tankless and tank storage technologies to create a powerful and reliable solution for businessowners. The Hybrid Hot also offers common venting for multiple units to ensure endless hot water is always available.</a:t>
            </a:r>
          </a:p>
        </p:txBody>
      </p:sp>
      <p:pic>
        <p:nvPicPr>
          <p:cNvPr id="42" name="Picture 8">
            <a:extLst>
              <a:ext uri="{FF2B5EF4-FFF2-40B4-BE49-F238E27FC236}">
                <a16:creationId xmlns:a16="http://schemas.microsoft.com/office/drawing/2014/main" id="{C0B32A78-B5E8-3B37-B695-5A153FEE256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7351" r="17351"/>
          <a:stretch/>
        </p:blipFill>
        <p:spPr bwMode="auto">
          <a:xfrm>
            <a:off x="2893307" y="4966684"/>
            <a:ext cx="1071665" cy="1641183"/>
          </a:xfrm>
          <a:prstGeom prst="rect">
            <a:avLst/>
          </a:prstGeom>
          <a:noFill/>
          <a:effectLst>
            <a:outerShdw blurRad="635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609BA49-0392-FBF5-2550-FDABFC7EA779}"/>
              </a:ext>
            </a:extLst>
          </p:cNvPr>
          <p:cNvSpPr txBox="1"/>
          <p:nvPr/>
        </p:nvSpPr>
        <p:spPr>
          <a:xfrm>
            <a:off x="9093200" y="6258006"/>
            <a:ext cx="2403762" cy="369332"/>
          </a:xfrm>
          <a:prstGeom prst="rect">
            <a:avLst/>
          </a:prstGeom>
          <a:noFill/>
        </p:spPr>
        <p:txBody>
          <a:bodyPr wrap="square" rtlCol="0">
            <a:spAutoFit/>
          </a:bodyPr>
          <a:lstStyle/>
          <a:p>
            <a:r>
              <a:rPr lang="en-US" dirty="0">
                <a:effectLst>
                  <a:outerShdw blurRad="63500" dist="63500" dir="2700000" algn="tl" rotWithShape="0">
                    <a:prstClr val="black">
                      <a:alpha val="40000"/>
                    </a:prstClr>
                  </a:outerShdw>
                </a:effectLst>
                <a:latin typeface="Franklin Gothic Medium" panose="020B0603020102020204" pitchFamily="34" charset="0"/>
              </a:rPr>
              <a:t>Assembled in the USA</a:t>
            </a:r>
          </a:p>
        </p:txBody>
      </p:sp>
      <p:pic>
        <p:nvPicPr>
          <p:cNvPr id="45" name="Picture 44">
            <a:extLst>
              <a:ext uri="{FF2B5EF4-FFF2-40B4-BE49-F238E27FC236}">
                <a16:creationId xmlns:a16="http://schemas.microsoft.com/office/drawing/2014/main" id="{3C69919C-6B44-8C7E-65B9-7864762717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32327" y="5967245"/>
            <a:ext cx="580831" cy="640622"/>
          </a:xfrm>
          <a:prstGeom prst="rect">
            <a:avLst/>
          </a:prstGeom>
          <a:effectLst>
            <a:outerShdw blurRad="63500" dist="63500" dir="2700000" algn="tl" rotWithShape="0">
              <a:prstClr val="black">
                <a:alpha val="40000"/>
              </a:prstClr>
            </a:outerShdw>
          </a:effectLst>
        </p:spPr>
      </p:pic>
      <p:sp>
        <p:nvSpPr>
          <p:cNvPr id="46" name="TextBox 45">
            <a:extLst>
              <a:ext uri="{FF2B5EF4-FFF2-40B4-BE49-F238E27FC236}">
                <a16:creationId xmlns:a16="http://schemas.microsoft.com/office/drawing/2014/main" id="{C59391C5-024C-DEDA-78AF-6B31575D03AF}"/>
              </a:ext>
            </a:extLst>
          </p:cNvPr>
          <p:cNvSpPr txBox="1"/>
          <p:nvPr/>
        </p:nvSpPr>
        <p:spPr>
          <a:xfrm>
            <a:off x="349340" y="5879922"/>
            <a:ext cx="1144064" cy="307777"/>
          </a:xfrm>
          <a:prstGeom prst="rect">
            <a:avLst/>
          </a:prstGeom>
          <a:noFill/>
        </p:spPr>
        <p:txBody>
          <a:bodyPr wrap="square" rtlCol="0">
            <a:spAutoFit/>
          </a:bodyPr>
          <a:lstStyle/>
          <a:p>
            <a:r>
              <a:rPr lang="en-US" sz="1400" i="1"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NHH199100</a:t>
            </a:r>
          </a:p>
        </p:txBody>
      </p:sp>
      <p:pic>
        <p:nvPicPr>
          <p:cNvPr id="4" name="Picture 3">
            <a:extLst>
              <a:ext uri="{FF2B5EF4-FFF2-40B4-BE49-F238E27FC236}">
                <a16:creationId xmlns:a16="http://schemas.microsoft.com/office/drawing/2014/main" id="{1922E5A9-8007-5969-B89E-E15F1306CF04}"/>
              </a:ext>
            </a:extLst>
          </p:cNvPr>
          <p:cNvPicPr>
            <a:picLocks noChangeAspect="1"/>
          </p:cNvPicPr>
          <p:nvPr/>
        </p:nvPicPr>
        <p:blipFill>
          <a:blip r:embed="rId12">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85841987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EA230-E504-44E3-D720-829FC78386AB}"/>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184D266C-4D34-4A64-7C4C-761B5D9531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83766" y="940046"/>
            <a:ext cx="2149215" cy="5745178"/>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6157DBDD-0C5E-3C55-C2EB-4015A27119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21583" y="940045"/>
            <a:ext cx="6409148" cy="5745178"/>
          </a:xfrm>
          <a:prstGeom prst="rect">
            <a:avLst/>
          </a:prstGeom>
          <a:effectLst>
            <a:outerShdw blurRad="63500" dist="63500" dir="2700000" algn="tl" rotWithShape="0">
              <a:prstClr val="black">
                <a:alpha val="40000"/>
              </a:prstClr>
            </a:outerShdw>
          </a:effectLst>
        </p:spPr>
      </p:pic>
      <p:pic>
        <p:nvPicPr>
          <p:cNvPr id="14" name="Picture 13">
            <a:extLst>
              <a:ext uri="{FF2B5EF4-FFF2-40B4-BE49-F238E27FC236}">
                <a16:creationId xmlns:a16="http://schemas.microsoft.com/office/drawing/2014/main" id="{5525F389-6113-6E2E-F4FE-D3DF29FB2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DE69CC7B-505A-4172-FC16-BC12ADD5C6F4}"/>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67D929-1C03-8C25-B271-827AF82FAD97}"/>
              </a:ext>
            </a:extLst>
          </p:cNvPr>
          <p:cNvSpPr txBox="1"/>
          <p:nvPr/>
        </p:nvSpPr>
        <p:spPr>
          <a:xfrm>
            <a:off x="349340" y="5879922"/>
            <a:ext cx="1144064" cy="307777"/>
          </a:xfrm>
          <a:prstGeom prst="rect">
            <a:avLst/>
          </a:prstGeom>
          <a:noFill/>
        </p:spPr>
        <p:txBody>
          <a:bodyPr wrap="square" rtlCol="0">
            <a:spAutoFit/>
          </a:bodyPr>
          <a:lstStyle/>
          <a:p>
            <a:r>
              <a:rPr lang="en-US" sz="1400" i="1"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NHH199100</a:t>
            </a:r>
          </a:p>
        </p:txBody>
      </p:sp>
      <p:pic>
        <p:nvPicPr>
          <p:cNvPr id="6" name="Picture 5">
            <a:extLst>
              <a:ext uri="{FF2B5EF4-FFF2-40B4-BE49-F238E27FC236}">
                <a16:creationId xmlns:a16="http://schemas.microsoft.com/office/drawing/2014/main" id="{542FAED5-716F-5A2C-286A-B00AD4001F50}"/>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32A3E2B5-8BA7-2025-EA35-64CCD18FB8C8}"/>
              </a:ext>
            </a:extLst>
          </p:cNvPr>
          <p:cNvPicPr>
            <a:picLocks noChangeAspect="1"/>
          </p:cNvPicPr>
          <p:nvPr/>
        </p:nvPicPr>
        <p:blipFill>
          <a:blip r:embed="rId6">
            <a:extLst>
              <a:ext uri="{28A0092B-C50C-407E-A947-70E740481C1C}">
                <a14:useLocalDpi xmlns:a14="http://schemas.microsoft.com/office/drawing/2010/main" val="0"/>
              </a:ext>
            </a:extLst>
          </a:blip>
          <a:srcRect l="29130" r="27268"/>
          <a:stretch>
            <a:fillRect/>
          </a:stretch>
        </p:blipFill>
        <p:spPr>
          <a:xfrm>
            <a:off x="213492" y="670301"/>
            <a:ext cx="2429096" cy="5571102"/>
          </a:xfrm>
          <a:prstGeom prst="rect">
            <a:avLst/>
          </a:prstGeom>
          <a:effectLst>
            <a:outerShdw blurRad="63500" dist="63500" dir="2700000" algn="tl" rotWithShape="0">
              <a:prstClr val="black">
                <a:alpha val="40000"/>
              </a:prstClr>
            </a:outerShdw>
          </a:effectLst>
        </p:spPr>
      </p:pic>
      <p:pic>
        <p:nvPicPr>
          <p:cNvPr id="8" name="Picture 2">
            <a:extLst>
              <a:ext uri="{FF2B5EF4-FFF2-40B4-BE49-F238E27FC236}">
                <a16:creationId xmlns:a16="http://schemas.microsoft.com/office/drawing/2014/main" id="{5E04201B-CDD1-8B2D-2635-4C6440E7CFE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018" t="6798" r="10642" b="5548"/>
          <a:stretch>
            <a:fillRect/>
          </a:stretch>
        </p:blipFill>
        <p:spPr bwMode="auto">
          <a:xfrm>
            <a:off x="1650150" y="4322062"/>
            <a:ext cx="1266952" cy="149351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13486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B177E-1E78-7281-1EBD-960C6A73A3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1E140C0-D931-D3A6-AFD0-011D1B3D4D93}"/>
              </a:ext>
            </a:extLst>
          </p:cNvPr>
          <p:cNvSpPr txBox="1"/>
          <p:nvPr/>
        </p:nvSpPr>
        <p:spPr>
          <a:xfrm>
            <a:off x="6837556" y="1221299"/>
            <a:ext cx="5023104" cy="1446550"/>
          </a:xfrm>
          <a:prstGeom prst="rect">
            <a:avLst/>
          </a:prstGeom>
          <a:noFill/>
        </p:spPr>
        <p:txBody>
          <a:bodyPr wrap="square" rtlCol="0">
            <a:spAutoFit/>
          </a:bodyPr>
          <a:lstStyle/>
          <a:p>
            <a:pPr algn="ctr"/>
            <a:r>
              <a:rPr lang="en-US" sz="2200" dirty="0">
                <a:solidFill>
                  <a:schemeClr val="bg1"/>
                </a:solidFill>
                <a:latin typeface="Franklin Gothic Medium" panose="020B0603020102020204" pitchFamily="34" charset="0"/>
              </a:rPr>
              <a:t>The NCC199CDV on the Hybrid Hot Unit comes programmed from the factory to function like a tankless and storage system without the system controller.</a:t>
            </a:r>
          </a:p>
        </p:txBody>
      </p:sp>
      <p:pic>
        <p:nvPicPr>
          <p:cNvPr id="2" name="Picture 1">
            <a:extLst>
              <a:ext uri="{FF2B5EF4-FFF2-40B4-BE49-F238E27FC236}">
                <a16:creationId xmlns:a16="http://schemas.microsoft.com/office/drawing/2014/main" id="{BF0B0E38-CFD0-F961-7302-5133F8CE64F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078" t="1533" r="3553" b="1917"/>
          <a:stretch>
            <a:fillRect/>
          </a:stretch>
        </p:blipFill>
        <p:spPr>
          <a:xfrm>
            <a:off x="6707385" y="3017127"/>
            <a:ext cx="5283447" cy="3294079"/>
          </a:xfrm>
          <a:prstGeom prst="rect">
            <a:avLst/>
          </a:prstGeom>
          <a:effectLst>
            <a:outerShdw blurRad="63500" dist="63500" dir="2700000" algn="tl" rotWithShape="0">
              <a:prstClr val="black">
                <a:alpha val="40000"/>
              </a:prstClr>
            </a:outerShdw>
          </a:effectLst>
        </p:spPr>
      </p:pic>
      <p:pic>
        <p:nvPicPr>
          <p:cNvPr id="16" name="Picture 15">
            <a:extLst>
              <a:ext uri="{FF2B5EF4-FFF2-40B4-BE49-F238E27FC236}">
                <a16:creationId xmlns:a16="http://schemas.microsoft.com/office/drawing/2014/main" id="{1BD9CB34-8A0C-9667-C375-A74460B49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7" name="Straight Arrow Connector 16">
            <a:extLst>
              <a:ext uri="{FF2B5EF4-FFF2-40B4-BE49-F238E27FC236}">
                <a16:creationId xmlns:a16="http://schemas.microsoft.com/office/drawing/2014/main" id="{D2AD5B85-BD2C-C6FB-B20F-CA34F780F66D}"/>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EADBE3-5ABB-F5B6-79E7-50746B122E09}"/>
              </a:ext>
            </a:extLst>
          </p:cNvPr>
          <p:cNvSpPr txBox="1"/>
          <p:nvPr/>
        </p:nvSpPr>
        <p:spPr>
          <a:xfrm>
            <a:off x="349340" y="5879922"/>
            <a:ext cx="1144064" cy="307777"/>
          </a:xfrm>
          <a:prstGeom prst="rect">
            <a:avLst/>
          </a:prstGeom>
          <a:noFill/>
        </p:spPr>
        <p:txBody>
          <a:bodyPr wrap="square" rtlCol="0">
            <a:spAutoFit/>
          </a:bodyPr>
          <a:lstStyle/>
          <a:p>
            <a:r>
              <a:rPr lang="en-US" sz="1400" i="1"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NHH199100</a:t>
            </a:r>
          </a:p>
        </p:txBody>
      </p:sp>
      <p:pic>
        <p:nvPicPr>
          <p:cNvPr id="9" name="Picture 8">
            <a:extLst>
              <a:ext uri="{FF2B5EF4-FFF2-40B4-BE49-F238E27FC236}">
                <a16:creationId xmlns:a16="http://schemas.microsoft.com/office/drawing/2014/main" id="{E2502FF6-38D8-C246-4F46-4D15E79A8624}"/>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C84FC6FF-69B5-ADF6-9EC2-F32F61FC545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94266" y="1013019"/>
            <a:ext cx="3422623" cy="5510587"/>
          </a:xfrm>
          <a:prstGeom prst="rect">
            <a:avLst/>
          </a:prstGeom>
        </p:spPr>
      </p:pic>
      <p:pic>
        <p:nvPicPr>
          <p:cNvPr id="3" name="Picture 2">
            <a:extLst>
              <a:ext uri="{FF2B5EF4-FFF2-40B4-BE49-F238E27FC236}">
                <a16:creationId xmlns:a16="http://schemas.microsoft.com/office/drawing/2014/main" id="{F6C1053D-E460-7792-3ED3-D9116D0D8853}"/>
              </a:ext>
            </a:extLst>
          </p:cNvPr>
          <p:cNvPicPr>
            <a:picLocks noChangeAspect="1"/>
          </p:cNvPicPr>
          <p:nvPr/>
        </p:nvPicPr>
        <p:blipFill>
          <a:blip r:embed="rId7">
            <a:extLst>
              <a:ext uri="{28A0092B-C50C-407E-A947-70E740481C1C}">
                <a14:useLocalDpi xmlns:a14="http://schemas.microsoft.com/office/drawing/2010/main" val="0"/>
              </a:ext>
            </a:extLst>
          </a:blip>
          <a:srcRect l="29130" r="27268"/>
          <a:stretch>
            <a:fillRect/>
          </a:stretch>
        </p:blipFill>
        <p:spPr>
          <a:xfrm>
            <a:off x="213492" y="670301"/>
            <a:ext cx="2429096" cy="5571102"/>
          </a:xfrm>
          <a:prstGeom prst="rect">
            <a:avLst/>
          </a:prstGeom>
          <a:effectLst>
            <a:outerShdw blurRad="63500" dist="63500" dir="2700000" algn="tl" rotWithShape="0">
              <a:prstClr val="black">
                <a:alpha val="40000"/>
              </a:prstClr>
            </a:outerShdw>
          </a:effectLst>
        </p:spPr>
      </p:pic>
      <p:pic>
        <p:nvPicPr>
          <p:cNvPr id="6" name="Picture 2">
            <a:extLst>
              <a:ext uri="{FF2B5EF4-FFF2-40B4-BE49-F238E27FC236}">
                <a16:creationId xmlns:a16="http://schemas.microsoft.com/office/drawing/2014/main" id="{B441A879-4588-F4E3-0678-AA717C96F46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018" t="6798" r="10642" b="5548"/>
          <a:stretch>
            <a:fillRect/>
          </a:stretch>
        </p:blipFill>
        <p:spPr bwMode="auto">
          <a:xfrm>
            <a:off x="1650150" y="4322062"/>
            <a:ext cx="1266952" cy="149351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15623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tate SBD100 199NES(A) Sandblaster 100 gal Gas Commercial Hot Water Heater">
            <a:extLst>
              <a:ext uri="{FF2B5EF4-FFF2-40B4-BE49-F238E27FC236}">
                <a16:creationId xmlns:a16="http://schemas.microsoft.com/office/drawing/2014/main" id="{09BDBC4B-2013-DCF1-949E-D84983C77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9" y="1040754"/>
            <a:ext cx="2426146" cy="5174208"/>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4E45EF-CDA1-C5B1-BA43-37EACB58E0BA}"/>
              </a:ext>
            </a:extLst>
          </p:cNvPr>
          <p:cNvSpPr txBox="1"/>
          <p:nvPr/>
        </p:nvSpPr>
        <p:spPr>
          <a:xfrm>
            <a:off x="2616881" y="1390904"/>
            <a:ext cx="5129784" cy="4708981"/>
          </a:xfrm>
          <a:prstGeom prst="rect">
            <a:avLst/>
          </a:prstGeom>
          <a:noFill/>
        </p:spPr>
        <p:txBody>
          <a:bodyPr wrap="square" rtlCol="0">
            <a:spAutoFit/>
          </a:bodyPr>
          <a:lstStyle/>
          <a:p>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 Standard Efficiency Commercial Gas water Heater can reach temperatures over 500ºF at the burner chamber. The constant expansion and contraction of the steel tank and heat related stresses to the tank can, over time shorten its life (Stress Crack Corrosion). </a:t>
            </a:r>
          </a:p>
          <a:p>
            <a:endParaRPr lang="en-US" sz="1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Add in the accumulation of scale build up in the bottom of the tank (covering the burner) acting as an insulated layer. Causing the heater to fire longer each time the tank needs to be regenerated.</a:t>
            </a:r>
          </a:p>
          <a:p>
            <a:endParaRPr lang="en-US" sz="1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These main two factors add to shorter tank life. The hotter the outlet water needs to be, the more effect it will have on the tank.</a:t>
            </a:r>
          </a:p>
        </p:txBody>
      </p:sp>
      <p:pic>
        <p:nvPicPr>
          <p:cNvPr id="4100" name="Picture 4" descr="How To Flush Your Water Heater">
            <a:extLst>
              <a:ext uri="{FF2B5EF4-FFF2-40B4-BE49-F238E27FC236}">
                <a16:creationId xmlns:a16="http://schemas.microsoft.com/office/drawing/2014/main" id="{2DEA5194-17F8-FB06-2B70-DA0009FDA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6105" y="4786130"/>
            <a:ext cx="1526810" cy="1428832"/>
          </a:xfrm>
          <a:prstGeom prst="rect">
            <a:avLst/>
          </a:prstGeom>
          <a:noFill/>
          <a:ln>
            <a:solidFill>
              <a:schemeClr val="tx1"/>
            </a:solid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CONDENSING COMMERCIAL GAS WATER HEATERS">
            <a:extLst>
              <a:ext uri="{FF2B5EF4-FFF2-40B4-BE49-F238E27FC236}">
                <a16:creationId xmlns:a16="http://schemas.microsoft.com/office/drawing/2014/main" id="{926488ED-0FBC-7EC6-4EAE-230DAE120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8389" y="4786130"/>
            <a:ext cx="1907564" cy="1428832"/>
          </a:xfrm>
          <a:prstGeom prst="rect">
            <a:avLst/>
          </a:prstGeom>
          <a:noFill/>
          <a:ln>
            <a:solidFill>
              <a:schemeClr val="tx1"/>
            </a:solid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4BBF1DD-BEA2-4C60-BB82-33B7A6001229}"/>
              </a:ext>
            </a:extLst>
          </p:cNvPr>
          <p:cNvPicPr/>
          <p:nvPr/>
        </p:nvPicPr>
        <p:blipFill rotWithShape="1">
          <a:blip r:embed="rId5" cstate="print">
            <a:extLst>
              <a:ext uri="{28A0092B-C50C-407E-A947-70E740481C1C}">
                <a14:useLocalDpi xmlns:a14="http://schemas.microsoft.com/office/drawing/2010/main" val="0"/>
              </a:ext>
            </a:extLst>
          </a:blip>
          <a:srcRect l="26295" r="11718"/>
          <a:stretch/>
        </p:blipFill>
        <p:spPr bwMode="auto">
          <a:xfrm>
            <a:off x="8245264" y="1030998"/>
            <a:ext cx="3089969" cy="3261917"/>
          </a:xfrm>
          <a:prstGeom prst="rect">
            <a:avLst/>
          </a:prstGeom>
          <a:noFill/>
          <a:ln>
            <a:solidFill>
              <a:schemeClr val="tx1"/>
            </a:solidFill>
          </a:ln>
          <a:effectLst>
            <a:outerShdw blurRad="63500" dist="63500" dir="2700000" algn="tl" rotWithShape="0">
              <a:prstClr val="black">
                <a:alpha val="40000"/>
              </a:prstClr>
            </a:outerShdw>
          </a:effectLst>
        </p:spPr>
      </p:pic>
      <p:sp>
        <p:nvSpPr>
          <p:cNvPr id="2" name="TextBox 1">
            <a:extLst>
              <a:ext uri="{FF2B5EF4-FFF2-40B4-BE49-F238E27FC236}">
                <a16:creationId xmlns:a16="http://schemas.microsoft.com/office/drawing/2014/main" id="{DECC7F25-CC3C-D95C-3B46-B74341BC547D}"/>
              </a:ext>
            </a:extLst>
          </p:cNvPr>
          <p:cNvSpPr txBox="1"/>
          <p:nvPr/>
        </p:nvSpPr>
        <p:spPr>
          <a:xfrm>
            <a:off x="8957069" y="4416798"/>
            <a:ext cx="1974195" cy="369332"/>
          </a:xfrm>
          <a:prstGeom prst="rect">
            <a:avLst/>
          </a:prstGeom>
          <a:noFill/>
        </p:spPr>
        <p:txBody>
          <a:bodyPr wrap="none" rtlCol="0">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AO Smith Cyclone</a:t>
            </a:r>
          </a:p>
        </p:txBody>
      </p:sp>
      <p:sp>
        <p:nvSpPr>
          <p:cNvPr id="4" name="Title 1">
            <a:extLst>
              <a:ext uri="{FF2B5EF4-FFF2-40B4-BE49-F238E27FC236}">
                <a16:creationId xmlns:a16="http://schemas.microsoft.com/office/drawing/2014/main" id="{686EC22E-3616-100D-89DB-4D06ED6BE2AD}"/>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THERMAL CYCLING &amp; HEAT STRESS</a:t>
            </a:r>
          </a:p>
        </p:txBody>
      </p:sp>
      <p:cxnSp>
        <p:nvCxnSpPr>
          <p:cNvPr id="8" name="Straight Arrow Connector 7">
            <a:extLst>
              <a:ext uri="{FF2B5EF4-FFF2-40B4-BE49-F238E27FC236}">
                <a16:creationId xmlns:a16="http://schemas.microsoft.com/office/drawing/2014/main" id="{BEB34301-58A9-EDCB-D62F-154ABEBA8399}"/>
              </a:ext>
            </a:extLst>
          </p:cNvPr>
          <p:cNvCxnSpPr>
            <a:cxnSpLocks/>
          </p:cNvCxnSpPr>
          <p:nvPr/>
        </p:nvCxnSpPr>
        <p:spPr>
          <a:xfrm>
            <a:off x="115054" y="777904"/>
            <a:ext cx="1080694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D7E830D-8D0B-47CF-6019-6E671EB0B4D7}"/>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62702292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6C20CFF-F3BC-9BA9-3136-75FB8CD6AA3D}"/>
              </a:ext>
            </a:extLst>
          </p:cNvPr>
          <p:cNvSpPr txBox="1"/>
          <p:nvPr/>
        </p:nvSpPr>
        <p:spPr>
          <a:xfrm flipH="1">
            <a:off x="3147038" y="1763286"/>
            <a:ext cx="6210321" cy="3939540"/>
          </a:xfrm>
          <a:prstGeom prst="rect">
            <a:avLst/>
          </a:prstGeom>
          <a:noFill/>
        </p:spPr>
        <p:txBody>
          <a:bodyPr wrap="square" lIns="91440" tIns="45720" rIns="91440" bIns="45720" rtlCol="0" anchor="t">
            <a:spAutoFit/>
          </a:bodyPr>
          <a:lstStyle/>
          <a:p>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Our Hybrid Hot by Noritz reduces the amount of heat stress and thermal wear to the tank by up to 2/3 of commercial tank heaters. The Hybrid Hot storage tank will never see temperatures above 185ºF.</a:t>
            </a:r>
          </a:p>
          <a:p>
            <a:endPar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Also, with no burner under the tank, expansion and contraction </a:t>
            </a: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of</a:t>
            </a:r>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the tank will be held to a minimum.</a:t>
            </a:r>
          </a:p>
          <a:p>
            <a:endPar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Our concrete lined tank adds another layer of protection.</a:t>
            </a:r>
          </a:p>
        </p:txBody>
      </p:sp>
      <p:pic>
        <p:nvPicPr>
          <p:cNvPr id="2" name="Picture 2">
            <a:extLst>
              <a:ext uri="{FF2B5EF4-FFF2-40B4-BE49-F238E27FC236}">
                <a16:creationId xmlns:a16="http://schemas.microsoft.com/office/drawing/2014/main" id="{4B953CD8-D5F4-C254-C484-8E3860EC2D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3473" y="2034161"/>
            <a:ext cx="3557577" cy="3556755"/>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B476D4-33A7-96DA-855D-654E011C3801}"/>
              </a:ext>
            </a:extLst>
          </p:cNvPr>
          <p:cNvPicPr>
            <a:picLocks noChangeAspect="1"/>
          </p:cNvPicPr>
          <p:nvPr/>
        </p:nvPicPr>
        <p:blipFill>
          <a:blip r:embed="rId3">
            <a:extLst>
              <a:ext uri="{28A0092B-C50C-407E-A947-70E740481C1C}">
                <a14:useLocalDpi xmlns:a14="http://schemas.microsoft.com/office/drawing/2010/main" val="0"/>
              </a:ext>
            </a:extLst>
          </a:blip>
          <a:srcRect l="27422" r="27422"/>
          <a:stretch/>
        </p:blipFill>
        <p:spPr>
          <a:xfrm>
            <a:off x="132081" y="777904"/>
            <a:ext cx="2702560" cy="5985067"/>
          </a:xfrm>
          <a:prstGeom prst="rect">
            <a:avLst/>
          </a:prstGeom>
          <a:effectLst>
            <a:outerShdw blurRad="63500" dist="63500" dir="2700000" algn="tl" rotWithShape="0">
              <a:prstClr val="black">
                <a:alpha val="40000"/>
              </a:prstClr>
            </a:outerShdw>
          </a:effectLst>
        </p:spPr>
      </p:pic>
      <p:sp>
        <p:nvSpPr>
          <p:cNvPr id="7" name="Title 1">
            <a:extLst>
              <a:ext uri="{FF2B5EF4-FFF2-40B4-BE49-F238E27FC236}">
                <a16:creationId xmlns:a16="http://schemas.microsoft.com/office/drawing/2014/main" id="{54AA4117-F52E-1230-4E5B-FC9F7509C6DD}"/>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THERMAL CYCLING &amp; HEAT STRESS</a:t>
            </a:r>
          </a:p>
        </p:txBody>
      </p:sp>
      <p:cxnSp>
        <p:nvCxnSpPr>
          <p:cNvPr id="8" name="Straight Arrow Connector 7">
            <a:extLst>
              <a:ext uri="{FF2B5EF4-FFF2-40B4-BE49-F238E27FC236}">
                <a16:creationId xmlns:a16="http://schemas.microsoft.com/office/drawing/2014/main" id="{038EF0E1-0ED0-B407-A50E-CFFF7C8137D6}"/>
              </a:ext>
            </a:extLst>
          </p:cNvPr>
          <p:cNvCxnSpPr>
            <a:cxnSpLocks/>
          </p:cNvCxnSpPr>
          <p:nvPr/>
        </p:nvCxnSpPr>
        <p:spPr>
          <a:xfrm>
            <a:off x="115054" y="777904"/>
            <a:ext cx="1080694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BE712DF-6F44-BF10-4F3B-785D39259C1A}"/>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17042132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75BDA-EA4A-EE30-01DD-2D7DDABC0252}"/>
            </a:ext>
          </a:extLst>
        </p:cNvPr>
        <p:cNvGrpSpPr/>
        <p:nvPr/>
      </p:nvGrpSpPr>
      <p:grpSpPr>
        <a:xfrm>
          <a:off x="0" y="0"/>
          <a:ext cx="0" cy="0"/>
          <a:chOff x="0" y="0"/>
          <a:chExt cx="0" cy="0"/>
        </a:xfrm>
      </p:grpSpPr>
      <p:sp>
        <p:nvSpPr>
          <p:cNvPr id="7" name="Content Placeholder 1033">
            <a:extLst>
              <a:ext uri="{FF2B5EF4-FFF2-40B4-BE49-F238E27FC236}">
                <a16:creationId xmlns:a16="http://schemas.microsoft.com/office/drawing/2014/main" id="{86131504-9AD0-9D36-286F-E69E1C036ACA}"/>
              </a:ext>
            </a:extLst>
          </p:cNvPr>
          <p:cNvSpPr txBox="1">
            <a:spLocks/>
          </p:cNvSpPr>
          <p:nvPr/>
        </p:nvSpPr>
        <p:spPr>
          <a:xfrm>
            <a:off x="4476519" y="1250124"/>
            <a:ext cx="7715481" cy="5568696"/>
          </a:xfrm>
          <a:prstGeom prst="rect">
            <a:avLst/>
          </a:prstGeom>
          <a:noFill/>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dirty="0">
                <a:solidFill>
                  <a:schemeClr val="bg1"/>
                </a:solidFill>
                <a:latin typeface="Franklin Gothic Medium" panose="020B0603020102020204" pitchFamily="34" charset="0"/>
              </a:rPr>
              <a:t>Indoor Model: NCC300DV (4” PVC, CPVC, PP and 5” SS w/ adapters)</a:t>
            </a:r>
          </a:p>
          <a:p>
            <a:r>
              <a:rPr lang="en-US" sz="2400" dirty="0">
                <a:solidFill>
                  <a:schemeClr val="bg1"/>
                </a:solidFill>
                <a:latin typeface="Franklin Gothic Medium" panose="020B0603020102020204" pitchFamily="34" charset="0"/>
              </a:rPr>
              <a:t>Outdoor Model: NCC300OD (no vent cap required)</a:t>
            </a:r>
          </a:p>
          <a:p>
            <a:r>
              <a:rPr lang="en-US" sz="2400" dirty="0">
                <a:solidFill>
                  <a:schemeClr val="bg1"/>
                </a:solidFill>
                <a:latin typeface="Franklin Gothic Medium" panose="020B0603020102020204" pitchFamily="34" charset="0"/>
              </a:rPr>
              <a:t>BTU Range: 15,000 – 300,000 BTUh</a:t>
            </a:r>
          </a:p>
          <a:p>
            <a:r>
              <a:rPr lang="en-US" sz="2400" dirty="0">
                <a:solidFill>
                  <a:schemeClr val="bg1"/>
                </a:solidFill>
                <a:latin typeface="Franklin Gothic Medium" panose="020B0603020102020204" pitchFamily="34" charset="0"/>
              </a:rPr>
              <a:t>Flow Range: 0.5 – 13.2 gpm</a:t>
            </a:r>
          </a:p>
          <a:p>
            <a:r>
              <a:rPr lang="en-US" sz="2400" dirty="0">
                <a:solidFill>
                  <a:schemeClr val="bg1"/>
                </a:solidFill>
                <a:latin typeface="Franklin Gothic Medium" panose="020B0603020102020204" pitchFamily="34" charset="0"/>
              </a:rPr>
              <a:t>Temperature Range: 100 F – 185 F</a:t>
            </a:r>
          </a:p>
          <a:p>
            <a:r>
              <a:rPr lang="en-US" sz="2400" dirty="0">
                <a:solidFill>
                  <a:schemeClr val="bg1"/>
                </a:solidFill>
                <a:latin typeface="Franklin Gothic Medium" panose="020B0603020102020204" pitchFamily="34" charset="0"/>
              </a:rPr>
              <a:t>Thermal Efficiency: 97%</a:t>
            </a:r>
          </a:p>
          <a:p>
            <a:r>
              <a:rPr lang="en-US" sz="2400" dirty="0">
                <a:solidFill>
                  <a:schemeClr val="bg1"/>
                </a:solidFill>
                <a:latin typeface="Franklin Gothic Medium" panose="020B0603020102020204" pitchFamily="34" charset="0"/>
              </a:rPr>
              <a:t>Turndown Ratio: 20:1  </a:t>
            </a:r>
          </a:p>
          <a:p>
            <a:r>
              <a:rPr lang="en-US" sz="2400" dirty="0">
                <a:solidFill>
                  <a:schemeClr val="bg1"/>
                </a:solidFill>
                <a:latin typeface="Franklin Gothic Medium" panose="020B0603020102020204" pitchFamily="34" charset="0"/>
              </a:rPr>
              <a:t>Multi System: up to 24 units (up to 7.2 million BTUh)</a:t>
            </a:r>
          </a:p>
          <a:p>
            <a:r>
              <a:rPr lang="en-US" sz="2400" dirty="0">
                <a:solidFill>
                  <a:schemeClr val="bg1"/>
                </a:solidFill>
                <a:latin typeface="Franklin Gothic Medium" panose="020B0603020102020204" pitchFamily="34" charset="0"/>
              </a:rPr>
              <a:t>Warranty: 5 yr HEX, 5 yr parts, 1 yr labor</a:t>
            </a:r>
          </a:p>
          <a:p>
            <a:r>
              <a:rPr lang="en-US" sz="2400" dirty="0">
                <a:solidFill>
                  <a:schemeClr val="bg1"/>
                </a:solidFill>
                <a:latin typeface="Franklin Gothic Medium" panose="020B0603020102020204" pitchFamily="34" charset="0"/>
              </a:rPr>
              <a:t>HEX: K type copper (primary) SS (secondary)</a:t>
            </a:r>
          </a:p>
        </p:txBody>
      </p:sp>
      <p:pic>
        <p:nvPicPr>
          <p:cNvPr id="5" name="Picture 2">
            <a:extLst>
              <a:ext uri="{FF2B5EF4-FFF2-40B4-BE49-F238E27FC236}">
                <a16:creationId xmlns:a16="http://schemas.microsoft.com/office/drawing/2014/main" id="{9C62C340-813C-C8C0-05AC-546699923A7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500"/>
                    </a14:imgEffect>
                  </a14:imgLayer>
                </a14:imgProps>
              </a:ext>
              <a:ext uri="{28A0092B-C50C-407E-A947-70E740481C1C}">
                <a14:useLocalDpi xmlns:a14="http://schemas.microsoft.com/office/drawing/2010/main" val="0"/>
              </a:ext>
            </a:extLst>
          </a:blip>
          <a:stretch>
            <a:fillRect/>
          </a:stretch>
        </p:blipFill>
        <p:spPr bwMode="auto">
          <a:xfrm>
            <a:off x="2199725" y="1966735"/>
            <a:ext cx="2158922" cy="3334245"/>
          </a:xfrm>
          <a:prstGeom prst="rect">
            <a:avLst/>
          </a:prstGeom>
          <a:noFill/>
          <a:effectLst>
            <a:outerShdw blurRad="762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03E06A0-C233-6C05-BFE1-15D4AAF54F8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500"/>
                    </a14:imgEffect>
                  </a14:imgLayer>
                </a14:imgProps>
              </a:ext>
              <a:ext uri="{28A0092B-C50C-407E-A947-70E740481C1C}">
                <a14:useLocalDpi xmlns:a14="http://schemas.microsoft.com/office/drawing/2010/main" val="0"/>
              </a:ext>
            </a:extLst>
          </a:blip>
          <a:stretch>
            <a:fillRect/>
          </a:stretch>
        </p:blipFill>
        <p:spPr bwMode="auto">
          <a:xfrm>
            <a:off x="109728" y="1761502"/>
            <a:ext cx="2108329" cy="3558363"/>
          </a:xfrm>
          <a:prstGeom prst="rect">
            <a:avLst/>
          </a:prstGeom>
          <a:noFill/>
          <a:effectLst>
            <a:outerShdw blurRad="762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122D99-77CE-9E2F-AF01-496D3A7A876A}"/>
              </a:ext>
            </a:extLst>
          </p:cNvPr>
          <p:cNvSpPr txBox="1"/>
          <p:nvPr/>
        </p:nvSpPr>
        <p:spPr>
          <a:xfrm>
            <a:off x="192740" y="5387993"/>
            <a:ext cx="3399692" cy="369332"/>
          </a:xfrm>
          <a:prstGeom prst="rect">
            <a:avLst/>
          </a:prstGeom>
          <a:noFill/>
          <a:effectLst>
            <a:outerShdw blurRad="63500" dist="63500" dir="2700000" algn="tl" rotWithShape="0">
              <a:prstClr val="black">
                <a:alpha val="40000"/>
              </a:prstClr>
            </a:outerShdw>
          </a:effectLst>
        </p:spPr>
        <p:txBody>
          <a:bodyPr wrap="square" rtlCol="0">
            <a:spAutoFit/>
          </a:bodyPr>
          <a:lstStyle/>
          <a:p>
            <a:r>
              <a:rPr lang="en-US" dirty="0">
                <a:solidFill>
                  <a:schemeClr val="bg1"/>
                </a:solidFill>
                <a:latin typeface="Franklin Gothic Medium" panose="020B0603020102020204" pitchFamily="34" charset="0"/>
              </a:rPr>
              <a:t>Sales only in CA, MN &amp; WI</a:t>
            </a:r>
          </a:p>
        </p:txBody>
      </p:sp>
      <p:sp>
        <p:nvSpPr>
          <p:cNvPr id="2" name="Title 1">
            <a:extLst>
              <a:ext uri="{FF2B5EF4-FFF2-40B4-BE49-F238E27FC236}">
                <a16:creationId xmlns:a16="http://schemas.microsoft.com/office/drawing/2014/main" id="{D82E90B5-9CCA-DDEE-8CBC-E82BC887FE4F}"/>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NCC300 SERIES</a:t>
            </a:r>
          </a:p>
        </p:txBody>
      </p:sp>
      <p:cxnSp>
        <p:nvCxnSpPr>
          <p:cNvPr id="3" name="Straight Arrow Connector 2">
            <a:extLst>
              <a:ext uri="{FF2B5EF4-FFF2-40B4-BE49-F238E27FC236}">
                <a16:creationId xmlns:a16="http://schemas.microsoft.com/office/drawing/2014/main" id="{08750D86-AE1C-B926-DB6A-48721EABB26B}"/>
              </a:ext>
            </a:extLst>
          </p:cNvPr>
          <p:cNvCxnSpPr>
            <a:cxnSpLocks/>
          </p:cNvCxnSpPr>
          <p:nvPr/>
        </p:nvCxnSpPr>
        <p:spPr>
          <a:xfrm>
            <a:off x="115054" y="777904"/>
            <a:ext cx="495986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328E118-2E66-37D3-3765-2D837ABDF009}"/>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30137182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C58E13-7E39-3145-70E8-EFD194A0FE8A}"/>
              </a:ext>
            </a:extLst>
          </p:cNvPr>
          <p:cNvSpPr txBox="1"/>
          <p:nvPr/>
        </p:nvSpPr>
        <p:spPr>
          <a:xfrm>
            <a:off x="324768" y="1106446"/>
            <a:ext cx="5266659" cy="5016758"/>
          </a:xfrm>
          <a:prstGeom prst="rect">
            <a:avLst/>
          </a:prstGeom>
          <a:noFill/>
        </p:spPr>
        <p:txBody>
          <a:bodyPr wrap="square" rtlCol="0">
            <a:spAutoFit/>
          </a:bodyPr>
          <a:lstStyle/>
          <a:p>
            <a:r>
              <a:rPr lang="en-US" sz="2800" u="sng" dirty="0">
                <a:solidFill>
                  <a:srgbClr val="0070C0"/>
                </a:solidFill>
                <a:effectLst>
                  <a:outerShdw blurRad="63500" dist="63500" dir="2700000" algn="tl" rotWithShape="0">
                    <a:prstClr val="black">
                      <a:alpha val="40000"/>
                    </a:prstClr>
                  </a:outerShdw>
                </a:effectLst>
                <a:latin typeface="Franklin Gothic Medium" panose="020B0603020102020204" pitchFamily="34" charset="0"/>
              </a:rPr>
              <a:t>Hydrastone Lining</a:t>
            </a:r>
          </a:p>
          <a:p>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 seamless ½” thick lining is impervious to adverse water conditions and is proven to be the most effective method of preventing tank failure due to corrosion. Hydrastone lining absorbs and traps water, which then loses its oxygen and becomes inert, thus preventing tank corrosion.</a:t>
            </a:r>
          </a:p>
          <a:p>
            <a:endParaRPr lang="en-US" sz="2200" dirty="0">
              <a:effectLst>
                <a:outerShdw blurRad="63500" dist="63500" dir="2700000" algn="tl" rotWithShape="0">
                  <a:prstClr val="black">
                    <a:alpha val="40000"/>
                  </a:prstClr>
                </a:outerShdw>
              </a:effectLst>
              <a:latin typeface="Franklin Gothic Medium" panose="020B0603020102020204" pitchFamily="34" charset="0"/>
            </a:endParaRPr>
          </a:p>
          <a:p>
            <a:r>
              <a:rPr lang="en-US" sz="2800" u="sng" dirty="0">
                <a:solidFill>
                  <a:srgbClr val="0070C0"/>
                </a:solidFill>
                <a:effectLst>
                  <a:outerShdw blurRad="63500" dist="63500" dir="2700000" algn="tl" rotWithShape="0">
                    <a:prstClr val="black">
                      <a:alpha val="40000"/>
                    </a:prstClr>
                  </a:outerShdw>
                </a:effectLst>
                <a:latin typeface="Franklin Gothic Medium" panose="020B0603020102020204" pitchFamily="34" charset="0"/>
              </a:rPr>
              <a:t>Premium Insulation</a:t>
            </a:r>
          </a:p>
          <a:p>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2” thick polyurethane foam combined with heat-retaining Hydrastone lining allows less than 0.3ºF heat loss per hour.</a:t>
            </a:r>
          </a:p>
        </p:txBody>
      </p:sp>
      <p:sp>
        <p:nvSpPr>
          <p:cNvPr id="9" name="TextBox 8">
            <a:extLst>
              <a:ext uri="{FF2B5EF4-FFF2-40B4-BE49-F238E27FC236}">
                <a16:creationId xmlns:a16="http://schemas.microsoft.com/office/drawing/2014/main" id="{CBF60724-274E-2968-5B71-EFACA2E3A121}"/>
              </a:ext>
            </a:extLst>
          </p:cNvPr>
          <p:cNvSpPr txBox="1"/>
          <p:nvPr/>
        </p:nvSpPr>
        <p:spPr>
          <a:xfrm>
            <a:off x="6666614" y="1237584"/>
            <a:ext cx="5050464" cy="1107996"/>
          </a:xfrm>
          <a:prstGeom prst="rect">
            <a:avLst/>
          </a:prstGeom>
          <a:noFill/>
        </p:spPr>
        <p:txBody>
          <a:bodyPr wrap="square" rtlCol="0">
            <a:spAutoFit/>
          </a:bodyPr>
          <a:lstStyle/>
          <a:p>
            <a:r>
              <a:rPr lang="en-US" sz="2200"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rPr>
              <a:t>0.005” </a:t>
            </a:r>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Glass lined storage tanks require an anode rod to attract the corrosive minerals that attack the water heater</a:t>
            </a:r>
          </a:p>
        </p:txBody>
      </p:sp>
      <p:sp>
        <p:nvSpPr>
          <p:cNvPr id="2" name="Title 1">
            <a:extLst>
              <a:ext uri="{FF2B5EF4-FFF2-40B4-BE49-F238E27FC236}">
                <a16:creationId xmlns:a16="http://schemas.microsoft.com/office/drawing/2014/main" id="{4B4B3777-49B9-1A8B-4FF0-C019703C4FD7}"/>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CEMENT LINED VS. GLASS LINED</a:t>
            </a:r>
          </a:p>
        </p:txBody>
      </p:sp>
      <p:cxnSp>
        <p:nvCxnSpPr>
          <p:cNvPr id="3" name="Straight Arrow Connector 2">
            <a:extLst>
              <a:ext uri="{FF2B5EF4-FFF2-40B4-BE49-F238E27FC236}">
                <a16:creationId xmlns:a16="http://schemas.microsoft.com/office/drawing/2014/main" id="{B82FA28E-3063-C99B-20E8-7F0AB0D5A2A4}"/>
              </a:ext>
            </a:extLst>
          </p:cNvPr>
          <p:cNvCxnSpPr>
            <a:cxnSpLocks/>
          </p:cNvCxnSpPr>
          <p:nvPr/>
        </p:nvCxnSpPr>
        <p:spPr>
          <a:xfrm>
            <a:off x="115054" y="777904"/>
            <a:ext cx="997890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38D96EB-8A97-8422-4BAA-7C7381CE9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574" y="3321166"/>
            <a:ext cx="5276218" cy="2967873"/>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BBFCEA6B-FE24-2342-2E61-6E54490BA090}"/>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47854189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C27CF-EC3D-ACBA-3F50-03B853188322}"/>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8EE6E677-CF43-F3BF-85DD-EB07B7961ED3}"/>
              </a:ext>
            </a:extLst>
          </p:cNvPr>
          <p:cNvPicPr>
            <a:picLocks noChangeAspect="1"/>
          </p:cNvPicPr>
          <p:nvPr/>
        </p:nvPicPr>
        <p:blipFill>
          <a:blip r:embed="rId2">
            <a:extLst>
              <a:ext uri="{28A0092B-C50C-407E-A947-70E740481C1C}">
                <a14:useLocalDpi xmlns:a14="http://schemas.microsoft.com/office/drawing/2010/main" val="0"/>
              </a:ext>
            </a:extLst>
          </a:blip>
          <a:srcRect t="5113" r="16068" b="5133"/>
          <a:stretch>
            <a:fillRect/>
          </a:stretch>
        </p:blipFill>
        <p:spPr>
          <a:xfrm>
            <a:off x="6268933" y="0"/>
            <a:ext cx="5923068" cy="6856472"/>
          </a:xfrm>
          <a:prstGeom prst="rect">
            <a:avLst/>
          </a:prstGeom>
        </p:spPr>
      </p:pic>
      <p:pic>
        <p:nvPicPr>
          <p:cNvPr id="8" name="Picture 7">
            <a:extLst>
              <a:ext uri="{FF2B5EF4-FFF2-40B4-BE49-F238E27FC236}">
                <a16:creationId xmlns:a16="http://schemas.microsoft.com/office/drawing/2014/main" id="{0109A8B7-3C22-98A0-B61E-B5D480A71BB5}"/>
              </a:ext>
            </a:extLst>
          </p:cNvPr>
          <p:cNvPicPr>
            <a:picLocks noChangeAspect="1"/>
          </p:cNvPicPr>
          <p:nvPr/>
        </p:nvPicPr>
        <p:blipFill>
          <a:blip r:embed="rId3">
            <a:extLst>
              <a:ext uri="{28A0092B-C50C-407E-A947-70E740481C1C}">
                <a14:useLocalDpi xmlns:a14="http://schemas.microsoft.com/office/drawing/2010/main" val="0"/>
              </a:ext>
            </a:extLst>
          </a:blip>
          <a:srcRect l="12313" b="7312"/>
          <a:stretch>
            <a:fillRect/>
          </a:stretch>
        </p:blipFill>
        <p:spPr>
          <a:xfrm>
            <a:off x="-1" y="1354255"/>
            <a:ext cx="5293595" cy="5503745"/>
          </a:xfrm>
          <a:prstGeom prst="rect">
            <a:avLst/>
          </a:prstGeom>
          <a:effectLst>
            <a:outerShdw blurRad="63500" dist="63500" dir="2700000" algn="tl" rotWithShape="0">
              <a:prstClr val="black">
                <a:alpha val="40000"/>
              </a:prstClr>
            </a:outerShdw>
          </a:effectLst>
        </p:spPr>
      </p:pic>
      <p:cxnSp>
        <p:nvCxnSpPr>
          <p:cNvPr id="13" name="Straight Arrow Connector 12">
            <a:extLst>
              <a:ext uri="{FF2B5EF4-FFF2-40B4-BE49-F238E27FC236}">
                <a16:creationId xmlns:a16="http://schemas.microsoft.com/office/drawing/2014/main" id="{C22190DB-B5DD-4C98-D7F1-8DF5E66BA38F}"/>
              </a:ext>
            </a:extLst>
          </p:cNvPr>
          <p:cNvCxnSpPr>
            <a:cxnSpLocks/>
          </p:cNvCxnSpPr>
          <p:nvPr/>
        </p:nvCxnSpPr>
        <p:spPr>
          <a:xfrm flipH="1" flipV="1">
            <a:off x="2453640" y="3916599"/>
            <a:ext cx="1807587" cy="289641"/>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32F18B7D-A16C-CC48-2037-4BDF3F1B004A}"/>
              </a:ext>
            </a:extLst>
          </p:cNvPr>
          <p:cNvSpPr txBox="1"/>
          <p:nvPr/>
        </p:nvSpPr>
        <p:spPr>
          <a:xfrm>
            <a:off x="4261227" y="1750724"/>
            <a:ext cx="2173346" cy="5144998"/>
          </a:xfrm>
          <a:prstGeom prst="rect">
            <a:avLst/>
          </a:prstGeom>
          <a:noFill/>
          <a:effectLst>
            <a:outerShdw blurRad="63500" dist="63500" dir="2700000" algn="tl" rotWithShape="0">
              <a:prstClr val="black">
                <a:alpha val="40000"/>
              </a:prstClr>
            </a:outerShdw>
          </a:effectLst>
        </p:spPr>
        <p:txBody>
          <a:bodyPr wrap="square" rtlCol="0">
            <a:spAutoFit/>
          </a:bodyPr>
          <a:lstStyle/>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Recirc Port</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Gas Port</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Condensate Drain</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Thermistor</a:t>
            </a:r>
          </a:p>
          <a:p>
            <a:pPr>
              <a:lnSpc>
                <a:spcPts val="1000"/>
              </a:lnSpc>
            </a:pPr>
            <a:r>
              <a:rPr lang="en-US" sz="1600"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(on tank surface)</a:t>
            </a:r>
            <a:endPar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endPar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Drain Port &amp;</a:t>
            </a:r>
          </a:p>
          <a:p>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Wye Strainer</a:t>
            </a:r>
          </a:p>
          <a:p>
            <a:endPar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cxnSp>
        <p:nvCxnSpPr>
          <p:cNvPr id="15" name="Straight Arrow Connector 14">
            <a:extLst>
              <a:ext uri="{FF2B5EF4-FFF2-40B4-BE49-F238E27FC236}">
                <a16:creationId xmlns:a16="http://schemas.microsoft.com/office/drawing/2014/main" id="{8AEEB2A5-CAD2-6FF7-35E6-ADEE75851920}"/>
              </a:ext>
            </a:extLst>
          </p:cNvPr>
          <p:cNvCxnSpPr>
            <a:cxnSpLocks/>
          </p:cNvCxnSpPr>
          <p:nvPr/>
        </p:nvCxnSpPr>
        <p:spPr>
          <a:xfrm flipH="1" flipV="1">
            <a:off x="3515360" y="2106905"/>
            <a:ext cx="745867" cy="240990"/>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F243A359-CD08-21F1-05A1-79DCF19F0296}"/>
              </a:ext>
            </a:extLst>
          </p:cNvPr>
          <p:cNvCxnSpPr>
            <a:cxnSpLocks/>
          </p:cNvCxnSpPr>
          <p:nvPr/>
        </p:nvCxnSpPr>
        <p:spPr>
          <a:xfrm flipH="1" flipV="1">
            <a:off x="2707640" y="2924095"/>
            <a:ext cx="1553587" cy="416304"/>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A0805D1A-0A9A-81AE-F0AB-91C5F819C85A}"/>
              </a:ext>
            </a:extLst>
          </p:cNvPr>
          <p:cNvCxnSpPr>
            <a:cxnSpLocks/>
          </p:cNvCxnSpPr>
          <p:nvPr/>
        </p:nvCxnSpPr>
        <p:spPr>
          <a:xfrm flipH="1" flipV="1">
            <a:off x="2600960" y="4297167"/>
            <a:ext cx="1660267" cy="847363"/>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179150EB-EF4D-105B-14FE-445B27F08328}"/>
              </a:ext>
            </a:extLst>
          </p:cNvPr>
          <p:cNvCxnSpPr>
            <a:cxnSpLocks/>
          </p:cNvCxnSpPr>
          <p:nvPr/>
        </p:nvCxnSpPr>
        <p:spPr>
          <a:xfrm flipH="1" flipV="1">
            <a:off x="2087880" y="5897880"/>
            <a:ext cx="2173347" cy="289560"/>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6" name="TextBox 45">
            <a:extLst>
              <a:ext uri="{FF2B5EF4-FFF2-40B4-BE49-F238E27FC236}">
                <a16:creationId xmlns:a16="http://schemas.microsoft.com/office/drawing/2014/main" id="{76E3E4FF-64D0-6EAD-69E4-E33B64A9BF91}"/>
              </a:ext>
            </a:extLst>
          </p:cNvPr>
          <p:cNvSpPr txBox="1"/>
          <p:nvPr/>
        </p:nvSpPr>
        <p:spPr>
          <a:xfrm>
            <a:off x="6628507" y="899095"/>
            <a:ext cx="1988301" cy="5460469"/>
          </a:xfrm>
          <a:prstGeom prst="rect">
            <a:avLst/>
          </a:prstGeom>
          <a:noFill/>
          <a:effectLst>
            <a:outerShdw blurRad="63500" dist="63500" dir="2700000" algn="tl" rotWithShape="0">
              <a:prstClr val="black">
                <a:alpha val="40000"/>
              </a:prstClr>
            </a:outerShdw>
          </a:effectLst>
        </p:spPr>
        <p:txBody>
          <a:bodyPr wrap="none" rtlCol="0">
            <a:spAutoFit/>
          </a:bodyPr>
          <a:lstStyle/>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Tank Outlet Port</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T&amp;P Relief Valve</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Hot Water Line</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Pump</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Cold Water Line</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Tank Inlet Port</a:t>
            </a:r>
          </a:p>
        </p:txBody>
      </p:sp>
      <p:cxnSp>
        <p:nvCxnSpPr>
          <p:cNvPr id="47" name="Straight Arrow Connector 46">
            <a:extLst>
              <a:ext uri="{FF2B5EF4-FFF2-40B4-BE49-F238E27FC236}">
                <a16:creationId xmlns:a16="http://schemas.microsoft.com/office/drawing/2014/main" id="{A0604142-8869-6374-3A45-ECDA291C7A21}"/>
              </a:ext>
            </a:extLst>
          </p:cNvPr>
          <p:cNvCxnSpPr>
            <a:cxnSpLocks/>
          </p:cNvCxnSpPr>
          <p:nvPr/>
        </p:nvCxnSpPr>
        <p:spPr>
          <a:xfrm flipV="1">
            <a:off x="8610600" y="619760"/>
            <a:ext cx="812800" cy="924560"/>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9" name="Straight Arrow Connector 48">
            <a:extLst>
              <a:ext uri="{FF2B5EF4-FFF2-40B4-BE49-F238E27FC236}">
                <a16:creationId xmlns:a16="http://schemas.microsoft.com/office/drawing/2014/main" id="{83606E93-3543-49FF-C36F-2EA2AC194AF5}"/>
              </a:ext>
            </a:extLst>
          </p:cNvPr>
          <p:cNvCxnSpPr>
            <a:cxnSpLocks/>
          </p:cNvCxnSpPr>
          <p:nvPr/>
        </p:nvCxnSpPr>
        <p:spPr>
          <a:xfrm flipV="1">
            <a:off x="8610600" y="1544320"/>
            <a:ext cx="487680" cy="918428"/>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3" name="Straight Arrow Connector 52">
            <a:extLst>
              <a:ext uri="{FF2B5EF4-FFF2-40B4-BE49-F238E27FC236}">
                <a16:creationId xmlns:a16="http://schemas.microsoft.com/office/drawing/2014/main" id="{66F4C69C-AA70-7EC6-D583-FC6E4162FA0B}"/>
              </a:ext>
            </a:extLst>
          </p:cNvPr>
          <p:cNvCxnSpPr>
            <a:cxnSpLocks/>
          </p:cNvCxnSpPr>
          <p:nvPr/>
        </p:nvCxnSpPr>
        <p:spPr>
          <a:xfrm>
            <a:off x="7472680" y="4323223"/>
            <a:ext cx="3408680" cy="126383"/>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5" name="Straight Arrow Connector 54">
            <a:extLst>
              <a:ext uri="{FF2B5EF4-FFF2-40B4-BE49-F238E27FC236}">
                <a16:creationId xmlns:a16="http://schemas.microsoft.com/office/drawing/2014/main" id="{9A6C0A1C-8A90-AD96-C11E-375AB7423857}"/>
              </a:ext>
            </a:extLst>
          </p:cNvPr>
          <p:cNvCxnSpPr>
            <a:cxnSpLocks/>
          </p:cNvCxnSpPr>
          <p:nvPr/>
        </p:nvCxnSpPr>
        <p:spPr>
          <a:xfrm flipV="1">
            <a:off x="8522454" y="5093207"/>
            <a:ext cx="2231906" cy="113793"/>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7" name="Straight Arrow Connector 56">
            <a:extLst>
              <a:ext uri="{FF2B5EF4-FFF2-40B4-BE49-F238E27FC236}">
                <a16:creationId xmlns:a16="http://schemas.microsoft.com/office/drawing/2014/main" id="{B38B1C11-19FC-72CE-B224-10FF5CB3AD4F}"/>
              </a:ext>
            </a:extLst>
          </p:cNvPr>
          <p:cNvCxnSpPr>
            <a:cxnSpLocks/>
          </p:cNvCxnSpPr>
          <p:nvPr/>
        </p:nvCxnSpPr>
        <p:spPr>
          <a:xfrm flipV="1">
            <a:off x="8371840" y="5992302"/>
            <a:ext cx="1148080" cy="113793"/>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2" name="Picture 1">
            <a:extLst>
              <a:ext uri="{FF2B5EF4-FFF2-40B4-BE49-F238E27FC236}">
                <a16:creationId xmlns:a16="http://schemas.microsoft.com/office/drawing/2014/main" id="{FA4BABDE-B6DC-E4B6-19BC-D742D74A6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A0728219-DD85-CE50-F364-1B78E6165913}"/>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BFF26C9-188F-86D4-6E26-07D10A76C1E0}"/>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pic>
        <p:nvPicPr>
          <p:cNvPr id="30" name="Picture 29">
            <a:extLst>
              <a:ext uri="{FF2B5EF4-FFF2-40B4-BE49-F238E27FC236}">
                <a16:creationId xmlns:a16="http://schemas.microsoft.com/office/drawing/2014/main" id="{CA20774C-C5E5-AE55-4193-A51EAE1CC12D}"/>
              </a:ext>
            </a:extLst>
          </p:cNvPr>
          <p:cNvPicPr>
            <a:picLocks noGrp="1" noRot="1" noChangeAspect="1" noMove="1" noResize="1" noEditPoints="1" noAdjustHandles="1" noChangeArrowheads="1" noChangeShapeType="1" noCrop="1"/>
          </p:cNvPicPr>
          <p:nvPr/>
        </p:nvPicPr>
        <p:blipFill>
          <a:blip r:embed="rId6"/>
          <a:stretch>
            <a:fillRect/>
          </a:stretch>
        </p:blipFill>
        <p:spPr>
          <a:xfrm>
            <a:off x="9720932" y="1798722"/>
            <a:ext cx="352687" cy="1963609"/>
          </a:xfrm>
          <a:prstGeom prst="rect">
            <a:avLst/>
          </a:prstGeom>
          <a:effectLst>
            <a:softEdge rad="63500"/>
          </a:effectLst>
        </p:spPr>
      </p:pic>
      <p:cxnSp>
        <p:nvCxnSpPr>
          <p:cNvPr id="51" name="Straight Arrow Connector 50">
            <a:extLst>
              <a:ext uri="{FF2B5EF4-FFF2-40B4-BE49-F238E27FC236}">
                <a16:creationId xmlns:a16="http://schemas.microsoft.com/office/drawing/2014/main" id="{AE78AE6D-FAA0-D98E-CC7E-1DD152163A5B}"/>
              </a:ext>
            </a:extLst>
          </p:cNvPr>
          <p:cNvCxnSpPr>
            <a:cxnSpLocks/>
          </p:cNvCxnSpPr>
          <p:nvPr/>
        </p:nvCxnSpPr>
        <p:spPr>
          <a:xfrm flipV="1">
            <a:off x="8427720" y="2992120"/>
            <a:ext cx="1371600" cy="369723"/>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0013377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60AC8E-5CBC-8FEE-F725-3F03D1CC66B9}"/>
              </a:ext>
            </a:extLst>
          </p:cNvPr>
          <p:cNvSpPr>
            <a:spLocks noGrp="1" noRot="1" noMove="1" noResize="1" noEditPoints="1" noAdjustHandles="1" noChangeArrowheads="1" noChangeShapeType="1"/>
          </p:cNvSpPr>
          <p:nvPr/>
        </p:nvSpPr>
        <p:spPr>
          <a:xfrm>
            <a:off x="0" y="0"/>
            <a:ext cx="10415866" cy="6858000"/>
          </a:xfrm>
          <a:prstGeom prst="rect">
            <a:avLst/>
          </a:prstGeom>
          <a:solidFill>
            <a:schemeClr val="bg1"/>
          </a:solidFill>
          <a:ln>
            <a:noFill/>
          </a:ln>
          <a:effectLst>
            <a:innerShdw blurRad="215900" dist="635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115FB12F-E990-F727-D39F-B6B4C850032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5333172" y="0"/>
            <a:ext cx="6858000" cy="6858000"/>
          </a:xfrm>
          <a:prstGeom prst="rect">
            <a:avLst/>
          </a:prstGeom>
        </p:spPr>
      </p:pic>
      <p:pic>
        <p:nvPicPr>
          <p:cNvPr id="2" name="Picture 1">
            <a:extLst>
              <a:ext uri="{FF2B5EF4-FFF2-40B4-BE49-F238E27FC236}">
                <a16:creationId xmlns:a16="http://schemas.microsoft.com/office/drawing/2014/main" id="{7F50426C-999B-4A07-99E7-60716E5DEFB2}"/>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25000"/>
                    </a14:imgEffect>
                  </a14:imgLayer>
                </a14:imgProps>
              </a:ext>
            </a:extLst>
          </a:blip>
          <a:srcRect t="14110" r="24953"/>
          <a:stretch/>
        </p:blipFill>
        <p:spPr>
          <a:xfrm>
            <a:off x="1905656" y="763382"/>
            <a:ext cx="2518256" cy="5815889"/>
          </a:xfrm>
          <a:prstGeom prst="rect">
            <a:avLst/>
          </a:prstGeom>
          <a:noFill/>
        </p:spPr>
      </p:pic>
      <p:sp>
        <p:nvSpPr>
          <p:cNvPr id="23" name="Rectangle 22">
            <a:extLst>
              <a:ext uri="{FF2B5EF4-FFF2-40B4-BE49-F238E27FC236}">
                <a16:creationId xmlns:a16="http://schemas.microsoft.com/office/drawing/2014/main" id="{A26D9178-2652-645B-87C9-972ABC1CB3A1}"/>
              </a:ext>
            </a:extLst>
          </p:cNvPr>
          <p:cNvSpPr/>
          <p:nvPr/>
        </p:nvSpPr>
        <p:spPr>
          <a:xfrm>
            <a:off x="4053811" y="2910378"/>
            <a:ext cx="329352" cy="498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Arrow: Down 46">
            <a:extLst>
              <a:ext uri="{FF2B5EF4-FFF2-40B4-BE49-F238E27FC236}">
                <a16:creationId xmlns:a16="http://schemas.microsoft.com/office/drawing/2014/main" id="{0FFCE86F-BD9D-469F-B5B3-FC144D3260B1}"/>
              </a:ext>
            </a:extLst>
          </p:cNvPr>
          <p:cNvSpPr/>
          <p:nvPr/>
        </p:nvSpPr>
        <p:spPr>
          <a:xfrm rot="10800000">
            <a:off x="4883849" y="5297234"/>
            <a:ext cx="91758" cy="168781"/>
          </a:xfrm>
          <a:prstGeom prst="downArrow">
            <a:avLst/>
          </a:prstGeom>
          <a:solidFill>
            <a:srgbClr val="7030A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Arrow: Down 47">
            <a:extLst>
              <a:ext uri="{FF2B5EF4-FFF2-40B4-BE49-F238E27FC236}">
                <a16:creationId xmlns:a16="http://schemas.microsoft.com/office/drawing/2014/main" id="{0189AE1F-3770-45F8-A566-BF0748F9FBF3}"/>
              </a:ext>
            </a:extLst>
          </p:cNvPr>
          <p:cNvSpPr/>
          <p:nvPr/>
        </p:nvSpPr>
        <p:spPr>
          <a:xfrm rot="16200000">
            <a:off x="4390247" y="5566409"/>
            <a:ext cx="91440" cy="173736"/>
          </a:xfrm>
          <a:prstGeom prst="downArrow">
            <a:avLst/>
          </a:prstGeom>
          <a:solidFill>
            <a:srgbClr val="7030A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14385E9E-87BF-4BF4-A0CC-3CB321920DBF}"/>
              </a:ext>
            </a:extLst>
          </p:cNvPr>
          <p:cNvCxnSpPr>
            <a:cxnSpLocks/>
          </p:cNvCxnSpPr>
          <p:nvPr/>
        </p:nvCxnSpPr>
        <p:spPr>
          <a:xfrm flipV="1">
            <a:off x="6122030" y="1792355"/>
            <a:ext cx="0" cy="4049897"/>
          </a:xfrm>
          <a:prstGeom prst="line">
            <a:avLst/>
          </a:prstGeom>
          <a:ln w="34925" cap="r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15E06C87-305A-4A6E-BCB1-B61C09291D72}"/>
              </a:ext>
            </a:extLst>
          </p:cNvPr>
          <p:cNvCxnSpPr>
            <a:cxnSpLocks/>
          </p:cNvCxnSpPr>
          <p:nvPr/>
        </p:nvCxnSpPr>
        <p:spPr>
          <a:xfrm flipH="1">
            <a:off x="3290552" y="763381"/>
            <a:ext cx="3334" cy="873767"/>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C0C6107-8B6B-4145-93B0-407E92B80F64}"/>
              </a:ext>
            </a:extLst>
          </p:cNvPr>
          <p:cNvSpPr/>
          <p:nvPr/>
        </p:nvSpPr>
        <p:spPr>
          <a:xfrm>
            <a:off x="2173925" y="4371367"/>
            <a:ext cx="2207223" cy="2207904"/>
          </a:xfrm>
          <a:prstGeom prst="rect">
            <a:avLst/>
          </a:prstGeom>
          <a:gradFill>
            <a:gsLst>
              <a:gs pos="100000">
                <a:srgbClr val="0070C0">
                  <a:alpha val="50000"/>
                </a:srgb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6BB50DB-989A-4695-8156-F6BFE780A900}"/>
              </a:ext>
            </a:extLst>
          </p:cNvPr>
          <p:cNvCxnSpPr>
            <a:cxnSpLocks/>
          </p:cNvCxnSpPr>
          <p:nvPr/>
        </p:nvCxnSpPr>
        <p:spPr>
          <a:xfrm>
            <a:off x="3306611" y="5842252"/>
            <a:ext cx="2815419" cy="0"/>
          </a:xfrm>
          <a:prstGeom prst="line">
            <a:avLst/>
          </a:prstGeom>
          <a:ln w="38100" cap="rnd">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5" name="Arrow: Down 4">
            <a:extLst>
              <a:ext uri="{FF2B5EF4-FFF2-40B4-BE49-F238E27FC236}">
                <a16:creationId xmlns:a16="http://schemas.microsoft.com/office/drawing/2014/main" id="{8E4FC3DF-D277-17B7-2EF9-52EFA057C94F}"/>
              </a:ext>
            </a:extLst>
          </p:cNvPr>
          <p:cNvSpPr/>
          <p:nvPr/>
        </p:nvSpPr>
        <p:spPr>
          <a:xfrm>
            <a:off x="6179457" y="4087167"/>
            <a:ext cx="91440" cy="173736"/>
          </a:xfrm>
          <a:prstGeom prst="downArrow">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015F3E90-FE04-D75F-5884-6DD597691C24}"/>
              </a:ext>
            </a:extLst>
          </p:cNvPr>
          <p:cNvSpPr/>
          <p:nvPr/>
        </p:nvSpPr>
        <p:spPr>
          <a:xfrm>
            <a:off x="6150627" y="5433820"/>
            <a:ext cx="91440" cy="173736"/>
          </a:xfrm>
          <a:prstGeom prst="downArrow">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D656B824-0397-2C96-D9B0-7F3DD888A1A3}"/>
              </a:ext>
            </a:extLst>
          </p:cNvPr>
          <p:cNvSpPr/>
          <p:nvPr/>
        </p:nvSpPr>
        <p:spPr>
          <a:xfrm rot="5400000">
            <a:off x="4759051" y="5851832"/>
            <a:ext cx="91440" cy="173736"/>
          </a:xfrm>
          <a:prstGeom prst="downArrow">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72649E-65ED-D71D-5A03-5C788719D6F5}"/>
              </a:ext>
            </a:extLst>
          </p:cNvPr>
          <p:cNvSpPr/>
          <p:nvPr/>
        </p:nvSpPr>
        <p:spPr>
          <a:xfrm>
            <a:off x="4397704" y="1792355"/>
            <a:ext cx="847087" cy="1555531"/>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012F3C8-CCC2-CEFD-1C9F-8DF383834B68}"/>
              </a:ext>
            </a:extLst>
          </p:cNvPr>
          <p:cNvSpPr/>
          <p:nvPr/>
        </p:nvSpPr>
        <p:spPr>
          <a:xfrm>
            <a:off x="4404921" y="3360725"/>
            <a:ext cx="839871" cy="1030595"/>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2E564CC5-E46A-4036-AB86-2E1B831D64CB}"/>
              </a:ext>
            </a:extLst>
          </p:cNvPr>
          <p:cNvCxnSpPr>
            <a:cxnSpLocks/>
            <a:endCxn id="10" idx="0"/>
          </p:cNvCxnSpPr>
          <p:nvPr/>
        </p:nvCxnSpPr>
        <p:spPr>
          <a:xfrm flipH="1" flipV="1">
            <a:off x="4824857" y="3360725"/>
            <a:ext cx="9025" cy="2072244"/>
          </a:xfrm>
          <a:prstGeom prst="line">
            <a:avLst/>
          </a:prstGeom>
          <a:ln w="38100" cap="rnd">
            <a:solidFill>
              <a:srgbClr val="7030A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Flowchart: Summing Junction 21">
            <a:extLst>
              <a:ext uri="{FF2B5EF4-FFF2-40B4-BE49-F238E27FC236}">
                <a16:creationId xmlns:a16="http://schemas.microsoft.com/office/drawing/2014/main" id="{88F695EF-2F76-41A7-A86D-BD9241DC88CE}"/>
              </a:ext>
            </a:extLst>
          </p:cNvPr>
          <p:cNvSpPr/>
          <p:nvPr/>
        </p:nvSpPr>
        <p:spPr>
          <a:xfrm>
            <a:off x="4752668" y="3923718"/>
            <a:ext cx="201168" cy="201168"/>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A54D21ED-C2BE-4793-9267-2C8A77A129D6}"/>
              </a:ext>
            </a:extLst>
          </p:cNvPr>
          <p:cNvCxnSpPr>
            <a:cxnSpLocks/>
          </p:cNvCxnSpPr>
          <p:nvPr/>
        </p:nvCxnSpPr>
        <p:spPr>
          <a:xfrm>
            <a:off x="4415076" y="2265596"/>
            <a:ext cx="0" cy="1329718"/>
          </a:xfrm>
          <a:prstGeom prst="line">
            <a:avLst/>
          </a:prstGeom>
          <a:ln w="381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1DC053-8111-AFDB-E803-81E67FD37E0E}"/>
              </a:ext>
            </a:extLst>
          </p:cNvPr>
          <p:cNvCxnSpPr>
            <a:cxnSpLocks/>
          </p:cNvCxnSpPr>
          <p:nvPr/>
        </p:nvCxnSpPr>
        <p:spPr>
          <a:xfrm>
            <a:off x="4423912" y="3595314"/>
            <a:ext cx="184086" cy="0"/>
          </a:xfrm>
          <a:prstGeom prst="line">
            <a:avLst/>
          </a:prstGeom>
          <a:ln w="381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0AD4CC-33C1-471A-0A58-D7CC59D6E331}"/>
              </a:ext>
            </a:extLst>
          </p:cNvPr>
          <p:cNvCxnSpPr>
            <a:cxnSpLocks/>
          </p:cNvCxnSpPr>
          <p:nvPr/>
        </p:nvCxnSpPr>
        <p:spPr>
          <a:xfrm flipV="1">
            <a:off x="4614185" y="3360725"/>
            <a:ext cx="0" cy="226477"/>
          </a:xfrm>
          <a:prstGeom prst="line">
            <a:avLst/>
          </a:prstGeom>
          <a:ln w="381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Arrow: Down 36">
            <a:extLst>
              <a:ext uri="{FF2B5EF4-FFF2-40B4-BE49-F238E27FC236}">
                <a16:creationId xmlns:a16="http://schemas.microsoft.com/office/drawing/2014/main" id="{865D2FA4-4B71-32E0-4494-5BA2EF005F9F}"/>
              </a:ext>
            </a:extLst>
          </p:cNvPr>
          <p:cNvSpPr/>
          <p:nvPr/>
        </p:nvSpPr>
        <p:spPr>
          <a:xfrm>
            <a:off x="6155114" y="2910378"/>
            <a:ext cx="91440" cy="173736"/>
          </a:xfrm>
          <a:prstGeom prst="downArrow">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rrow: Down 37">
            <a:extLst>
              <a:ext uri="{FF2B5EF4-FFF2-40B4-BE49-F238E27FC236}">
                <a16:creationId xmlns:a16="http://schemas.microsoft.com/office/drawing/2014/main" id="{808F205D-73D6-9985-593B-3C95E40E3F4D}"/>
              </a:ext>
            </a:extLst>
          </p:cNvPr>
          <p:cNvSpPr/>
          <p:nvPr/>
        </p:nvSpPr>
        <p:spPr>
          <a:xfrm rot="10800000">
            <a:off x="4446680" y="3048598"/>
            <a:ext cx="91440" cy="173736"/>
          </a:xfrm>
          <a:prstGeom prst="downArrow">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row: Down 38">
            <a:extLst>
              <a:ext uri="{FF2B5EF4-FFF2-40B4-BE49-F238E27FC236}">
                <a16:creationId xmlns:a16="http://schemas.microsoft.com/office/drawing/2014/main" id="{48FD3E9A-67A3-37BA-6F07-4665D2E7F988}"/>
              </a:ext>
            </a:extLst>
          </p:cNvPr>
          <p:cNvSpPr/>
          <p:nvPr/>
        </p:nvSpPr>
        <p:spPr>
          <a:xfrm rot="10800000">
            <a:off x="4441975" y="2433994"/>
            <a:ext cx="91440" cy="173736"/>
          </a:xfrm>
          <a:prstGeom prst="downArrow">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Arrow: Down 40">
            <a:extLst>
              <a:ext uri="{FF2B5EF4-FFF2-40B4-BE49-F238E27FC236}">
                <a16:creationId xmlns:a16="http://schemas.microsoft.com/office/drawing/2014/main" id="{7DDAFD5F-E1C1-78AC-0B46-227289696CA1}"/>
              </a:ext>
            </a:extLst>
          </p:cNvPr>
          <p:cNvSpPr/>
          <p:nvPr/>
        </p:nvSpPr>
        <p:spPr>
          <a:xfrm rot="5400000">
            <a:off x="4081859" y="2250537"/>
            <a:ext cx="91440" cy="173736"/>
          </a:xfrm>
          <a:prstGeom prst="downArrow">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45B75358-00E8-E8DB-4D39-641722A46570}"/>
              </a:ext>
            </a:extLst>
          </p:cNvPr>
          <p:cNvSpPr txBox="1"/>
          <p:nvPr/>
        </p:nvSpPr>
        <p:spPr>
          <a:xfrm>
            <a:off x="3177301" y="5401327"/>
            <a:ext cx="1725168" cy="261610"/>
          </a:xfrm>
          <a:prstGeom prst="rect">
            <a:avLst/>
          </a:prstGeom>
          <a:noFill/>
        </p:spPr>
        <p:txBody>
          <a:bodyPr wrap="square" rtlCol="0">
            <a:spAutoFit/>
          </a:bodyPr>
          <a:lstStyle/>
          <a:p>
            <a:r>
              <a:rPr lang="en-US" sz="1100" dirty="0">
                <a:solidFill>
                  <a:srgbClr val="7030A0"/>
                </a:solidFill>
                <a:latin typeface="Franklin Gothic Medium" panose="020B0603020102020204" pitchFamily="34" charset="0"/>
              </a:rPr>
              <a:t>Blend water to Tankless</a:t>
            </a:r>
          </a:p>
        </p:txBody>
      </p:sp>
      <p:sp>
        <p:nvSpPr>
          <p:cNvPr id="51" name="Rectangle 50">
            <a:extLst>
              <a:ext uri="{FF2B5EF4-FFF2-40B4-BE49-F238E27FC236}">
                <a16:creationId xmlns:a16="http://schemas.microsoft.com/office/drawing/2014/main" id="{F07DB9ED-164F-9812-EA23-7EFB24434D32}"/>
              </a:ext>
            </a:extLst>
          </p:cNvPr>
          <p:cNvSpPr/>
          <p:nvPr/>
        </p:nvSpPr>
        <p:spPr>
          <a:xfrm>
            <a:off x="2167398" y="1624590"/>
            <a:ext cx="2222670" cy="274677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Arrow: Down 49">
            <a:extLst>
              <a:ext uri="{FF2B5EF4-FFF2-40B4-BE49-F238E27FC236}">
                <a16:creationId xmlns:a16="http://schemas.microsoft.com/office/drawing/2014/main" id="{DCB07BCA-91F2-98FE-622A-9C8C8503434B}"/>
              </a:ext>
            </a:extLst>
          </p:cNvPr>
          <p:cNvSpPr/>
          <p:nvPr/>
        </p:nvSpPr>
        <p:spPr>
          <a:xfrm rot="5400000">
            <a:off x="4467882" y="3600367"/>
            <a:ext cx="91440" cy="173736"/>
          </a:xfrm>
          <a:prstGeom prst="downArrow">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Arrow: Down 39">
            <a:extLst>
              <a:ext uri="{FF2B5EF4-FFF2-40B4-BE49-F238E27FC236}">
                <a16:creationId xmlns:a16="http://schemas.microsoft.com/office/drawing/2014/main" id="{A532BEBD-FF48-B955-E0EA-D35796BD1774}"/>
              </a:ext>
            </a:extLst>
          </p:cNvPr>
          <p:cNvSpPr/>
          <p:nvPr/>
        </p:nvSpPr>
        <p:spPr>
          <a:xfrm rot="10800000">
            <a:off x="3367583" y="1075647"/>
            <a:ext cx="91440" cy="173736"/>
          </a:xfrm>
          <a:prstGeom prst="downArrow">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AFCA6874-FF6C-6E5E-E98D-91D56175B474}"/>
              </a:ext>
            </a:extLst>
          </p:cNvPr>
          <p:cNvSpPr txBox="1"/>
          <p:nvPr/>
        </p:nvSpPr>
        <p:spPr>
          <a:xfrm rot="16200000">
            <a:off x="5698464" y="4257980"/>
            <a:ext cx="1452642" cy="261610"/>
          </a:xfrm>
          <a:prstGeom prst="rect">
            <a:avLst/>
          </a:prstGeom>
          <a:noFill/>
        </p:spPr>
        <p:txBody>
          <a:bodyPr wrap="none" rtlCol="0">
            <a:spAutoFit/>
          </a:bodyPr>
          <a:lstStyle/>
          <a:p>
            <a:r>
              <a:rPr lang="en-US" sz="1100" dirty="0">
                <a:solidFill>
                  <a:srgbClr val="0070C0"/>
                </a:solidFill>
                <a:latin typeface="Franklin Gothic Medium" panose="020B0603020102020204" pitchFamily="34" charset="0"/>
              </a:rPr>
              <a:t>Inlet Cold to the tank</a:t>
            </a:r>
          </a:p>
        </p:txBody>
      </p:sp>
      <p:sp>
        <p:nvSpPr>
          <p:cNvPr id="59" name="TextBox 58">
            <a:extLst>
              <a:ext uri="{FF2B5EF4-FFF2-40B4-BE49-F238E27FC236}">
                <a16:creationId xmlns:a16="http://schemas.microsoft.com/office/drawing/2014/main" id="{87B94EEE-48D2-51C4-4350-543B3CE568F8}"/>
              </a:ext>
            </a:extLst>
          </p:cNvPr>
          <p:cNvSpPr txBox="1"/>
          <p:nvPr/>
        </p:nvSpPr>
        <p:spPr>
          <a:xfrm rot="16200000">
            <a:off x="3912970" y="2599474"/>
            <a:ext cx="1390056" cy="261610"/>
          </a:xfrm>
          <a:prstGeom prst="rect">
            <a:avLst/>
          </a:prstGeom>
          <a:noFill/>
        </p:spPr>
        <p:txBody>
          <a:bodyPr wrap="square" rtlCol="0">
            <a:spAutoFit/>
          </a:bodyPr>
          <a:lstStyle/>
          <a:p>
            <a:r>
              <a:rPr lang="en-US" sz="1100" dirty="0">
                <a:solidFill>
                  <a:srgbClr val="FF0000"/>
                </a:solidFill>
                <a:latin typeface="Franklin Gothic Medium" panose="020B0603020102020204" pitchFamily="34" charset="0"/>
              </a:rPr>
              <a:t>Hot out to storage</a:t>
            </a:r>
          </a:p>
        </p:txBody>
      </p:sp>
      <p:sp>
        <p:nvSpPr>
          <p:cNvPr id="60" name="TextBox 59">
            <a:extLst>
              <a:ext uri="{FF2B5EF4-FFF2-40B4-BE49-F238E27FC236}">
                <a16:creationId xmlns:a16="http://schemas.microsoft.com/office/drawing/2014/main" id="{F04ABF73-E3E7-ADF2-B58A-ADE75FAD94DB}"/>
              </a:ext>
            </a:extLst>
          </p:cNvPr>
          <p:cNvSpPr txBox="1"/>
          <p:nvPr/>
        </p:nvSpPr>
        <p:spPr>
          <a:xfrm>
            <a:off x="2025918" y="1228095"/>
            <a:ext cx="1265090" cy="261610"/>
          </a:xfrm>
          <a:prstGeom prst="rect">
            <a:avLst/>
          </a:prstGeom>
          <a:noFill/>
        </p:spPr>
        <p:txBody>
          <a:bodyPr wrap="square" rtlCol="0">
            <a:spAutoFit/>
          </a:bodyPr>
          <a:lstStyle/>
          <a:p>
            <a:r>
              <a:rPr lang="en-US" sz="1100" dirty="0">
                <a:solidFill>
                  <a:srgbClr val="FF0000"/>
                </a:solidFill>
                <a:latin typeface="Franklin Gothic Medium" panose="020B0603020102020204" pitchFamily="34" charset="0"/>
              </a:rPr>
              <a:t>Hot out to System</a:t>
            </a:r>
          </a:p>
        </p:txBody>
      </p:sp>
      <p:cxnSp>
        <p:nvCxnSpPr>
          <p:cNvPr id="62" name="Straight Connector 61">
            <a:extLst>
              <a:ext uri="{FF2B5EF4-FFF2-40B4-BE49-F238E27FC236}">
                <a16:creationId xmlns:a16="http://schemas.microsoft.com/office/drawing/2014/main" id="{5917118A-E044-B73F-FE2C-E2350814C1E7}"/>
              </a:ext>
            </a:extLst>
          </p:cNvPr>
          <p:cNvCxnSpPr>
            <a:cxnSpLocks/>
          </p:cNvCxnSpPr>
          <p:nvPr/>
        </p:nvCxnSpPr>
        <p:spPr>
          <a:xfrm flipV="1">
            <a:off x="5582458" y="1784628"/>
            <a:ext cx="4199" cy="3163012"/>
          </a:xfrm>
          <a:prstGeom prst="line">
            <a:avLst/>
          </a:prstGeom>
          <a:ln w="381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Arrow: Down 64">
            <a:extLst>
              <a:ext uri="{FF2B5EF4-FFF2-40B4-BE49-F238E27FC236}">
                <a16:creationId xmlns:a16="http://schemas.microsoft.com/office/drawing/2014/main" id="{59F740C6-F4FA-8EC7-692F-AE861BDF37D2}"/>
              </a:ext>
            </a:extLst>
          </p:cNvPr>
          <p:cNvSpPr/>
          <p:nvPr/>
        </p:nvSpPr>
        <p:spPr>
          <a:xfrm rot="5400000">
            <a:off x="5169610" y="4712092"/>
            <a:ext cx="91440" cy="173736"/>
          </a:xfrm>
          <a:prstGeom prst="downArrow">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Arrow: Down 65">
            <a:extLst>
              <a:ext uri="{FF2B5EF4-FFF2-40B4-BE49-F238E27FC236}">
                <a16:creationId xmlns:a16="http://schemas.microsoft.com/office/drawing/2014/main" id="{1B198EBE-7677-BF30-E2C7-4FDDAB4784FD}"/>
              </a:ext>
            </a:extLst>
          </p:cNvPr>
          <p:cNvSpPr/>
          <p:nvPr/>
        </p:nvSpPr>
        <p:spPr>
          <a:xfrm>
            <a:off x="5621883" y="3922559"/>
            <a:ext cx="91440" cy="173736"/>
          </a:xfrm>
          <a:prstGeom prst="downArrow">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8E45CF8A-ECAC-0C7C-C54D-3AFC5AE638B8}"/>
              </a:ext>
            </a:extLst>
          </p:cNvPr>
          <p:cNvSpPr txBox="1"/>
          <p:nvPr/>
        </p:nvSpPr>
        <p:spPr>
          <a:xfrm rot="16200000">
            <a:off x="5137496" y="4381652"/>
            <a:ext cx="1081004" cy="276999"/>
          </a:xfrm>
          <a:prstGeom prst="rect">
            <a:avLst/>
          </a:prstGeom>
          <a:noFill/>
        </p:spPr>
        <p:txBody>
          <a:bodyPr wrap="square" rtlCol="0">
            <a:spAutoFit/>
          </a:bodyPr>
          <a:lstStyle/>
          <a:p>
            <a:r>
              <a:rPr lang="en-US" sz="1200" b="1" dirty="0">
                <a:solidFill>
                  <a:srgbClr val="FFC000"/>
                </a:solidFill>
                <a:latin typeface="Franklin Gothic Medium" panose="020B0603020102020204" pitchFamily="34" charset="0"/>
              </a:rPr>
              <a:t>Return Loop</a:t>
            </a:r>
          </a:p>
        </p:txBody>
      </p:sp>
      <p:sp>
        <p:nvSpPr>
          <p:cNvPr id="68" name="Flowchart: Summing Junction 67">
            <a:extLst>
              <a:ext uri="{FF2B5EF4-FFF2-40B4-BE49-F238E27FC236}">
                <a16:creationId xmlns:a16="http://schemas.microsoft.com/office/drawing/2014/main" id="{F3530752-3875-1BE0-4E4D-0CA77528F8F5}"/>
              </a:ext>
            </a:extLst>
          </p:cNvPr>
          <p:cNvSpPr/>
          <p:nvPr/>
        </p:nvSpPr>
        <p:spPr>
          <a:xfrm>
            <a:off x="5486073" y="3009626"/>
            <a:ext cx="201168" cy="201168"/>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4CFD9202-9B25-2FC9-2246-685818ECACCA}"/>
              </a:ext>
            </a:extLst>
          </p:cNvPr>
          <p:cNvSpPr/>
          <p:nvPr/>
        </p:nvSpPr>
        <p:spPr>
          <a:xfrm>
            <a:off x="5488221" y="3711155"/>
            <a:ext cx="199020" cy="201168"/>
          </a:xfrm>
          <a:prstGeom prst="ellips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a:extLst>
              <a:ext uri="{FF2B5EF4-FFF2-40B4-BE49-F238E27FC236}">
                <a16:creationId xmlns:a16="http://schemas.microsoft.com/office/drawing/2014/main" id="{6F8AE88F-7551-BC51-A3EC-327485C28E83}"/>
              </a:ext>
            </a:extLst>
          </p:cNvPr>
          <p:cNvCxnSpPr>
            <a:stCxn id="69" idx="1"/>
            <a:endCxn id="69" idx="5"/>
          </p:cNvCxnSpPr>
          <p:nvPr/>
        </p:nvCxnSpPr>
        <p:spPr>
          <a:xfrm>
            <a:off x="5517367" y="3740615"/>
            <a:ext cx="140728" cy="14224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3" name="TextBox 72">
            <a:extLst>
              <a:ext uri="{FF2B5EF4-FFF2-40B4-BE49-F238E27FC236}">
                <a16:creationId xmlns:a16="http://schemas.microsoft.com/office/drawing/2014/main" id="{12A3A839-6D90-CD55-A647-79725620D4D3}"/>
              </a:ext>
            </a:extLst>
          </p:cNvPr>
          <p:cNvSpPr txBox="1"/>
          <p:nvPr/>
        </p:nvSpPr>
        <p:spPr>
          <a:xfrm rot="16200000">
            <a:off x="5136576" y="3732192"/>
            <a:ext cx="556563" cy="184666"/>
          </a:xfrm>
          <a:prstGeom prst="rect">
            <a:avLst/>
          </a:prstGeom>
          <a:noFill/>
        </p:spPr>
        <p:txBody>
          <a:bodyPr wrap="square" rtlCol="0">
            <a:spAutoFit/>
          </a:bodyPr>
          <a:lstStyle/>
          <a:p>
            <a:r>
              <a:rPr lang="en-US" sz="600" b="1" dirty="0">
                <a:latin typeface="Arial Narrow" panose="020B0606020202030204" pitchFamily="34" charset="0"/>
              </a:rPr>
              <a:t>Check Valve</a:t>
            </a:r>
          </a:p>
        </p:txBody>
      </p:sp>
      <p:sp>
        <p:nvSpPr>
          <p:cNvPr id="74" name="TextBox 73">
            <a:extLst>
              <a:ext uri="{FF2B5EF4-FFF2-40B4-BE49-F238E27FC236}">
                <a16:creationId xmlns:a16="http://schemas.microsoft.com/office/drawing/2014/main" id="{94CCA75C-D078-831C-5E2E-FE602D5954CF}"/>
              </a:ext>
            </a:extLst>
          </p:cNvPr>
          <p:cNvSpPr txBox="1"/>
          <p:nvPr/>
        </p:nvSpPr>
        <p:spPr>
          <a:xfrm rot="16200000">
            <a:off x="5108219" y="3001405"/>
            <a:ext cx="569387" cy="184666"/>
          </a:xfrm>
          <a:prstGeom prst="rect">
            <a:avLst/>
          </a:prstGeom>
          <a:noFill/>
        </p:spPr>
        <p:txBody>
          <a:bodyPr wrap="square" rtlCol="0">
            <a:spAutoFit/>
          </a:bodyPr>
          <a:lstStyle/>
          <a:p>
            <a:r>
              <a:rPr lang="en-US" sz="600" b="1" dirty="0">
                <a:latin typeface="Arial Narrow" panose="020B0606020202030204" pitchFamily="34" charset="0"/>
              </a:rPr>
              <a:t>Recirc Pump</a:t>
            </a:r>
          </a:p>
        </p:txBody>
      </p:sp>
      <p:sp>
        <p:nvSpPr>
          <p:cNvPr id="75" name="Arrow: Down 74">
            <a:extLst>
              <a:ext uri="{FF2B5EF4-FFF2-40B4-BE49-F238E27FC236}">
                <a16:creationId xmlns:a16="http://schemas.microsoft.com/office/drawing/2014/main" id="{6FA9AB1C-AFDA-1D0F-0F22-4E4C203C488D}"/>
              </a:ext>
            </a:extLst>
          </p:cNvPr>
          <p:cNvSpPr/>
          <p:nvPr/>
        </p:nvSpPr>
        <p:spPr>
          <a:xfrm>
            <a:off x="5614799" y="2655604"/>
            <a:ext cx="91440" cy="173736"/>
          </a:xfrm>
          <a:prstGeom prst="downArrow">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descr="Logo, company name&#10;&#10;Description automatically generated">
            <a:extLst>
              <a:ext uri="{FF2B5EF4-FFF2-40B4-BE49-F238E27FC236}">
                <a16:creationId xmlns:a16="http://schemas.microsoft.com/office/drawing/2014/main" id="{BCF83D37-E075-A066-75A7-864C4901B8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4714" y="1914787"/>
            <a:ext cx="462108" cy="352754"/>
          </a:xfrm>
          <a:prstGeom prst="rect">
            <a:avLst/>
          </a:prstGeom>
        </p:spPr>
      </p:pic>
      <p:sp>
        <p:nvSpPr>
          <p:cNvPr id="78" name="TextBox 77">
            <a:extLst>
              <a:ext uri="{FF2B5EF4-FFF2-40B4-BE49-F238E27FC236}">
                <a16:creationId xmlns:a16="http://schemas.microsoft.com/office/drawing/2014/main" id="{70BD3DB5-E326-B55C-4A6C-CC46C5226A23}"/>
              </a:ext>
            </a:extLst>
          </p:cNvPr>
          <p:cNvSpPr txBox="1"/>
          <p:nvPr/>
        </p:nvSpPr>
        <p:spPr>
          <a:xfrm rot="16200000">
            <a:off x="4750894" y="3825167"/>
            <a:ext cx="601447" cy="184666"/>
          </a:xfrm>
          <a:prstGeom prst="rect">
            <a:avLst/>
          </a:prstGeom>
          <a:noFill/>
        </p:spPr>
        <p:txBody>
          <a:bodyPr wrap="square" rtlCol="0">
            <a:spAutoFit/>
          </a:bodyPr>
          <a:lstStyle/>
          <a:p>
            <a:r>
              <a:rPr lang="en-US" sz="600" b="1" dirty="0">
                <a:latin typeface="Arial Narrow" panose="020B0606020202030204" pitchFamily="34" charset="0"/>
              </a:rPr>
              <a:t>System Pump</a:t>
            </a:r>
          </a:p>
        </p:txBody>
      </p:sp>
      <p:cxnSp>
        <p:nvCxnSpPr>
          <p:cNvPr id="30" name="Straight Connector 29">
            <a:extLst>
              <a:ext uri="{FF2B5EF4-FFF2-40B4-BE49-F238E27FC236}">
                <a16:creationId xmlns:a16="http://schemas.microsoft.com/office/drawing/2014/main" id="{4C3122ED-3A22-DA82-52C8-FB5DDF7FA2E5}"/>
              </a:ext>
            </a:extLst>
          </p:cNvPr>
          <p:cNvCxnSpPr>
            <a:cxnSpLocks/>
          </p:cNvCxnSpPr>
          <p:nvPr/>
        </p:nvCxnSpPr>
        <p:spPr>
          <a:xfrm>
            <a:off x="3845715" y="2265596"/>
            <a:ext cx="551989" cy="0"/>
          </a:xfrm>
          <a:prstGeom prst="line">
            <a:avLst/>
          </a:prstGeom>
          <a:ln w="381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500D985-56CB-5B19-9A32-10CA65F0AA88}"/>
              </a:ext>
            </a:extLst>
          </p:cNvPr>
          <p:cNvSpPr/>
          <p:nvPr/>
        </p:nvSpPr>
        <p:spPr>
          <a:xfrm>
            <a:off x="3584656" y="763383"/>
            <a:ext cx="857315" cy="788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DFA4CB2-167F-5705-2FDC-18562455130D}"/>
              </a:ext>
            </a:extLst>
          </p:cNvPr>
          <p:cNvCxnSpPr>
            <a:cxnSpLocks/>
          </p:cNvCxnSpPr>
          <p:nvPr/>
        </p:nvCxnSpPr>
        <p:spPr>
          <a:xfrm>
            <a:off x="3283118" y="4940739"/>
            <a:ext cx="2297316" cy="6901"/>
          </a:xfrm>
          <a:prstGeom prst="line">
            <a:avLst/>
          </a:prstGeom>
          <a:ln w="381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94C01272-7F48-FCBA-6F2F-002D4D78851B}"/>
              </a:ext>
            </a:extLst>
          </p:cNvPr>
          <p:cNvSpPr/>
          <p:nvPr/>
        </p:nvSpPr>
        <p:spPr>
          <a:xfrm rot="5400000">
            <a:off x="3983262" y="4779923"/>
            <a:ext cx="91440" cy="173736"/>
          </a:xfrm>
          <a:prstGeom prst="downArrow">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473B1075-7F18-5007-E6A1-0C4003CA8E82}"/>
              </a:ext>
            </a:extLst>
          </p:cNvPr>
          <p:cNvSpPr/>
          <p:nvPr/>
        </p:nvSpPr>
        <p:spPr>
          <a:xfrm>
            <a:off x="5660941" y="1844983"/>
            <a:ext cx="91440" cy="173736"/>
          </a:xfrm>
          <a:prstGeom prst="downArrow">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c 3">
            <a:extLst>
              <a:ext uri="{FF2B5EF4-FFF2-40B4-BE49-F238E27FC236}">
                <a16:creationId xmlns:a16="http://schemas.microsoft.com/office/drawing/2014/main" id="{255AD3E7-1DD8-C2AF-B221-DFC8974A7369}"/>
              </a:ext>
            </a:extLst>
          </p:cNvPr>
          <p:cNvSpPr/>
          <p:nvPr/>
        </p:nvSpPr>
        <p:spPr>
          <a:xfrm rot="11100497">
            <a:off x="3588828" y="1880331"/>
            <a:ext cx="591722" cy="385266"/>
          </a:xfrm>
          <a:prstGeom prst="arc">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Arrow: Up 45">
            <a:extLst>
              <a:ext uri="{FF2B5EF4-FFF2-40B4-BE49-F238E27FC236}">
                <a16:creationId xmlns:a16="http://schemas.microsoft.com/office/drawing/2014/main" id="{24ED8A36-8429-A6E2-C602-1D924BCF08B3}"/>
              </a:ext>
            </a:extLst>
          </p:cNvPr>
          <p:cNvSpPr/>
          <p:nvPr/>
        </p:nvSpPr>
        <p:spPr>
          <a:xfrm>
            <a:off x="9912391" y="42407"/>
            <a:ext cx="266700" cy="1316493"/>
          </a:xfrm>
          <a:prstGeom prst="up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32A89426-C0C6-E534-6508-F5DD1EF42157}"/>
              </a:ext>
            </a:extLst>
          </p:cNvPr>
          <p:cNvSpPr txBox="1"/>
          <p:nvPr/>
        </p:nvSpPr>
        <p:spPr>
          <a:xfrm>
            <a:off x="10195206" y="298275"/>
            <a:ext cx="1263324" cy="662787"/>
          </a:xfrm>
          <a:prstGeom prst="rect">
            <a:avLst/>
          </a:prstGeom>
          <a:noFill/>
        </p:spPr>
        <p:txBody>
          <a:bodyPr wrap="square">
            <a:spAutoFit/>
          </a:bodyPr>
          <a:lstStyle/>
          <a:p>
            <a:r>
              <a:rPr lang="en-US" dirty="0">
                <a:effectLst>
                  <a:outerShdw blurRad="63500" dist="63500" dir="2700000" algn="tl" rotWithShape="0">
                    <a:prstClr val="black">
                      <a:alpha val="40000"/>
                    </a:prstClr>
                  </a:outerShdw>
                </a:effectLst>
                <a:latin typeface="Franklin Gothic Medium" panose="020B0603020102020204" pitchFamily="34" charset="0"/>
              </a:rPr>
              <a:t>1 ½” NPT Hot Outlet </a:t>
            </a:r>
          </a:p>
        </p:txBody>
      </p:sp>
      <p:sp>
        <p:nvSpPr>
          <p:cNvPr id="53" name="Arrow: Up 52">
            <a:extLst>
              <a:ext uri="{FF2B5EF4-FFF2-40B4-BE49-F238E27FC236}">
                <a16:creationId xmlns:a16="http://schemas.microsoft.com/office/drawing/2014/main" id="{D4071287-B989-4CB0-9739-40FD321E54AF}"/>
              </a:ext>
            </a:extLst>
          </p:cNvPr>
          <p:cNvSpPr/>
          <p:nvPr/>
        </p:nvSpPr>
        <p:spPr>
          <a:xfrm rot="16200000">
            <a:off x="11375672" y="2285650"/>
            <a:ext cx="266700" cy="1364305"/>
          </a:xfrm>
          <a:prstGeom prst="upArrow">
            <a:avLst/>
          </a:prstGeom>
          <a:solidFill>
            <a:schemeClr val="accent2"/>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BAC1BB31-2BC2-6DA1-9381-DB0C95D076D8}"/>
              </a:ext>
            </a:extLst>
          </p:cNvPr>
          <p:cNvSpPr txBox="1"/>
          <p:nvPr/>
        </p:nvSpPr>
        <p:spPr>
          <a:xfrm>
            <a:off x="10700186" y="2188121"/>
            <a:ext cx="1554527" cy="646331"/>
          </a:xfrm>
          <a:prstGeom prst="rect">
            <a:avLst/>
          </a:prstGeom>
          <a:noFill/>
        </p:spPr>
        <p:txBody>
          <a:bodyPr wrap="square">
            <a:spAutoFit/>
          </a:bodyPr>
          <a:lstStyle/>
          <a:p>
            <a:r>
              <a:rPr lang="en-US" dirty="0">
                <a:effectLst>
                  <a:outerShdw blurRad="63500" dist="63500" dir="2700000" algn="tl" rotWithShape="0">
                    <a:prstClr val="black">
                      <a:alpha val="40000"/>
                    </a:prstClr>
                  </a:outerShdw>
                </a:effectLst>
                <a:latin typeface="Franklin Gothic Medium" panose="020B0603020102020204" pitchFamily="34" charset="0"/>
              </a:rPr>
              <a:t>¾” FNPT Recirc Return </a:t>
            </a:r>
          </a:p>
        </p:txBody>
      </p:sp>
      <p:sp>
        <p:nvSpPr>
          <p:cNvPr id="56" name="Arrow: Up 55">
            <a:extLst>
              <a:ext uri="{FF2B5EF4-FFF2-40B4-BE49-F238E27FC236}">
                <a16:creationId xmlns:a16="http://schemas.microsoft.com/office/drawing/2014/main" id="{7C92DE1E-1B7F-B13E-9CDC-A68CB15F3935}"/>
              </a:ext>
            </a:extLst>
          </p:cNvPr>
          <p:cNvSpPr/>
          <p:nvPr/>
        </p:nvSpPr>
        <p:spPr>
          <a:xfrm rot="17406024">
            <a:off x="10969776" y="3264711"/>
            <a:ext cx="266700" cy="1364305"/>
          </a:xfrm>
          <a:prstGeom prst="upArrow">
            <a:avLst/>
          </a:prstGeom>
          <a:solidFill>
            <a:schemeClr val="accent4"/>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FE96131E-D0C4-FBC7-2AFB-E060FAFB25B2}"/>
              </a:ext>
            </a:extLst>
          </p:cNvPr>
          <p:cNvSpPr txBox="1"/>
          <p:nvPr/>
        </p:nvSpPr>
        <p:spPr>
          <a:xfrm>
            <a:off x="10840298" y="4172339"/>
            <a:ext cx="900584" cy="369332"/>
          </a:xfrm>
          <a:prstGeom prst="rect">
            <a:avLst/>
          </a:prstGeom>
          <a:noFill/>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¾” Gas</a:t>
            </a:r>
          </a:p>
        </p:txBody>
      </p:sp>
      <p:sp>
        <p:nvSpPr>
          <p:cNvPr id="63" name="Arrow: Up 62">
            <a:extLst>
              <a:ext uri="{FF2B5EF4-FFF2-40B4-BE49-F238E27FC236}">
                <a16:creationId xmlns:a16="http://schemas.microsoft.com/office/drawing/2014/main" id="{A5E379B3-F331-947E-72BA-E04D8F66E6E8}"/>
              </a:ext>
            </a:extLst>
          </p:cNvPr>
          <p:cNvSpPr/>
          <p:nvPr/>
        </p:nvSpPr>
        <p:spPr>
          <a:xfrm rot="6152184">
            <a:off x="8281298" y="4177865"/>
            <a:ext cx="266700" cy="1364305"/>
          </a:xfrm>
          <a:prstGeom prst="upArrow">
            <a:avLst/>
          </a:prstGeom>
          <a:solidFill>
            <a:srgbClr val="0070C0"/>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9F547FA9-6416-22DE-7BFF-EE5C6C5A4D85}"/>
              </a:ext>
            </a:extLst>
          </p:cNvPr>
          <p:cNvSpPr txBox="1"/>
          <p:nvPr/>
        </p:nvSpPr>
        <p:spPr>
          <a:xfrm>
            <a:off x="7819407" y="4033839"/>
            <a:ext cx="1432235" cy="646331"/>
          </a:xfrm>
          <a:prstGeom prst="rect">
            <a:avLst/>
          </a:prstGeom>
          <a:noFill/>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1 ½” NPT Cold Supply</a:t>
            </a:r>
          </a:p>
        </p:txBody>
      </p:sp>
      <p:sp>
        <p:nvSpPr>
          <p:cNvPr id="70" name="Arrow: Up 69">
            <a:extLst>
              <a:ext uri="{FF2B5EF4-FFF2-40B4-BE49-F238E27FC236}">
                <a16:creationId xmlns:a16="http://schemas.microsoft.com/office/drawing/2014/main" id="{B8F693BA-A247-961D-3A86-BCD49ABA51F9}"/>
              </a:ext>
            </a:extLst>
          </p:cNvPr>
          <p:cNvSpPr/>
          <p:nvPr/>
        </p:nvSpPr>
        <p:spPr>
          <a:xfrm rot="18387643">
            <a:off x="10301308" y="4953802"/>
            <a:ext cx="266700" cy="956210"/>
          </a:xfrm>
          <a:prstGeom prst="upArrow">
            <a:avLst/>
          </a:prstGeom>
          <a:solidFill>
            <a:schemeClr val="accent5">
              <a:lumMod val="60000"/>
              <a:lumOff val="40000"/>
            </a:schemeClr>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5F03CA79-0391-3BE0-BC40-A3D1B9F0C1C6}"/>
              </a:ext>
            </a:extLst>
          </p:cNvPr>
          <p:cNvSpPr txBox="1"/>
          <p:nvPr/>
        </p:nvSpPr>
        <p:spPr>
          <a:xfrm>
            <a:off x="9887087" y="5727293"/>
            <a:ext cx="2304913" cy="646331"/>
          </a:xfrm>
          <a:prstGeom prst="rect">
            <a:avLst/>
          </a:prstGeom>
          <a:noFill/>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¾” Combo Drain and Cold Inlet to Tankless</a:t>
            </a:r>
          </a:p>
        </p:txBody>
      </p:sp>
      <p:pic>
        <p:nvPicPr>
          <p:cNvPr id="11" name="Picture 10">
            <a:extLst>
              <a:ext uri="{FF2B5EF4-FFF2-40B4-BE49-F238E27FC236}">
                <a16:creationId xmlns:a16="http://schemas.microsoft.com/office/drawing/2014/main" id="{2DD69BA4-5EC8-AE77-01A7-31999358D9A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2" name="Straight Arrow Connector 11">
            <a:extLst>
              <a:ext uri="{FF2B5EF4-FFF2-40B4-BE49-F238E27FC236}">
                <a16:creationId xmlns:a16="http://schemas.microsoft.com/office/drawing/2014/main" id="{26A4E292-AE9D-A5AB-E497-FA9E5DACC6B8}"/>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98A5C3-02E6-4115-B1FC-E835FE9BAFAA}"/>
              </a:ext>
            </a:extLst>
          </p:cNvPr>
          <p:cNvCxnSpPr>
            <a:cxnSpLocks/>
          </p:cNvCxnSpPr>
          <p:nvPr/>
        </p:nvCxnSpPr>
        <p:spPr>
          <a:xfrm flipH="1" flipV="1">
            <a:off x="3281455" y="5432969"/>
            <a:ext cx="1538238" cy="3911"/>
          </a:xfrm>
          <a:prstGeom prst="line">
            <a:avLst/>
          </a:prstGeom>
          <a:ln w="38100" cap="rnd">
            <a:solidFill>
              <a:srgbClr val="7030A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6" name="Picture 2">
            <a:extLst>
              <a:ext uri="{FF2B5EF4-FFF2-40B4-BE49-F238E27FC236}">
                <a16:creationId xmlns:a16="http://schemas.microsoft.com/office/drawing/2014/main" id="{464FEFC4-33C8-AA2C-ECA3-DCB4A6B352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69134" y="-17438"/>
            <a:ext cx="2166108" cy="2165608"/>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BF14117-8E97-D761-0444-CA70D6D59B0D}"/>
              </a:ext>
            </a:extLst>
          </p:cNvPr>
          <p:cNvPicPr>
            <a:picLocks noChangeAspect="1"/>
          </p:cNvPicPr>
          <p:nvPr/>
        </p:nvPicPr>
        <p:blipFill>
          <a:blip r:embed="rId10">
            <a:extLst>
              <a:ext uri="{28A0092B-C50C-407E-A947-70E740481C1C}">
                <a14:useLocalDpi xmlns:a14="http://schemas.microsoft.com/office/drawing/2010/main" val="0"/>
              </a:ext>
            </a:extLst>
          </a:blip>
          <a:srcRect l="3462" t="15650" b="17404"/>
          <a:stretch>
            <a:fillRect/>
          </a:stretch>
        </p:blipFill>
        <p:spPr>
          <a:xfrm>
            <a:off x="0" y="6398896"/>
            <a:ext cx="2089057" cy="459104"/>
          </a:xfrm>
          <a:prstGeom prst="rect">
            <a:avLst/>
          </a:prstGeom>
          <a:effectLst>
            <a:outerShdw blurRad="63500" dist="635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7318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repeatCount="indefinite"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childTnLst>
                          </p:cTn>
                        </p:par>
                        <p:par>
                          <p:cTn id="12" fill="hold">
                            <p:stCondLst>
                              <p:cond delay="1000"/>
                            </p:stCondLst>
                            <p:childTnLst>
                              <p:par>
                                <p:cTn id="13" presetID="22" presetClass="entr" presetSubtype="1" repeatCount="indefinite"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22" presetClass="entr" presetSubtype="1" repeatCount="indefinite"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2" repeatCount="indefinite"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3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500"/>
                                        <p:tgtEl>
                                          <p:spTgt spid="42"/>
                                        </p:tgtEl>
                                      </p:cBhvr>
                                    </p:animEffect>
                                  </p:childTnLst>
                                </p:cTn>
                              </p:par>
                              <p:par>
                                <p:cTn id="41" presetID="22" presetClass="entr" presetSubtype="8" repeatCount="indefinite"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500"/>
                                        <p:tgtEl>
                                          <p:spTgt spid="48"/>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00"/>
                                        <p:tgtEl>
                                          <p:spTgt spid="47"/>
                                        </p:tgtEl>
                                      </p:cBhvr>
                                    </p:animEffect>
                                  </p:childTnLst>
                                </p:cTn>
                              </p:par>
                            </p:childTnLst>
                          </p:cTn>
                        </p:par>
                        <p:par>
                          <p:cTn id="47" fill="hold">
                            <p:stCondLst>
                              <p:cond delay="1000"/>
                            </p:stCondLst>
                            <p:childTnLst>
                              <p:par>
                                <p:cTn id="48" presetID="8" presetClass="emph" presetSubtype="0" repeatCount="indefinite" fill="hold" grpId="0" nodeType="afterEffect">
                                  <p:stCondLst>
                                    <p:cond delay="0"/>
                                  </p:stCondLst>
                                  <p:childTnLst>
                                    <p:animRot by="21600000">
                                      <p:cBhvr>
                                        <p:cTn id="49" dur="2000" fill="hold"/>
                                        <p:tgtEl>
                                          <p:spTgt spid="22"/>
                                        </p:tgtEl>
                                        <p:attrNameLst>
                                          <p:attrName>r</p:attrName>
                                        </p:attrNameLst>
                                      </p:cBhvr>
                                    </p:animRot>
                                  </p:childTnLst>
                                </p:cTn>
                              </p:par>
                            </p:childTnLst>
                          </p:cTn>
                        </p:par>
                        <p:par>
                          <p:cTn id="50" fill="hold">
                            <p:stCondLst>
                              <p:cond delay="3000"/>
                            </p:stCondLst>
                            <p:childTnLst>
                              <p:par>
                                <p:cTn id="51" presetID="22" presetClass="entr" presetSubtype="1"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3500"/>
                            </p:stCondLst>
                            <p:childTnLst>
                              <p:par>
                                <p:cTn id="55" presetID="22" presetClass="entr" presetSubtype="4"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childTnLst>
                          </p:cTn>
                        </p:par>
                        <p:par>
                          <p:cTn id="58" fill="hold">
                            <p:stCondLst>
                              <p:cond delay="4000"/>
                            </p:stCondLst>
                            <p:childTnLst>
                              <p:par>
                                <p:cTn id="59" presetID="22" presetClass="entr" presetSubtype="2"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right)">
                                      <p:cBhvr>
                                        <p:cTn id="61" dur="500"/>
                                        <p:tgtEl>
                                          <p:spTgt spid="17"/>
                                        </p:tgtEl>
                                      </p:cBhvr>
                                    </p:animEffect>
                                  </p:childTnLst>
                                </p:cTn>
                              </p:par>
                            </p:childTnLst>
                          </p:cTn>
                        </p:par>
                        <p:par>
                          <p:cTn id="62" fill="hold">
                            <p:stCondLst>
                              <p:cond delay="4500"/>
                            </p:stCondLst>
                            <p:childTnLst>
                              <p:par>
                                <p:cTn id="63" presetID="22" presetClass="entr" presetSubtype="2"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right)">
                                      <p:cBhvr>
                                        <p:cTn id="65" dur="500"/>
                                        <p:tgtEl>
                                          <p:spTgt spid="3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par>
                          <p:cTn id="69" fill="hold">
                            <p:stCondLst>
                              <p:cond delay="5000"/>
                            </p:stCondLst>
                            <p:childTnLst>
                              <p:par>
                                <p:cTn id="70" presetID="22" presetClass="entr" presetSubtype="4"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par>
                          <p:cTn id="78" fill="hold">
                            <p:stCondLst>
                              <p:cond delay="500"/>
                            </p:stCondLst>
                            <p:childTnLst>
                              <p:par>
                                <p:cTn id="79" presetID="22" presetClass="entr" presetSubtype="2" repeatCount="indefinite" fill="hold" grpId="0" nodeType="after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right)">
                                      <p:cBhvr>
                                        <p:cTn id="81" dur="500"/>
                                        <p:tgtEl>
                                          <p:spTgt spid="50"/>
                                        </p:tgtEl>
                                      </p:cBhvr>
                                    </p:animEffect>
                                  </p:childTnLst>
                                </p:cTn>
                              </p:par>
                            </p:childTnLst>
                          </p:cTn>
                        </p:par>
                        <p:par>
                          <p:cTn id="82" fill="hold">
                            <p:stCondLst>
                              <p:cond delay="1000"/>
                            </p:stCondLst>
                            <p:childTnLst>
                              <p:par>
                                <p:cTn id="83" presetID="22" presetClass="entr" presetSubtype="4" repeatCount="indefinite"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down)">
                                      <p:cBhvr>
                                        <p:cTn id="85" dur="500"/>
                                        <p:tgtEl>
                                          <p:spTgt spid="38"/>
                                        </p:tgtEl>
                                      </p:cBhvr>
                                    </p:animEffect>
                                  </p:childTnLst>
                                </p:cTn>
                              </p:par>
                            </p:childTnLst>
                          </p:cTn>
                        </p:par>
                        <p:par>
                          <p:cTn id="86" fill="hold">
                            <p:stCondLst>
                              <p:cond delay="1500"/>
                            </p:stCondLst>
                            <p:childTnLst>
                              <p:par>
                                <p:cTn id="87" presetID="22" presetClass="entr" presetSubtype="4" repeatCount="indefinite" fill="hold" grpId="0" nodeType="after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wipe(down)">
                                      <p:cBhvr>
                                        <p:cTn id="89" dur="500"/>
                                        <p:tgtEl>
                                          <p:spTgt spid="39"/>
                                        </p:tgtEl>
                                      </p:cBhvr>
                                    </p:animEffect>
                                  </p:childTnLst>
                                </p:cTn>
                              </p:par>
                            </p:childTnLst>
                          </p:cTn>
                        </p:par>
                        <p:par>
                          <p:cTn id="90" fill="hold">
                            <p:stCondLst>
                              <p:cond delay="2000"/>
                            </p:stCondLst>
                            <p:childTnLst>
                              <p:par>
                                <p:cTn id="91" presetID="22" presetClass="entr" presetSubtype="4" repeatCount="indefinite"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down)">
                                      <p:cBhvr>
                                        <p:cTn id="93" dur="500"/>
                                        <p:tgtEl>
                                          <p:spTgt spid="40"/>
                                        </p:tgtEl>
                                      </p:cBhvr>
                                    </p:animEffect>
                                  </p:childTnLst>
                                </p:cTn>
                              </p:par>
                            </p:childTnLst>
                          </p:cTn>
                        </p:par>
                        <p:par>
                          <p:cTn id="94" fill="hold">
                            <p:stCondLst>
                              <p:cond delay="2500"/>
                            </p:stCondLst>
                            <p:childTnLst>
                              <p:par>
                                <p:cTn id="95" presetID="22" presetClass="entr" presetSubtype="2" repeatCount="indefinite"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right)">
                                      <p:cBhvr>
                                        <p:cTn id="97" dur="500"/>
                                        <p:tgtEl>
                                          <p:spTgt spid="41"/>
                                        </p:tgtEl>
                                      </p:cBhvr>
                                    </p:animEffect>
                                  </p:childTnLst>
                                </p:cTn>
                              </p:par>
                            </p:childTnLst>
                          </p:cTn>
                        </p:par>
                        <p:par>
                          <p:cTn id="98" fill="hold">
                            <p:stCondLst>
                              <p:cond delay="3000"/>
                            </p:stCondLst>
                            <p:childTnLst>
                              <p:par>
                                <p:cTn id="99" presetID="22" presetClass="entr" presetSubtype="1" fill="hold" nodeType="after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wipe(up)">
                                      <p:cBhvr>
                                        <p:cTn id="101" dur="500"/>
                                        <p:tgtEl>
                                          <p:spTgt spid="62"/>
                                        </p:tgtEl>
                                      </p:cBhvr>
                                    </p:animEffect>
                                  </p:childTnLst>
                                </p:cTn>
                              </p:par>
                            </p:childTnLst>
                          </p:cTn>
                        </p:par>
                        <p:par>
                          <p:cTn id="102" fill="hold">
                            <p:stCondLst>
                              <p:cond delay="3500"/>
                            </p:stCondLst>
                            <p:childTnLst>
                              <p:par>
                                <p:cTn id="103" presetID="22" presetClass="entr" presetSubtype="2" fill="hold" nodeType="after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wipe(right)">
                                      <p:cBhvr>
                                        <p:cTn id="105" dur="500"/>
                                        <p:tgtEl>
                                          <p:spTgt spid="6"/>
                                        </p:tgtEl>
                                      </p:cBhvr>
                                    </p:animEffect>
                                  </p:childTnLst>
                                </p:cTn>
                              </p:par>
                            </p:childTnLst>
                          </p:cTn>
                        </p:par>
                        <p:par>
                          <p:cTn id="106" fill="hold">
                            <p:stCondLst>
                              <p:cond delay="4000"/>
                            </p:stCondLst>
                            <p:childTnLst>
                              <p:par>
                                <p:cTn id="107" presetID="22" presetClass="entr" presetSubtype="2" repeatCount="indefinite"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animEffect transition="in" filter="wipe(right)">
                                      <p:cBhvr>
                                        <p:cTn id="109" dur="500"/>
                                        <p:tgtEl>
                                          <p:spTgt spid="65"/>
                                        </p:tgtEl>
                                      </p:cBhvr>
                                    </p:animEffect>
                                  </p:childTnLst>
                                </p:cTn>
                              </p:par>
                            </p:childTnLst>
                          </p:cTn>
                        </p:par>
                        <p:par>
                          <p:cTn id="110" fill="hold">
                            <p:stCondLst>
                              <p:cond delay="4500"/>
                            </p:stCondLst>
                            <p:childTnLst>
                              <p:par>
                                <p:cTn id="111" presetID="22" presetClass="entr" presetSubtype="1" repeatCount="indefinite" fill="hold" grpId="0" nodeType="afterEffect">
                                  <p:stCondLst>
                                    <p:cond delay="0"/>
                                  </p:stCondLst>
                                  <p:childTnLst>
                                    <p:set>
                                      <p:cBhvr>
                                        <p:cTn id="112" dur="1" fill="hold">
                                          <p:stCondLst>
                                            <p:cond delay="0"/>
                                          </p:stCondLst>
                                        </p:cTn>
                                        <p:tgtEl>
                                          <p:spTgt spid="66"/>
                                        </p:tgtEl>
                                        <p:attrNameLst>
                                          <p:attrName>style.visibility</p:attrName>
                                        </p:attrNameLst>
                                      </p:cBhvr>
                                      <p:to>
                                        <p:strVal val="visible"/>
                                      </p:to>
                                    </p:set>
                                    <p:animEffect transition="in" filter="wipe(up)">
                                      <p:cBhvr>
                                        <p:cTn id="113" dur="500"/>
                                        <p:tgtEl>
                                          <p:spTgt spid="66"/>
                                        </p:tgtEl>
                                      </p:cBhvr>
                                    </p:animEffect>
                                  </p:childTnLst>
                                </p:cTn>
                              </p:par>
                            </p:childTnLst>
                          </p:cTn>
                        </p:par>
                        <p:par>
                          <p:cTn id="114" fill="hold">
                            <p:stCondLst>
                              <p:cond delay="5000"/>
                            </p:stCondLst>
                            <p:childTnLst>
                              <p:par>
                                <p:cTn id="115" presetID="8" presetClass="emph" presetSubtype="0" repeatCount="indefinite" fill="hold" grpId="0" nodeType="afterEffect">
                                  <p:stCondLst>
                                    <p:cond delay="0"/>
                                  </p:stCondLst>
                                  <p:childTnLst>
                                    <p:animRot by="21600000">
                                      <p:cBhvr>
                                        <p:cTn id="116" dur="2000" fill="hold"/>
                                        <p:tgtEl>
                                          <p:spTgt spid="68"/>
                                        </p:tgtEl>
                                        <p:attrNameLst>
                                          <p:attrName>r</p:attrName>
                                        </p:attrNameLst>
                                      </p:cBhvr>
                                    </p:animRot>
                                  </p:childTnLst>
                                </p:cTn>
                              </p:par>
                            </p:childTnLst>
                          </p:cTn>
                        </p:par>
                        <p:par>
                          <p:cTn id="117" fill="hold">
                            <p:stCondLst>
                              <p:cond delay="7000"/>
                            </p:stCondLst>
                            <p:childTnLst>
                              <p:par>
                                <p:cTn id="118" presetID="22" presetClass="entr" presetSubtype="1" repeatCount="indefinite" fill="hold" grpId="0"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wipe(up)">
                                      <p:cBhvr>
                                        <p:cTn id="120" dur="500"/>
                                        <p:tgtEl>
                                          <p:spTgt spid="75"/>
                                        </p:tgtEl>
                                      </p:cBhvr>
                                    </p:animEffect>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57"/>
                                        </p:tgtEl>
                                        <p:attrNameLst>
                                          <p:attrName>style.visibility</p:attrName>
                                        </p:attrNameLst>
                                      </p:cBhvr>
                                      <p:to>
                                        <p:strVal val="visible"/>
                                      </p:to>
                                    </p:set>
                                    <p:animEffect transition="in" filter="fade">
                                      <p:cBhvr>
                                        <p:cTn id="125" dur="1000"/>
                                        <p:tgtEl>
                                          <p:spTgt spid="57"/>
                                        </p:tgtEl>
                                      </p:cBhvr>
                                    </p:animEffect>
                                    <p:anim calcmode="lin" valueType="num">
                                      <p:cBhvr>
                                        <p:cTn id="126" dur="1000" fill="hold"/>
                                        <p:tgtEl>
                                          <p:spTgt spid="57"/>
                                        </p:tgtEl>
                                        <p:attrNameLst>
                                          <p:attrName>ppt_x</p:attrName>
                                        </p:attrNameLst>
                                      </p:cBhvr>
                                      <p:tavLst>
                                        <p:tav tm="0">
                                          <p:val>
                                            <p:strVal val="#ppt_x"/>
                                          </p:val>
                                        </p:tav>
                                        <p:tav tm="100000">
                                          <p:val>
                                            <p:strVal val="#ppt_x"/>
                                          </p:val>
                                        </p:tav>
                                      </p:tavLst>
                                    </p:anim>
                                    <p:anim calcmode="lin" valueType="num">
                                      <p:cBhvr>
                                        <p:cTn id="12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fade">
                                      <p:cBhvr>
                                        <p:cTn id="132" dur="1000"/>
                                        <p:tgtEl>
                                          <p:spTgt spid="58"/>
                                        </p:tgtEl>
                                      </p:cBhvr>
                                    </p:animEffect>
                                    <p:anim calcmode="lin" valueType="num">
                                      <p:cBhvr>
                                        <p:cTn id="133" dur="1000" fill="hold"/>
                                        <p:tgtEl>
                                          <p:spTgt spid="58"/>
                                        </p:tgtEl>
                                        <p:attrNameLst>
                                          <p:attrName>ppt_x</p:attrName>
                                        </p:attrNameLst>
                                      </p:cBhvr>
                                      <p:tavLst>
                                        <p:tav tm="0">
                                          <p:val>
                                            <p:strVal val="#ppt_x"/>
                                          </p:val>
                                        </p:tav>
                                        <p:tav tm="100000">
                                          <p:val>
                                            <p:strVal val="#ppt_x"/>
                                          </p:val>
                                        </p:tav>
                                      </p:tavLst>
                                    </p:anim>
                                    <p:anim calcmode="lin" valueType="num">
                                      <p:cBhvr>
                                        <p:cTn id="13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visible"/>
                                      </p:to>
                                    </p:set>
                                    <p:animEffect transition="in" filter="fade">
                                      <p:cBhvr>
                                        <p:cTn id="139" dur="1000"/>
                                        <p:tgtEl>
                                          <p:spTgt spid="59"/>
                                        </p:tgtEl>
                                      </p:cBhvr>
                                    </p:animEffect>
                                    <p:anim calcmode="lin" valueType="num">
                                      <p:cBhvr>
                                        <p:cTn id="140" dur="1000" fill="hold"/>
                                        <p:tgtEl>
                                          <p:spTgt spid="59"/>
                                        </p:tgtEl>
                                        <p:attrNameLst>
                                          <p:attrName>ppt_x</p:attrName>
                                        </p:attrNameLst>
                                      </p:cBhvr>
                                      <p:tavLst>
                                        <p:tav tm="0">
                                          <p:val>
                                            <p:strVal val="#ppt_x"/>
                                          </p:val>
                                        </p:tav>
                                        <p:tav tm="100000">
                                          <p:val>
                                            <p:strVal val="#ppt_x"/>
                                          </p:val>
                                        </p:tav>
                                      </p:tavLst>
                                    </p:anim>
                                    <p:anim calcmode="lin" valueType="num">
                                      <p:cBhvr>
                                        <p:cTn id="141"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67"/>
                                        </p:tgtEl>
                                        <p:attrNameLst>
                                          <p:attrName>style.visibility</p:attrName>
                                        </p:attrNameLst>
                                      </p:cBhvr>
                                      <p:to>
                                        <p:strVal val="visible"/>
                                      </p:to>
                                    </p:set>
                                    <p:animEffect transition="in" filter="fade">
                                      <p:cBhvr>
                                        <p:cTn id="146" dur="1000"/>
                                        <p:tgtEl>
                                          <p:spTgt spid="67"/>
                                        </p:tgtEl>
                                      </p:cBhvr>
                                    </p:animEffect>
                                    <p:anim calcmode="lin" valueType="num">
                                      <p:cBhvr>
                                        <p:cTn id="147" dur="1000" fill="hold"/>
                                        <p:tgtEl>
                                          <p:spTgt spid="67"/>
                                        </p:tgtEl>
                                        <p:attrNameLst>
                                          <p:attrName>ppt_x</p:attrName>
                                        </p:attrNameLst>
                                      </p:cBhvr>
                                      <p:tavLst>
                                        <p:tav tm="0">
                                          <p:val>
                                            <p:strVal val="#ppt_x"/>
                                          </p:val>
                                        </p:tav>
                                        <p:tav tm="100000">
                                          <p:val>
                                            <p:strVal val="#ppt_x"/>
                                          </p:val>
                                        </p:tav>
                                      </p:tavLst>
                                    </p:anim>
                                    <p:anim calcmode="lin" valueType="num">
                                      <p:cBhvr>
                                        <p:cTn id="148" dur="1000" fill="hold"/>
                                        <p:tgtEl>
                                          <p:spTgt spid="67"/>
                                        </p:tgtEl>
                                        <p:attrNameLst>
                                          <p:attrName>ppt_y</p:attrName>
                                        </p:attrNameLst>
                                      </p:cBhvr>
                                      <p:tavLst>
                                        <p:tav tm="0">
                                          <p:val>
                                            <p:strVal val="#ppt_y+.1"/>
                                          </p:val>
                                        </p:tav>
                                        <p:tav tm="100000">
                                          <p:val>
                                            <p:strVal val="#ppt_y"/>
                                          </p:val>
                                        </p:tav>
                                      </p:tavLst>
                                    </p:anim>
                                  </p:childTnLst>
                                </p:cTn>
                              </p:par>
                            </p:childTnLst>
                          </p:cTn>
                        </p:par>
                        <p:par>
                          <p:cTn id="149" fill="hold">
                            <p:stCondLst>
                              <p:cond delay="1500"/>
                            </p:stCondLst>
                            <p:childTnLst>
                              <p:par>
                                <p:cTn id="150" presetID="22" presetClass="entr" presetSubtype="2" repeatCount="indefinite" fill="hold" grpId="0" nodeType="afterEffect">
                                  <p:stCondLst>
                                    <p:cond delay="0"/>
                                  </p:stCondLst>
                                  <p:childTnLst>
                                    <p:set>
                                      <p:cBhvr>
                                        <p:cTn id="151" dur="1" fill="hold">
                                          <p:stCondLst>
                                            <p:cond delay="0"/>
                                          </p:stCondLst>
                                        </p:cTn>
                                        <p:tgtEl>
                                          <p:spTgt spid="19"/>
                                        </p:tgtEl>
                                        <p:attrNameLst>
                                          <p:attrName>style.visibility</p:attrName>
                                        </p:attrNameLst>
                                      </p:cBhvr>
                                      <p:to>
                                        <p:strVal val="visible"/>
                                      </p:to>
                                    </p:set>
                                    <p:animEffect transition="in" filter="wipe(right)">
                                      <p:cBhvr>
                                        <p:cTn id="152" dur="500"/>
                                        <p:tgtEl>
                                          <p:spTgt spid="19"/>
                                        </p:tgtEl>
                                      </p:cBhvr>
                                    </p:animEffect>
                                  </p:childTnLst>
                                </p:cTn>
                              </p:par>
                            </p:childTnLst>
                          </p:cTn>
                        </p:par>
                        <p:par>
                          <p:cTn id="153" fill="hold">
                            <p:stCondLst>
                              <p:cond delay="2000"/>
                            </p:stCondLst>
                            <p:childTnLst>
                              <p:par>
                                <p:cTn id="154" presetID="22" presetClass="entr" presetSubtype="1" repeatCount="indefinite" fill="hold" grpId="0" nodeType="afterEffect">
                                  <p:stCondLst>
                                    <p:cond delay="0"/>
                                  </p:stCondLst>
                                  <p:childTnLst>
                                    <p:set>
                                      <p:cBhvr>
                                        <p:cTn id="155" dur="1" fill="hold">
                                          <p:stCondLst>
                                            <p:cond delay="0"/>
                                          </p:stCondLst>
                                        </p:cTn>
                                        <p:tgtEl>
                                          <p:spTgt spid="20"/>
                                        </p:tgtEl>
                                        <p:attrNameLst>
                                          <p:attrName>style.visibility</p:attrName>
                                        </p:attrNameLst>
                                      </p:cBhvr>
                                      <p:to>
                                        <p:strVal val="visible"/>
                                      </p:to>
                                    </p:set>
                                    <p:animEffect transition="in" filter="wipe(up)">
                                      <p:cBhvr>
                                        <p:cTn id="1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21" grpId="0" animBg="1"/>
      <p:bldP spid="5" grpId="0" animBg="1"/>
      <p:bldP spid="7" grpId="0" animBg="1"/>
      <p:bldP spid="8" grpId="0" animBg="1"/>
      <p:bldP spid="22" grpId="0" animBg="1"/>
      <p:bldP spid="37" grpId="0" animBg="1"/>
      <p:bldP spid="38" grpId="0" animBg="1"/>
      <p:bldP spid="39" grpId="0" animBg="1"/>
      <p:bldP spid="41" grpId="0" animBg="1"/>
      <p:bldP spid="58" grpId="0"/>
      <p:bldP spid="51" grpId="0" animBg="1"/>
      <p:bldP spid="50" grpId="0" animBg="1"/>
      <p:bldP spid="40" grpId="0" animBg="1"/>
      <p:bldP spid="57" grpId="0"/>
      <p:bldP spid="59" grpId="0"/>
      <p:bldP spid="65" grpId="0" animBg="1"/>
      <p:bldP spid="66" grpId="0" animBg="1"/>
      <p:bldP spid="67" grpId="0"/>
      <p:bldP spid="68" grpId="0" animBg="1"/>
      <p:bldP spid="75" grpId="0" animBg="1"/>
      <p:bldP spid="19" grpId="0" animBg="1"/>
      <p:bldP spid="20"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7DB463-1568-53A4-F580-7AC332FAF0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r="13235" b="4174"/>
          <a:stretch>
            <a:fillRect/>
          </a:stretch>
        </p:blipFill>
        <p:spPr>
          <a:xfrm>
            <a:off x="2997191" y="515058"/>
            <a:ext cx="9194809" cy="6342942"/>
          </a:xfrm>
          <a:prstGeom prst="rect">
            <a:avLst/>
          </a:prstGeom>
        </p:spPr>
      </p:pic>
      <p:sp>
        <p:nvSpPr>
          <p:cNvPr id="4" name="TextBox 3">
            <a:extLst>
              <a:ext uri="{FF2B5EF4-FFF2-40B4-BE49-F238E27FC236}">
                <a16:creationId xmlns:a16="http://schemas.microsoft.com/office/drawing/2014/main" id="{EAFBF15E-E984-B716-59BC-8B7A77334BD3}"/>
              </a:ext>
            </a:extLst>
          </p:cNvPr>
          <p:cNvSpPr txBox="1"/>
          <p:nvPr/>
        </p:nvSpPr>
        <p:spPr>
          <a:xfrm>
            <a:off x="484461" y="2132257"/>
            <a:ext cx="6348139" cy="3108543"/>
          </a:xfrm>
          <a:prstGeom prst="rect">
            <a:avLst/>
          </a:prstGeom>
          <a:noFill/>
        </p:spPr>
        <p:txBody>
          <a:bodyPr wrap="square" rtlCol="0">
            <a:spAutoFit/>
          </a:bodyPr>
          <a:lstStyle/>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Water connection locations help to stratify the water temperatures in the tank keeping the upper tank full of the hottest water. Provides the best energy efficient supply of hot water. </a:t>
            </a:r>
          </a:p>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This extends the 70% rule associated with tank heaters</a:t>
            </a:r>
          </a:p>
        </p:txBody>
      </p:sp>
      <p:pic>
        <p:nvPicPr>
          <p:cNvPr id="17" name="Picture 2">
            <a:extLst>
              <a:ext uri="{FF2B5EF4-FFF2-40B4-BE49-F238E27FC236}">
                <a16:creationId xmlns:a16="http://schemas.microsoft.com/office/drawing/2014/main" id="{EAB6AAFB-4FA4-2514-AABA-885C2E0FE1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9040" y="4673175"/>
            <a:ext cx="2185330" cy="2184825"/>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DE8ADFC-D91A-0A04-1FAD-A76C67BB8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C10D1BCC-E6AA-26C2-87BF-AC1CC8A6282F}"/>
              </a:ext>
            </a:extLst>
          </p:cNvPr>
          <p:cNvCxnSpPr>
            <a:cxnSpLocks/>
          </p:cNvCxnSpPr>
          <p:nvPr/>
        </p:nvCxnSpPr>
        <p:spPr>
          <a:xfrm>
            <a:off x="115054" y="777904"/>
            <a:ext cx="99839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C3B7818-B60F-E87D-145C-BECF5FCF45A4}"/>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16" name="Title 1">
            <a:extLst>
              <a:ext uri="{FF2B5EF4-FFF2-40B4-BE49-F238E27FC236}">
                <a16:creationId xmlns:a16="http://schemas.microsoft.com/office/drawing/2014/main" id="{01B69FD4-EC17-5D8E-7D57-4B8B2FAC188D}"/>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BASIC OPERATION</a:t>
            </a:r>
          </a:p>
        </p:txBody>
      </p:sp>
    </p:spTree>
    <p:extLst>
      <p:ext uri="{BB962C8B-B14F-4D97-AF65-F5344CB8AC3E}">
        <p14:creationId xmlns:p14="http://schemas.microsoft.com/office/powerpoint/2010/main" val="12807131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A483B3-9EFC-4578-A71C-69F14C089F8B}"/>
              </a:ext>
            </a:extLst>
          </p:cNvPr>
          <p:cNvPicPr>
            <a:picLocks noChangeAspect="1"/>
          </p:cNvPicPr>
          <p:nvPr/>
        </p:nvPicPr>
        <p:blipFill>
          <a:blip r:embed="rId2">
            <a:extLst>
              <a:ext uri="{28A0092B-C50C-407E-A947-70E740481C1C}">
                <a14:useLocalDpi xmlns:a14="http://schemas.microsoft.com/office/drawing/2010/main" val="0"/>
              </a:ext>
            </a:extLst>
          </a:blip>
          <a:srcRect l="24608" t="25946" r="21667" b="28105"/>
          <a:stretch>
            <a:fillRect/>
          </a:stretch>
        </p:blipFill>
        <p:spPr>
          <a:xfrm>
            <a:off x="8737600" y="1035570"/>
            <a:ext cx="3144084" cy="2016766"/>
          </a:xfrm>
          <a:prstGeom prst="rect">
            <a:avLst/>
          </a:prstGeom>
          <a:effectLst>
            <a:outerShdw blurRad="63500" dist="63500" dir="2700000" algn="tl" rotWithShape="0">
              <a:prstClr val="black">
                <a:alpha val="40000"/>
              </a:prstClr>
            </a:outerShdw>
          </a:effectLst>
        </p:spPr>
      </p:pic>
      <p:pic>
        <p:nvPicPr>
          <p:cNvPr id="24" name="Picture 23">
            <a:extLst>
              <a:ext uri="{FF2B5EF4-FFF2-40B4-BE49-F238E27FC236}">
                <a16:creationId xmlns:a16="http://schemas.microsoft.com/office/drawing/2014/main" id="{1F2B5286-D709-AE83-0F3D-E03613FBF2D0}"/>
              </a:ext>
            </a:extLst>
          </p:cNvPr>
          <p:cNvPicPr>
            <a:picLocks noChangeAspect="1"/>
          </p:cNvPicPr>
          <p:nvPr/>
        </p:nvPicPr>
        <p:blipFill>
          <a:blip r:embed="rId3">
            <a:extLst>
              <a:ext uri="{28A0092B-C50C-407E-A947-70E740481C1C}">
                <a14:useLocalDpi xmlns:a14="http://schemas.microsoft.com/office/drawing/2010/main" val="0"/>
              </a:ext>
            </a:extLst>
          </a:blip>
          <a:srcRect l="15211" t="12973" b="12973"/>
          <a:stretch>
            <a:fillRect/>
          </a:stretch>
        </p:blipFill>
        <p:spPr>
          <a:xfrm>
            <a:off x="0" y="777904"/>
            <a:ext cx="6994582" cy="6080096"/>
          </a:xfrm>
          <a:prstGeom prst="rect">
            <a:avLst/>
          </a:prstGeom>
        </p:spPr>
      </p:pic>
      <p:sp>
        <p:nvSpPr>
          <p:cNvPr id="9" name="TextBox 8">
            <a:extLst>
              <a:ext uri="{FF2B5EF4-FFF2-40B4-BE49-F238E27FC236}">
                <a16:creationId xmlns:a16="http://schemas.microsoft.com/office/drawing/2014/main" id="{40414ACA-6DEC-5871-F51A-17CD21C6FC79}"/>
              </a:ext>
            </a:extLst>
          </p:cNvPr>
          <p:cNvSpPr txBox="1"/>
          <p:nvPr/>
        </p:nvSpPr>
        <p:spPr>
          <a:xfrm>
            <a:off x="3120770" y="5743814"/>
            <a:ext cx="5854319" cy="954107"/>
          </a:xfrm>
          <a:prstGeom prst="rect">
            <a:avLst/>
          </a:prstGeom>
          <a:noFill/>
        </p:spPr>
        <p:txBody>
          <a:bodyPr wrap="square" rtlCol="0">
            <a:spAutoFit/>
          </a:bodyPr>
          <a:lstStyle/>
          <a:p>
            <a:pPr algn="ctr"/>
            <a:r>
              <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TACO 009FS5 SYSTEM PUMP </a:t>
            </a:r>
          </a:p>
          <a:p>
            <a:pPr algn="ctr"/>
            <a:r>
              <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(4 – 5 GPM)</a:t>
            </a:r>
          </a:p>
          <a:p>
            <a:pPr algn="ctr"/>
            <a:endPar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pPr algn="ctr"/>
            <a:r>
              <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All internal controls for operation are pre-plumbed and install ready</a:t>
            </a:r>
          </a:p>
        </p:txBody>
      </p:sp>
      <p:pic>
        <p:nvPicPr>
          <p:cNvPr id="15" name="Picture 14">
            <a:extLst>
              <a:ext uri="{FF2B5EF4-FFF2-40B4-BE49-F238E27FC236}">
                <a16:creationId xmlns:a16="http://schemas.microsoft.com/office/drawing/2014/main" id="{60C7BEEE-73C4-AA6D-D972-9AE74CF2F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6" name="Straight Arrow Connector 15">
            <a:extLst>
              <a:ext uri="{FF2B5EF4-FFF2-40B4-BE49-F238E27FC236}">
                <a16:creationId xmlns:a16="http://schemas.microsoft.com/office/drawing/2014/main" id="{71885932-43F9-2D83-95D8-1BB90BC2CE9F}"/>
              </a:ext>
            </a:extLst>
          </p:cNvPr>
          <p:cNvCxnSpPr>
            <a:cxnSpLocks/>
          </p:cNvCxnSpPr>
          <p:nvPr/>
        </p:nvCxnSpPr>
        <p:spPr>
          <a:xfrm>
            <a:off x="115054" y="777904"/>
            <a:ext cx="998906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75E370C-8E11-1786-6E49-99EE151697AC}"/>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UNDER THE HOOD</a:t>
            </a:r>
          </a:p>
        </p:txBody>
      </p:sp>
      <p:cxnSp>
        <p:nvCxnSpPr>
          <p:cNvPr id="25" name="Straight Arrow Connector 24">
            <a:extLst>
              <a:ext uri="{FF2B5EF4-FFF2-40B4-BE49-F238E27FC236}">
                <a16:creationId xmlns:a16="http://schemas.microsoft.com/office/drawing/2014/main" id="{016A1F56-936A-87DE-F0F6-D6DAF3E9A1EF}"/>
              </a:ext>
            </a:extLst>
          </p:cNvPr>
          <p:cNvCxnSpPr>
            <a:cxnSpLocks/>
          </p:cNvCxnSpPr>
          <p:nvPr/>
        </p:nvCxnSpPr>
        <p:spPr>
          <a:xfrm flipH="1" flipV="1">
            <a:off x="4612640" y="3447441"/>
            <a:ext cx="1658620" cy="136018"/>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0C19D6A3-1134-945D-80F3-0B7809D86959}"/>
              </a:ext>
            </a:extLst>
          </p:cNvPr>
          <p:cNvSpPr txBox="1"/>
          <p:nvPr/>
        </p:nvSpPr>
        <p:spPr>
          <a:xfrm>
            <a:off x="6246236" y="1098193"/>
            <a:ext cx="2728853" cy="4537139"/>
          </a:xfrm>
          <a:prstGeom prst="rect">
            <a:avLst/>
          </a:prstGeom>
          <a:noFill/>
          <a:effectLst>
            <a:outerShdw blurRad="63500" dist="63500" dir="2700000" algn="tl" rotWithShape="0">
              <a:prstClr val="black">
                <a:alpha val="40000"/>
              </a:prstClr>
            </a:outerShdw>
          </a:effectLst>
        </p:spPr>
        <p:txBody>
          <a:bodyPr wrap="square" rtlCol="0">
            <a:spAutoFit/>
          </a:bodyPr>
          <a:lstStyle/>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Inlet Filter</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Error Indicator Light</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Pump Controller</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Transformer</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Remote Control</a:t>
            </a:r>
          </a:p>
        </p:txBody>
      </p:sp>
      <p:cxnSp>
        <p:nvCxnSpPr>
          <p:cNvPr id="27" name="Straight Arrow Connector 26">
            <a:extLst>
              <a:ext uri="{FF2B5EF4-FFF2-40B4-BE49-F238E27FC236}">
                <a16:creationId xmlns:a16="http://schemas.microsoft.com/office/drawing/2014/main" id="{C277A130-2E89-7E4A-109A-7D945D303D9E}"/>
              </a:ext>
            </a:extLst>
          </p:cNvPr>
          <p:cNvCxnSpPr>
            <a:cxnSpLocks/>
          </p:cNvCxnSpPr>
          <p:nvPr/>
        </p:nvCxnSpPr>
        <p:spPr>
          <a:xfrm flipH="1">
            <a:off x="2824480" y="1779373"/>
            <a:ext cx="3446780" cy="399947"/>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F6C1F283-535F-1C86-C415-07C308D3006E}"/>
              </a:ext>
            </a:extLst>
          </p:cNvPr>
          <p:cNvCxnSpPr>
            <a:cxnSpLocks/>
          </p:cNvCxnSpPr>
          <p:nvPr/>
        </p:nvCxnSpPr>
        <p:spPr>
          <a:xfrm flipH="1">
            <a:off x="4429760" y="2685535"/>
            <a:ext cx="1816476" cy="220225"/>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1ECC0C16-8172-E176-80B2-52D8FE7DA397}"/>
              </a:ext>
            </a:extLst>
          </p:cNvPr>
          <p:cNvCxnSpPr>
            <a:cxnSpLocks/>
          </p:cNvCxnSpPr>
          <p:nvPr/>
        </p:nvCxnSpPr>
        <p:spPr>
          <a:xfrm flipH="1" flipV="1">
            <a:off x="4577080" y="4236720"/>
            <a:ext cx="1694180" cy="269377"/>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D57A4FE1-58CD-DC8C-6F85-3C9E0A4941D7}"/>
              </a:ext>
            </a:extLst>
          </p:cNvPr>
          <p:cNvCxnSpPr>
            <a:cxnSpLocks/>
          </p:cNvCxnSpPr>
          <p:nvPr/>
        </p:nvCxnSpPr>
        <p:spPr>
          <a:xfrm flipH="1" flipV="1">
            <a:off x="3662680" y="4443858"/>
            <a:ext cx="2608580" cy="956045"/>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3" name="Picture 2">
            <a:extLst>
              <a:ext uri="{FF2B5EF4-FFF2-40B4-BE49-F238E27FC236}">
                <a16:creationId xmlns:a16="http://schemas.microsoft.com/office/drawing/2014/main" id="{ACE11EDB-EE6F-361E-4C43-144C0627FC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388175">
            <a:off x="9146472" y="3167439"/>
            <a:ext cx="2326340" cy="1069790"/>
          </a:xfrm>
          <a:prstGeom prst="rect">
            <a:avLst/>
          </a:prstGeom>
          <a:effectLst>
            <a:outerShdw blurRad="63500" dist="63500" dir="2700000" algn="tl" rotWithShape="0">
              <a:prstClr val="black">
                <a:alpha val="40000"/>
              </a:prstClr>
            </a:outerShdw>
          </a:effectLst>
        </p:spPr>
      </p:pic>
      <p:cxnSp>
        <p:nvCxnSpPr>
          <p:cNvPr id="6" name="Straight Arrow Connector 5">
            <a:extLst>
              <a:ext uri="{FF2B5EF4-FFF2-40B4-BE49-F238E27FC236}">
                <a16:creationId xmlns:a16="http://schemas.microsoft.com/office/drawing/2014/main" id="{32CFBE56-78B2-7A22-C3B8-AFD7510D8077}"/>
              </a:ext>
            </a:extLst>
          </p:cNvPr>
          <p:cNvCxnSpPr>
            <a:cxnSpLocks/>
          </p:cNvCxnSpPr>
          <p:nvPr/>
        </p:nvCxnSpPr>
        <p:spPr>
          <a:xfrm>
            <a:off x="7480300" y="1779373"/>
            <a:ext cx="2309159" cy="264580"/>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2" name="Picture 1">
            <a:extLst>
              <a:ext uri="{FF2B5EF4-FFF2-40B4-BE49-F238E27FC236}">
                <a16:creationId xmlns:a16="http://schemas.microsoft.com/office/drawing/2014/main" id="{977F3C93-4DD3-80F6-560A-F69515A00DC7}"/>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48049525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64436-014C-56AC-BD42-909743E7040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5BF4B4C-987B-96DE-6BEC-481B67FA85E2}"/>
              </a:ext>
            </a:extLst>
          </p:cNvPr>
          <p:cNvPicPr>
            <a:picLocks noChangeAspect="1"/>
          </p:cNvPicPr>
          <p:nvPr/>
        </p:nvPicPr>
        <p:blipFill>
          <a:blip r:embed="rId2"/>
          <a:stretch>
            <a:fillRect/>
          </a:stretch>
        </p:blipFill>
        <p:spPr>
          <a:xfrm>
            <a:off x="155234" y="1424939"/>
            <a:ext cx="2210663" cy="4383472"/>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AADBBB6D-3A42-C283-B707-C352241DC080}"/>
              </a:ext>
            </a:extLst>
          </p:cNvPr>
          <p:cNvPicPr>
            <a:picLocks noChangeAspect="1"/>
          </p:cNvPicPr>
          <p:nvPr/>
        </p:nvPicPr>
        <p:blipFill>
          <a:blip r:embed="rId3"/>
          <a:stretch>
            <a:fillRect/>
          </a:stretch>
        </p:blipFill>
        <p:spPr>
          <a:xfrm>
            <a:off x="6789534" y="3616675"/>
            <a:ext cx="1571844" cy="2181529"/>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F1CBBCBA-C543-E973-AAE8-8E0EBF23BC2F}"/>
              </a:ext>
            </a:extLst>
          </p:cNvPr>
          <p:cNvPicPr>
            <a:picLocks noChangeAspect="1"/>
          </p:cNvPicPr>
          <p:nvPr/>
        </p:nvPicPr>
        <p:blipFill>
          <a:blip r:embed="rId4"/>
          <a:stretch>
            <a:fillRect/>
          </a:stretch>
        </p:blipFill>
        <p:spPr>
          <a:xfrm>
            <a:off x="5036640" y="3626882"/>
            <a:ext cx="1571844" cy="2181529"/>
          </a:xfrm>
          <a:prstGeom prst="rect">
            <a:avLst/>
          </a:prstGeom>
          <a:effectLst>
            <a:outerShdw blurRad="63500" dist="63500" dir="2700000" algn="tl" rotWithShape="0">
              <a:prstClr val="black">
                <a:alpha val="40000"/>
              </a:prstClr>
            </a:outerShdw>
          </a:effectLst>
        </p:spPr>
      </p:pic>
      <p:pic>
        <p:nvPicPr>
          <p:cNvPr id="15" name="Picture 14">
            <a:extLst>
              <a:ext uri="{FF2B5EF4-FFF2-40B4-BE49-F238E27FC236}">
                <a16:creationId xmlns:a16="http://schemas.microsoft.com/office/drawing/2014/main" id="{AD78D956-BE35-3508-AB8A-169A6394B9E3}"/>
              </a:ext>
            </a:extLst>
          </p:cNvPr>
          <p:cNvPicPr>
            <a:picLocks noChangeAspect="1"/>
          </p:cNvPicPr>
          <p:nvPr/>
        </p:nvPicPr>
        <p:blipFill>
          <a:blip r:embed="rId5"/>
          <a:stretch>
            <a:fillRect/>
          </a:stretch>
        </p:blipFill>
        <p:spPr>
          <a:xfrm>
            <a:off x="2548093" y="1424939"/>
            <a:ext cx="2307497" cy="4383472"/>
          </a:xfrm>
          <a:prstGeom prst="rect">
            <a:avLst/>
          </a:prstGeom>
          <a:effectLst>
            <a:outerShdw blurRad="63500" dist="63500" dir="2700000" algn="tl" rotWithShape="0">
              <a:prstClr val="black">
                <a:alpha val="40000"/>
              </a:prstClr>
            </a:outerShdw>
          </a:effectLst>
        </p:spPr>
      </p:pic>
      <p:pic>
        <p:nvPicPr>
          <p:cNvPr id="17" name="Picture 16">
            <a:extLst>
              <a:ext uri="{FF2B5EF4-FFF2-40B4-BE49-F238E27FC236}">
                <a16:creationId xmlns:a16="http://schemas.microsoft.com/office/drawing/2014/main" id="{1DC81D40-C124-6BF6-72FC-6FB9785E2793}"/>
              </a:ext>
            </a:extLst>
          </p:cNvPr>
          <p:cNvPicPr>
            <a:picLocks noChangeAspect="1"/>
          </p:cNvPicPr>
          <p:nvPr/>
        </p:nvPicPr>
        <p:blipFill>
          <a:blip r:embed="rId6"/>
          <a:stretch>
            <a:fillRect/>
          </a:stretch>
        </p:blipFill>
        <p:spPr>
          <a:xfrm>
            <a:off x="5036640" y="1420522"/>
            <a:ext cx="3327030" cy="2064506"/>
          </a:xfrm>
          <a:prstGeom prst="rect">
            <a:avLst/>
          </a:prstGeom>
          <a:effectLst>
            <a:outerShdw blurRad="63500" dist="63500" dir="2700000" algn="tl" rotWithShape="0">
              <a:prstClr val="black">
                <a:alpha val="40000"/>
              </a:prstClr>
            </a:outerShdw>
          </a:effectLst>
        </p:spPr>
      </p:pic>
      <p:pic>
        <p:nvPicPr>
          <p:cNvPr id="19" name="Picture 18">
            <a:extLst>
              <a:ext uri="{FF2B5EF4-FFF2-40B4-BE49-F238E27FC236}">
                <a16:creationId xmlns:a16="http://schemas.microsoft.com/office/drawing/2014/main" id="{9A7A08BF-9C9B-19CD-912E-D74211F134D9}"/>
              </a:ext>
            </a:extLst>
          </p:cNvPr>
          <p:cNvPicPr>
            <a:picLocks noChangeAspect="1"/>
          </p:cNvPicPr>
          <p:nvPr/>
        </p:nvPicPr>
        <p:blipFill>
          <a:blip r:embed="rId7"/>
          <a:stretch>
            <a:fillRect/>
          </a:stretch>
        </p:blipFill>
        <p:spPr>
          <a:xfrm>
            <a:off x="8606560" y="3429000"/>
            <a:ext cx="3448531" cy="2400635"/>
          </a:xfrm>
          <a:prstGeom prst="rect">
            <a:avLst/>
          </a:prstGeom>
          <a:effectLst>
            <a:outerShdw blurRad="63500" dist="63500" dir="2700000" algn="tl" rotWithShape="0">
              <a:prstClr val="black">
                <a:alpha val="40000"/>
              </a:prstClr>
            </a:outerShdw>
          </a:effectLst>
        </p:spPr>
      </p:pic>
      <p:sp>
        <p:nvSpPr>
          <p:cNvPr id="21" name="TextBox 20">
            <a:extLst>
              <a:ext uri="{FF2B5EF4-FFF2-40B4-BE49-F238E27FC236}">
                <a16:creationId xmlns:a16="http://schemas.microsoft.com/office/drawing/2014/main" id="{25E5381E-9F98-A4D4-E63E-AD6BC4F4C21E}"/>
              </a:ext>
            </a:extLst>
          </p:cNvPr>
          <p:cNvSpPr txBox="1"/>
          <p:nvPr/>
        </p:nvSpPr>
        <p:spPr>
          <a:xfrm>
            <a:off x="8488182" y="1501170"/>
            <a:ext cx="3566909" cy="1569660"/>
          </a:xfrm>
          <a:prstGeom prst="rect">
            <a:avLst/>
          </a:prstGeom>
          <a:noFill/>
          <a:effectLst>
            <a:outerShdw blurRad="63500" dist="63500" dir="2700000" algn="tl" rotWithShape="0">
              <a:prstClr val="black">
                <a:alpha val="40000"/>
              </a:prstClr>
            </a:outerShdw>
          </a:effectLst>
        </p:spPr>
        <p:txBody>
          <a:bodyPr wrap="square" rtlCol="0">
            <a:spAutoFit/>
          </a:bodyPr>
          <a:lstStyle/>
          <a:p>
            <a:pPr algn="ct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The Hybrid Hot doesn’t come with a power cord.  The contractor will need to purchase and wire</a:t>
            </a:r>
          </a:p>
        </p:txBody>
      </p:sp>
      <p:cxnSp>
        <p:nvCxnSpPr>
          <p:cNvPr id="23" name="Straight Arrow Connector 22">
            <a:extLst>
              <a:ext uri="{FF2B5EF4-FFF2-40B4-BE49-F238E27FC236}">
                <a16:creationId xmlns:a16="http://schemas.microsoft.com/office/drawing/2014/main" id="{7F28BE45-AADC-B226-B563-02CEE6222385}"/>
              </a:ext>
            </a:extLst>
          </p:cNvPr>
          <p:cNvCxnSpPr>
            <a:cxnSpLocks/>
          </p:cNvCxnSpPr>
          <p:nvPr/>
        </p:nvCxnSpPr>
        <p:spPr>
          <a:xfrm>
            <a:off x="5304900" y="4046571"/>
            <a:ext cx="0" cy="820420"/>
          </a:xfrm>
          <a:prstGeom prst="straightConnector1">
            <a:avLst/>
          </a:prstGeom>
          <a:ln w="57150">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7A07541-C95D-24CC-7C37-5DA9006A68D4}"/>
              </a:ext>
            </a:extLst>
          </p:cNvPr>
          <p:cNvCxnSpPr>
            <a:cxnSpLocks/>
          </p:cNvCxnSpPr>
          <p:nvPr/>
        </p:nvCxnSpPr>
        <p:spPr>
          <a:xfrm>
            <a:off x="7008055" y="4046571"/>
            <a:ext cx="0" cy="749300"/>
          </a:xfrm>
          <a:prstGeom prst="straightConnector1">
            <a:avLst/>
          </a:prstGeom>
          <a:ln w="57150">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454EA64-FBEC-37CE-5B46-AE64EA164074}"/>
              </a:ext>
            </a:extLst>
          </p:cNvPr>
          <p:cNvSpPr txBox="1"/>
          <p:nvPr/>
        </p:nvSpPr>
        <p:spPr>
          <a:xfrm>
            <a:off x="5097936" y="3677239"/>
            <a:ext cx="620672" cy="369332"/>
          </a:xfrm>
          <a:prstGeom prst="rect">
            <a:avLst/>
          </a:prstGeom>
          <a:solidFill>
            <a:schemeClr val="bg1">
              <a:alpha val="80000"/>
            </a:schemeClr>
          </a:solidFill>
          <a:ln w="12700" cap="rnd">
            <a:solidFill>
              <a:schemeClr val="tx1"/>
            </a:solidFill>
          </a:ln>
          <a:effectLst>
            <a:outerShdw blurRad="63500" dist="63500" dir="2700000" algn="tl" rotWithShape="0">
              <a:prstClr val="black">
                <a:alpha val="40000"/>
              </a:prstClr>
            </a:outerShdw>
          </a:effectLst>
        </p:spPr>
        <p:txBody>
          <a:bodyPr wrap="square" rtlCol="0">
            <a:spAutoFit/>
          </a:bodyPr>
          <a:lstStyle/>
          <a:p>
            <a:pPr algn="ctr"/>
            <a:r>
              <a:rPr lang="en-US" dirty="0">
                <a:latin typeface="Franklin Gothic Medium" panose="020B0603020102020204" pitchFamily="34" charset="0"/>
              </a:rPr>
              <a:t>Hot</a:t>
            </a:r>
          </a:p>
        </p:txBody>
      </p:sp>
      <p:sp>
        <p:nvSpPr>
          <p:cNvPr id="26" name="TextBox 25">
            <a:extLst>
              <a:ext uri="{FF2B5EF4-FFF2-40B4-BE49-F238E27FC236}">
                <a16:creationId xmlns:a16="http://schemas.microsoft.com/office/drawing/2014/main" id="{6FE8DF7E-F99D-16E2-E0C4-F00159D4263A}"/>
              </a:ext>
            </a:extLst>
          </p:cNvPr>
          <p:cNvSpPr txBox="1"/>
          <p:nvPr/>
        </p:nvSpPr>
        <p:spPr>
          <a:xfrm>
            <a:off x="6851374" y="3677239"/>
            <a:ext cx="1011085" cy="369332"/>
          </a:xfrm>
          <a:prstGeom prst="rect">
            <a:avLst/>
          </a:prstGeom>
          <a:solidFill>
            <a:schemeClr val="bg1">
              <a:alpha val="80000"/>
            </a:schemeClr>
          </a:solidFill>
          <a:ln w="12700" cap="rnd">
            <a:solidFill>
              <a:schemeClr val="tx1"/>
            </a:solidFill>
          </a:ln>
          <a:effectLst>
            <a:outerShdw blurRad="63500" dist="63500" dir="2700000" algn="tl" rotWithShape="0">
              <a:prstClr val="black">
                <a:alpha val="40000"/>
              </a:prstClr>
            </a:outerShdw>
          </a:effectLst>
        </p:spPr>
        <p:txBody>
          <a:bodyPr wrap="square" rtlCol="0">
            <a:spAutoFit/>
          </a:bodyPr>
          <a:lstStyle/>
          <a:p>
            <a:pPr algn="ctr"/>
            <a:r>
              <a:rPr lang="en-US" dirty="0">
                <a:latin typeface="Franklin Gothic Demi" panose="020B0703020102020204" pitchFamily="34" charset="0"/>
              </a:rPr>
              <a:t>Neutral</a:t>
            </a:r>
          </a:p>
        </p:txBody>
      </p:sp>
      <p:pic>
        <p:nvPicPr>
          <p:cNvPr id="10" name="Picture 9">
            <a:extLst>
              <a:ext uri="{FF2B5EF4-FFF2-40B4-BE49-F238E27FC236}">
                <a16:creationId xmlns:a16="http://schemas.microsoft.com/office/drawing/2014/main" id="{0AD975B4-60B3-ABE7-3C0A-0B577E38CE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2" name="Straight Arrow Connector 11">
            <a:extLst>
              <a:ext uri="{FF2B5EF4-FFF2-40B4-BE49-F238E27FC236}">
                <a16:creationId xmlns:a16="http://schemas.microsoft.com/office/drawing/2014/main" id="{2DCCA59D-C408-3CCE-2DC3-6619B0FEC0B7}"/>
              </a:ext>
            </a:extLst>
          </p:cNvPr>
          <p:cNvCxnSpPr>
            <a:cxnSpLocks/>
          </p:cNvCxnSpPr>
          <p:nvPr/>
        </p:nvCxnSpPr>
        <p:spPr>
          <a:xfrm>
            <a:off x="115054" y="777904"/>
            <a:ext cx="1065454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656B57A6-E2B5-207A-D2A1-5567011803C4}"/>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ELECTRICAL WIRING</a:t>
            </a:r>
          </a:p>
        </p:txBody>
      </p:sp>
      <p:pic>
        <p:nvPicPr>
          <p:cNvPr id="2" name="Picture 1">
            <a:extLst>
              <a:ext uri="{FF2B5EF4-FFF2-40B4-BE49-F238E27FC236}">
                <a16:creationId xmlns:a16="http://schemas.microsoft.com/office/drawing/2014/main" id="{B2424890-5B94-A98E-FA73-6058FC316F55}"/>
              </a:ext>
            </a:extLst>
          </p:cNvPr>
          <p:cNvPicPr>
            <a:picLocks noChangeAspect="1"/>
          </p:cNvPicPr>
          <p:nvPr/>
        </p:nvPicPr>
        <p:blipFill>
          <a:blip r:embed="rId9">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2993544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0BAFCE-AF8A-2B03-C1D9-BF01F5E9DF05}"/>
              </a:ext>
            </a:extLst>
          </p:cNvPr>
          <p:cNvSpPr txBox="1"/>
          <p:nvPr/>
        </p:nvSpPr>
        <p:spPr>
          <a:xfrm>
            <a:off x="-11054" y="878412"/>
            <a:ext cx="11872853" cy="543513"/>
          </a:xfrm>
          <a:prstGeom prst="rect">
            <a:avLst/>
          </a:prstGeom>
        </p:spPr>
        <p:txBody>
          <a:bodyPr vert="horz" lIns="91440" tIns="45720" rIns="91440" bIns="45720" rtlCol="0">
            <a:noAutofit/>
          </a:bodyPr>
          <a:lstStyle/>
          <a:p>
            <a:pPr defTabSz="914400">
              <a:lnSpc>
                <a:spcPct val="90000"/>
              </a:lnSpc>
              <a:spcBef>
                <a:spcPts val="1200"/>
              </a:spcBef>
              <a:spcAft>
                <a:spcPts val="200"/>
              </a:spcAft>
              <a:buClr>
                <a:schemeClr val="accent1"/>
              </a:buClr>
              <a:buSzPct val="100000"/>
            </a:pPr>
            <a:r>
              <a:rPr lang="en-US" cap="all" spc="200" dirty="0">
                <a:solidFill>
                  <a:srgbClr val="FFFFFF"/>
                </a:solidFill>
                <a:latin typeface="Franklin Gothic Book" panose="020B0503020102020204" pitchFamily="34" charset="0"/>
              </a:rPr>
              <a:t> Water Piping Diagram.  Piping can be either first in, last out or in parallel</a:t>
            </a:r>
          </a:p>
        </p:txBody>
      </p:sp>
      <p:pic>
        <p:nvPicPr>
          <p:cNvPr id="12" name="Picture 11">
            <a:extLst>
              <a:ext uri="{FF2B5EF4-FFF2-40B4-BE49-F238E27FC236}">
                <a16:creationId xmlns:a16="http://schemas.microsoft.com/office/drawing/2014/main" id="{38A751EA-1C04-F9BC-1C2C-41731AB3C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3" name="Straight Arrow Connector 12">
            <a:extLst>
              <a:ext uri="{FF2B5EF4-FFF2-40B4-BE49-F238E27FC236}">
                <a16:creationId xmlns:a16="http://schemas.microsoft.com/office/drawing/2014/main" id="{A9079812-6D28-CACA-8C88-480BBACBC4C5}"/>
              </a:ext>
            </a:extLst>
          </p:cNvPr>
          <p:cNvCxnSpPr>
            <a:cxnSpLocks/>
          </p:cNvCxnSpPr>
          <p:nvPr/>
        </p:nvCxnSpPr>
        <p:spPr>
          <a:xfrm>
            <a:off x="115054" y="777904"/>
            <a:ext cx="98061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0E935588-5EB2-6868-5A31-6A494E274220}"/>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MULTIPLE PIPING</a:t>
            </a:r>
          </a:p>
        </p:txBody>
      </p:sp>
      <p:pic>
        <p:nvPicPr>
          <p:cNvPr id="17" name="Picture 16">
            <a:extLst>
              <a:ext uri="{FF2B5EF4-FFF2-40B4-BE49-F238E27FC236}">
                <a16:creationId xmlns:a16="http://schemas.microsoft.com/office/drawing/2014/main" id="{FE468A45-650B-FE9E-447F-D5BE000A564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474490" y="2244602"/>
            <a:ext cx="3293121" cy="2801793"/>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D171468C-DE34-A978-CA7A-089EBBF7DAF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321303" y="1579119"/>
            <a:ext cx="7477171" cy="4205909"/>
          </a:xfrm>
          <a:prstGeom prst="rect">
            <a:avLst/>
          </a:prstGeom>
          <a:effectLst>
            <a:outerShdw blurRad="63500" dist="63500" dir="2700000" algn="tl" rotWithShape="0">
              <a:prstClr val="black">
                <a:alpha val="40000"/>
              </a:prstClr>
            </a:outerShdw>
          </a:effectLst>
        </p:spPr>
      </p:pic>
      <p:sp>
        <p:nvSpPr>
          <p:cNvPr id="6" name="TextBox 5">
            <a:extLst>
              <a:ext uri="{FF2B5EF4-FFF2-40B4-BE49-F238E27FC236}">
                <a16:creationId xmlns:a16="http://schemas.microsoft.com/office/drawing/2014/main" id="{8913F775-4AD4-D9B7-E6FA-EC2E7110D0BA}"/>
              </a:ext>
            </a:extLst>
          </p:cNvPr>
          <p:cNvSpPr txBox="1">
            <a:spLocks noGrp="1" noRot="1" noMove="1" noResize="1" noEditPoints="1" noAdjustHandles="1" noChangeArrowheads="1" noChangeShapeType="1"/>
          </p:cNvSpPr>
          <p:nvPr/>
        </p:nvSpPr>
        <p:spPr>
          <a:xfrm>
            <a:off x="6384557" y="3962108"/>
            <a:ext cx="1057516" cy="276999"/>
          </a:xfrm>
          <a:prstGeom prst="rect">
            <a:avLst/>
          </a:prstGeom>
          <a:noFill/>
        </p:spPr>
        <p:txBody>
          <a:bodyPr wrap="square" rtlCol="0">
            <a:spAutoFit/>
          </a:bodyPr>
          <a:lstStyle/>
          <a:p>
            <a:r>
              <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Gas Supply</a:t>
            </a:r>
          </a:p>
        </p:txBody>
      </p:sp>
      <p:sp>
        <p:nvSpPr>
          <p:cNvPr id="7" name="TextBox 6">
            <a:extLst>
              <a:ext uri="{FF2B5EF4-FFF2-40B4-BE49-F238E27FC236}">
                <a16:creationId xmlns:a16="http://schemas.microsoft.com/office/drawing/2014/main" id="{01E4D89F-054D-BD00-BAE4-AB5B4A730342}"/>
              </a:ext>
            </a:extLst>
          </p:cNvPr>
          <p:cNvSpPr txBox="1">
            <a:spLocks noGrp="1" noRot="1" noMove="1" noResize="1" noEditPoints="1" noAdjustHandles="1" noChangeArrowheads="1" noChangeShapeType="1"/>
          </p:cNvSpPr>
          <p:nvPr/>
        </p:nvSpPr>
        <p:spPr>
          <a:xfrm>
            <a:off x="6761747" y="3626805"/>
            <a:ext cx="598411" cy="276999"/>
          </a:xfrm>
          <a:prstGeom prst="rect">
            <a:avLst/>
          </a:prstGeom>
          <a:noFill/>
        </p:spPr>
        <p:txBody>
          <a:bodyPr wrap="square" rtlCol="0">
            <a:spAutoFit/>
          </a:bodyPr>
          <a:lstStyle/>
          <a:p>
            <a:r>
              <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Pump</a:t>
            </a:r>
          </a:p>
        </p:txBody>
      </p:sp>
      <p:sp>
        <p:nvSpPr>
          <p:cNvPr id="8" name="TextBox 7">
            <a:extLst>
              <a:ext uri="{FF2B5EF4-FFF2-40B4-BE49-F238E27FC236}">
                <a16:creationId xmlns:a16="http://schemas.microsoft.com/office/drawing/2014/main" id="{D9A0FE7D-EF59-1AEF-C043-648AA838694F}"/>
              </a:ext>
            </a:extLst>
          </p:cNvPr>
          <p:cNvSpPr txBox="1">
            <a:spLocks noGrp="1" noRot="1" noMove="1" noResize="1" noEditPoints="1" noAdjustHandles="1" noChangeArrowheads="1" noChangeShapeType="1"/>
          </p:cNvSpPr>
          <p:nvPr/>
        </p:nvSpPr>
        <p:spPr>
          <a:xfrm>
            <a:off x="6363602" y="3027344"/>
            <a:ext cx="1366126" cy="276999"/>
          </a:xfrm>
          <a:prstGeom prst="rect">
            <a:avLst/>
          </a:prstGeom>
          <a:noFill/>
        </p:spPr>
        <p:txBody>
          <a:bodyPr wrap="square" rtlCol="0">
            <a:spAutoFit/>
          </a:bodyPr>
          <a:lstStyle/>
          <a:p>
            <a:r>
              <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Hot Water Return</a:t>
            </a:r>
          </a:p>
        </p:txBody>
      </p:sp>
      <p:sp>
        <p:nvSpPr>
          <p:cNvPr id="9" name="TextBox 8">
            <a:extLst>
              <a:ext uri="{FF2B5EF4-FFF2-40B4-BE49-F238E27FC236}">
                <a16:creationId xmlns:a16="http://schemas.microsoft.com/office/drawing/2014/main" id="{C1F3494B-23CF-D9FF-038D-2F69128875E9}"/>
              </a:ext>
            </a:extLst>
          </p:cNvPr>
          <p:cNvSpPr txBox="1">
            <a:spLocks noGrp="1" noRot="1" noMove="1" noResize="1" noEditPoints="1" noAdjustHandles="1" noChangeArrowheads="1" noChangeShapeType="1"/>
          </p:cNvSpPr>
          <p:nvPr/>
        </p:nvSpPr>
        <p:spPr>
          <a:xfrm>
            <a:off x="6940263" y="4282742"/>
            <a:ext cx="1317149" cy="584775"/>
          </a:xfrm>
          <a:prstGeom prst="rect">
            <a:avLst/>
          </a:prstGeom>
          <a:noFill/>
        </p:spPr>
        <p:txBody>
          <a:bodyPr wrap="square" rtlCol="0">
            <a:spAutoFit/>
          </a:bodyPr>
          <a:lstStyle/>
          <a:p>
            <a:r>
              <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Expansion Tank </a:t>
            </a:r>
            <a:r>
              <a:rPr lang="en-US" sz="1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(Install according to local code)</a:t>
            </a:r>
            <a:endPar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pic>
        <p:nvPicPr>
          <p:cNvPr id="10" name="Picture 9">
            <a:extLst>
              <a:ext uri="{FF2B5EF4-FFF2-40B4-BE49-F238E27FC236}">
                <a16:creationId xmlns:a16="http://schemas.microsoft.com/office/drawing/2014/main" id="{B08CC3E9-D41F-81EA-D5DF-C2925855732A}"/>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14168365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F2FE6-B5F1-708E-925B-600E91040BA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950" b="1950"/>
          <a:stretch/>
        </p:blipFill>
        <p:spPr>
          <a:xfrm>
            <a:off x="7753928" y="2403208"/>
            <a:ext cx="4134543" cy="3973286"/>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1267311B-AB9D-808E-8B5F-80D820790D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950" b="1950"/>
          <a:stretch/>
        </p:blipFill>
        <p:spPr>
          <a:xfrm>
            <a:off x="5552587" y="2403222"/>
            <a:ext cx="4134543" cy="3973286"/>
          </a:xfrm>
          <a:prstGeom prst="rect">
            <a:avLst/>
          </a:prstGeom>
          <a:effectLst>
            <a:outerShdw blurRad="63500" dist="63500" dir="2700000" algn="tl" rotWithShape="0">
              <a:prstClr val="black">
                <a:alpha val="40000"/>
              </a:prstClr>
            </a:outerShdw>
          </a:effectLst>
        </p:spPr>
      </p:pic>
      <p:sp>
        <p:nvSpPr>
          <p:cNvPr id="9" name="TextBox 8">
            <a:extLst>
              <a:ext uri="{FF2B5EF4-FFF2-40B4-BE49-F238E27FC236}">
                <a16:creationId xmlns:a16="http://schemas.microsoft.com/office/drawing/2014/main" id="{0FC1467C-FEED-349F-0342-BE9A71E9086E}"/>
              </a:ext>
            </a:extLst>
          </p:cNvPr>
          <p:cNvSpPr txBox="1"/>
          <p:nvPr/>
        </p:nvSpPr>
        <p:spPr>
          <a:xfrm>
            <a:off x="423517" y="1679738"/>
            <a:ext cx="3580382" cy="4070821"/>
          </a:xfrm>
          <a:prstGeom prst="rect">
            <a:avLst/>
          </a:prstGeom>
          <a:effectLst>
            <a:outerShdw blurRad="63500" dist="63500" dir="2700000" algn="tl" rotWithShape="0">
              <a:prstClr val="black">
                <a:alpha val="40000"/>
              </a:prstClr>
            </a:outerShdw>
          </a:effectLst>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2000" b="0" i="0" u="none" strike="noStrike" baseline="0" dirty="0">
                <a:solidFill>
                  <a:schemeClr val="bg1"/>
                </a:solidFill>
                <a:latin typeface="Franklin Gothic Medium" panose="020B0603020102020204" pitchFamily="34" charset="0"/>
              </a:rPr>
              <a:t>When common venting Hybrid Hot Water heaters, a system controller (SC-401-6M or 12M) must be installed (purchased separately). </a:t>
            </a:r>
          </a:p>
          <a:p>
            <a:pPr defTabSz="914400">
              <a:lnSpc>
                <a:spcPct val="90000"/>
              </a:lnSpc>
              <a:spcAft>
                <a:spcPts val="600"/>
              </a:spcAft>
              <a:buClr>
                <a:schemeClr val="accent1"/>
              </a:buClr>
              <a:buFont typeface="Calibri" panose="020F0502020204030204" pitchFamily="34" charset="0"/>
            </a:pPr>
            <a:endParaRPr lang="en-US" sz="2000" dirty="0">
              <a:solidFill>
                <a:schemeClr val="bg1"/>
              </a:solidFill>
              <a:latin typeface="Franklin Gothic Medium" panose="020B0603020102020204" pitchFamily="34" charset="0"/>
            </a:endParaRPr>
          </a:p>
          <a:p>
            <a:pPr defTabSz="914400">
              <a:lnSpc>
                <a:spcPct val="90000"/>
              </a:lnSpc>
              <a:spcAft>
                <a:spcPts val="600"/>
              </a:spcAft>
              <a:buClr>
                <a:schemeClr val="accent1"/>
              </a:buClr>
              <a:buFont typeface="Calibri" panose="020F0502020204030204" pitchFamily="34" charset="0"/>
            </a:pPr>
            <a:r>
              <a:rPr lang="en-US" sz="2000" dirty="0">
                <a:solidFill>
                  <a:schemeClr val="bg1"/>
                </a:solidFill>
                <a:latin typeface="Franklin Gothic Medium" panose="020B0603020102020204" pitchFamily="34" charset="0"/>
              </a:rPr>
              <a:t>Multi unit systems require pressure balancing of the piping system (Piping in Parallel or first in last out). </a:t>
            </a:r>
          </a:p>
          <a:p>
            <a:pPr defTabSz="914400">
              <a:lnSpc>
                <a:spcPct val="90000"/>
              </a:lnSpc>
              <a:spcAft>
                <a:spcPts val="600"/>
              </a:spcAft>
              <a:buClr>
                <a:schemeClr val="accent1"/>
              </a:buClr>
              <a:buFont typeface="Calibri" panose="020F0502020204030204" pitchFamily="34" charset="0"/>
            </a:pPr>
            <a:endParaRPr lang="en-US" sz="2000" dirty="0">
              <a:solidFill>
                <a:schemeClr val="bg1"/>
              </a:solidFill>
              <a:latin typeface="Franklin Gothic Medium" panose="020B0603020102020204" pitchFamily="34" charset="0"/>
            </a:endParaRPr>
          </a:p>
          <a:p>
            <a:pPr defTabSz="914400">
              <a:lnSpc>
                <a:spcPct val="90000"/>
              </a:lnSpc>
              <a:spcAft>
                <a:spcPts val="600"/>
              </a:spcAft>
              <a:buClr>
                <a:schemeClr val="accent1"/>
              </a:buClr>
              <a:buFont typeface="Calibri" panose="020F0502020204030204" pitchFamily="34" charset="0"/>
            </a:pPr>
            <a:r>
              <a:rPr lang="en-US" sz="2000" dirty="0">
                <a:solidFill>
                  <a:schemeClr val="bg1"/>
                </a:solidFill>
                <a:latin typeface="Franklin Gothic Medium" panose="020B0603020102020204" pitchFamily="34" charset="0"/>
              </a:rPr>
              <a:t>System bypass controls are set to stay open to 160ºF</a:t>
            </a:r>
          </a:p>
        </p:txBody>
      </p:sp>
      <p:pic>
        <p:nvPicPr>
          <p:cNvPr id="12" name="Picture 11">
            <a:extLst>
              <a:ext uri="{FF2B5EF4-FFF2-40B4-BE49-F238E27FC236}">
                <a16:creationId xmlns:a16="http://schemas.microsoft.com/office/drawing/2014/main" id="{FC79D7F0-2D49-8D52-B190-9D7DF124D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3" name="Straight Arrow Connector 12">
            <a:extLst>
              <a:ext uri="{FF2B5EF4-FFF2-40B4-BE49-F238E27FC236}">
                <a16:creationId xmlns:a16="http://schemas.microsoft.com/office/drawing/2014/main" id="{F6DF3D53-AB56-42D7-7C1A-1171FFB30407}"/>
              </a:ext>
            </a:extLst>
          </p:cNvPr>
          <p:cNvCxnSpPr>
            <a:cxnSpLocks/>
          </p:cNvCxnSpPr>
          <p:nvPr/>
        </p:nvCxnSpPr>
        <p:spPr>
          <a:xfrm>
            <a:off x="115054" y="777904"/>
            <a:ext cx="101770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6AE02111-8813-AA24-1544-9EFD1D14A4C1}"/>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COMMON VENTING</a:t>
            </a:r>
          </a:p>
        </p:txBody>
      </p:sp>
      <p:cxnSp>
        <p:nvCxnSpPr>
          <p:cNvPr id="18" name="Straight Connector 17">
            <a:extLst>
              <a:ext uri="{FF2B5EF4-FFF2-40B4-BE49-F238E27FC236}">
                <a16:creationId xmlns:a16="http://schemas.microsoft.com/office/drawing/2014/main" id="{0FD27AA8-041D-8771-B8B1-CCB15C42E6D5}"/>
              </a:ext>
            </a:extLst>
          </p:cNvPr>
          <p:cNvCxnSpPr>
            <a:cxnSpLocks noGrp="1" noRot="1" noMove="1" noResize="1" noEditPoints="1" noAdjustHandles="1" noChangeArrowheads="1" noChangeShapeType="1"/>
          </p:cNvCxnSpPr>
          <p:nvPr/>
        </p:nvCxnSpPr>
        <p:spPr>
          <a:xfrm flipV="1">
            <a:off x="7415741" y="2101215"/>
            <a:ext cx="0" cy="647700"/>
          </a:xfrm>
          <a:prstGeom prst="line">
            <a:avLst/>
          </a:prstGeom>
          <a:ln w="152400" cmpd="sng">
            <a:solidFill>
              <a:schemeClr val="bg1">
                <a:lumMod val="6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62FCC2-F06D-AEB0-C5FF-15EB20B33F08}"/>
              </a:ext>
            </a:extLst>
          </p:cNvPr>
          <p:cNvCxnSpPr>
            <a:cxnSpLocks noGrp="1" noRot="1" noMove="1" noResize="1" noEditPoints="1" noAdjustHandles="1" noChangeArrowheads="1" noChangeShapeType="1"/>
          </p:cNvCxnSpPr>
          <p:nvPr/>
        </p:nvCxnSpPr>
        <p:spPr>
          <a:xfrm flipV="1">
            <a:off x="9619191" y="2108835"/>
            <a:ext cx="0" cy="647700"/>
          </a:xfrm>
          <a:prstGeom prst="line">
            <a:avLst/>
          </a:prstGeom>
          <a:ln w="152400" cmpd="sng">
            <a:solidFill>
              <a:schemeClr val="bg1">
                <a:lumMod val="6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BFD82B1-F6B3-B161-7C2E-3960D984A5B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950" b="1950"/>
          <a:stretch/>
        </p:blipFill>
        <p:spPr>
          <a:xfrm>
            <a:off x="3416910" y="2403236"/>
            <a:ext cx="4134543" cy="3973286"/>
          </a:xfrm>
          <a:prstGeom prst="rect">
            <a:avLst/>
          </a:prstGeom>
          <a:effectLst>
            <a:outerShdw blurRad="63500" dist="63500" dir="2700000" algn="tl" rotWithShape="0">
              <a:prstClr val="black">
                <a:alpha val="40000"/>
              </a:prstClr>
            </a:outerShdw>
          </a:effectLst>
        </p:spPr>
      </p:pic>
      <p:cxnSp>
        <p:nvCxnSpPr>
          <p:cNvPr id="21" name="Straight Connector 20">
            <a:extLst>
              <a:ext uri="{FF2B5EF4-FFF2-40B4-BE49-F238E27FC236}">
                <a16:creationId xmlns:a16="http://schemas.microsoft.com/office/drawing/2014/main" id="{62E4C7E6-6C84-85C6-C5A8-5EB735A3E464}"/>
              </a:ext>
            </a:extLst>
          </p:cNvPr>
          <p:cNvCxnSpPr>
            <a:cxnSpLocks noGrp="1" noRot="1" noMove="1" noResize="1" noEditPoints="1" noAdjustHandles="1" noChangeArrowheads="1" noChangeShapeType="1"/>
          </p:cNvCxnSpPr>
          <p:nvPr/>
        </p:nvCxnSpPr>
        <p:spPr>
          <a:xfrm flipV="1">
            <a:off x="5276426" y="2103120"/>
            <a:ext cx="0" cy="647700"/>
          </a:xfrm>
          <a:prstGeom prst="line">
            <a:avLst/>
          </a:prstGeom>
          <a:ln w="152400" cmpd="sng">
            <a:solidFill>
              <a:schemeClr val="bg1">
                <a:lumMod val="6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17AAF4-962D-E6CA-0ADE-ACE172425B05}"/>
              </a:ext>
            </a:extLst>
          </p:cNvPr>
          <p:cNvCxnSpPr>
            <a:cxnSpLocks noGrp="1" noRot="1" noMove="1" noResize="1" noEditPoints="1" noAdjustHandles="1" noChangeArrowheads="1" noChangeShapeType="1"/>
          </p:cNvCxnSpPr>
          <p:nvPr/>
        </p:nvCxnSpPr>
        <p:spPr>
          <a:xfrm flipH="1" flipV="1">
            <a:off x="5256784" y="2091436"/>
            <a:ext cx="7077456" cy="11684"/>
          </a:xfrm>
          <a:prstGeom prst="line">
            <a:avLst/>
          </a:prstGeom>
          <a:ln w="368300" cap="rnd" cmpd="sng">
            <a:solidFill>
              <a:schemeClr val="bg1">
                <a:lumMod val="65000"/>
              </a:schemeClr>
            </a:solidFill>
          </a:ln>
          <a:effectLst>
            <a:outerShdw blurRad="63500" dist="63500" dir="2700000" algn="tl" rotWithShape="0">
              <a:prstClr val="black">
                <a:alpha val="40000"/>
              </a:prstClr>
            </a:outerShdw>
          </a:effectLst>
          <a:scene3d>
            <a:camera prst="orthographicFront"/>
            <a:lightRig rig="soft" dir="t"/>
          </a:scene3d>
          <a:sp3d>
            <a:bevelT h="19050"/>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3CE2D87-5B5D-4ECC-8B26-093552C4C807}"/>
              </a:ext>
            </a:extLst>
          </p:cNvPr>
          <p:cNvCxnSpPr>
            <a:cxnSpLocks noGrp="1" noRot="1" noMove="1" noResize="1" noEditPoints="1" noAdjustHandles="1" noChangeArrowheads="1" noChangeShapeType="1"/>
          </p:cNvCxnSpPr>
          <p:nvPr/>
        </p:nvCxnSpPr>
        <p:spPr>
          <a:xfrm flipV="1">
            <a:off x="5554386" y="1628775"/>
            <a:ext cx="0" cy="1133475"/>
          </a:xfrm>
          <a:prstGeom prst="line">
            <a:avLst/>
          </a:prstGeom>
          <a:ln w="152400"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F46153D-FAC7-3C5C-83B7-3022829EC1A8}"/>
              </a:ext>
            </a:extLst>
          </p:cNvPr>
          <p:cNvCxnSpPr>
            <a:cxnSpLocks noGrp="1" noRot="1" noMove="1" noResize="1" noEditPoints="1" noAdjustHandles="1" noChangeArrowheads="1" noChangeShapeType="1"/>
          </p:cNvCxnSpPr>
          <p:nvPr/>
        </p:nvCxnSpPr>
        <p:spPr>
          <a:xfrm flipV="1">
            <a:off x="9891394" y="1630969"/>
            <a:ext cx="0" cy="1133186"/>
          </a:xfrm>
          <a:prstGeom prst="line">
            <a:avLst/>
          </a:prstGeom>
          <a:ln w="152400"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6C30C0-4027-D6F7-1A09-BE75F16F3AF7}"/>
              </a:ext>
            </a:extLst>
          </p:cNvPr>
          <p:cNvCxnSpPr>
            <a:cxnSpLocks noGrp="1" noRot="1" noMove="1" noResize="1" noEditPoints="1" noAdjustHandles="1" noChangeArrowheads="1" noChangeShapeType="1"/>
          </p:cNvCxnSpPr>
          <p:nvPr/>
        </p:nvCxnSpPr>
        <p:spPr>
          <a:xfrm flipV="1">
            <a:off x="7687690" y="1628775"/>
            <a:ext cx="0" cy="1133475"/>
          </a:xfrm>
          <a:prstGeom prst="line">
            <a:avLst/>
          </a:prstGeom>
          <a:ln w="152400"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75B87F-7EDC-4DCD-BEA9-AED9D374086C}"/>
              </a:ext>
            </a:extLst>
          </p:cNvPr>
          <p:cNvCxnSpPr>
            <a:cxnSpLocks noGrp="1" noRot="1" noMove="1" noResize="1" noEditPoints="1" noAdjustHandles="1" noChangeArrowheads="1" noChangeShapeType="1"/>
          </p:cNvCxnSpPr>
          <p:nvPr/>
        </p:nvCxnSpPr>
        <p:spPr>
          <a:xfrm flipH="1">
            <a:off x="5466080" y="1400491"/>
            <a:ext cx="6868160" cy="158181"/>
          </a:xfrm>
          <a:prstGeom prst="line">
            <a:avLst/>
          </a:prstGeom>
          <a:ln w="368300" cap="rnd" cmpd="sng">
            <a:solidFill>
              <a:schemeClr val="bg1">
                <a:lumMod val="85000"/>
              </a:schemeClr>
            </a:solidFill>
          </a:ln>
          <a:effectLst>
            <a:outerShdw blurRad="63500" dist="63500" dir="2700000" algn="tl" rotWithShape="0">
              <a:prstClr val="black">
                <a:alpha val="40000"/>
              </a:prstClr>
            </a:outerShdw>
          </a:effectLst>
          <a:scene3d>
            <a:camera prst="orthographicFront"/>
            <a:lightRig rig="soft" dir="t"/>
          </a:scene3d>
          <a:sp3d prstMaterial="matte">
            <a:bevelT w="127000" h="12700"/>
          </a:sp3d>
        </p:spPr>
        <p:style>
          <a:lnRef idx="1">
            <a:schemeClr val="accent1"/>
          </a:lnRef>
          <a:fillRef idx="0">
            <a:schemeClr val="accent1"/>
          </a:fillRef>
          <a:effectRef idx="0">
            <a:schemeClr val="accent1"/>
          </a:effectRef>
          <a:fontRef idx="minor">
            <a:schemeClr val="tx1"/>
          </a:fontRef>
        </p:style>
      </p:cxnSp>
      <p:pic>
        <p:nvPicPr>
          <p:cNvPr id="31" name="Picture 2">
            <a:extLst>
              <a:ext uri="{FF2B5EF4-FFF2-40B4-BE49-F238E27FC236}">
                <a16:creationId xmlns:a16="http://schemas.microsoft.com/office/drawing/2014/main" id="{8FFB56F7-D70D-F7A0-6ABC-3A019EB4D5F5}"/>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15018" t="6798" r="10642" b="5548"/>
          <a:stretch>
            <a:fillRect/>
          </a:stretch>
        </p:blipFill>
        <p:spPr bwMode="auto">
          <a:xfrm>
            <a:off x="10734399" y="5250196"/>
            <a:ext cx="1034084" cy="1219006"/>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77F025C-B131-8345-1C33-4DEAD451AD85}"/>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22282365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7115332-B306-47D7-8DA9-0CE8CAEE9DFF">
            <a:extLst>
              <a:ext uri="{FF2B5EF4-FFF2-40B4-BE49-F238E27FC236}">
                <a16:creationId xmlns:a16="http://schemas.microsoft.com/office/drawing/2014/main" id="{53636C0F-CDE1-891B-2225-CFE735C2F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626" y="1016385"/>
            <a:ext cx="4267442" cy="5689923"/>
          </a:xfrm>
          <a:prstGeom prst="rect">
            <a:avLst/>
          </a:prstGeom>
          <a:noFill/>
          <a:ln>
            <a:no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C76C24-9413-9294-1DD2-75234051C828}"/>
              </a:ext>
            </a:extLst>
          </p:cNvPr>
          <p:cNvSpPr txBox="1"/>
          <p:nvPr/>
        </p:nvSpPr>
        <p:spPr>
          <a:xfrm>
            <a:off x="1242982" y="1098391"/>
            <a:ext cx="4108730" cy="523220"/>
          </a:xfrm>
          <a:prstGeom prst="rect">
            <a:avLst/>
          </a:prstGeom>
          <a:solidFill>
            <a:schemeClr val="bg1">
              <a:alpha val="80000"/>
            </a:schemeClr>
          </a:solidFill>
          <a:ln w="12700" cap="rnd">
            <a:solidFill>
              <a:schemeClr val="tx1"/>
            </a:solidFill>
          </a:ln>
          <a:effectLst>
            <a:outerShdw blurRad="63500" dist="635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dirty="0">
                <a:effectLst>
                  <a:outerShdw blurRad="63500" dist="63500" dir="2700000" algn="tl" rotWithShape="0">
                    <a:prstClr val="black">
                      <a:alpha val="40000"/>
                    </a:prstClr>
                  </a:outerShdw>
                </a:effectLst>
                <a:latin typeface="Franklin Gothic Demi" panose="020B0703020102020204" pitchFamily="34" charset="0"/>
              </a:rPr>
              <a:t>Hybrid Hot install at the State of Washington Facilities</a:t>
            </a:r>
            <a:r>
              <a:rPr lang="en-US" sz="1400" baseline="0" dirty="0">
                <a:effectLst>
                  <a:outerShdw blurRad="63500" dist="63500" dir="2700000" algn="tl" rotWithShape="0">
                    <a:prstClr val="black">
                      <a:alpha val="40000"/>
                    </a:prstClr>
                  </a:outerShdw>
                </a:effectLst>
                <a:latin typeface="Franklin Gothic Demi" panose="020B0703020102020204" pitchFamily="34" charset="0"/>
              </a:rPr>
              <a:t> complex, Whidbay Island, Washington</a:t>
            </a:r>
            <a:endParaRPr lang="en-US" sz="1400" dirty="0">
              <a:effectLst>
                <a:outerShdw blurRad="63500" dist="63500" dir="2700000" algn="tl" rotWithShape="0">
                  <a:prstClr val="black">
                    <a:alpha val="40000"/>
                  </a:prstClr>
                </a:outerShdw>
              </a:effectLst>
              <a:latin typeface="Franklin Gothic Demi" panose="020B0703020102020204" pitchFamily="34" charset="0"/>
            </a:endParaRPr>
          </a:p>
        </p:txBody>
      </p:sp>
      <p:pic>
        <p:nvPicPr>
          <p:cNvPr id="4" name="252CC02D-922D-4745-B1A8-7479FFC675D9">
            <a:extLst>
              <a:ext uri="{FF2B5EF4-FFF2-40B4-BE49-F238E27FC236}">
                <a16:creationId xmlns:a16="http://schemas.microsoft.com/office/drawing/2014/main" id="{03A0275B-45F4-B170-75AB-58CA294D9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086" y="1016385"/>
            <a:ext cx="4267442" cy="5689923"/>
          </a:xfrm>
          <a:prstGeom prst="rect">
            <a:avLst/>
          </a:prstGeom>
          <a:noFill/>
          <a:ln>
            <a:no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2B3651BB-B1A4-4A12-9F2F-37D19A0DA320}"/>
              </a:ext>
            </a:extLst>
          </p:cNvPr>
          <p:cNvSpPr txBox="1"/>
          <p:nvPr/>
        </p:nvSpPr>
        <p:spPr>
          <a:xfrm>
            <a:off x="6751359" y="1103968"/>
            <a:ext cx="4095936" cy="523220"/>
          </a:xfrm>
          <a:prstGeom prst="rect">
            <a:avLst/>
          </a:prstGeom>
          <a:solidFill>
            <a:schemeClr val="bg1">
              <a:alpha val="80000"/>
            </a:schemeClr>
          </a:solidFill>
          <a:ln w="12700" cap="rnd">
            <a:solidFill>
              <a:schemeClr val="tx1"/>
            </a:solidFill>
          </a:ln>
          <a:effectLst>
            <a:outerShdw blurRad="63500" dist="635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dirty="0">
                <a:effectLst>
                  <a:outerShdw blurRad="63500" dist="63500" dir="2700000" algn="tl" rotWithShape="0">
                    <a:prstClr val="black">
                      <a:alpha val="40000"/>
                    </a:prstClr>
                  </a:outerShdw>
                </a:effectLst>
                <a:latin typeface="Franklin Gothic Demi" panose="020B0703020102020204" pitchFamily="34" charset="0"/>
              </a:rPr>
              <a:t>One of two Hybrid Hot installs at Farmer Boys Burgers, So. Cal</a:t>
            </a:r>
          </a:p>
        </p:txBody>
      </p:sp>
      <p:pic>
        <p:nvPicPr>
          <p:cNvPr id="6" name="Picture 5">
            <a:extLst>
              <a:ext uri="{FF2B5EF4-FFF2-40B4-BE49-F238E27FC236}">
                <a16:creationId xmlns:a16="http://schemas.microsoft.com/office/drawing/2014/main" id="{518DE7CA-A8E8-1B44-3F29-5B9C6322E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36F20849-5FD0-311C-D0E5-844BA731E016}"/>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317454-FB17-866C-0731-AEC49581A594}"/>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25065655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6D90E9-8365-AE87-DA37-A358E9AB718D}"/>
              </a:ext>
            </a:extLst>
          </p:cNvPr>
          <p:cNvPicPr>
            <a:picLocks noChangeAspect="1"/>
          </p:cNvPicPr>
          <p:nvPr/>
        </p:nvPicPr>
        <p:blipFill>
          <a:blip r:embed="rId2">
            <a:extLst>
              <a:ext uri="{28A0092B-C50C-407E-A947-70E740481C1C}">
                <a14:useLocalDpi xmlns:a14="http://schemas.microsoft.com/office/drawing/2010/main" val="0"/>
              </a:ext>
            </a:extLst>
          </a:blip>
          <a:srcRect l="6329" t="13228" r="3653" b="16896"/>
          <a:stretch>
            <a:fillRect/>
          </a:stretch>
        </p:blipFill>
        <p:spPr>
          <a:xfrm>
            <a:off x="190920" y="732294"/>
            <a:ext cx="6996264" cy="5430763"/>
          </a:xfrm>
          <a:prstGeom prst="rect">
            <a:avLst/>
          </a:prstGeom>
          <a:effectLst>
            <a:outerShdw blurRad="63500" dist="63500" dir="2700000" algn="tl" rotWithShape="0">
              <a:prstClr val="black">
                <a:alpha val="40000"/>
              </a:prstClr>
            </a:outerShdw>
          </a:effectLst>
        </p:spPr>
      </p:pic>
      <p:sp>
        <p:nvSpPr>
          <p:cNvPr id="10" name="Title 1">
            <a:extLst>
              <a:ext uri="{FF2B5EF4-FFF2-40B4-BE49-F238E27FC236}">
                <a16:creationId xmlns:a16="http://schemas.microsoft.com/office/drawing/2014/main" id="{1DF75480-A5C3-9A09-B0CA-244807B01E0A}"/>
              </a:ext>
            </a:extLst>
          </p:cNvPr>
          <p:cNvSpPr>
            <a:spLocks noGrp="1"/>
          </p:cNvSpPr>
          <p:nvPr>
            <p:ph type="ctrTitle"/>
          </p:nvPr>
        </p:nvSpPr>
        <p:spPr>
          <a:xfrm>
            <a:off x="7071360" y="1134872"/>
            <a:ext cx="5029200" cy="2417064"/>
          </a:xfrm>
          <a:effectLst>
            <a:outerShdw blurRad="63500" dist="63500" dir="2700000" algn="tl" rotWithShape="0">
              <a:prstClr val="black">
                <a:alpha val="40000"/>
              </a:prstClr>
            </a:outerShdw>
          </a:effectLst>
        </p:spPr>
        <p:txBody>
          <a:bodyPr anchor="b">
            <a:normAutofit/>
          </a:bodyPr>
          <a:lstStyle/>
          <a:p>
            <a:r>
              <a:rPr lang="en-US" sz="5400" b="1" dirty="0">
                <a:solidFill>
                  <a:srgbClr val="FFFFFF"/>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CMK and CRK Commercial Systems</a:t>
            </a:r>
          </a:p>
        </p:txBody>
      </p:sp>
      <p:sp>
        <p:nvSpPr>
          <p:cNvPr id="11" name="Subtitle 2">
            <a:extLst>
              <a:ext uri="{FF2B5EF4-FFF2-40B4-BE49-F238E27FC236}">
                <a16:creationId xmlns:a16="http://schemas.microsoft.com/office/drawing/2014/main" id="{F7EF8DE7-198D-B9F7-7B77-CB1593C37505}"/>
              </a:ext>
            </a:extLst>
          </p:cNvPr>
          <p:cNvSpPr>
            <a:spLocks noGrp="1"/>
          </p:cNvSpPr>
          <p:nvPr>
            <p:ph type="subTitle" idx="1"/>
          </p:nvPr>
        </p:nvSpPr>
        <p:spPr>
          <a:xfrm>
            <a:off x="7420776" y="3875025"/>
            <a:ext cx="4501056" cy="1653618"/>
          </a:xfrm>
          <a:effectLst>
            <a:outerShdw blurRad="63500" dist="63500" dir="2700000" algn="tl" rotWithShape="0">
              <a:prstClr val="black">
                <a:alpha val="40000"/>
              </a:prstClr>
            </a:outerShdw>
          </a:effectLst>
        </p:spPr>
        <p:txBody>
          <a:bodyPr anchor="t">
            <a:normAutofit/>
          </a:bodyPr>
          <a:lstStyle/>
          <a:p>
            <a:pPr>
              <a:lnSpc>
                <a:spcPct val="100000"/>
              </a:lnSpc>
              <a:spcBef>
                <a:spcPts val="1500"/>
              </a:spcBef>
              <a:spcAft>
                <a:spcPts val="750"/>
              </a:spcAft>
            </a:pPr>
            <a:r>
              <a:rPr lang="en-US" sz="2800" b="0" i="0" dirty="0">
                <a:solidFill>
                  <a:srgbClr val="FFFFFF"/>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Introducing the new </a:t>
            </a:r>
            <a:r>
              <a:rPr lang="en-US" sz="2800" b="1" i="0" dirty="0">
                <a:solidFill>
                  <a:srgbClr val="FFFFFF"/>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Noritz Complete Commercial System Bundles</a:t>
            </a:r>
            <a:endParaRPr lang="en-US" sz="2800" dirty="0">
              <a:solidFill>
                <a:srgbClr val="FFFFFF"/>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AFA7B2E2-E4C4-5546-96BE-84C22805CC9F}"/>
              </a:ext>
            </a:extLst>
          </p:cNvPr>
          <p:cNvCxnSpPr/>
          <p:nvPr/>
        </p:nvCxnSpPr>
        <p:spPr>
          <a:xfrm>
            <a:off x="7516368" y="3713480"/>
            <a:ext cx="4309872" cy="0"/>
          </a:xfrm>
          <a:prstGeom prst="line">
            <a:avLst/>
          </a:prstGeom>
          <a:ln w="38100" cap="rnd">
            <a:solidFill>
              <a:srgbClr val="ED1C24"/>
            </a:solidFill>
          </a:ln>
          <a:effectLst>
            <a:outerShdw blurRad="63500" dist="635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11705F01-2A9D-53D1-3EED-DC49A1A6FC51}"/>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1667020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8A348-7CB1-6E2A-E381-D69B4E770AF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EF0C114-88E6-26FB-F166-555B320DD11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2610978" y="2840448"/>
            <a:ext cx="6970041" cy="4017552"/>
          </a:xfrm>
          <a:prstGeom prst="rect">
            <a:avLst/>
          </a:prstGeom>
          <a:effectLst>
            <a:outerShdw blurRad="63500" dist="63500" dir="2700000" algn="tl" rotWithShape="0">
              <a:prstClr val="black">
                <a:alpha val="40000"/>
              </a:prstClr>
            </a:outerShdw>
          </a:effectLst>
        </p:spPr>
      </p:pic>
      <p:pic>
        <p:nvPicPr>
          <p:cNvPr id="16" name="Picture 15">
            <a:extLst>
              <a:ext uri="{FF2B5EF4-FFF2-40B4-BE49-F238E27FC236}">
                <a16:creationId xmlns:a16="http://schemas.microsoft.com/office/drawing/2014/main" id="{C1C0B994-2E16-541D-2B22-3992DD211A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p:blipFill>
        <p:spPr>
          <a:xfrm>
            <a:off x="4" y="1601315"/>
            <a:ext cx="12191987" cy="995340"/>
          </a:xfrm>
          <a:prstGeom prst="rect">
            <a:avLst/>
          </a:prstGeom>
          <a:effectLst>
            <a:outerShdw blurRad="63500" dist="63500" dir="2700000" algn="tl" rotWithShape="0">
              <a:prstClr val="black">
                <a:alpha val="40000"/>
              </a:prstClr>
            </a:outerShdw>
          </a:effectLst>
        </p:spPr>
      </p:pic>
      <p:sp>
        <p:nvSpPr>
          <p:cNvPr id="17" name="TextBox 5">
            <a:extLst>
              <a:ext uri="{FF2B5EF4-FFF2-40B4-BE49-F238E27FC236}">
                <a16:creationId xmlns:a16="http://schemas.microsoft.com/office/drawing/2014/main" id="{75762E7F-6035-D7B7-7EBE-8EEC87AEC26D}"/>
              </a:ext>
            </a:extLst>
          </p:cNvPr>
          <p:cNvSpPr txBox="1"/>
          <p:nvPr/>
        </p:nvSpPr>
        <p:spPr>
          <a:xfrm>
            <a:off x="-132081" y="760935"/>
            <a:ext cx="12324071" cy="629920"/>
          </a:xfrm>
          <a:prstGeom prst="rect">
            <a:avLst/>
          </a:prstGeom>
          <a:effectLst>
            <a:outerShdw blurRad="63500" dist="63500" dir="2700000" algn="tl" rotWithShape="0">
              <a:prstClr val="black">
                <a:alpha val="40000"/>
              </a:prstClr>
            </a:outerShdw>
          </a:effectLst>
        </p:spPr>
        <p:txBody>
          <a:bodyPr vert="horz" lIns="228600" tIns="228600" rIns="2286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spcBef>
                <a:spcPct val="0"/>
              </a:spcBef>
              <a:spcAft>
                <a:spcPts val="600"/>
              </a:spcAft>
            </a:pPr>
            <a:r>
              <a:rPr lang="en-US" sz="2800" spc="-150" dirty="0">
                <a:solidFill>
                  <a:schemeClr val="bg1"/>
                </a:solidFill>
                <a:latin typeface="Franklin Gothic Book" panose="020B0503020102020204" pitchFamily="34" charset="0"/>
                <a:ea typeface="+mj-ea"/>
                <a:cs typeface="+mj-cs"/>
              </a:rPr>
              <a:t>Flow Rates and Pressure Loss</a:t>
            </a:r>
          </a:p>
        </p:txBody>
      </p:sp>
      <p:sp>
        <p:nvSpPr>
          <p:cNvPr id="4" name="Title 1">
            <a:extLst>
              <a:ext uri="{FF2B5EF4-FFF2-40B4-BE49-F238E27FC236}">
                <a16:creationId xmlns:a16="http://schemas.microsoft.com/office/drawing/2014/main" id="{06D093BC-990C-6AD0-653F-7FBF1EDF60CD}"/>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NCC300 SERIES</a:t>
            </a:r>
          </a:p>
        </p:txBody>
      </p:sp>
      <p:cxnSp>
        <p:nvCxnSpPr>
          <p:cNvPr id="5" name="Straight Arrow Connector 4">
            <a:extLst>
              <a:ext uri="{FF2B5EF4-FFF2-40B4-BE49-F238E27FC236}">
                <a16:creationId xmlns:a16="http://schemas.microsoft.com/office/drawing/2014/main" id="{AF220382-9018-5BA6-EC15-A36C22BAFD59}"/>
              </a:ext>
            </a:extLst>
          </p:cNvPr>
          <p:cNvCxnSpPr>
            <a:cxnSpLocks/>
          </p:cNvCxnSpPr>
          <p:nvPr/>
        </p:nvCxnSpPr>
        <p:spPr>
          <a:xfrm>
            <a:off x="115054" y="777904"/>
            <a:ext cx="495986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0FA80CE-40D6-DF93-B15F-D085F5C6FAE6}"/>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65487276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09AA0-C5BA-365C-98B4-B722B72DF473}"/>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1C886F2D-7DAD-04C7-6BDE-6CA9148004B3}"/>
              </a:ext>
            </a:extLst>
          </p:cNvPr>
          <p:cNvSpPr txBox="1"/>
          <p:nvPr/>
        </p:nvSpPr>
        <p:spPr>
          <a:xfrm>
            <a:off x="7286376" y="2468190"/>
            <a:ext cx="4905624" cy="4332914"/>
          </a:xfrm>
          <a:prstGeom prst="rect">
            <a:avLst/>
          </a:prstGeom>
          <a:effectLst>
            <a:outerShdw blurRad="63500" dist="63500" dir="2700000" algn="tl" rotWithShape="0">
              <a:prstClr val="black">
                <a:alpha val="40000"/>
              </a:prstClr>
            </a:outerShdw>
          </a:effectLst>
        </p:spPr>
        <p:txBody>
          <a:bodyPr vert="horz" lIns="91440" tIns="45720" rIns="91440" bIns="45720" rtlCol="0">
            <a:noAutofit/>
          </a:bodyPr>
          <a:lstStyle/>
          <a:p>
            <a:pPr marL="285750" indent="-285750">
              <a:lnSpc>
                <a:spcPct val="110000"/>
              </a:lnSpc>
              <a:spcAft>
                <a:spcPts val="600"/>
              </a:spcAft>
              <a:buFont typeface="Wingdings" pitchFamily="2" charset="2"/>
              <a:buChar char="ü"/>
            </a:pPr>
            <a:r>
              <a:rPr lang="en-US" b="0" i="0"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Easy to Transport</a:t>
            </a:r>
          </a:p>
          <a:p>
            <a:pPr marL="285750" indent="-285750">
              <a:lnSpc>
                <a:spcPct val="110000"/>
              </a:lnSpc>
              <a:spcAft>
                <a:spcPts val="600"/>
              </a:spcAft>
              <a:buFont typeface="Wingdings" pitchFamily="2" charset="2"/>
              <a:buChar char="ü"/>
            </a:pPr>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Sturdy Aluminum Frame</a:t>
            </a:r>
          </a:p>
          <a:p>
            <a:pPr marL="285750" indent="-285750">
              <a:lnSpc>
                <a:spcPct val="110000"/>
              </a:lnSpc>
              <a:spcAft>
                <a:spcPts val="600"/>
              </a:spcAft>
              <a:buFont typeface="Wingdings" pitchFamily="2" charset="2"/>
              <a:buChar char="ü"/>
            </a:pPr>
            <a:r>
              <a:rPr lang="en-US" dirty="0">
                <a:solidFill>
                  <a:schemeClr val="bg1"/>
                </a:solidFill>
                <a:effectLst>
                  <a:outerShdw blurRad="63500" dist="63500" dir="2700000" algn="tl" rotWithShape="0">
                    <a:prstClr val="black">
                      <a:alpha val="40000"/>
                    </a:prstClr>
                  </a:outerShdw>
                </a:effectLst>
              </a:rPr>
              <a:t>Assembly uses only 12 Bolts vs 60 Bolts of Competitor Racks!</a:t>
            </a:r>
          </a:p>
          <a:p>
            <a:pPr marL="285750" indent="-285750">
              <a:lnSpc>
                <a:spcPct val="110000"/>
              </a:lnSpc>
              <a:spcAft>
                <a:spcPts val="600"/>
              </a:spcAft>
              <a:buFont typeface="Wingdings" pitchFamily="2" charset="2"/>
              <a:buChar char="ü"/>
            </a:pPr>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Install in Less Than 2 Hours</a:t>
            </a:r>
          </a:p>
          <a:p>
            <a:pPr marL="285750" indent="-285750">
              <a:lnSpc>
                <a:spcPct val="110000"/>
              </a:lnSpc>
              <a:spcAft>
                <a:spcPts val="600"/>
              </a:spcAft>
              <a:buFont typeface="Wingdings" pitchFamily="2" charset="2"/>
              <a:buChar char="ü"/>
            </a:pPr>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True Commercial Manifold</a:t>
            </a:r>
          </a:p>
          <a:p>
            <a:pPr marL="285750" indent="-285750">
              <a:lnSpc>
                <a:spcPct val="110000"/>
              </a:lnSpc>
              <a:spcAft>
                <a:spcPts val="600"/>
              </a:spcAft>
              <a:buFont typeface="Wingdings" pitchFamily="2" charset="2"/>
              <a:buChar char="ü"/>
            </a:pPr>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Best Value in the Industry</a:t>
            </a:r>
          </a:p>
          <a:p>
            <a:pPr marL="285750" indent="-285750">
              <a:lnSpc>
                <a:spcPct val="110000"/>
              </a:lnSpc>
              <a:spcAft>
                <a:spcPts val="600"/>
              </a:spcAft>
              <a:buFont typeface="Wingdings" pitchFamily="2" charset="2"/>
              <a:buChar char="ü"/>
            </a:pPr>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Retrofit Easy Button</a:t>
            </a:r>
          </a:p>
        </p:txBody>
      </p:sp>
      <p:sp>
        <p:nvSpPr>
          <p:cNvPr id="20" name="Title 1">
            <a:extLst>
              <a:ext uri="{FF2B5EF4-FFF2-40B4-BE49-F238E27FC236}">
                <a16:creationId xmlns:a16="http://schemas.microsoft.com/office/drawing/2014/main" id="{374AA988-9F7D-21D1-25D2-EBCE09B7F943}"/>
              </a:ext>
            </a:extLst>
          </p:cNvPr>
          <p:cNvSpPr txBox="1">
            <a:spLocks/>
          </p:cNvSpPr>
          <p:nvPr/>
        </p:nvSpPr>
        <p:spPr>
          <a:xfrm>
            <a:off x="6769609" y="1148068"/>
            <a:ext cx="4978400" cy="1520262"/>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latin typeface="Franklin Gothic Medium" panose="020B0603020102020204" pitchFamily="34" charset="0"/>
              </a:rPr>
              <a:t>CMK and CRK Systems</a:t>
            </a:r>
            <a:br>
              <a:rPr lang="en-US" sz="6000" b="1" dirty="0">
                <a:solidFill>
                  <a:srgbClr val="ED1C24"/>
                </a:solidFill>
                <a:latin typeface="Franklin Gothic Medium" panose="020B0603020102020204" pitchFamily="34" charset="0"/>
              </a:rPr>
            </a:br>
            <a:r>
              <a:rPr lang="en-US" b="1" dirty="0">
                <a:solidFill>
                  <a:srgbClr val="ED1C24"/>
                </a:solidFill>
                <a:latin typeface="Franklin Gothic Medium" panose="020B0603020102020204" pitchFamily="34" charset="0"/>
              </a:rPr>
              <a:t>Features &amp; Benefits</a:t>
            </a:r>
            <a:endParaRPr lang="en-US" sz="7200" b="1" dirty="0">
              <a:solidFill>
                <a:srgbClr val="ED1C24"/>
              </a:solidFill>
              <a:latin typeface="Franklin Gothic Medium" panose="020B0603020102020204" pitchFamily="34" charset="0"/>
            </a:endParaRPr>
          </a:p>
        </p:txBody>
      </p:sp>
      <p:sp>
        <p:nvSpPr>
          <p:cNvPr id="21" name="Rectangle 20">
            <a:extLst>
              <a:ext uri="{FF2B5EF4-FFF2-40B4-BE49-F238E27FC236}">
                <a16:creationId xmlns:a16="http://schemas.microsoft.com/office/drawing/2014/main" id="{5D862EF4-D125-DA74-81D7-2BE910FCC045}"/>
              </a:ext>
            </a:extLst>
          </p:cNvPr>
          <p:cNvSpPr/>
          <p:nvPr/>
        </p:nvSpPr>
        <p:spPr>
          <a:xfrm>
            <a:off x="-1" y="0"/>
            <a:ext cx="6035041" cy="6858000"/>
          </a:xfrm>
          <a:prstGeom prst="rect">
            <a:avLst/>
          </a:prstGeom>
          <a:solidFill>
            <a:schemeClr val="bg1"/>
          </a:solidFill>
          <a:ln>
            <a:no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FBAC5BE-1E07-8523-6831-658EA5F63AAD}"/>
              </a:ext>
            </a:extLst>
          </p:cNvPr>
          <p:cNvSpPr txBox="1"/>
          <p:nvPr/>
        </p:nvSpPr>
        <p:spPr>
          <a:xfrm>
            <a:off x="0" y="5634317"/>
            <a:ext cx="5015753" cy="261610"/>
          </a:xfrm>
          <a:prstGeom prst="rect">
            <a:avLst/>
          </a:prstGeom>
          <a:noFill/>
          <a:effectLst>
            <a:outerShdw blurRad="63500" dist="63500" dir="2700000" algn="tl" rotWithShape="0">
              <a:prstClr val="black">
                <a:alpha val="40000"/>
              </a:prstClr>
            </a:outerShdw>
          </a:effectLst>
        </p:spPr>
        <p:txBody>
          <a:bodyPr wrap="square" rtlCol="0">
            <a:spAutoFit/>
          </a:bodyPr>
          <a:lstStyle/>
          <a:p>
            <a:r>
              <a:rPr lang="en-US" sz="1050" i="1" dirty="0">
                <a:solidFill>
                  <a:schemeClr val="tx1">
                    <a:lumMod val="85000"/>
                    <a:lumOff val="15000"/>
                  </a:schemeClr>
                </a:solidFill>
                <a:latin typeface="Franklin Gothic Book" panose="020B0503020102020204" pitchFamily="34" charset="0"/>
              </a:rPr>
              <a:t>CRK-BASE + CMK-BB4 Shown, NCC199CDV Pro Units Sold Separately.</a:t>
            </a:r>
          </a:p>
        </p:txBody>
      </p:sp>
      <p:pic>
        <p:nvPicPr>
          <p:cNvPr id="2" name="Picture 1">
            <a:extLst>
              <a:ext uri="{FF2B5EF4-FFF2-40B4-BE49-F238E27FC236}">
                <a16:creationId xmlns:a16="http://schemas.microsoft.com/office/drawing/2014/main" id="{7FCD6E9B-B91F-08A9-AFA9-70689F4BB60C}"/>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C3ED9FA4-2A68-4E50-1D75-3639F87E7DB8}"/>
              </a:ext>
            </a:extLst>
          </p:cNvPr>
          <p:cNvPicPr>
            <a:picLocks noChangeAspect="1"/>
          </p:cNvPicPr>
          <p:nvPr/>
        </p:nvPicPr>
        <p:blipFill>
          <a:blip r:embed="rId3">
            <a:extLst>
              <a:ext uri="{28A0092B-C50C-407E-A947-70E740481C1C}">
                <a14:useLocalDpi xmlns:a14="http://schemas.microsoft.com/office/drawing/2010/main" val="0"/>
              </a:ext>
            </a:extLst>
          </a:blip>
          <a:srcRect l="644" t="13676" b="13676"/>
          <a:stretch>
            <a:fillRect/>
          </a:stretch>
        </p:blipFill>
        <p:spPr>
          <a:xfrm>
            <a:off x="-1" y="706119"/>
            <a:ext cx="7044754" cy="5151121"/>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86187205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339430-B726-1F0D-7327-86C603D30F9A}"/>
              </a:ext>
            </a:extLst>
          </p:cNvPr>
          <p:cNvSpPr/>
          <p:nvPr/>
        </p:nvSpPr>
        <p:spPr>
          <a:xfrm>
            <a:off x="4273609" y="1600200"/>
            <a:ext cx="3644781" cy="4967873"/>
          </a:xfrm>
          <a:prstGeom prst="rect">
            <a:avLst/>
          </a:prstGeom>
          <a:solidFill>
            <a:schemeClr val="bg1"/>
          </a:solidFill>
          <a:ln w="1270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85E0E4D-0D0D-6618-B352-8032174B2C6D}"/>
              </a:ext>
            </a:extLst>
          </p:cNvPr>
          <p:cNvSpPr/>
          <p:nvPr/>
        </p:nvSpPr>
        <p:spPr>
          <a:xfrm>
            <a:off x="270890" y="1600200"/>
            <a:ext cx="3644781" cy="4962962"/>
          </a:xfrm>
          <a:prstGeom prst="rect">
            <a:avLst/>
          </a:prstGeom>
          <a:solidFill>
            <a:schemeClr val="bg1"/>
          </a:solidFill>
          <a:ln w="1270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A81EFBEC-F383-9091-67B7-2307BD94ED8D}"/>
              </a:ext>
            </a:extLst>
          </p:cNvPr>
          <p:cNvSpPr txBox="1">
            <a:spLocks/>
          </p:cNvSpPr>
          <p:nvPr/>
        </p:nvSpPr>
        <p:spPr>
          <a:xfrm>
            <a:off x="335114" y="5031265"/>
            <a:ext cx="3233679" cy="1574886"/>
          </a:xfrm>
          <a:prstGeom prst="rect">
            <a:avLst/>
          </a:prstGeom>
          <a:effectLst>
            <a:outerShdw blurRad="50800" dist="50800" dir="2700000" algn="tl" rotWithShape="0">
              <a:prstClr val="black">
                <a:alpha val="25000"/>
              </a:prstClr>
            </a:outerShdw>
          </a:effectLst>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90000"/>
              </a:lnSpc>
            </a:pPr>
            <a:r>
              <a:rPr lang="en-US" sz="3200" b="1" dirty="0">
                <a:solidFill>
                  <a:srgbClr val="ED1C24"/>
                </a:solidFill>
                <a:latin typeface="Franklin Gothic Medium" panose="020B0603020102020204" pitchFamily="34" charset="0"/>
                <a:cs typeface="Arial" panose="020B0604020202020204" pitchFamily="34" charset="0"/>
              </a:rPr>
              <a:t>CMK-SS2</a:t>
            </a:r>
          </a:p>
          <a:p>
            <a:pPr>
              <a:lnSpc>
                <a:spcPct val="90000"/>
              </a:lnSpc>
            </a:pPr>
            <a:r>
              <a:rPr lang="en-US" sz="1400" b="0" i="0" dirty="0">
                <a:solidFill>
                  <a:srgbClr val="333333"/>
                </a:solidFill>
                <a:effectLst/>
                <a:latin typeface="Franklin Gothic Book" panose="020B0503020102020204" pitchFamily="34" charset="0"/>
                <a:cs typeface="Arial" panose="020B0604020202020204" pitchFamily="34" charset="0"/>
              </a:rPr>
              <a:t>Wall Hanging Side </a:t>
            </a:r>
            <a:r>
              <a:rPr lang="en-US" sz="1400" dirty="0">
                <a:solidFill>
                  <a:srgbClr val="333333"/>
                </a:solidFill>
                <a:latin typeface="Franklin Gothic Book" panose="020B0503020102020204" pitchFamily="34" charset="0"/>
                <a:cs typeface="Arial" panose="020B0604020202020204" pitchFamily="34" charset="0"/>
              </a:rPr>
              <a:t>by Side </a:t>
            </a:r>
            <a:r>
              <a:rPr lang="en-US" sz="1400" b="0" i="0" dirty="0">
                <a:solidFill>
                  <a:srgbClr val="333333"/>
                </a:solidFill>
                <a:effectLst/>
                <a:latin typeface="Franklin Gothic Book" panose="020B0503020102020204" pitchFamily="34" charset="0"/>
                <a:cs typeface="Arial" panose="020B0604020202020204" pitchFamily="34" charset="0"/>
              </a:rPr>
              <a:t>Commercial Manifold Kit featuring 2 NCC199CDV Tankless Water Heaters (sold separately)</a:t>
            </a:r>
          </a:p>
          <a:p>
            <a:pPr>
              <a:lnSpc>
                <a:spcPct val="90000"/>
              </a:lnSpc>
            </a:pPr>
            <a:endParaRPr lang="en-US" sz="1100" dirty="0">
              <a:solidFill>
                <a:srgbClr val="333333"/>
              </a:solidFill>
              <a:latin typeface="Arial" panose="020B0604020202020204" pitchFamily="34" charset="0"/>
              <a:cs typeface="Arial" panose="020B0604020202020204" pitchFamily="34" charset="0"/>
            </a:endParaRPr>
          </a:p>
          <a:p>
            <a:pPr>
              <a:lnSpc>
                <a:spcPct val="90000"/>
              </a:lnSpc>
            </a:pPr>
            <a:r>
              <a:rPr lang="en-US" sz="1200" b="1" i="0" dirty="0">
                <a:solidFill>
                  <a:srgbClr val="333333"/>
                </a:solidFill>
                <a:effectLst/>
                <a:latin typeface="Franklin Gothic Medium" panose="020B0603020102020204" pitchFamily="34" charset="0"/>
                <a:cs typeface="Arial" panose="020B0604020202020204" pitchFamily="34" charset="0"/>
              </a:rPr>
              <a:t>Max BTU/h: 399,800</a:t>
            </a:r>
            <a:endParaRPr lang="en-US" sz="3200" b="1" dirty="0">
              <a:latin typeface="Franklin Gothic Medium" panose="020B06030201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8FA24B5B-86A9-817E-1025-226B727B381D}"/>
              </a:ext>
            </a:extLst>
          </p:cNvPr>
          <p:cNvSpPr txBox="1">
            <a:spLocks/>
          </p:cNvSpPr>
          <p:nvPr/>
        </p:nvSpPr>
        <p:spPr>
          <a:xfrm>
            <a:off x="4356181" y="5027302"/>
            <a:ext cx="3233679" cy="1574886"/>
          </a:xfrm>
          <a:prstGeom prst="rect">
            <a:avLst/>
          </a:prstGeom>
          <a:effectLst>
            <a:outerShdw blurRad="50800" dist="50800" dir="2700000" algn="tl" rotWithShape="0">
              <a:prstClr val="black">
                <a:alpha val="25000"/>
              </a:prstClr>
            </a:outerShdw>
          </a:effectLst>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90000"/>
              </a:lnSpc>
            </a:pPr>
            <a:r>
              <a:rPr lang="en-US" sz="3200" b="1" dirty="0">
                <a:solidFill>
                  <a:srgbClr val="ED1C24"/>
                </a:solidFill>
                <a:latin typeface="Franklin Gothic Medium" panose="020B0603020102020204" pitchFamily="34" charset="0"/>
                <a:cs typeface="Arial" panose="020B0604020202020204" pitchFamily="34" charset="0"/>
              </a:rPr>
              <a:t>CMK-SS3</a:t>
            </a:r>
          </a:p>
          <a:p>
            <a:pPr>
              <a:lnSpc>
                <a:spcPct val="90000"/>
              </a:lnSpc>
            </a:pPr>
            <a:r>
              <a:rPr lang="en-US" sz="1400" b="0" i="0" dirty="0">
                <a:solidFill>
                  <a:srgbClr val="333333"/>
                </a:solidFill>
                <a:effectLst/>
                <a:latin typeface="Franklin Gothic Book" panose="020B0503020102020204" pitchFamily="34" charset="0"/>
                <a:cs typeface="Arial" panose="020B0604020202020204" pitchFamily="34" charset="0"/>
              </a:rPr>
              <a:t>Wall Hanging Side </a:t>
            </a:r>
            <a:r>
              <a:rPr lang="en-US" sz="1400" dirty="0">
                <a:solidFill>
                  <a:srgbClr val="333333"/>
                </a:solidFill>
                <a:latin typeface="Franklin Gothic Book" panose="020B0503020102020204" pitchFamily="34" charset="0"/>
                <a:cs typeface="Arial" panose="020B0604020202020204" pitchFamily="34" charset="0"/>
              </a:rPr>
              <a:t>by Side </a:t>
            </a:r>
            <a:r>
              <a:rPr lang="en-US" sz="1400" b="0" i="0" dirty="0">
                <a:solidFill>
                  <a:srgbClr val="333333"/>
                </a:solidFill>
                <a:effectLst/>
                <a:latin typeface="Franklin Gothic Book" panose="020B0503020102020204" pitchFamily="34" charset="0"/>
                <a:cs typeface="Arial" panose="020B0604020202020204" pitchFamily="34" charset="0"/>
              </a:rPr>
              <a:t>Commercial Manifold Kit featuring 3 NCC199CDV Tankless Water Heaters (sold separately)</a:t>
            </a:r>
          </a:p>
          <a:p>
            <a:pPr>
              <a:lnSpc>
                <a:spcPct val="90000"/>
              </a:lnSpc>
            </a:pPr>
            <a:endParaRPr lang="en-US" sz="1100" dirty="0">
              <a:solidFill>
                <a:srgbClr val="333333"/>
              </a:solidFill>
              <a:latin typeface="Arial" panose="020B0604020202020204" pitchFamily="34" charset="0"/>
              <a:cs typeface="Arial" panose="020B0604020202020204" pitchFamily="34" charset="0"/>
            </a:endParaRPr>
          </a:p>
          <a:p>
            <a:pPr>
              <a:lnSpc>
                <a:spcPct val="90000"/>
              </a:lnSpc>
            </a:pPr>
            <a:r>
              <a:rPr lang="en-US" sz="1200" b="1" i="0" dirty="0">
                <a:solidFill>
                  <a:srgbClr val="333333"/>
                </a:solidFill>
                <a:effectLst/>
                <a:latin typeface="Franklin Gothic Medium" panose="020B0603020102020204" pitchFamily="34" charset="0"/>
                <a:cs typeface="Arial" panose="020B0604020202020204" pitchFamily="34" charset="0"/>
              </a:rPr>
              <a:t>Max BTU/h: 599,700</a:t>
            </a:r>
            <a:endParaRPr lang="en-US" sz="3200" b="1" dirty="0">
              <a:latin typeface="Franklin Gothic Medium" panose="020B06030201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69E11AC-7003-D9CA-5918-B5B58F6042C5}"/>
              </a:ext>
            </a:extLst>
          </p:cNvPr>
          <p:cNvSpPr txBox="1"/>
          <p:nvPr/>
        </p:nvSpPr>
        <p:spPr>
          <a:xfrm>
            <a:off x="150073" y="1018874"/>
            <a:ext cx="2506767" cy="523220"/>
          </a:xfrm>
          <a:prstGeom prst="rect">
            <a:avLst/>
          </a:prstGeom>
          <a:noFill/>
        </p:spPr>
        <p:txBody>
          <a:bodyPr wrap="square">
            <a:spAutoFit/>
          </a:bodyPr>
          <a:lstStyle/>
          <a:p>
            <a:r>
              <a:rPr lang="en-US" sz="2800" b="1" dirty="0">
                <a:solidFill>
                  <a:srgbClr val="ED1C24"/>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Side by Side</a:t>
            </a:r>
            <a:endParaRPr lang="en-US" sz="2800" dirty="0">
              <a:solidFill>
                <a:srgbClr val="ED1C24"/>
              </a:solidFill>
              <a:effectLst>
                <a:outerShdw blurRad="63500" dist="63500" dir="2700000" algn="tl" rotWithShape="0">
                  <a:prstClr val="black">
                    <a:alpha val="40000"/>
                  </a:prstClr>
                </a:outerShdw>
              </a:effectLst>
              <a:latin typeface="Franklin Gothic Medium" panose="020B0603020102020204" pitchFamily="34" charset="0"/>
            </a:endParaRPr>
          </a:p>
        </p:txBody>
      </p:sp>
      <p:pic>
        <p:nvPicPr>
          <p:cNvPr id="17" name="Content Placeholder 5">
            <a:extLst>
              <a:ext uri="{FF2B5EF4-FFF2-40B4-BE49-F238E27FC236}">
                <a16:creationId xmlns:a16="http://schemas.microsoft.com/office/drawing/2014/main" id="{6C3D6989-151B-FEF5-66CA-8AABBF886789}"/>
              </a:ext>
            </a:extLst>
          </p:cNvPr>
          <p:cNvPicPr>
            <a:picLocks noChangeAspect="1"/>
          </p:cNvPicPr>
          <p:nvPr/>
        </p:nvPicPr>
        <p:blipFill>
          <a:blip r:embed="rId2">
            <a:extLst>
              <a:ext uri="{28A0092B-C50C-407E-A947-70E740481C1C}">
                <a14:useLocalDpi xmlns:a14="http://schemas.microsoft.com/office/drawing/2010/main" val="0"/>
              </a:ext>
            </a:extLst>
          </a:blip>
          <a:srcRect t="2056" b="2056"/>
          <a:stretch/>
        </p:blipFill>
        <p:spPr>
          <a:xfrm>
            <a:off x="400324" y="1728175"/>
            <a:ext cx="3384276" cy="3245145"/>
          </a:xfrm>
          <a:prstGeom prst="rect">
            <a:avLst/>
          </a:prstGeom>
          <a:ln w="12700">
            <a:solidFill>
              <a:schemeClr val="tx1"/>
            </a:solidFill>
          </a:ln>
          <a:effectLst>
            <a:outerShdw blurRad="50800" dist="38100" dir="2700000" algn="tl" rotWithShape="0">
              <a:prstClr val="black">
                <a:alpha val="40000"/>
              </a:prstClr>
            </a:outerShdw>
          </a:effectLst>
        </p:spPr>
      </p:pic>
      <p:pic>
        <p:nvPicPr>
          <p:cNvPr id="18" name="Content Placeholder 5">
            <a:extLst>
              <a:ext uri="{FF2B5EF4-FFF2-40B4-BE49-F238E27FC236}">
                <a16:creationId xmlns:a16="http://schemas.microsoft.com/office/drawing/2014/main" id="{76476E70-ACE0-3ECA-191C-49AAB13D5918}"/>
              </a:ext>
            </a:extLst>
          </p:cNvPr>
          <p:cNvPicPr>
            <a:picLocks noChangeAspect="1"/>
          </p:cNvPicPr>
          <p:nvPr/>
        </p:nvPicPr>
        <p:blipFill>
          <a:blip r:embed="rId3">
            <a:extLst>
              <a:ext uri="{28A0092B-C50C-407E-A947-70E740481C1C}">
                <a14:useLocalDpi xmlns:a14="http://schemas.microsoft.com/office/drawing/2010/main" val="0"/>
              </a:ext>
            </a:extLst>
          </a:blip>
          <a:srcRect t="2399" b="2399"/>
          <a:stretch/>
        </p:blipFill>
        <p:spPr>
          <a:xfrm>
            <a:off x="4417060" y="1728175"/>
            <a:ext cx="3357880" cy="3196782"/>
          </a:xfrm>
          <a:prstGeom prst="rect">
            <a:avLst/>
          </a:prstGeom>
          <a:ln w="12700">
            <a:solidFill>
              <a:schemeClr val="tx1"/>
            </a:solidFill>
          </a:ln>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829AAA55-B5A1-20DD-AD78-55DC92124F75}"/>
              </a:ext>
            </a:extLst>
          </p:cNvPr>
          <p:cNvSpPr/>
          <p:nvPr/>
        </p:nvSpPr>
        <p:spPr>
          <a:xfrm>
            <a:off x="8255779" y="1595289"/>
            <a:ext cx="3644781" cy="4967873"/>
          </a:xfrm>
          <a:prstGeom prst="rect">
            <a:avLst/>
          </a:prstGeom>
          <a:solidFill>
            <a:schemeClr val="bg1"/>
          </a:solidFill>
          <a:ln w="1270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06047802-5960-BA3D-2E22-213B3A46557D}"/>
              </a:ext>
            </a:extLst>
          </p:cNvPr>
          <p:cNvSpPr txBox="1">
            <a:spLocks/>
          </p:cNvSpPr>
          <p:nvPr/>
        </p:nvSpPr>
        <p:spPr>
          <a:xfrm>
            <a:off x="8315602" y="5027302"/>
            <a:ext cx="3233673" cy="1574886"/>
          </a:xfrm>
          <a:prstGeom prst="rect">
            <a:avLst/>
          </a:prstGeom>
          <a:effectLst>
            <a:outerShdw blurRad="50800" dist="50800" dir="2700000" algn="tl" rotWithShape="0">
              <a:prstClr val="black">
                <a:alpha val="25000"/>
              </a:prstClr>
            </a:outerShdw>
          </a:effectLst>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90000"/>
              </a:lnSpc>
            </a:pPr>
            <a:r>
              <a:rPr lang="en-US" sz="3200" b="1" dirty="0">
                <a:solidFill>
                  <a:srgbClr val="ED1C24"/>
                </a:solidFill>
                <a:latin typeface="Franklin Gothic Medium" panose="020B0603020102020204" pitchFamily="34" charset="0"/>
                <a:cs typeface="Arial" panose="020B0604020202020204" pitchFamily="34" charset="0"/>
              </a:rPr>
              <a:t>CMK-SS4</a:t>
            </a:r>
          </a:p>
          <a:p>
            <a:pPr>
              <a:lnSpc>
                <a:spcPct val="90000"/>
              </a:lnSpc>
            </a:pPr>
            <a:r>
              <a:rPr lang="en-US" sz="1400" b="0" i="0" dirty="0">
                <a:solidFill>
                  <a:srgbClr val="333333"/>
                </a:solidFill>
                <a:effectLst/>
                <a:latin typeface="Franklin Gothic Book" panose="020B0503020102020204" pitchFamily="34" charset="0"/>
                <a:cs typeface="Arial" panose="020B0604020202020204" pitchFamily="34" charset="0"/>
              </a:rPr>
              <a:t>Wall Hanging Side </a:t>
            </a:r>
            <a:r>
              <a:rPr lang="en-US" sz="1400" dirty="0">
                <a:solidFill>
                  <a:srgbClr val="333333"/>
                </a:solidFill>
                <a:latin typeface="Franklin Gothic Book" panose="020B0503020102020204" pitchFamily="34" charset="0"/>
                <a:cs typeface="Arial" panose="020B0604020202020204" pitchFamily="34" charset="0"/>
              </a:rPr>
              <a:t>by Side </a:t>
            </a:r>
            <a:r>
              <a:rPr lang="en-US" sz="1400" b="0" i="0" dirty="0">
                <a:solidFill>
                  <a:srgbClr val="333333"/>
                </a:solidFill>
                <a:effectLst/>
                <a:latin typeface="Franklin Gothic Book" panose="020B0503020102020204" pitchFamily="34" charset="0"/>
                <a:cs typeface="Arial" panose="020B0604020202020204" pitchFamily="34" charset="0"/>
              </a:rPr>
              <a:t>Commercial Manifold Kit featuring 4 NCC199CDV Tankless Water Heaters (sold separately)</a:t>
            </a:r>
          </a:p>
          <a:p>
            <a:pPr>
              <a:lnSpc>
                <a:spcPct val="90000"/>
              </a:lnSpc>
            </a:pPr>
            <a:endParaRPr lang="en-US" sz="1100" dirty="0">
              <a:solidFill>
                <a:srgbClr val="333333"/>
              </a:solidFill>
              <a:latin typeface="Arial" panose="020B0604020202020204" pitchFamily="34" charset="0"/>
              <a:cs typeface="Arial" panose="020B0604020202020204" pitchFamily="34" charset="0"/>
            </a:endParaRPr>
          </a:p>
          <a:p>
            <a:pPr>
              <a:lnSpc>
                <a:spcPct val="90000"/>
              </a:lnSpc>
            </a:pPr>
            <a:r>
              <a:rPr lang="en-US" sz="1200" b="1" i="0" dirty="0">
                <a:solidFill>
                  <a:srgbClr val="333333"/>
                </a:solidFill>
                <a:effectLst/>
                <a:latin typeface="Franklin Gothic Medium" panose="020B0603020102020204" pitchFamily="34" charset="0"/>
                <a:cs typeface="Arial" panose="020B0604020202020204" pitchFamily="34" charset="0"/>
              </a:rPr>
              <a:t>Max BTU/h: 799,600</a:t>
            </a:r>
            <a:endParaRPr lang="en-US" sz="2800" b="1" dirty="0">
              <a:latin typeface="Arial" panose="020B0604020202020204" pitchFamily="34" charset="0"/>
              <a:cs typeface="Arial" panose="020B0604020202020204" pitchFamily="34" charset="0"/>
            </a:endParaRPr>
          </a:p>
        </p:txBody>
      </p:sp>
      <p:pic>
        <p:nvPicPr>
          <p:cNvPr id="23" name="Content Placeholder 5">
            <a:extLst>
              <a:ext uri="{FF2B5EF4-FFF2-40B4-BE49-F238E27FC236}">
                <a16:creationId xmlns:a16="http://schemas.microsoft.com/office/drawing/2014/main" id="{B6E9F1B9-4313-3504-AF89-15B38186D258}"/>
              </a:ext>
            </a:extLst>
          </p:cNvPr>
          <p:cNvPicPr>
            <a:picLocks noChangeAspect="1"/>
          </p:cNvPicPr>
          <p:nvPr/>
        </p:nvPicPr>
        <p:blipFill>
          <a:blip r:embed="rId4">
            <a:extLst>
              <a:ext uri="{28A0092B-C50C-407E-A947-70E740481C1C}">
                <a14:useLocalDpi xmlns:a14="http://schemas.microsoft.com/office/drawing/2010/main" val="0"/>
              </a:ext>
            </a:extLst>
          </a:blip>
          <a:srcRect t="3192" b="3192"/>
          <a:stretch/>
        </p:blipFill>
        <p:spPr>
          <a:xfrm>
            <a:off x="8376919" y="1728175"/>
            <a:ext cx="3414757" cy="3196782"/>
          </a:xfrm>
          <a:prstGeom prst="rect">
            <a:avLst/>
          </a:prstGeom>
          <a:ln w="12700">
            <a:solidFill>
              <a:schemeClr val="tx1"/>
            </a:solidFill>
          </a:ln>
          <a:effectLst>
            <a:outerShdw blurRad="50800" dist="38100" dir="2700000" algn="tl" rotWithShape="0">
              <a:prstClr val="black">
                <a:alpha val="40000"/>
              </a:prstClr>
            </a:outerShdw>
          </a:effectLst>
        </p:spPr>
      </p:pic>
      <p:sp>
        <p:nvSpPr>
          <p:cNvPr id="24" name="Title 1">
            <a:extLst>
              <a:ext uri="{FF2B5EF4-FFF2-40B4-BE49-F238E27FC236}">
                <a16:creationId xmlns:a16="http://schemas.microsoft.com/office/drawing/2014/main" id="{EEB8E366-82A8-80C5-FB9D-2A8F1CC7E481}"/>
              </a:ext>
            </a:extLst>
          </p:cNvPr>
          <p:cNvSpPr txBox="1">
            <a:spLocks/>
          </p:cNvSpPr>
          <p:nvPr/>
        </p:nvSpPr>
        <p:spPr>
          <a:xfrm>
            <a:off x="150073" y="193800"/>
            <a:ext cx="5874522" cy="1033231"/>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CMK (Commercial Manifold Kit)</a:t>
            </a:r>
            <a:br>
              <a:rPr lang="en-US" sz="4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b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System Configurations</a:t>
            </a:r>
            <a:endParaRPr lang="en-US" sz="34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29CD4E3-C492-6E7D-D5F8-127B9FB4DBFD}"/>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92187571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6A06E2-460A-CE86-64FE-E1770F3D07D7}"/>
              </a:ext>
            </a:extLst>
          </p:cNvPr>
          <p:cNvSpPr/>
          <p:nvPr/>
        </p:nvSpPr>
        <p:spPr>
          <a:xfrm>
            <a:off x="6487554" y="1862342"/>
            <a:ext cx="4037176" cy="4752101"/>
          </a:xfrm>
          <a:prstGeom prst="rect">
            <a:avLst/>
          </a:prstGeom>
          <a:solidFill>
            <a:schemeClr val="bg1"/>
          </a:solidFill>
          <a:ln w="1270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5537F79-FA6A-7292-E5AE-8F08FABCD684}"/>
              </a:ext>
            </a:extLst>
          </p:cNvPr>
          <p:cNvSpPr/>
          <p:nvPr/>
        </p:nvSpPr>
        <p:spPr>
          <a:xfrm>
            <a:off x="1620140" y="1862343"/>
            <a:ext cx="4037176" cy="4752101"/>
          </a:xfrm>
          <a:prstGeom prst="rect">
            <a:avLst/>
          </a:prstGeom>
          <a:solidFill>
            <a:schemeClr val="bg1"/>
          </a:solidFill>
          <a:ln w="1270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5">
            <a:extLst>
              <a:ext uri="{FF2B5EF4-FFF2-40B4-BE49-F238E27FC236}">
                <a16:creationId xmlns:a16="http://schemas.microsoft.com/office/drawing/2014/main" id="{9956520D-212D-54AD-82F0-9C037C9B2027}"/>
              </a:ext>
            </a:extLst>
          </p:cNvPr>
          <p:cNvPicPr>
            <a:picLocks noChangeAspect="1"/>
          </p:cNvPicPr>
          <p:nvPr/>
        </p:nvPicPr>
        <p:blipFill>
          <a:blip r:embed="rId2">
            <a:extLst>
              <a:ext uri="{28A0092B-C50C-407E-A947-70E740481C1C}">
                <a14:useLocalDpi xmlns:a14="http://schemas.microsoft.com/office/drawing/2010/main" val="0"/>
              </a:ext>
            </a:extLst>
          </a:blip>
          <a:srcRect l="-18700" r="-18691"/>
          <a:stretch>
            <a:fillRect/>
          </a:stretch>
        </p:blipFill>
        <p:spPr>
          <a:xfrm>
            <a:off x="1765486" y="1953638"/>
            <a:ext cx="3746313" cy="2726745"/>
          </a:xfrm>
          <a:prstGeom prst="rect">
            <a:avLst/>
          </a:prstGeom>
          <a:ln w="12700">
            <a:solidFill>
              <a:schemeClr val="tx1"/>
            </a:solidFill>
          </a:ln>
          <a:effectLst>
            <a:outerShdw blurRad="50800" dist="38100" dir="2700000" algn="tl" rotWithShape="0">
              <a:prstClr val="black">
                <a:alpha val="40000"/>
              </a:prstClr>
            </a:outerShdw>
          </a:effectLst>
        </p:spPr>
      </p:pic>
      <p:pic>
        <p:nvPicPr>
          <p:cNvPr id="15" name="Content Placeholder 5">
            <a:extLst>
              <a:ext uri="{FF2B5EF4-FFF2-40B4-BE49-F238E27FC236}">
                <a16:creationId xmlns:a16="http://schemas.microsoft.com/office/drawing/2014/main" id="{C088F16B-4327-CC32-B89B-4DBC3BFBD749}"/>
              </a:ext>
            </a:extLst>
          </p:cNvPr>
          <p:cNvPicPr>
            <a:picLocks noChangeAspect="1"/>
          </p:cNvPicPr>
          <p:nvPr/>
        </p:nvPicPr>
        <p:blipFill>
          <a:blip r:embed="rId3">
            <a:extLst>
              <a:ext uri="{28A0092B-C50C-407E-A947-70E740481C1C}">
                <a14:useLocalDpi xmlns:a14="http://schemas.microsoft.com/office/drawing/2010/main" val="0"/>
              </a:ext>
            </a:extLst>
          </a:blip>
          <a:srcRect l="-17918" r="-19688" b="1051"/>
          <a:stretch>
            <a:fillRect/>
          </a:stretch>
        </p:blipFill>
        <p:spPr>
          <a:xfrm>
            <a:off x="6614160" y="1953638"/>
            <a:ext cx="3792033" cy="2726745"/>
          </a:xfrm>
          <a:prstGeom prst="rect">
            <a:avLst/>
          </a:prstGeom>
          <a:ln w="12700">
            <a:solidFill>
              <a:schemeClr val="tx1"/>
            </a:solidFill>
          </a:ln>
          <a:effectLst>
            <a:outerShdw blurRad="50800" dist="38100" dir="2700000" algn="tl" rotWithShape="0">
              <a:prstClr val="black">
                <a:alpha val="40000"/>
              </a:prstClr>
            </a:outerShdw>
          </a:effectLst>
        </p:spPr>
      </p:pic>
      <p:sp>
        <p:nvSpPr>
          <p:cNvPr id="16" name="Title 1">
            <a:extLst>
              <a:ext uri="{FF2B5EF4-FFF2-40B4-BE49-F238E27FC236}">
                <a16:creationId xmlns:a16="http://schemas.microsoft.com/office/drawing/2014/main" id="{CB9A7402-932E-9C63-9CA8-989C4588B311}"/>
              </a:ext>
            </a:extLst>
          </p:cNvPr>
          <p:cNvSpPr txBox="1">
            <a:spLocks/>
          </p:cNvSpPr>
          <p:nvPr/>
        </p:nvSpPr>
        <p:spPr>
          <a:xfrm>
            <a:off x="1682717" y="4743455"/>
            <a:ext cx="3901960" cy="1788181"/>
          </a:xfrm>
          <a:prstGeom prst="rect">
            <a:avLst/>
          </a:prstGeom>
          <a:effectLst>
            <a:outerShdw blurRad="50800" dist="50800" dir="2700000" algn="tl" rotWithShape="0">
              <a:prstClr val="black">
                <a:alpha val="25000"/>
              </a:prstClr>
            </a:outerShdw>
          </a:effectLst>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90000"/>
              </a:lnSpc>
            </a:pPr>
            <a:r>
              <a:rPr lang="en-US" sz="3200" b="1" dirty="0">
                <a:solidFill>
                  <a:srgbClr val="ED1C24"/>
                </a:solidFill>
                <a:latin typeface="Franklin Gothic Medium" panose="020B0603020102020204" pitchFamily="34" charset="0"/>
                <a:cs typeface="Arial" panose="020B0604020202020204" pitchFamily="34" charset="0"/>
              </a:rPr>
              <a:t>CMK-BB2</a:t>
            </a:r>
          </a:p>
          <a:p>
            <a:pPr>
              <a:lnSpc>
                <a:spcPct val="90000"/>
              </a:lnSpc>
            </a:pPr>
            <a:r>
              <a:rPr lang="en-US" sz="1400" b="0" i="0" dirty="0">
                <a:solidFill>
                  <a:srgbClr val="333333"/>
                </a:solidFill>
                <a:effectLst/>
                <a:latin typeface="Franklin Gothic Book" panose="020B0503020102020204" pitchFamily="34" charset="0"/>
                <a:cs typeface="Arial" panose="020B0604020202020204" pitchFamily="34" charset="0"/>
              </a:rPr>
              <a:t>Commercial Manifold Kit </a:t>
            </a:r>
            <a:r>
              <a:rPr lang="en-US" sz="1400" dirty="0">
                <a:solidFill>
                  <a:srgbClr val="333333"/>
                </a:solidFill>
                <a:latin typeface="Franklin Gothic Book" panose="020B0503020102020204" pitchFamily="34" charset="0"/>
                <a:cs typeface="Arial" panose="020B0604020202020204" pitchFamily="34" charset="0"/>
              </a:rPr>
              <a:t>connecting </a:t>
            </a:r>
            <a:r>
              <a:rPr lang="en-US" sz="1400" b="0" i="0" dirty="0">
                <a:solidFill>
                  <a:srgbClr val="333333"/>
                </a:solidFill>
                <a:effectLst/>
                <a:latin typeface="Franklin Gothic Book" panose="020B0503020102020204" pitchFamily="34" charset="0"/>
                <a:cs typeface="Arial" panose="020B0604020202020204" pitchFamily="34" charset="0"/>
              </a:rPr>
              <a:t>2 Back to Back NCC199CDV Tankless Water Heaters (sold separately) installed on CRK Base – Floor standing rack (sold separately)</a:t>
            </a:r>
          </a:p>
          <a:p>
            <a:pPr>
              <a:lnSpc>
                <a:spcPct val="90000"/>
              </a:lnSpc>
            </a:pPr>
            <a:endParaRPr lang="en-US" sz="1100" dirty="0">
              <a:solidFill>
                <a:srgbClr val="333333"/>
              </a:solidFill>
              <a:latin typeface="Arial" panose="020B0604020202020204" pitchFamily="34" charset="0"/>
              <a:cs typeface="Arial" panose="020B0604020202020204" pitchFamily="34" charset="0"/>
            </a:endParaRPr>
          </a:p>
          <a:p>
            <a:pPr>
              <a:lnSpc>
                <a:spcPct val="90000"/>
              </a:lnSpc>
            </a:pPr>
            <a:r>
              <a:rPr lang="en-US" sz="1200" b="1" i="0" dirty="0">
                <a:solidFill>
                  <a:srgbClr val="333333"/>
                </a:solidFill>
                <a:effectLst/>
                <a:latin typeface="Franklin Gothic Medium" panose="020B0603020102020204" pitchFamily="34" charset="0"/>
                <a:cs typeface="Arial" panose="020B0604020202020204" pitchFamily="34" charset="0"/>
              </a:rPr>
              <a:t>Max BTU/h: 399,800</a:t>
            </a:r>
            <a:endParaRPr lang="en-US" sz="3200" b="1" dirty="0">
              <a:latin typeface="Franklin Gothic Medium" panose="020B06030201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6D9D7834-7748-13B7-3DE2-8171093CE3FB}"/>
              </a:ext>
            </a:extLst>
          </p:cNvPr>
          <p:cNvSpPr txBox="1">
            <a:spLocks/>
          </p:cNvSpPr>
          <p:nvPr/>
        </p:nvSpPr>
        <p:spPr>
          <a:xfrm>
            <a:off x="6538767" y="4743455"/>
            <a:ext cx="3921285" cy="1788181"/>
          </a:xfrm>
          <a:prstGeom prst="rect">
            <a:avLst/>
          </a:prstGeom>
          <a:effectLst>
            <a:outerShdw blurRad="50800" dist="50800" dir="2700000" algn="tl" rotWithShape="0">
              <a:prstClr val="black">
                <a:alpha val="25000"/>
              </a:prstClr>
            </a:outerShdw>
          </a:effectLst>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90000"/>
              </a:lnSpc>
            </a:pPr>
            <a:r>
              <a:rPr lang="en-US" sz="3200" b="1" dirty="0">
                <a:solidFill>
                  <a:srgbClr val="ED1C24"/>
                </a:solidFill>
                <a:latin typeface="Franklin Gothic Medium" panose="020B0603020102020204" pitchFamily="34" charset="0"/>
                <a:cs typeface="Arial" panose="020B0604020202020204" pitchFamily="34" charset="0"/>
              </a:rPr>
              <a:t>CMK-BB4</a:t>
            </a:r>
          </a:p>
          <a:p>
            <a:pPr>
              <a:lnSpc>
                <a:spcPct val="90000"/>
              </a:lnSpc>
            </a:pPr>
            <a:r>
              <a:rPr lang="en-US" sz="1400" b="0" i="0" dirty="0">
                <a:solidFill>
                  <a:srgbClr val="333333"/>
                </a:solidFill>
                <a:effectLst/>
                <a:latin typeface="Franklin Gothic Book" panose="020B0503020102020204" pitchFamily="34" charset="0"/>
                <a:cs typeface="Arial" panose="020B0604020202020204" pitchFamily="34" charset="0"/>
              </a:rPr>
              <a:t>Commercial Manifold Kit </a:t>
            </a:r>
            <a:r>
              <a:rPr lang="en-US" sz="1400" dirty="0">
                <a:solidFill>
                  <a:srgbClr val="333333"/>
                </a:solidFill>
                <a:latin typeface="Franklin Gothic Book" panose="020B0503020102020204" pitchFamily="34" charset="0"/>
                <a:cs typeface="Arial" panose="020B0604020202020204" pitchFamily="34" charset="0"/>
              </a:rPr>
              <a:t>connecting 4</a:t>
            </a:r>
            <a:r>
              <a:rPr lang="en-US" sz="1400" b="0" i="0" dirty="0">
                <a:solidFill>
                  <a:srgbClr val="333333"/>
                </a:solidFill>
                <a:effectLst/>
                <a:latin typeface="Franklin Gothic Book" panose="020B0503020102020204" pitchFamily="34" charset="0"/>
                <a:cs typeface="Arial" panose="020B0604020202020204" pitchFamily="34" charset="0"/>
              </a:rPr>
              <a:t> Back to Back NCC199CDV Tankless Water Heaters (sold separately) installed on CRK Base – Floor standing rack (sold separately)</a:t>
            </a:r>
          </a:p>
          <a:p>
            <a:pPr>
              <a:lnSpc>
                <a:spcPct val="90000"/>
              </a:lnSpc>
            </a:pPr>
            <a:endParaRPr lang="en-US" sz="1100" dirty="0">
              <a:solidFill>
                <a:srgbClr val="333333"/>
              </a:solidFill>
              <a:latin typeface="Arial" panose="020B0604020202020204" pitchFamily="34" charset="0"/>
              <a:cs typeface="Arial" panose="020B0604020202020204" pitchFamily="34" charset="0"/>
            </a:endParaRPr>
          </a:p>
          <a:p>
            <a:pPr>
              <a:lnSpc>
                <a:spcPct val="90000"/>
              </a:lnSpc>
            </a:pPr>
            <a:r>
              <a:rPr lang="en-US" sz="1200" b="1" i="0" dirty="0">
                <a:solidFill>
                  <a:srgbClr val="333333"/>
                </a:solidFill>
                <a:effectLst/>
                <a:latin typeface="Franklin Gothic Medium" panose="020B0603020102020204" pitchFamily="34" charset="0"/>
                <a:cs typeface="Arial" panose="020B0604020202020204" pitchFamily="34" charset="0"/>
              </a:rPr>
              <a:t>Max BTU/h: 799,600</a:t>
            </a:r>
            <a:endParaRPr lang="en-US" sz="3200" b="1" dirty="0">
              <a:latin typeface="Franklin Gothic Medium" panose="020B06030201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6DA1FC09-446C-047B-9F02-E023B90030D6}"/>
              </a:ext>
            </a:extLst>
          </p:cNvPr>
          <p:cNvSpPr txBox="1">
            <a:spLocks/>
          </p:cNvSpPr>
          <p:nvPr/>
        </p:nvSpPr>
        <p:spPr>
          <a:xfrm>
            <a:off x="150073" y="193800"/>
            <a:ext cx="5874522" cy="1033231"/>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CMK (Commercial Manifold Kit)</a:t>
            </a:r>
            <a:br>
              <a:rPr lang="en-US" sz="4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b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System Configurations</a:t>
            </a:r>
            <a:endParaRPr lang="en-US" sz="34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9163CBF-E644-ECF6-C889-68825CAC8A44}"/>
              </a:ext>
            </a:extLst>
          </p:cNvPr>
          <p:cNvSpPr txBox="1"/>
          <p:nvPr/>
        </p:nvSpPr>
        <p:spPr>
          <a:xfrm>
            <a:off x="150073" y="1018874"/>
            <a:ext cx="2506767" cy="523220"/>
          </a:xfrm>
          <a:prstGeom prst="rect">
            <a:avLst/>
          </a:prstGeom>
          <a:noFill/>
        </p:spPr>
        <p:txBody>
          <a:bodyPr wrap="square">
            <a:spAutoFit/>
          </a:bodyPr>
          <a:lstStyle/>
          <a:p>
            <a:r>
              <a:rPr lang="en-US" sz="2800" b="1" dirty="0">
                <a:solidFill>
                  <a:srgbClr val="ED1C24"/>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Back to Back</a:t>
            </a:r>
            <a:endParaRPr lang="en-US" sz="2800" dirty="0">
              <a:solidFill>
                <a:srgbClr val="ED1C24"/>
              </a:solidFill>
              <a:effectLst>
                <a:outerShdw blurRad="63500" dist="63500" dir="2700000" algn="tl" rotWithShape="0">
                  <a:prstClr val="black">
                    <a:alpha val="40000"/>
                  </a:prstClr>
                </a:outerShdw>
              </a:effectLst>
              <a:latin typeface="Franklin Gothic Medium" panose="020B0603020102020204" pitchFamily="34" charset="0"/>
            </a:endParaRPr>
          </a:p>
        </p:txBody>
      </p:sp>
      <p:pic>
        <p:nvPicPr>
          <p:cNvPr id="2" name="Picture 1">
            <a:extLst>
              <a:ext uri="{FF2B5EF4-FFF2-40B4-BE49-F238E27FC236}">
                <a16:creationId xmlns:a16="http://schemas.microsoft.com/office/drawing/2014/main" id="{CBFE2DB7-2D2D-6420-541C-F7DB9653C273}"/>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04675118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FD8FDD-413C-C4E8-8245-81BF7F193F4C}"/>
              </a:ext>
            </a:extLst>
          </p:cNvPr>
          <p:cNvSpPr/>
          <p:nvPr/>
        </p:nvSpPr>
        <p:spPr>
          <a:xfrm>
            <a:off x="6492240" y="1865376"/>
            <a:ext cx="4037176" cy="4752101"/>
          </a:xfrm>
          <a:prstGeom prst="rect">
            <a:avLst/>
          </a:prstGeom>
          <a:solidFill>
            <a:schemeClr val="bg1"/>
          </a:solidFill>
          <a:ln w="1270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BC3628C-FF26-0969-30A4-D23C20BB10D4}"/>
              </a:ext>
            </a:extLst>
          </p:cNvPr>
          <p:cNvSpPr/>
          <p:nvPr/>
        </p:nvSpPr>
        <p:spPr>
          <a:xfrm>
            <a:off x="1618488" y="1865376"/>
            <a:ext cx="4037176" cy="4752101"/>
          </a:xfrm>
          <a:prstGeom prst="rect">
            <a:avLst/>
          </a:prstGeom>
          <a:solidFill>
            <a:schemeClr val="bg1"/>
          </a:solidFill>
          <a:ln w="12700">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85F07F6-32B1-D00F-7F4F-D7BCEDD837C8}"/>
              </a:ext>
            </a:extLst>
          </p:cNvPr>
          <p:cNvSpPr txBox="1">
            <a:spLocks/>
          </p:cNvSpPr>
          <p:nvPr/>
        </p:nvSpPr>
        <p:spPr>
          <a:xfrm>
            <a:off x="1742675" y="4801495"/>
            <a:ext cx="3348605" cy="1574886"/>
          </a:xfrm>
          <a:prstGeom prst="rect">
            <a:avLst/>
          </a:prstGeom>
          <a:effectLst>
            <a:outerShdw blurRad="50800" dist="50800" dir="2700000" algn="tl" rotWithShape="0">
              <a:prstClr val="black">
                <a:alpha val="25000"/>
              </a:prstClr>
            </a:outerShdw>
          </a:effectLst>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90000"/>
              </a:lnSpc>
            </a:pPr>
            <a:r>
              <a:rPr lang="en-US" sz="3200" b="1" dirty="0">
                <a:solidFill>
                  <a:srgbClr val="ED1C24"/>
                </a:solidFill>
                <a:latin typeface="Franklin Gothic Medium" panose="020B0603020102020204" pitchFamily="34" charset="0"/>
                <a:cs typeface="Arial" panose="020B0604020202020204" pitchFamily="34" charset="0"/>
              </a:rPr>
              <a:t>CRK-BASE</a:t>
            </a:r>
          </a:p>
          <a:p>
            <a:pPr>
              <a:lnSpc>
                <a:spcPct val="90000"/>
              </a:lnSpc>
            </a:pPr>
            <a:endParaRPr lang="en-US" sz="1100" b="0" i="0" dirty="0">
              <a:solidFill>
                <a:srgbClr val="333333"/>
              </a:solidFill>
              <a:effectLst/>
              <a:latin typeface="Arial" panose="020B0604020202020204" pitchFamily="34" charset="0"/>
              <a:cs typeface="Arial" panose="020B0604020202020204" pitchFamily="34" charset="0"/>
            </a:endParaRPr>
          </a:p>
          <a:p>
            <a:pPr>
              <a:lnSpc>
                <a:spcPct val="90000"/>
              </a:lnSpc>
            </a:pPr>
            <a:r>
              <a:rPr lang="en-US" sz="1400" b="0" i="0" dirty="0">
                <a:solidFill>
                  <a:srgbClr val="333333"/>
                </a:solidFill>
                <a:effectLst/>
                <a:latin typeface="Franklin Gothic Book" panose="020B0503020102020204" pitchFamily="34" charset="0"/>
                <a:cs typeface="Arial" panose="020B0604020202020204" pitchFamily="34" charset="0"/>
              </a:rPr>
              <a:t>The CRK-BASE commercial rack kit allows for custom floor standing installations of 1 to 4 tankless units.</a:t>
            </a:r>
            <a:endParaRPr lang="en-US" sz="5400" b="1" dirty="0">
              <a:latin typeface="Franklin Gothic Book" panose="020B05030201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52ED4FE8-E486-2E29-D958-5B32AFFA079A}"/>
              </a:ext>
            </a:extLst>
          </p:cNvPr>
          <p:cNvSpPr txBox="1">
            <a:spLocks/>
          </p:cNvSpPr>
          <p:nvPr/>
        </p:nvSpPr>
        <p:spPr>
          <a:xfrm>
            <a:off x="6559269" y="4801495"/>
            <a:ext cx="3348605" cy="1574886"/>
          </a:xfrm>
          <a:prstGeom prst="rect">
            <a:avLst/>
          </a:prstGeom>
          <a:effectLst>
            <a:outerShdw blurRad="50800" dist="50800" dir="2700000" algn="tl" rotWithShape="0">
              <a:prstClr val="black">
                <a:alpha val="25000"/>
              </a:prstClr>
            </a:outerShdw>
          </a:effectLst>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90000"/>
              </a:lnSpc>
            </a:pPr>
            <a:r>
              <a:rPr lang="en-US" sz="3200" b="1" dirty="0">
                <a:solidFill>
                  <a:srgbClr val="ED1C24"/>
                </a:solidFill>
                <a:latin typeface="Franklin Gothic Medium" panose="020B0603020102020204" pitchFamily="34" charset="0"/>
                <a:cs typeface="Arial" panose="020B0604020202020204" pitchFamily="34" charset="0"/>
              </a:rPr>
              <a:t>CRK-ADDON</a:t>
            </a:r>
          </a:p>
          <a:p>
            <a:pPr>
              <a:lnSpc>
                <a:spcPct val="90000"/>
              </a:lnSpc>
            </a:pPr>
            <a:endParaRPr lang="en-US" sz="1100" b="0" i="0" dirty="0">
              <a:solidFill>
                <a:srgbClr val="333333"/>
              </a:solidFill>
              <a:effectLst/>
              <a:latin typeface="Arial" panose="020B0604020202020204" pitchFamily="34" charset="0"/>
              <a:cs typeface="Arial" panose="020B0604020202020204" pitchFamily="34" charset="0"/>
            </a:endParaRPr>
          </a:p>
          <a:p>
            <a:pPr>
              <a:lnSpc>
                <a:spcPct val="90000"/>
              </a:lnSpc>
            </a:pPr>
            <a:r>
              <a:rPr lang="en-US" sz="1400" b="0" i="0" dirty="0">
                <a:solidFill>
                  <a:srgbClr val="333333"/>
                </a:solidFill>
                <a:effectLst/>
                <a:latin typeface="Franklin Gothic Book" panose="020B0503020102020204" pitchFamily="34" charset="0"/>
                <a:cs typeface="Arial" panose="020B0604020202020204" pitchFamily="34" charset="0"/>
              </a:rPr>
              <a:t>The CRK-ADDON commercial kit lets you expand your existing system to more than 4 units.</a:t>
            </a:r>
            <a:endParaRPr lang="en-US" sz="5400" b="1" dirty="0">
              <a:latin typeface="Franklin Gothic Book" panose="020B0503020102020204" pitchFamily="34" charset="0"/>
              <a:cs typeface="Arial" panose="020B0604020202020204" pitchFamily="34" charset="0"/>
            </a:endParaRPr>
          </a:p>
        </p:txBody>
      </p:sp>
      <p:pic>
        <p:nvPicPr>
          <p:cNvPr id="7" name="Content Placeholder 5">
            <a:extLst>
              <a:ext uri="{FF2B5EF4-FFF2-40B4-BE49-F238E27FC236}">
                <a16:creationId xmlns:a16="http://schemas.microsoft.com/office/drawing/2014/main" id="{D2CDCA40-8B17-743E-F806-3C668560684A}"/>
              </a:ext>
            </a:extLst>
          </p:cNvPr>
          <p:cNvPicPr>
            <a:picLocks noChangeAspect="1"/>
          </p:cNvPicPr>
          <p:nvPr/>
        </p:nvPicPr>
        <p:blipFill>
          <a:blip r:embed="rId2"/>
          <a:srcRect l="2683" r="2683"/>
          <a:stretch/>
        </p:blipFill>
        <p:spPr>
          <a:xfrm>
            <a:off x="1799819" y="1969847"/>
            <a:ext cx="3674513" cy="2785928"/>
          </a:xfrm>
          <a:prstGeom prst="rect">
            <a:avLst/>
          </a:prstGeom>
          <a:ln w="12700">
            <a:solidFill>
              <a:schemeClr val="tx1"/>
            </a:solidFill>
          </a:ln>
        </p:spPr>
      </p:pic>
      <p:pic>
        <p:nvPicPr>
          <p:cNvPr id="8" name="Content Placeholder 5">
            <a:extLst>
              <a:ext uri="{FF2B5EF4-FFF2-40B4-BE49-F238E27FC236}">
                <a16:creationId xmlns:a16="http://schemas.microsoft.com/office/drawing/2014/main" id="{D6289B65-7EDD-733D-05BA-1155169CAD15}"/>
              </a:ext>
            </a:extLst>
          </p:cNvPr>
          <p:cNvPicPr>
            <a:picLocks noChangeAspect="1"/>
          </p:cNvPicPr>
          <p:nvPr/>
        </p:nvPicPr>
        <p:blipFill>
          <a:blip r:embed="rId3" cstate="screen">
            <a:extLst>
              <a:ext uri="{28A0092B-C50C-407E-A947-70E740481C1C}">
                <a14:useLocalDpi xmlns:a14="http://schemas.microsoft.com/office/drawing/2010/main"/>
              </a:ext>
            </a:extLst>
          </a:blip>
          <a:srcRect t="4455" r="11941" b="3418"/>
          <a:stretch/>
        </p:blipFill>
        <p:spPr>
          <a:xfrm>
            <a:off x="6619980" y="1965512"/>
            <a:ext cx="3781695" cy="2768848"/>
          </a:xfrm>
          <a:prstGeom prst="rect">
            <a:avLst/>
          </a:prstGeom>
          <a:ln w="12700">
            <a:solidFill>
              <a:schemeClr val="tx1"/>
            </a:solidFill>
          </a:ln>
        </p:spPr>
      </p:pic>
      <p:sp>
        <p:nvSpPr>
          <p:cNvPr id="9" name="Title 1">
            <a:extLst>
              <a:ext uri="{FF2B5EF4-FFF2-40B4-BE49-F238E27FC236}">
                <a16:creationId xmlns:a16="http://schemas.microsoft.com/office/drawing/2014/main" id="{06C49976-8C85-6B81-0446-9ADBADCFEE16}"/>
              </a:ext>
            </a:extLst>
          </p:cNvPr>
          <p:cNvSpPr txBox="1">
            <a:spLocks/>
          </p:cNvSpPr>
          <p:nvPr/>
        </p:nvSpPr>
        <p:spPr>
          <a:xfrm>
            <a:off x="150073" y="193800"/>
            <a:ext cx="5874522" cy="1033231"/>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CRK (Commercial Rack Kit)</a:t>
            </a:r>
            <a:br>
              <a:rPr lang="en-US" sz="4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b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System Configurations</a:t>
            </a:r>
            <a:endParaRPr lang="en-US" sz="34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4D41DAB-17C0-8C76-2850-DDA73AE12F33}"/>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78446883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A87C7-DE4D-1F76-DB9B-8EF1A2160F1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6067F92-E18A-F585-016B-CE06973248CB}"/>
              </a:ext>
            </a:extLst>
          </p:cNvPr>
          <p:cNvSpPr txBox="1">
            <a:spLocks/>
          </p:cNvSpPr>
          <p:nvPr/>
        </p:nvSpPr>
        <p:spPr>
          <a:xfrm>
            <a:off x="150073" y="193800"/>
            <a:ext cx="5874522" cy="103323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CMK (Commercial Manifold Kit)</a:t>
            </a:r>
            <a:br>
              <a:rPr lang="en-US" sz="4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br>
            <a:r>
              <a:rPr lang="en-US" sz="44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Additional Notes</a:t>
            </a:r>
            <a:endParaRPr lang="en-US" sz="34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932CBF8-2627-E9D7-7CB7-E783F5BCE289}"/>
              </a:ext>
            </a:extLst>
          </p:cNvPr>
          <p:cNvPicPr>
            <a:picLocks noChangeAspect="1"/>
          </p:cNvPicPr>
          <p:nvPr/>
        </p:nvPicPr>
        <p:blipFill>
          <a:blip r:embed="rId2"/>
          <a:stretch>
            <a:fillRect/>
          </a:stretch>
        </p:blipFill>
        <p:spPr>
          <a:xfrm>
            <a:off x="2858072" y="4650486"/>
            <a:ext cx="5874522" cy="2107350"/>
          </a:xfrm>
          <a:prstGeom prst="rect">
            <a:avLst/>
          </a:prstGeom>
          <a:effectLst>
            <a:outerShdw blurRad="63500" dist="63500" dir="2700000" algn="tl" rotWithShape="0">
              <a:prstClr val="black">
                <a:alpha val="40000"/>
              </a:prstClr>
            </a:outerShdw>
            <a:softEdge rad="12700"/>
          </a:effectLst>
        </p:spPr>
      </p:pic>
      <p:sp>
        <p:nvSpPr>
          <p:cNvPr id="10" name="TextBox 9">
            <a:extLst>
              <a:ext uri="{FF2B5EF4-FFF2-40B4-BE49-F238E27FC236}">
                <a16:creationId xmlns:a16="http://schemas.microsoft.com/office/drawing/2014/main" id="{EAA26615-330A-C0B1-3B7F-5EAFEF641D8C}"/>
              </a:ext>
            </a:extLst>
          </p:cNvPr>
          <p:cNvSpPr txBox="1"/>
          <p:nvPr/>
        </p:nvSpPr>
        <p:spPr>
          <a:xfrm>
            <a:off x="2858072" y="4231505"/>
            <a:ext cx="5874522" cy="369332"/>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Common Header Diameter Recommendation</a:t>
            </a:r>
          </a:p>
        </p:txBody>
      </p:sp>
      <p:sp>
        <p:nvSpPr>
          <p:cNvPr id="11" name="TextBox 10">
            <a:extLst>
              <a:ext uri="{FF2B5EF4-FFF2-40B4-BE49-F238E27FC236}">
                <a16:creationId xmlns:a16="http://schemas.microsoft.com/office/drawing/2014/main" id="{1751858D-24DD-9EF1-E21A-209FB9772F0E}"/>
              </a:ext>
            </a:extLst>
          </p:cNvPr>
          <p:cNvSpPr txBox="1"/>
          <p:nvPr/>
        </p:nvSpPr>
        <p:spPr>
          <a:xfrm>
            <a:off x="331856" y="1227030"/>
            <a:ext cx="11378559" cy="3060489"/>
          </a:xfrm>
          <a:prstGeom prst="rect">
            <a:avLst/>
          </a:prstGeom>
          <a:effectLst>
            <a:outerShdw blurRad="63500" dist="63500" dir="2700000" algn="tl" rotWithShape="0">
              <a:prstClr val="black">
                <a:alpha val="40000"/>
              </a:prstClr>
            </a:outerShdw>
          </a:effectLst>
        </p:spPr>
        <p:txBody>
          <a:bodyPr vert="horz" lIns="91440" tIns="45720" rIns="91440" bIns="45720" rtlCol="0">
            <a:noAutofit/>
          </a:bodyPr>
          <a:lstStyle/>
          <a:p>
            <a:pPr marL="285750" indent="-285750">
              <a:lnSpc>
                <a:spcPct val="110000"/>
              </a:lnSpc>
              <a:spcAft>
                <a:spcPts val="600"/>
              </a:spcAft>
              <a:buFont typeface="Wingdings" pitchFamily="2" charset="2"/>
              <a:buChar char="ü"/>
            </a:pPr>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One CRK-ADDON may be used per CRK-BASE. Attempting to use multiple CRK-ADDON may result in misaligned water and gas manifolds.</a:t>
            </a:r>
          </a:p>
          <a:p>
            <a:pPr marL="285750" indent="-285750">
              <a:lnSpc>
                <a:spcPct val="110000"/>
              </a:lnSpc>
              <a:spcAft>
                <a:spcPts val="600"/>
              </a:spcAft>
              <a:buFont typeface="Wingdings" pitchFamily="2" charset="2"/>
              <a:buChar char="ü"/>
            </a:pPr>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Up to 24 NCC199CDV Pro heaters can be connected using multiples of the CRK-BASE and CRK-ADDON kits. Quick Connect Pro up to 8 units or use a 6, 12 or 24 unit system controller (sold separately) to ensure system balancing and load management.</a:t>
            </a:r>
          </a:p>
          <a:p>
            <a:pPr marL="285750" indent="-285750">
              <a:lnSpc>
                <a:spcPct val="110000"/>
              </a:lnSpc>
              <a:spcAft>
                <a:spcPts val="600"/>
              </a:spcAft>
              <a:buFont typeface="Wingdings" pitchFamily="2" charset="2"/>
              <a:buChar char="ü"/>
            </a:pPr>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NCC199CDV Pro units may be common vented, refer to the common vent manual for full details.</a:t>
            </a:r>
          </a:p>
          <a:p>
            <a:pPr marL="285750" indent="-285750">
              <a:lnSpc>
                <a:spcPct val="110000"/>
              </a:lnSpc>
              <a:spcAft>
                <a:spcPts val="600"/>
              </a:spcAft>
              <a:buFont typeface="Wingdings" pitchFamily="2" charset="2"/>
              <a:buChar char="ü"/>
            </a:pPr>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Manifold sizing is designed for a maximum of eight (8) water heaters. In order to connect units in greater number than eight, a common header of a larger diameter may be necessary. Refer to local plumbing and/or building code for minimum pipe sizing requirements. </a:t>
            </a:r>
          </a:p>
        </p:txBody>
      </p:sp>
      <p:pic>
        <p:nvPicPr>
          <p:cNvPr id="2" name="Picture 1">
            <a:extLst>
              <a:ext uri="{FF2B5EF4-FFF2-40B4-BE49-F238E27FC236}">
                <a16:creationId xmlns:a16="http://schemas.microsoft.com/office/drawing/2014/main" id="{93F637AC-4931-93CB-E100-CE7B07349231}"/>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8012860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CMK_V2">
            <a:hlinkClick r:id="" action="ppaction://media"/>
            <a:extLst>
              <a:ext uri="{FF2B5EF4-FFF2-40B4-BE49-F238E27FC236}">
                <a16:creationId xmlns:a16="http://schemas.microsoft.com/office/drawing/2014/main" id="{C31D5700-05FC-BCFD-8C4C-5204A54BDAE4}"/>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1478057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24000">
              <a:schemeClr val="tx1">
                <a:lumMod val="85000"/>
                <a:lumOff val="15000"/>
              </a:schemeClr>
            </a:gs>
          </a:gsLst>
          <a:lin ang="16200000" scaled="0"/>
          <a:tileRect/>
        </a:gradFill>
        <a:effectLst/>
      </p:bgPr>
    </p:bg>
    <p:spTree>
      <p:nvGrpSpPr>
        <p:cNvPr id="1" name=""/>
        <p:cNvGrpSpPr/>
        <p:nvPr/>
      </p:nvGrpSpPr>
      <p:grpSpPr>
        <a:xfrm>
          <a:off x="0" y="0"/>
          <a:ext cx="0" cy="0"/>
          <a:chOff x="0" y="0"/>
          <a:chExt cx="0" cy="0"/>
        </a:xfrm>
      </p:grpSpPr>
      <p:pic>
        <p:nvPicPr>
          <p:cNvPr id="8" name="Picture Placeholder 28">
            <a:extLst>
              <a:ext uri="{FF2B5EF4-FFF2-40B4-BE49-F238E27FC236}">
                <a16:creationId xmlns:a16="http://schemas.microsoft.com/office/drawing/2014/main" id="{36AED4DF-EBE4-FF4F-019E-B9A130CA563E}"/>
              </a:ext>
            </a:extLst>
          </p:cNvPr>
          <p:cNvPicPr>
            <a:picLocks noChangeAspect="1"/>
          </p:cNvPicPr>
          <p:nvPr/>
        </p:nvPicPr>
        <p:blipFill>
          <a:blip r:embed="rId2">
            <a:extLst>
              <a:ext uri="{28A0092B-C50C-407E-A947-70E740481C1C}">
                <a14:useLocalDpi xmlns:a14="http://schemas.microsoft.com/office/drawing/2010/main" val="0"/>
              </a:ext>
            </a:extLst>
          </a:blip>
          <a:srcRect l="18366" t="11037" r="17395" b="13249"/>
          <a:stretch>
            <a:fillRect/>
          </a:stretch>
        </p:blipFill>
        <p:spPr>
          <a:xfrm>
            <a:off x="3611880" y="2712719"/>
            <a:ext cx="3517028" cy="4145281"/>
          </a:xfrm>
          <a:prstGeom prst="rect">
            <a:avLst/>
          </a:prstGeom>
          <a:effectLst>
            <a:outerShdw blurRad="76200" dir="18900000" sy="23000" kx="-1200000" algn="bl" rotWithShape="0">
              <a:prstClr val="black">
                <a:alpha val="20000"/>
              </a:prstClr>
            </a:outerShdw>
            <a:softEdge rad="0"/>
          </a:effectLst>
        </p:spPr>
      </p:pic>
      <p:sp>
        <p:nvSpPr>
          <p:cNvPr id="2" name="TextBox 1">
            <a:extLst>
              <a:ext uri="{FF2B5EF4-FFF2-40B4-BE49-F238E27FC236}">
                <a16:creationId xmlns:a16="http://schemas.microsoft.com/office/drawing/2014/main" id="{F3C13E2F-D22F-1D79-9B16-B20EF48B53ED}"/>
              </a:ext>
            </a:extLst>
          </p:cNvPr>
          <p:cNvSpPr txBox="1"/>
          <p:nvPr/>
        </p:nvSpPr>
        <p:spPr>
          <a:xfrm>
            <a:off x="0" y="789265"/>
            <a:ext cx="659262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a:cs typeface="Calibri"/>
              </a:rPr>
              <a:t>Pre-Engineered &amp; Pre-Fabricated</a:t>
            </a:r>
            <a:endPar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pPr marL="285750" indent="-285750">
              <a:buFont typeface="Arial"/>
              <a:buChar char="•"/>
            </a:pPr>
            <a:r>
              <a:rPr lang="en-US" sz="24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a:cs typeface="Calibri"/>
              </a:rPr>
              <a:t>Tankless </a:t>
            </a:r>
          </a:p>
          <a:p>
            <a:pPr marL="285750" indent="-285750">
              <a:buFont typeface="Arial"/>
              <a:buChar char="•"/>
            </a:pPr>
            <a:r>
              <a:rPr lang="en-US" sz="24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a:cs typeface="Calibri"/>
              </a:rPr>
              <a:t>Tankless with Storage</a:t>
            </a:r>
          </a:p>
        </p:txBody>
      </p:sp>
      <p:pic>
        <p:nvPicPr>
          <p:cNvPr id="6" name="Picture 5">
            <a:extLst>
              <a:ext uri="{FF2B5EF4-FFF2-40B4-BE49-F238E27FC236}">
                <a16:creationId xmlns:a16="http://schemas.microsoft.com/office/drawing/2014/main" id="{5A93767E-DD64-1389-E932-9CE9DF472533}"/>
              </a:ext>
            </a:extLst>
          </p:cNvPr>
          <p:cNvPicPr>
            <a:picLocks noChangeAspect="1"/>
          </p:cNvPicPr>
          <p:nvPr/>
        </p:nvPicPr>
        <p:blipFill>
          <a:blip r:embed="rId3">
            <a:extLst>
              <a:ext uri="{28A0092B-C50C-407E-A947-70E740481C1C}">
                <a14:useLocalDpi xmlns:a14="http://schemas.microsoft.com/office/drawing/2010/main" val="0"/>
              </a:ext>
            </a:extLst>
          </a:blip>
          <a:srcRect t="8801" r="4137" b="11590"/>
          <a:stretch>
            <a:fillRect/>
          </a:stretch>
        </p:blipFill>
        <p:spPr>
          <a:xfrm>
            <a:off x="6737758" y="2322276"/>
            <a:ext cx="5454242" cy="4529425"/>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D58AE703-7458-6CB5-F333-26C6D05C741C}"/>
              </a:ext>
            </a:extLst>
          </p:cNvPr>
          <p:cNvPicPr>
            <a:picLocks noChangeAspect="1"/>
          </p:cNvPicPr>
          <p:nvPr/>
        </p:nvPicPr>
        <p:blipFill>
          <a:blip r:embed="rId4">
            <a:extLst>
              <a:ext uri="{28A0092B-C50C-407E-A947-70E740481C1C}">
                <a14:useLocalDpi xmlns:a14="http://schemas.microsoft.com/office/drawing/2010/main" val="0"/>
              </a:ext>
            </a:extLst>
          </a:blip>
          <a:srcRect l="6323" t="9684" b="11423"/>
          <a:stretch>
            <a:fillRect/>
          </a:stretch>
        </p:blipFill>
        <p:spPr>
          <a:xfrm>
            <a:off x="-1" y="3429000"/>
            <a:ext cx="4064001" cy="3422701"/>
          </a:xfrm>
          <a:prstGeom prst="rect">
            <a:avLst/>
          </a:prstGeom>
          <a:effectLst>
            <a:outerShdw blurRad="76200" dir="18900000" sy="23000" kx="-1200000" algn="bl" rotWithShape="0">
              <a:prstClr val="black">
                <a:alpha val="20000"/>
              </a:prstClr>
            </a:outerShdw>
          </a:effectLst>
        </p:spPr>
      </p:pic>
      <p:cxnSp>
        <p:nvCxnSpPr>
          <p:cNvPr id="5" name="Straight Arrow Connector 4">
            <a:extLst>
              <a:ext uri="{FF2B5EF4-FFF2-40B4-BE49-F238E27FC236}">
                <a16:creationId xmlns:a16="http://schemas.microsoft.com/office/drawing/2014/main" id="{3183A4C1-67E5-7EB8-067B-E67152D084D2}"/>
              </a:ext>
            </a:extLst>
          </p:cNvPr>
          <p:cNvCxnSpPr>
            <a:cxnSpLocks/>
          </p:cNvCxnSpPr>
          <p:nvPr/>
        </p:nvCxnSpPr>
        <p:spPr>
          <a:xfrm>
            <a:off x="115443" y="776861"/>
            <a:ext cx="1155839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F714621-746B-20A9-683A-EF42FDE0A540}"/>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MULTI SYSTEM TANKLESS SOLUTIONS</a:t>
            </a:r>
          </a:p>
        </p:txBody>
      </p:sp>
      <p:pic>
        <p:nvPicPr>
          <p:cNvPr id="12" name="Picture 11">
            <a:extLst>
              <a:ext uri="{FF2B5EF4-FFF2-40B4-BE49-F238E27FC236}">
                <a16:creationId xmlns:a16="http://schemas.microsoft.com/office/drawing/2014/main" id="{1D6A83F4-4F78-0568-891C-48C4231CFB73}"/>
              </a:ext>
            </a:extLst>
          </p:cNvPr>
          <p:cNvPicPr>
            <a:picLocks noChangeAspect="1"/>
          </p:cNvPicPr>
          <p:nvPr/>
        </p:nvPicPr>
        <p:blipFill>
          <a:blip r:embed="rId5">
            <a:extLst>
              <a:ext uri="{28A0092B-C50C-407E-A947-70E740481C1C}">
                <a14:useLocalDpi xmlns:a14="http://schemas.microsoft.com/office/drawing/2010/main" val="0"/>
              </a:ext>
            </a:extLst>
          </a:blip>
          <a:srcRect l="3462" t="15650" b="17404"/>
          <a:stretch>
            <a:fillRect/>
          </a:stretch>
        </p:blipFill>
        <p:spPr>
          <a:xfrm>
            <a:off x="10219291" y="6392597"/>
            <a:ext cx="2089057" cy="459104"/>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08148549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2FE721-F4A8-C4D0-D922-96C9C2C5AA38}"/>
              </a:ext>
            </a:extLst>
          </p:cNvPr>
          <p:cNvSpPr/>
          <p:nvPr/>
        </p:nvSpPr>
        <p:spPr>
          <a:xfrm>
            <a:off x="9567" y="0"/>
            <a:ext cx="3546458" cy="625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212AC9-7BF6-A8A0-DD36-9EE6891EEE29}"/>
              </a:ext>
            </a:extLst>
          </p:cNvPr>
          <p:cNvSpPr txBox="1"/>
          <p:nvPr/>
        </p:nvSpPr>
        <p:spPr>
          <a:xfrm>
            <a:off x="9567" y="2005640"/>
            <a:ext cx="3546458" cy="3539430"/>
          </a:xfrm>
          <a:prstGeom prst="rect">
            <a:avLst/>
          </a:prstGeom>
          <a:noFill/>
        </p:spPr>
        <p:txBody>
          <a:bodyPr wrap="square" rtlCol="0">
            <a:spAutoFit/>
          </a:bodyPr>
          <a:lstStyle/>
          <a:p>
            <a:pPr algn="ct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CR61 Commercial Rack System</a:t>
            </a:r>
          </a:p>
          <a:p>
            <a:pPr algn="ctr"/>
            <a:endPar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pPr algn="ct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VS.</a:t>
            </a:r>
          </a:p>
          <a:p>
            <a:pPr algn="ctr"/>
            <a:endPar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pPr algn="ct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TTS-S &amp; TTS-TWST</a:t>
            </a:r>
          </a:p>
          <a:p>
            <a:pPr algn="ct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Synergy Series</a:t>
            </a:r>
          </a:p>
        </p:txBody>
      </p:sp>
      <p:pic>
        <p:nvPicPr>
          <p:cNvPr id="7" name="Picture 2">
            <a:extLst>
              <a:ext uri="{FF2B5EF4-FFF2-40B4-BE49-F238E27FC236}">
                <a16:creationId xmlns:a16="http://schemas.microsoft.com/office/drawing/2014/main" id="{7BAA8DFA-4489-8AAA-B039-6506066E08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53" y="134370"/>
            <a:ext cx="3615427" cy="895854"/>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E0FA7B7C-CD14-8705-7428-E55647960F6C}"/>
              </a:ext>
            </a:extLst>
          </p:cNvPr>
          <p:cNvGraphicFramePr>
            <a:graphicFrameLocks noGrp="1"/>
          </p:cNvGraphicFramePr>
          <p:nvPr>
            <p:extLst>
              <p:ext uri="{D42A27DB-BD31-4B8C-83A1-F6EECF244321}">
                <p14:modId xmlns:p14="http://schemas.microsoft.com/office/powerpoint/2010/main" val="1030758044"/>
              </p:ext>
            </p:extLst>
          </p:nvPr>
        </p:nvGraphicFramePr>
        <p:xfrm>
          <a:off x="3813166" y="134370"/>
          <a:ext cx="8311133" cy="6598920"/>
        </p:xfrm>
        <a:graphic>
          <a:graphicData uri="http://schemas.openxmlformats.org/drawingml/2006/table">
            <a:tbl>
              <a:tblPr firstRow="1" bandRow="1">
                <a:effectLst>
                  <a:outerShdw blurRad="63500" dist="63500" dir="2700000" algn="tl" rotWithShape="0">
                    <a:prstClr val="black">
                      <a:alpha val="40000"/>
                    </a:prstClr>
                  </a:outerShdw>
                </a:effectLst>
                <a:tableStyleId>{5C22544A-7EE6-4342-B048-85BDC9FD1C3A}</a:tableStyleId>
              </a:tblPr>
              <a:tblGrid>
                <a:gridCol w="4452386">
                  <a:extLst>
                    <a:ext uri="{9D8B030D-6E8A-4147-A177-3AD203B41FA5}">
                      <a16:colId xmlns:a16="http://schemas.microsoft.com/office/drawing/2014/main" val="1720846305"/>
                    </a:ext>
                  </a:extLst>
                </a:gridCol>
                <a:gridCol w="1280160">
                  <a:extLst>
                    <a:ext uri="{9D8B030D-6E8A-4147-A177-3AD203B41FA5}">
                      <a16:colId xmlns:a16="http://schemas.microsoft.com/office/drawing/2014/main" val="2803609690"/>
                    </a:ext>
                  </a:extLst>
                </a:gridCol>
                <a:gridCol w="1252707">
                  <a:extLst>
                    <a:ext uri="{9D8B030D-6E8A-4147-A177-3AD203B41FA5}">
                      <a16:colId xmlns:a16="http://schemas.microsoft.com/office/drawing/2014/main" val="161975810"/>
                    </a:ext>
                  </a:extLst>
                </a:gridCol>
                <a:gridCol w="1325880">
                  <a:extLst>
                    <a:ext uri="{9D8B030D-6E8A-4147-A177-3AD203B41FA5}">
                      <a16:colId xmlns:a16="http://schemas.microsoft.com/office/drawing/2014/main" val="4232160116"/>
                    </a:ext>
                  </a:extLst>
                </a:gridCol>
              </a:tblGrid>
              <a:tr h="173567">
                <a:tc>
                  <a:txBody>
                    <a:bodyPr/>
                    <a:lstStyle/>
                    <a:p>
                      <a:pPr algn="ctr"/>
                      <a:r>
                        <a:rPr lang="en-US" sz="2000" dirty="0">
                          <a:highlight>
                            <a:srgbClr val="000000"/>
                          </a:highlight>
                          <a:latin typeface="Franklin Gothic Medium" panose="020B0603020102020204" pitchFamily="34" charset="0"/>
                        </a:rPr>
                        <a:t>FEATURES</a:t>
                      </a:r>
                    </a:p>
                  </a:txBody>
                  <a:tcPr>
                    <a:solidFill>
                      <a:schemeClr val="tx1"/>
                    </a:solidFill>
                  </a:tcPr>
                </a:tc>
                <a:tc>
                  <a:txBody>
                    <a:bodyPr/>
                    <a:lstStyle/>
                    <a:p>
                      <a:pPr algn="ctr"/>
                      <a:r>
                        <a:rPr lang="en-US" sz="2000" dirty="0">
                          <a:highlight>
                            <a:srgbClr val="000000"/>
                          </a:highlight>
                          <a:latin typeface="Franklin Gothic Medium" panose="020B0603020102020204" pitchFamily="34" charset="0"/>
                        </a:rPr>
                        <a:t>CR61</a:t>
                      </a:r>
                    </a:p>
                  </a:txBody>
                  <a:tcPr>
                    <a:solidFill>
                      <a:schemeClr val="tx1"/>
                    </a:solidFill>
                  </a:tcPr>
                </a:tc>
                <a:tc>
                  <a:txBody>
                    <a:bodyPr/>
                    <a:lstStyle/>
                    <a:p>
                      <a:pPr algn="ctr"/>
                      <a:r>
                        <a:rPr lang="en-US" sz="2000" dirty="0">
                          <a:highlight>
                            <a:srgbClr val="000000"/>
                          </a:highlight>
                          <a:latin typeface="Franklin Gothic Medium" panose="020B0603020102020204" pitchFamily="34" charset="0"/>
                        </a:rPr>
                        <a:t>TTS-S</a:t>
                      </a:r>
                    </a:p>
                  </a:txBody>
                  <a:tcPr>
                    <a:solidFill>
                      <a:schemeClr val="tx1"/>
                    </a:solidFill>
                  </a:tcPr>
                </a:tc>
                <a:tc>
                  <a:txBody>
                    <a:bodyPr/>
                    <a:lstStyle/>
                    <a:p>
                      <a:pPr algn="ctr"/>
                      <a:r>
                        <a:rPr lang="en-US" sz="2000" dirty="0">
                          <a:highlight>
                            <a:srgbClr val="000000"/>
                          </a:highlight>
                          <a:latin typeface="Franklin Gothic Medium" panose="020B0603020102020204" pitchFamily="34" charset="0"/>
                        </a:rPr>
                        <a:t>TTS-TWST</a:t>
                      </a:r>
                    </a:p>
                  </a:txBody>
                  <a:tcPr>
                    <a:solidFill>
                      <a:schemeClr val="tx1"/>
                    </a:solidFill>
                  </a:tcPr>
                </a:tc>
                <a:extLst>
                  <a:ext uri="{0D108BD9-81ED-4DB2-BD59-A6C34878D82A}">
                    <a16:rowId xmlns:a16="http://schemas.microsoft.com/office/drawing/2014/main" val="3353030053"/>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Pre-Engineered</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915074987"/>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Pre-Wired System Controller</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1038837340"/>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Water Pre-Plumbed</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3408817334"/>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Gas Pre-Plumbed</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2935391383"/>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Shut Off Valves / Service Valves</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4104307622"/>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Condensate Pre-Plumbed</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1438894863"/>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Fits Through 3’0 x 7’0 Door</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585530238"/>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Power OPC</a:t>
                      </a: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2866345949"/>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Breaker Box with Included Circuit Breakers</a:t>
                      </a: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3166575450"/>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Surge Protector</a:t>
                      </a: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1717231902"/>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Building Recirculation</a:t>
                      </a: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2283030717"/>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Pump Control &amp; Timer</a:t>
                      </a: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1639043258"/>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Most Compact Footprint</a:t>
                      </a: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3399732591"/>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Expansion Tank</a:t>
                      </a: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2007200185"/>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ECM Circulator for Storage Tank</a:t>
                      </a: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2413573912"/>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System Pump Bypass</a:t>
                      </a: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2202788823"/>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Storage Tank Manifolds</a:t>
                      </a: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2587555574"/>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115 Gallon Storage Tank</a:t>
                      </a: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3005745610"/>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Storage Tank and Building Check Valves</a:t>
                      </a: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4186859251"/>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Y Strainer</a:t>
                      </a: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495953290"/>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Pre-Configured Control Wiring</a:t>
                      </a: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6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65000"/>
                      </a:schemeClr>
                    </a:solidFill>
                  </a:tcPr>
                </a:tc>
                <a:extLst>
                  <a:ext uri="{0D108BD9-81ED-4DB2-BD59-A6C34878D82A}">
                    <a16:rowId xmlns:a16="http://schemas.microsoft.com/office/drawing/2014/main" val="510747278"/>
                  </a:ext>
                </a:extLst>
              </a:tr>
              <a:tr h="173567">
                <a:tc>
                  <a:txBody>
                    <a:bodyPr/>
                    <a:lstStyle/>
                    <a:p>
                      <a:r>
                        <a:rPr lang="en-US" sz="1200" b="1" dirty="0">
                          <a:effectLst>
                            <a:outerShdw blurRad="50800" dist="25400" dir="2700000" algn="tl" rotWithShape="0">
                              <a:prstClr val="black">
                                <a:alpha val="40000"/>
                              </a:prstClr>
                            </a:outerShdw>
                          </a:effectLst>
                          <a:latin typeface="Franklin Gothic Medium" panose="020B0603020102020204" pitchFamily="34" charset="0"/>
                        </a:rPr>
                        <a:t>Building Supply and Return Well Immersed Temperature Gauges</a:t>
                      </a: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endParaRPr lang="en-US" sz="1250" b="1" dirty="0">
                        <a:effectLst>
                          <a:outerShdw blurRad="50800" dist="25400" dir="2700000" algn="tl" rotWithShape="0">
                            <a:prstClr val="black">
                              <a:alpha val="40000"/>
                            </a:prstClr>
                          </a:outerShdw>
                        </a:effectLst>
                        <a:latin typeface="Franklin Gothic Demi" panose="020B0703020102020204" pitchFamily="34" charset="0"/>
                      </a:endParaRPr>
                    </a:p>
                  </a:txBody>
                  <a:tcPr>
                    <a:solidFill>
                      <a:schemeClr val="bg1">
                        <a:lumMod val="85000"/>
                      </a:schemeClr>
                    </a:solidFill>
                  </a:tcPr>
                </a:tc>
                <a:tc>
                  <a:txBody>
                    <a:bodyPr/>
                    <a:lstStyle/>
                    <a:p>
                      <a:pPr algn="ctr"/>
                      <a:r>
                        <a:rPr lang="en-US" sz="1250" b="1" dirty="0">
                          <a:effectLst>
                            <a:outerShdw blurRad="50800" dist="25400" dir="2700000" algn="tl" rotWithShape="0">
                              <a:prstClr val="black">
                                <a:alpha val="40000"/>
                              </a:prstClr>
                            </a:outerShdw>
                          </a:effectLst>
                          <a:latin typeface="Franklin Gothic Demi" panose="020B0703020102020204" pitchFamily="34" charset="0"/>
                        </a:rPr>
                        <a:t>X</a:t>
                      </a:r>
                    </a:p>
                  </a:txBody>
                  <a:tcPr>
                    <a:solidFill>
                      <a:schemeClr val="bg1">
                        <a:lumMod val="85000"/>
                      </a:schemeClr>
                    </a:solidFill>
                  </a:tcPr>
                </a:tc>
                <a:extLst>
                  <a:ext uri="{0D108BD9-81ED-4DB2-BD59-A6C34878D82A}">
                    <a16:rowId xmlns:a16="http://schemas.microsoft.com/office/drawing/2014/main" val="1758815281"/>
                  </a:ext>
                </a:extLst>
              </a:tr>
            </a:tbl>
          </a:graphicData>
        </a:graphic>
      </p:graphicFrame>
      <p:sp>
        <p:nvSpPr>
          <p:cNvPr id="10" name="Title 1">
            <a:extLst>
              <a:ext uri="{FF2B5EF4-FFF2-40B4-BE49-F238E27FC236}">
                <a16:creationId xmlns:a16="http://schemas.microsoft.com/office/drawing/2014/main" id="{9FC6002E-110D-BAA1-E1A5-1CA12CDF254D}"/>
              </a:ext>
            </a:extLst>
          </p:cNvPr>
          <p:cNvSpPr txBox="1">
            <a:spLocks/>
          </p:cNvSpPr>
          <p:nvPr/>
        </p:nvSpPr>
        <p:spPr>
          <a:xfrm>
            <a:off x="103653" y="1709673"/>
            <a:ext cx="2407860" cy="469647"/>
          </a:xfrm>
          <a:prstGeom prst="rect">
            <a:avLst/>
          </a:prstGeom>
          <a:effectLst>
            <a:outerShdw blurRad="63500" dist="63500" dir="2700000" algn="tl"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ED1C24"/>
                </a:solidFill>
                <a:latin typeface="Franklin Gothic Book" panose="020B0503020102020204" pitchFamily="34" charset="0"/>
                <a:ea typeface="Calibri Light"/>
                <a:cs typeface="Calibri Light"/>
              </a:rPr>
              <a:t>COMPARISON</a:t>
            </a:r>
            <a:endParaRPr lang="en-US" sz="2400" dirty="0">
              <a:solidFill>
                <a:srgbClr val="ED1C24"/>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0AB8F95D-8FF5-E081-40E8-B6655DCD3D49}"/>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54216812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93F9B-0804-2264-B115-9FE0F202959A}"/>
              </a:ext>
            </a:extLst>
          </p:cNvPr>
          <p:cNvPicPr>
            <a:picLocks noChangeAspect="1"/>
          </p:cNvPicPr>
          <p:nvPr/>
        </p:nvPicPr>
        <p:blipFill>
          <a:blip r:embed="rId2">
            <a:extLst>
              <a:ext uri="{28A0092B-C50C-407E-A947-70E740481C1C}">
                <a14:useLocalDpi xmlns:a14="http://schemas.microsoft.com/office/drawing/2010/main" val="0"/>
              </a:ext>
            </a:extLst>
          </a:blip>
          <a:srcRect l="6323" t="9684" b="11423"/>
          <a:stretch>
            <a:fillRect/>
          </a:stretch>
        </p:blipFill>
        <p:spPr>
          <a:xfrm>
            <a:off x="115443" y="1417111"/>
            <a:ext cx="4064001" cy="3422701"/>
          </a:xfrm>
          <a:prstGeom prst="rect">
            <a:avLst/>
          </a:prstGeom>
          <a:effectLst>
            <a:outerShdw blurRad="63500" dist="63500" dir="2700000" algn="tl" rotWithShape="0">
              <a:prstClr val="black">
                <a:alpha val="40000"/>
              </a:prstClr>
            </a:outerShdw>
          </a:effectLst>
        </p:spPr>
      </p:pic>
      <p:cxnSp>
        <p:nvCxnSpPr>
          <p:cNvPr id="12" name="Straight Arrow Connector 11">
            <a:extLst>
              <a:ext uri="{FF2B5EF4-FFF2-40B4-BE49-F238E27FC236}">
                <a16:creationId xmlns:a16="http://schemas.microsoft.com/office/drawing/2014/main" id="{2DD39C20-615A-8BE7-C1A7-93060A587E76}"/>
              </a:ext>
            </a:extLst>
          </p:cNvPr>
          <p:cNvCxnSpPr>
            <a:cxnSpLocks/>
          </p:cNvCxnSpPr>
          <p:nvPr/>
        </p:nvCxnSpPr>
        <p:spPr>
          <a:xfrm>
            <a:off x="115443" y="776861"/>
            <a:ext cx="1016012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1AA05C51-0665-7995-5E35-405082D413D4}"/>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COMMERCIAL RACK SERIES (CR)</a:t>
            </a:r>
          </a:p>
        </p:txBody>
      </p:sp>
      <p:sp>
        <p:nvSpPr>
          <p:cNvPr id="25" name="Google Shape;91;p16">
            <a:extLst>
              <a:ext uri="{FF2B5EF4-FFF2-40B4-BE49-F238E27FC236}">
                <a16:creationId xmlns:a16="http://schemas.microsoft.com/office/drawing/2014/main" id="{D52728BE-A016-4B0D-BE8D-EF4215B9EC0F}"/>
              </a:ext>
            </a:extLst>
          </p:cNvPr>
          <p:cNvSpPr txBox="1"/>
          <p:nvPr/>
        </p:nvSpPr>
        <p:spPr>
          <a:xfrm>
            <a:off x="4122421" y="4686004"/>
            <a:ext cx="3807459" cy="1938282"/>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US" sz="2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Oswald"/>
                <a:cs typeface="Oswald"/>
                <a:sym typeface="Oswald"/>
              </a:rPr>
              <a:t>INCLUDES:</a:t>
            </a:r>
          </a:p>
          <a:p>
            <a:pPr marL="285750" lvl="0" indent="-285750" algn="l" rtl="0">
              <a:spcBef>
                <a:spcPts val="0"/>
              </a:spcBef>
              <a:spcAft>
                <a:spcPts val="0"/>
              </a:spcAft>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sym typeface="Oswald"/>
              </a:rPr>
              <a:t>NCC199CDV PRO w/ industry leading 0.98 UEF (GQ-C3261WZ-FF-1 US)</a:t>
            </a:r>
          </a:p>
          <a:p>
            <a:pPr marL="285750" lvl="0" indent="-285750" algn="l" rtl="0">
              <a:spcBef>
                <a:spcPts val="0"/>
              </a:spcBef>
              <a:spcAft>
                <a:spcPts val="0"/>
              </a:spcAft>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sym typeface="Oswald"/>
              </a:rPr>
              <a:t>System Controller (SC-401-6M)</a:t>
            </a:r>
          </a:p>
          <a:p>
            <a:pPr marL="285750" lvl="0" indent="-285750" algn="l" rtl="0">
              <a:spcBef>
                <a:spcPts val="0"/>
              </a:spcBef>
              <a:spcAft>
                <a:spcPts val="0"/>
              </a:spcAft>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sym typeface="Oswald"/>
              </a:rPr>
              <a:t>Remote Control Cord (RC-CORD-10)</a:t>
            </a:r>
          </a:p>
          <a:p>
            <a:pPr marL="285750" lvl="0" indent="-285750" algn="l" rtl="0">
              <a:spcBef>
                <a:spcPts val="0"/>
              </a:spcBef>
              <a:spcAft>
                <a:spcPts val="0"/>
              </a:spcAft>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sym typeface="Oswald"/>
              </a:rPr>
              <a:t>2” Copper Manifold for Hot &amp; Cold</a:t>
            </a:r>
          </a:p>
          <a:p>
            <a:pPr marL="285750" lvl="0" indent="-285750" algn="l" rtl="0">
              <a:spcBef>
                <a:spcPts val="0"/>
              </a:spcBef>
              <a:spcAft>
                <a:spcPts val="0"/>
              </a:spcAft>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sym typeface="Oswald"/>
              </a:rPr>
              <a:t>2” Black Iron Manifold for Gas</a:t>
            </a:r>
          </a:p>
          <a:p>
            <a:pPr lvl="0" algn="l" rtl="0">
              <a:spcBef>
                <a:spcPts val="0"/>
              </a:spcBef>
              <a:spcAft>
                <a:spcPts val="0"/>
              </a:spcAft>
            </a:pPr>
            <a:endPar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sym typeface="Oswald"/>
            </a:endParaRPr>
          </a:p>
        </p:txBody>
      </p:sp>
      <p:sp>
        <p:nvSpPr>
          <p:cNvPr id="26" name="Google Shape;91;p16">
            <a:extLst>
              <a:ext uri="{FF2B5EF4-FFF2-40B4-BE49-F238E27FC236}">
                <a16:creationId xmlns:a16="http://schemas.microsoft.com/office/drawing/2014/main" id="{5E8EB80E-B641-480A-A1DB-ED99D312B54A}"/>
              </a:ext>
            </a:extLst>
          </p:cNvPr>
          <p:cNvSpPr txBox="1"/>
          <p:nvPr/>
        </p:nvSpPr>
        <p:spPr>
          <a:xfrm>
            <a:off x="8150627" y="4982415"/>
            <a:ext cx="4343165" cy="1648038"/>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50" lvl="0" indent="-285750" algn="l" rtl="0">
              <a:spcBef>
                <a:spcPts val="0"/>
              </a:spcBef>
              <a:spcAft>
                <a:spcPts val="0"/>
              </a:spcAft>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Oswald"/>
                <a:cs typeface="Oswald"/>
                <a:sym typeface="Oswald"/>
              </a:rPr>
              <a:t>3/4” PVC Manifold Condensate Drain</a:t>
            </a:r>
          </a:p>
          <a:p>
            <a:pPr marL="285750" indent="-285750">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Oswald"/>
                <a:cs typeface="Oswald"/>
                <a:sym typeface="Oswald"/>
              </a:rPr>
              <a:t>Aluminum Frames</a:t>
            </a:r>
          </a:p>
          <a:p>
            <a:pPr marL="285750" lvl="0" indent="-285750" algn="l" rtl="0">
              <a:spcBef>
                <a:spcPts val="0"/>
              </a:spcBef>
              <a:spcAft>
                <a:spcPts val="0"/>
              </a:spcAft>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Oswald"/>
                <a:cs typeface="Oswald"/>
                <a:sym typeface="Oswald"/>
              </a:rPr>
              <a:t>Isolation Valves w/ PRV for Water</a:t>
            </a:r>
          </a:p>
          <a:p>
            <a:pPr marL="285750" lvl="0" indent="-285750" algn="l" rtl="0">
              <a:spcBef>
                <a:spcPts val="0"/>
              </a:spcBef>
              <a:spcAft>
                <a:spcPts val="0"/>
              </a:spcAft>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Oswald"/>
                <a:cs typeface="Oswald"/>
                <a:sym typeface="Oswald"/>
              </a:rPr>
              <a:t>Gas Shut Offs</a:t>
            </a:r>
          </a:p>
          <a:p>
            <a:pPr marL="285750" lvl="0" indent="-285750" algn="l" rtl="0">
              <a:spcBef>
                <a:spcPts val="0"/>
              </a:spcBef>
              <a:spcAft>
                <a:spcPts val="0"/>
              </a:spcAft>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Oswald"/>
                <a:cs typeface="Oswald"/>
                <a:sym typeface="Oswald"/>
              </a:rPr>
              <a:t>Serial Number Barcode tags</a:t>
            </a:r>
          </a:p>
          <a:p>
            <a:pPr marL="285750" lvl="0" indent="-285750" algn="l" rtl="0">
              <a:spcBef>
                <a:spcPts val="0"/>
              </a:spcBef>
              <a:spcAft>
                <a:spcPts val="0"/>
              </a:spcAft>
              <a:buFont typeface="Arial" panose="020B0604020202020204" pitchFamily="34" charset="0"/>
              <a:buChar char="•"/>
            </a:pP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Oswald"/>
                <a:cs typeface="Oswald"/>
                <a:sym typeface="Oswald"/>
              </a:rPr>
              <a:t>Individual Heater Number Label</a:t>
            </a:r>
          </a:p>
        </p:txBody>
      </p:sp>
      <p:sp>
        <p:nvSpPr>
          <p:cNvPr id="5" name="Title 1">
            <a:extLst>
              <a:ext uri="{FF2B5EF4-FFF2-40B4-BE49-F238E27FC236}">
                <a16:creationId xmlns:a16="http://schemas.microsoft.com/office/drawing/2014/main" id="{AADAA9B3-8CD8-034D-C917-99D784E1EC48}"/>
              </a:ext>
            </a:extLst>
          </p:cNvPr>
          <p:cNvSpPr txBox="1">
            <a:spLocks/>
          </p:cNvSpPr>
          <p:nvPr/>
        </p:nvSpPr>
        <p:spPr>
          <a:xfrm>
            <a:off x="4081781" y="1132846"/>
            <a:ext cx="4343166" cy="5075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Demi"/>
                <a:ea typeface="+mj-ea"/>
                <a:cs typeface="Calibri Light"/>
              </a:rPr>
              <a:t>HOT WATER SUPPLY CAPACITY</a:t>
            </a:r>
          </a:p>
        </p:txBody>
      </p:sp>
      <p:pic>
        <p:nvPicPr>
          <p:cNvPr id="7" name="Picture 6">
            <a:extLst>
              <a:ext uri="{FF2B5EF4-FFF2-40B4-BE49-F238E27FC236}">
                <a16:creationId xmlns:a16="http://schemas.microsoft.com/office/drawing/2014/main" id="{3B098B75-A65C-9A34-D77F-6A1D4067A79B}"/>
              </a:ext>
            </a:extLst>
          </p:cNvPr>
          <p:cNvPicPr>
            <a:picLocks noChangeAspect="1"/>
          </p:cNvPicPr>
          <p:nvPr/>
        </p:nvPicPr>
        <p:blipFill>
          <a:blip r:embed="rId3"/>
          <a:stretch>
            <a:fillRect/>
          </a:stretch>
        </p:blipFill>
        <p:spPr>
          <a:xfrm>
            <a:off x="4153997" y="1635338"/>
            <a:ext cx="7947937" cy="2954918"/>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12CE500D-6C50-8A02-1262-49E659379FB9}"/>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42679035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306624CF-7DA2-4F8E-A301-B2AB0968F484" descr="IMG_7168.jpg">
            <a:extLst>
              <a:ext uri="{FF2B5EF4-FFF2-40B4-BE49-F238E27FC236}">
                <a16:creationId xmlns:a16="http://schemas.microsoft.com/office/drawing/2014/main" id="{EC7F39B8-9E44-F81B-1AA0-EAC77A340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77" y="233855"/>
            <a:ext cx="4389120" cy="5852160"/>
          </a:xfrm>
          <a:prstGeom prst="rect">
            <a:avLst/>
          </a:prstGeom>
          <a:noFill/>
          <a:ln>
            <a:no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93CD5AA5-FA77-44D8-85AB-C43D0E5D9994" descr="IMG_7171.jpg">
            <a:extLst>
              <a:ext uri="{FF2B5EF4-FFF2-40B4-BE49-F238E27FC236}">
                <a16:creationId xmlns:a16="http://schemas.microsoft.com/office/drawing/2014/main" id="{B0406CE4-DCB3-2D27-9E76-C26728B4C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411" y="233855"/>
            <a:ext cx="4389120" cy="5852160"/>
          </a:xfrm>
          <a:prstGeom prst="rect">
            <a:avLst/>
          </a:prstGeom>
          <a:noFill/>
          <a:ln>
            <a:no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E51EAD7-A685-0B0F-AE2B-3CA7930190AB}"/>
              </a:ext>
            </a:extLst>
          </p:cNvPr>
          <p:cNvSpPr txBox="1"/>
          <p:nvPr/>
        </p:nvSpPr>
        <p:spPr>
          <a:xfrm>
            <a:off x="251778" y="6086015"/>
            <a:ext cx="4735917" cy="400110"/>
          </a:xfrm>
          <a:prstGeom prst="rect">
            <a:avLst/>
          </a:prstGeom>
          <a:noFill/>
        </p:spPr>
        <p:txBody>
          <a:bodyPr wrap="square" rtlCol="0">
            <a:spAutoFit/>
          </a:bodyPr>
          <a:lstStyle/>
          <a:p>
            <a:pPr algn="ct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Kenny Deel Stadium – Melissa Texas ISD</a:t>
            </a:r>
          </a:p>
        </p:txBody>
      </p:sp>
      <p:sp>
        <p:nvSpPr>
          <p:cNvPr id="3" name="TextBox 2">
            <a:extLst>
              <a:ext uri="{FF2B5EF4-FFF2-40B4-BE49-F238E27FC236}">
                <a16:creationId xmlns:a16="http://schemas.microsoft.com/office/drawing/2014/main" id="{F73C93DF-6FC6-B467-ADF0-14B51B938E4D}"/>
              </a:ext>
            </a:extLst>
          </p:cNvPr>
          <p:cNvSpPr txBox="1"/>
          <p:nvPr/>
        </p:nvSpPr>
        <p:spPr>
          <a:xfrm>
            <a:off x="6894031" y="6086015"/>
            <a:ext cx="5135880" cy="400110"/>
          </a:xfrm>
          <a:prstGeom prst="rect">
            <a:avLst/>
          </a:prstGeom>
          <a:noFill/>
        </p:spPr>
        <p:txBody>
          <a:bodyPr wrap="square">
            <a:spAutoFit/>
          </a:bodyPr>
          <a:lstStyle/>
          <a:p>
            <a:pPr algn="ct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4</a:t>
            </a: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a:t>
            </a: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Separate</a:t>
            </a: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Racks – 9 total units – Main Stadium</a:t>
            </a:r>
            <a:endParaRPr lang="en-US" dirty="0">
              <a:effectLst>
                <a:outerShdw blurRad="63500" dist="63500" dir="2700000" algn="tl" rotWithShape="0">
                  <a:prstClr val="black">
                    <a:alpha val="40000"/>
                  </a:prstClr>
                </a:outerShdw>
              </a:effectLst>
            </a:endParaRPr>
          </a:p>
        </p:txBody>
      </p:sp>
      <p:pic>
        <p:nvPicPr>
          <p:cNvPr id="2" name="Picture 1">
            <a:extLst>
              <a:ext uri="{FF2B5EF4-FFF2-40B4-BE49-F238E27FC236}">
                <a16:creationId xmlns:a16="http://schemas.microsoft.com/office/drawing/2014/main" id="{09824BC9-CCF0-01AE-0DE5-2D724D5897AB}"/>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86765070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C9F83-B64D-1241-3E58-4A6BAFAFAFFE}"/>
            </a:ext>
          </a:extLst>
        </p:cNvPr>
        <p:cNvGrpSpPr/>
        <p:nvPr/>
      </p:nvGrpSpPr>
      <p:grpSpPr>
        <a:xfrm>
          <a:off x="0" y="0"/>
          <a:ext cx="0" cy="0"/>
          <a:chOff x="0" y="0"/>
          <a:chExt cx="0" cy="0"/>
        </a:xfrm>
      </p:grpSpPr>
      <p:pic>
        <p:nvPicPr>
          <p:cNvPr id="12" name="Picture 11" descr="A silver rectangular object with holes&#10;&#10;AI-generated content may be incorrect.">
            <a:extLst>
              <a:ext uri="{FF2B5EF4-FFF2-40B4-BE49-F238E27FC236}">
                <a16:creationId xmlns:a16="http://schemas.microsoft.com/office/drawing/2014/main" id="{5AF5E04B-703C-F426-010F-B24655BEE3D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500"/>
                    </a14:imgEffect>
                    <a14:imgEffect>
                      <a14:saturation sat="80000"/>
                    </a14:imgEffect>
                  </a14:imgLayer>
                </a14:imgProps>
              </a:ext>
              <a:ext uri="{28A0092B-C50C-407E-A947-70E740481C1C}">
                <a14:useLocalDpi xmlns:a14="http://schemas.microsoft.com/office/drawing/2010/main" val="0"/>
              </a:ext>
            </a:extLst>
          </a:blip>
          <a:stretch>
            <a:fillRect/>
          </a:stretch>
        </p:blipFill>
        <p:spPr>
          <a:xfrm>
            <a:off x="874773" y="1561832"/>
            <a:ext cx="3048006" cy="4523241"/>
          </a:xfrm>
          <a:prstGeom prst="rect">
            <a:avLst/>
          </a:prstGeom>
          <a:effectLst>
            <a:outerShdw blurRad="76200" dist="76200" dir="2700000" algn="tl" rotWithShape="0">
              <a:prstClr val="black">
                <a:alpha val="40000"/>
              </a:prstClr>
            </a:outerShdw>
          </a:effectLst>
        </p:spPr>
      </p:pic>
      <p:sp>
        <p:nvSpPr>
          <p:cNvPr id="13" name="Content Placeholder 1033">
            <a:extLst>
              <a:ext uri="{FF2B5EF4-FFF2-40B4-BE49-F238E27FC236}">
                <a16:creationId xmlns:a16="http://schemas.microsoft.com/office/drawing/2014/main" id="{1B992F43-6214-7F60-419A-7E26E2A97FA9}"/>
              </a:ext>
            </a:extLst>
          </p:cNvPr>
          <p:cNvSpPr txBox="1">
            <a:spLocks/>
          </p:cNvSpPr>
          <p:nvPr/>
        </p:nvSpPr>
        <p:spPr>
          <a:xfrm>
            <a:off x="4603835" y="1561832"/>
            <a:ext cx="7715481" cy="4891317"/>
          </a:xfrm>
          <a:prstGeom prst="rect">
            <a:avLst/>
          </a:prstGeom>
          <a:noFill/>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dirty="0">
                <a:solidFill>
                  <a:schemeClr val="bg1"/>
                </a:solidFill>
                <a:latin typeface="Franklin Gothic Medium" panose="020B0603020102020204" pitchFamily="34" charset="0"/>
              </a:rPr>
              <a:t>Non-Condensing  -  Indoor/Outdoor Installations</a:t>
            </a:r>
          </a:p>
          <a:p>
            <a:r>
              <a:rPr lang="en-US" sz="2400" dirty="0">
                <a:solidFill>
                  <a:schemeClr val="bg1"/>
                </a:solidFill>
                <a:latin typeface="Franklin Gothic Medium" panose="020B0603020102020204" pitchFamily="34" charset="0"/>
              </a:rPr>
              <a:t>Indoor – 5” Cat III Stainless Steel Venting</a:t>
            </a:r>
          </a:p>
          <a:p>
            <a:r>
              <a:rPr lang="en-US" sz="2400" dirty="0">
                <a:solidFill>
                  <a:schemeClr val="bg1"/>
                </a:solidFill>
                <a:latin typeface="Franklin Gothic Medium" panose="020B0603020102020204" pitchFamily="34" charset="0"/>
              </a:rPr>
              <a:t>Outdoor –  Vent Cap Required (VC-132)</a:t>
            </a:r>
          </a:p>
          <a:p>
            <a:r>
              <a:rPr lang="en-US" sz="2400" dirty="0">
                <a:solidFill>
                  <a:schemeClr val="bg1"/>
                </a:solidFill>
                <a:latin typeface="Franklin Gothic Medium" panose="020B0603020102020204" pitchFamily="34" charset="0"/>
              </a:rPr>
              <a:t>BTU Range: 22,500 – 380,000 BTUh</a:t>
            </a:r>
          </a:p>
          <a:p>
            <a:r>
              <a:rPr lang="en-US" sz="2400" dirty="0">
                <a:solidFill>
                  <a:schemeClr val="bg1"/>
                </a:solidFill>
                <a:latin typeface="Franklin Gothic Medium" panose="020B0603020102020204" pitchFamily="34" charset="0"/>
              </a:rPr>
              <a:t>Flow Range: 0.7 – 13.2 gpm</a:t>
            </a:r>
          </a:p>
          <a:p>
            <a:r>
              <a:rPr lang="en-US" sz="2400" dirty="0">
                <a:solidFill>
                  <a:schemeClr val="bg1"/>
                </a:solidFill>
                <a:latin typeface="Franklin Gothic Medium" panose="020B0603020102020204" pitchFamily="34" charset="0"/>
              </a:rPr>
              <a:t>Temperature Range: 100 F – 180 F</a:t>
            </a:r>
          </a:p>
          <a:p>
            <a:r>
              <a:rPr lang="en-US" sz="2400" dirty="0">
                <a:solidFill>
                  <a:schemeClr val="bg1"/>
                </a:solidFill>
                <a:latin typeface="Franklin Gothic Medium" panose="020B0603020102020204" pitchFamily="34" charset="0"/>
              </a:rPr>
              <a:t>Thermal Efficiency: 80%</a:t>
            </a:r>
          </a:p>
          <a:p>
            <a:r>
              <a:rPr lang="en-US" sz="2400" dirty="0">
                <a:solidFill>
                  <a:schemeClr val="bg1"/>
                </a:solidFill>
                <a:latin typeface="Franklin Gothic Medium" panose="020B0603020102020204" pitchFamily="34" charset="0"/>
              </a:rPr>
              <a:t>Multi System: up to 24 units (up to 9.1 million BTUh)</a:t>
            </a:r>
          </a:p>
          <a:p>
            <a:r>
              <a:rPr lang="en-US" sz="2400" dirty="0">
                <a:solidFill>
                  <a:schemeClr val="bg1"/>
                </a:solidFill>
                <a:latin typeface="Franklin Gothic Medium" panose="020B0603020102020204" pitchFamily="34" charset="0"/>
              </a:rPr>
              <a:t>Warranty: 5 yr HEX, 5 yr parts, 1 yr labor</a:t>
            </a:r>
          </a:p>
          <a:p>
            <a:r>
              <a:rPr lang="en-US" sz="2400" dirty="0">
                <a:solidFill>
                  <a:schemeClr val="bg1"/>
                </a:solidFill>
                <a:latin typeface="Franklin Gothic Medium" panose="020B0603020102020204" pitchFamily="34" charset="0"/>
              </a:rPr>
              <a:t>HEX: K type copper</a:t>
            </a:r>
          </a:p>
        </p:txBody>
      </p:sp>
      <p:sp>
        <p:nvSpPr>
          <p:cNvPr id="4" name="Title 1">
            <a:extLst>
              <a:ext uri="{FF2B5EF4-FFF2-40B4-BE49-F238E27FC236}">
                <a16:creationId xmlns:a16="http://schemas.microsoft.com/office/drawing/2014/main" id="{B762C73A-9459-CE24-B61D-BDEECF37D104}"/>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NC380-SV-ASME</a:t>
            </a:r>
          </a:p>
        </p:txBody>
      </p:sp>
      <p:cxnSp>
        <p:nvCxnSpPr>
          <p:cNvPr id="5" name="Straight Arrow Connector 4">
            <a:extLst>
              <a:ext uri="{FF2B5EF4-FFF2-40B4-BE49-F238E27FC236}">
                <a16:creationId xmlns:a16="http://schemas.microsoft.com/office/drawing/2014/main" id="{9E4FEB48-6582-079C-CB53-F2FFBEFC8BBF}"/>
              </a:ext>
            </a:extLst>
          </p:cNvPr>
          <p:cNvCxnSpPr>
            <a:cxnSpLocks/>
          </p:cNvCxnSpPr>
          <p:nvPr/>
        </p:nvCxnSpPr>
        <p:spPr>
          <a:xfrm>
            <a:off x="115054" y="777904"/>
            <a:ext cx="51579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1672EEF-7881-CE4A-3887-CB0F9445C067}"/>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74629748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67059AEA-628E-FAFB-8ADD-8C758686E860}"/>
              </a:ext>
            </a:extLst>
          </p:cNvPr>
          <p:cNvSpPr txBox="1"/>
          <p:nvPr/>
        </p:nvSpPr>
        <p:spPr>
          <a:xfrm>
            <a:off x="-1" y="1075018"/>
            <a:ext cx="12192001" cy="1631216"/>
          </a:xfrm>
          <a:prstGeom prst="rect">
            <a:avLst/>
          </a:prstGeom>
          <a:noFill/>
        </p:spPr>
        <p:txBody>
          <a:bodyPr wrap="square" rtlCol="0">
            <a:spAutoFit/>
          </a:bodyPr>
          <a:lstStyle/>
          <a:p>
            <a:pPr algn="ctr"/>
            <a:r>
              <a:rPr lang="en-US" sz="4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What is TTS?</a:t>
            </a:r>
          </a:p>
          <a:p>
            <a:pPr algn="ctr"/>
            <a:r>
              <a:rPr lang="en-US" sz="4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The TOTAL TANKLESS </a:t>
            </a:r>
            <a:r>
              <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SOLUTION</a:t>
            </a:r>
            <a:endParaRPr lang="en-US" sz="4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sp>
        <p:nvSpPr>
          <p:cNvPr id="28" name="TextBox 27">
            <a:extLst>
              <a:ext uri="{FF2B5EF4-FFF2-40B4-BE49-F238E27FC236}">
                <a16:creationId xmlns:a16="http://schemas.microsoft.com/office/drawing/2014/main" id="{68C4F2C1-0EC5-C5B4-013D-3BB454A87CA0}"/>
              </a:ext>
            </a:extLst>
          </p:cNvPr>
          <p:cNvSpPr txBox="1"/>
          <p:nvPr/>
        </p:nvSpPr>
        <p:spPr>
          <a:xfrm>
            <a:off x="0" y="3210086"/>
            <a:ext cx="12192000" cy="2739211"/>
          </a:xfrm>
          <a:prstGeom prst="rect">
            <a:avLst/>
          </a:prstGeom>
          <a:noFill/>
        </p:spPr>
        <p:txBody>
          <a:bodyPr wrap="square" rtlCol="0">
            <a:spAutoFit/>
          </a:bodyPr>
          <a:lstStyle/>
          <a:p>
            <a:pPr algn="ctr"/>
            <a:r>
              <a:rPr lang="en-US" sz="4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Why SYNERGY?</a:t>
            </a:r>
          </a:p>
          <a:p>
            <a:pPr algn="ctr"/>
            <a:r>
              <a:rPr lang="en-US" sz="4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We’re Synergizing Multiple Technologies &amp; Resources for the Best Commercial Water Heater System Available</a:t>
            </a:r>
          </a:p>
        </p:txBody>
      </p:sp>
      <p:pic>
        <p:nvPicPr>
          <p:cNvPr id="29" name="Picture 2">
            <a:extLst>
              <a:ext uri="{FF2B5EF4-FFF2-40B4-BE49-F238E27FC236}">
                <a16:creationId xmlns:a16="http://schemas.microsoft.com/office/drawing/2014/main" id="{4AC2A770-BE8A-DDE7-6EF9-82B2E61D0F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53" y="134370"/>
            <a:ext cx="3615427" cy="895854"/>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D8B485-1AD6-04D8-8531-E9214C7B819E}"/>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95914035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5A0CD25-5E09-5447-D0AE-C265A98066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53" y="134370"/>
            <a:ext cx="3615427" cy="895854"/>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8F0C6D-016B-E899-3049-C7DE4DB7ECF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3653" y="3554238"/>
            <a:ext cx="11973559" cy="2416246"/>
          </a:xfrm>
          <a:prstGeom prst="rect">
            <a:avLst/>
          </a:prstGeom>
          <a:effectLst>
            <a:outerShdw blurRad="63500" dist="63500" dir="2700000" algn="tl" rotWithShape="0">
              <a:prstClr val="black">
                <a:alpha val="40000"/>
              </a:prstClr>
            </a:outerShdw>
          </a:effectLst>
        </p:spPr>
      </p:pic>
      <p:sp>
        <p:nvSpPr>
          <p:cNvPr id="4" name="TextBox 3">
            <a:extLst>
              <a:ext uri="{FF2B5EF4-FFF2-40B4-BE49-F238E27FC236}">
                <a16:creationId xmlns:a16="http://schemas.microsoft.com/office/drawing/2014/main" id="{E079A743-0404-B025-578F-C4FFED2CE02A}"/>
              </a:ext>
            </a:extLst>
          </p:cNvPr>
          <p:cNvSpPr txBox="1"/>
          <p:nvPr/>
        </p:nvSpPr>
        <p:spPr>
          <a:xfrm>
            <a:off x="408179" y="3560959"/>
            <a:ext cx="1972555" cy="1964640"/>
          </a:xfrm>
          <a:prstGeom prst="rect">
            <a:avLst/>
          </a:prstGeom>
          <a:noFill/>
        </p:spPr>
        <p:txBody>
          <a:bodyPr wrap="square" rtlCol="0">
            <a:spAutoFit/>
          </a:bodyPr>
          <a:lstStyle/>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Best Warranty</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In Industry</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High Efficiency</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98% TE 0.98 UEF</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TDR 16:1 Each Tankless Engine</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24 units = TDR 384:1</a:t>
            </a:r>
          </a:p>
        </p:txBody>
      </p:sp>
      <p:sp>
        <p:nvSpPr>
          <p:cNvPr id="10" name="TextBox 9">
            <a:extLst>
              <a:ext uri="{FF2B5EF4-FFF2-40B4-BE49-F238E27FC236}">
                <a16:creationId xmlns:a16="http://schemas.microsoft.com/office/drawing/2014/main" id="{202583B1-3822-C5C8-7170-2FE268B12164}"/>
              </a:ext>
            </a:extLst>
          </p:cNvPr>
          <p:cNvSpPr txBox="1"/>
          <p:nvPr/>
        </p:nvSpPr>
        <p:spPr>
          <a:xfrm>
            <a:off x="2846579" y="3554238"/>
            <a:ext cx="1890177" cy="2246769"/>
          </a:xfrm>
          <a:prstGeom prst="rect">
            <a:avLst/>
          </a:prstGeom>
          <a:noFill/>
        </p:spPr>
        <p:txBody>
          <a:bodyPr wrap="square" rtlCol="0">
            <a:spAutoFit/>
          </a:bodyPr>
          <a:lstStyle/>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One Point of Connection</a:t>
            </a:r>
          </a:p>
          <a:p>
            <a:pPr marL="285750" indent="-285750">
              <a:spcBef>
                <a:spcPts val="200"/>
              </a:spcBef>
              <a:spcAft>
                <a:spcPts val="200"/>
              </a:spcAft>
              <a:buFont typeface="Arial" panose="020B0604020202020204" pitchFamily="34" charset="0"/>
              <a:buChar char="•"/>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Water</a:t>
            </a:r>
          </a:p>
          <a:p>
            <a:pPr marL="285750" indent="-285750">
              <a:spcBef>
                <a:spcPts val="200"/>
              </a:spcBef>
              <a:spcAft>
                <a:spcPts val="200"/>
              </a:spcAft>
              <a:buFont typeface="Arial" panose="020B0604020202020204" pitchFamily="34" charset="0"/>
              <a:buChar char="•"/>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Power</a:t>
            </a:r>
          </a:p>
          <a:p>
            <a:pPr marL="285750" indent="-285750">
              <a:spcBef>
                <a:spcPts val="200"/>
              </a:spcBef>
              <a:spcAft>
                <a:spcPts val="200"/>
              </a:spcAft>
              <a:buFont typeface="Arial" panose="020B0604020202020204" pitchFamily="34" charset="0"/>
              <a:buChar char="•"/>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Gas</a:t>
            </a:r>
          </a:p>
          <a:p>
            <a:pPr marL="285750" indent="-285750">
              <a:spcBef>
                <a:spcPts val="200"/>
              </a:spcBef>
              <a:spcAft>
                <a:spcPts val="200"/>
              </a:spcAft>
              <a:buFont typeface="Arial" panose="020B0604020202020204" pitchFamily="34" charset="0"/>
              <a:buChar char="•"/>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Condensate</a:t>
            </a:r>
          </a:p>
          <a:p>
            <a:pPr marL="285750" indent="-285750">
              <a:spcBef>
                <a:spcPts val="200"/>
              </a:spcBef>
              <a:spcAft>
                <a:spcPts val="200"/>
              </a:spcAft>
              <a:buFont typeface="Arial" panose="020B0604020202020204" pitchFamily="34" charset="0"/>
              <a:buChar char="•"/>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Recirculation</a:t>
            </a:r>
          </a:p>
          <a:p>
            <a:pPr marL="285750" indent="-285750">
              <a:spcBef>
                <a:spcPts val="200"/>
              </a:spcBef>
              <a:spcAft>
                <a:spcPts val="200"/>
              </a:spcAft>
              <a:buFont typeface="Arial" panose="020B0604020202020204" pitchFamily="34" charset="0"/>
              <a:buChar char="•"/>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Storage</a:t>
            </a:r>
          </a:p>
        </p:txBody>
      </p:sp>
      <p:sp>
        <p:nvSpPr>
          <p:cNvPr id="11" name="TextBox 10">
            <a:extLst>
              <a:ext uri="{FF2B5EF4-FFF2-40B4-BE49-F238E27FC236}">
                <a16:creationId xmlns:a16="http://schemas.microsoft.com/office/drawing/2014/main" id="{613884A9-45F3-7574-358C-6F78A5D51C45}"/>
              </a:ext>
            </a:extLst>
          </p:cNvPr>
          <p:cNvSpPr txBox="1"/>
          <p:nvPr/>
        </p:nvSpPr>
        <p:spPr>
          <a:xfrm>
            <a:off x="5297336" y="3554238"/>
            <a:ext cx="1972555" cy="2015936"/>
          </a:xfrm>
          <a:prstGeom prst="rect">
            <a:avLst/>
          </a:prstGeom>
          <a:noFill/>
        </p:spPr>
        <p:txBody>
          <a:bodyPr wrap="square" rtlCol="0">
            <a:spAutoFit/>
          </a:bodyPr>
          <a:lstStyle/>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Ability to combine</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multiple heaters in </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the smallest footprint </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as well as the ability </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to fit through any </a:t>
            </a:r>
          </a:p>
          <a:p>
            <a:pPr>
              <a:spcBef>
                <a:spcPts val="200"/>
              </a:spcBef>
              <a:spcAft>
                <a:spcPts val="200"/>
              </a:spcAft>
            </a:pPr>
            <a:r>
              <a:rPr lang="en-US" sz="1500" dirty="0">
                <a:solidFill>
                  <a:schemeClr val="bg1"/>
                </a:solidFill>
                <a:latin typeface="Franklin Gothic Medium" panose="020B0603020102020204" pitchFamily="34" charset="0"/>
              </a:rPr>
              <a:t>3’-0” x 7’-0”</a:t>
            </a:r>
            <a:endPar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endParaRP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commercial door</a:t>
            </a:r>
          </a:p>
        </p:txBody>
      </p:sp>
      <p:sp>
        <p:nvSpPr>
          <p:cNvPr id="12" name="TextBox 11">
            <a:extLst>
              <a:ext uri="{FF2B5EF4-FFF2-40B4-BE49-F238E27FC236}">
                <a16:creationId xmlns:a16="http://schemas.microsoft.com/office/drawing/2014/main" id="{A1F8D9D2-9886-B74B-BFAE-7B98C8CCA551}"/>
              </a:ext>
            </a:extLst>
          </p:cNvPr>
          <p:cNvSpPr txBox="1"/>
          <p:nvPr/>
        </p:nvSpPr>
        <p:spPr>
          <a:xfrm>
            <a:off x="7739855" y="3554238"/>
            <a:ext cx="1972555" cy="1169551"/>
          </a:xfrm>
          <a:prstGeom prst="rect">
            <a:avLst/>
          </a:prstGeom>
          <a:noFill/>
        </p:spPr>
        <p:txBody>
          <a:bodyPr wrap="square" rtlCol="0">
            <a:spAutoFit/>
          </a:bodyPr>
          <a:lstStyle/>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Professionally </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integrated </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accessories within </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the aluminum frame</a:t>
            </a:r>
          </a:p>
        </p:txBody>
      </p:sp>
      <p:sp>
        <p:nvSpPr>
          <p:cNvPr id="13" name="TextBox 12">
            <a:extLst>
              <a:ext uri="{FF2B5EF4-FFF2-40B4-BE49-F238E27FC236}">
                <a16:creationId xmlns:a16="http://schemas.microsoft.com/office/drawing/2014/main" id="{2515ED9D-8BEE-6383-37F9-A620750EDDC8}"/>
              </a:ext>
            </a:extLst>
          </p:cNvPr>
          <p:cNvSpPr txBox="1"/>
          <p:nvPr/>
        </p:nvSpPr>
        <p:spPr>
          <a:xfrm>
            <a:off x="10182374" y="3554238"/>
            <a:ext cx="1972555" cy="887422"/>
          </a:xfrm>
          <a:prstGeom prst="rect">
            <a:avLst/>
          </a:prstGeom>
          <a:noFill/>
        </p:spPr>
        <p:txBody>
          <a:bodyPr wrap="square" rtlCol="0">
            <a:spAutoFit/>
          </a:bodyPr>
          <a:lstStyle/>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Providing optional </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storage water heater </a:t>
            </a:r>
          </a:p>
          <a:p>
            <a:pPr>
              <a:spcBef>
                <a:spcPts val="200"/>
              </a:spcBef>
              <a:spcAft>
                <a:spcPts val="200"/>
              </a:spcAft>
            </a:pP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integration</a:t>
            </a:r>
          </a:p>
        </p:txBody>
      </p:sp>
      <p:sp>
        <p:nvSpPr>
          <p:cNvPr id="14" name="TextBox 13">
            <a:extLst>
              <a:ext uri="{FF2B5EF4-FFF2-40B4-BE49-F238E27FC236}">
                <a16:creationId xmlns:a16="http://schemas.microsoft.com/office/drawing/2014/main" id="{8B47E929-90A2-0A4E-A5D0-C90C8E5608AF}"/>
              </a:ext>
            </a:extLst>
          </p:cNvPr>
          <p:cNvSpPr txBox="1"/>
          <p:nvPr/>
        </p:nvSpPr>
        <p:spPr>
          <a:xfrm>
            <a:off x="140044" y="5963284"/>
            <a:ext cx="11937169" cy="461665"/>
          </a:xfrm>
          <a:prstGeom prst="rect">
            <a:avLst/>
          </a:prstGeom>
          <a:noFill/>
        </p:spPr>
        <p:txBody>
          <a:bodyPr wrap="square" rtlCol="0">
            <a:spAutoFit/>
          </a:bodyPr>
          <a:lstStyle/>
          <a:p>
            <a:pPr algn="ctr">
              <a:spcBef>
                <a:spcPts val="200"/>
              </a:spcBef>
              <a:spcAft>
                <a:spcPts val="200"/>
              </a:spcAft>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REDUCTION IN LABOR HOURS </a:t>
            </a: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a:t>
            </a: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 FULL SOLUTION FOR CUSTOMER </a:t>
            </a: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a:t>
            </a: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 WORRY-FREE INSTALLATION</a:t>
            </a:r>
          </a:p>
        </p:txBody>
      </p:sp>
      <p:sp>
        <p:nvSpPr>
          <p:cNvPr id="15" name="TextBox 14">
            <a:extLst>
              <a:ext uri="{FF2B5EF4-FFF2-40B4-BE49-F238E27FC236}">
                <a16:creationId xmlns:a16="http://schemas.microsoft.com/office/drawing/2014/main" id="{5E897EC7-0437-40A1-4041-F2396E8EAA4D}"/>
              </a:ext>
            </a:extLst>
          </p:cNvPr>
          <p:cNvSpPr txBox="1"/>
          <p:nvPr/>
        </p:nvSpPr>
        <p:spPr>
          <a:xfrm>
            <a:off x="0" y="3055729"/>
            <a:ext cx="12191999" cy="523220"/>
          </a:xfrm>
          <a:prstGeom prst="rect">
            <a:avLst/>
          </a:prstGeom>
          <a:noFill/>
        </p:spPr>
        <p:txBody>
          <a:bodyPr wrap="square" rtlCol="0">
            <a:spAutoFit/>
          </a:bodyPr>
          <a:lstStyle/>
          <a:p>
            <a:pPr algn="ctr">
              <a:spcBef>
                <a:spcPts val="200"/>
              </a:spcBef>
              <a:spcAft>
                <a:spcPts val="200"/>
              </a:spcAft>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Most Unmatched Complete Water Heater Solution in the Industry</a:t>
            </a:r>
          </a:p>
        </p:txBody>
      </p:sp>
      <p:pic>
        <p:nvPicPr>
          <p:cNvPr id="18" name="Picture 17">
            <a:extLst>
              <a:ext uri="{FF2B5EF4-FFF2-40B4-BE49-F238E27FC236}">
                <a16:creationId xmlns:a16="http://schemas.microsoft.com/office/drawing/2014/main" id="{EA8BCF29-2F64-59E6-DE6A-6C53980A0BF8}"/>
              </a:ext>
            </a:extLst>
          </p:cNvPr>
          <p:cNvPicPr>
            <a:picLocks noChangeAspect="1"/>
          </p:cNvPicPr>
          <p:nvPr/>
        </p:nvPicPr>
        <p:blipFill>
          <a:blip r:embed="rId4">
            <a:extLst>
              <a:ext uri="{BEBA8EAE-BF5A-486C-A8C5-ECC9F3942E4B}">
                <a14:imgProps xmlns:a14="http://schemas.microsoft.com/office/drawing/2010/main">
                  <a14:imgLayer r:embed="rId5">
                    <a14:imgEffect>
                      <a14:saturation sat="50000"/>
                    </a14:imgEffect>
                  </a14:imgLayer>
                </a14:imgProps>
              </a:ext>
              <a:ext uri="{28A0092B-C50C-407E-A947-70E740481C1C}">
                <a14:useLocalDpi xmlns:a14="http://schemas.microsoft.com/office/drawing/2010/main" val="0"/>
              </a:ext>
            </a:extLst>
          </a:blip>
          <a:srcRect t="21402" b="22027"/>
          <a:stretch>
            <a:fillRect/>
          </a:stretch>
        </p:blipFill>
        <p:spPr>
          <a:xfrm>
            <a:off x="1095406" y="1226514"/>
            <a:ext cx="2347242" cy="1327847"/>
          </a:xfrm>
          <a:prstGeom prst="rect">
            <a:avLst/>
          </a:prstGeom>
          <a:effectLst>
            <a:outerShdw blurRad="63500" dist="63500" dir="2700000" algn="tl" rotWithShape="0">
              <a:prstClr val="black">
                <a:alpha val="40000"/>
              </a:prstClr>
            </a:outerShdw>
          </a:effectLst>
        </p:spPr>
      </p:pic>
      <p:pic>
        <p:nvPicPr>
          <p:cNvPr id="20" name="Picture 19">
            <a:extLst>
              <a:ext uri="{FF2B5EF4-FFF2-40B4-BE49-F238E27FC236}">
                <a16:creationId xmlns:a16="http://schemas.microsoft.com/office/drawing/2014/main" id="{A0D62552-AF47-8895-0C78-C076FB3DF84D}"/>
              </a:ext>
            </a:extLst>
          </p:cNvPr>
          <p:cNvPicPr>
            <a:picLocks noChangeAspect="1"/>
          </p:cNvPicPr>
          <p:nvPr/>
        </p:nvPicPr>
        <p:blipFill>
          <a:blip r:embed="rId6">
            <a:extLst>
              <a:ext uri="{BEBA8EAE-BF5A-486C-A8C5-ECC9F3942E4B}">
                <a14:imgProps xmlns:a14="http://schemas.microsoft.com/office/drawing/2010/main">
                  <a14:imgLayer r:embed="rId7">
                    <a14:imgEffect>
                      <a14:saturation sat="50000"/>
                    </a14:imgEffect>
                  </a14:imgLayer>
                </a14:imgProps>
              </a:ext>
              <a:ext uri="{28A0092B-C50C-407E-A947-70E740481C1C}">
                <a14:useLocalDpi xmlns:a14="http://schemas.microsoft.com/office/drawing/2010/main" val="0"/>
              </a:ext>
            </a:extLst>
          </a:blip>
          <a:stretch>
            <a:fillRect/>
          </a:stretch>
        </p:blipFill>
        <p:spPr>
          <a:xfrm>
            <a:off x="4250310" y="1067191"/>
            <a:ext cx="1482090" cy="1482090"/>
          </a:xfrm>
          <a:prstGeom prst="rect">
            <a:avLst/>
          </a:prstGeom>
          <a:effectLst>
            <a:outerShdw blurRad="63500" dist="63500" dir="2700000" algn="tl" rotWithShape="0">
              <a:prstClr val="black">
                <a:alpha val="40000"/>
              </a:prstClr>
            </a:outerShdw>
          </a:effectLst>
        </p:spPr>
      </p:pic>
      <p:pic>
        <p:nvPicPr>
          <p:cNvPr id="22" name="Picture 21">
            <a:extLst>
              <a:ext uri="{FF2B5EF4-FFF2-40B4-BE49-F238E27FC236}">
                <a16:creationId xmlns:a16="http://schemas.microsoft.com/office/drawing/2014/main" id="{93780B11-DF1A-74E6-4396-6BA8A1738F12}"/>
              </a:ext>
            </a:extLst>
          </p:cNvPr>
          <p:cNvPicPr>
            <a:picLocks noChangeAspect="1"/>
          </p:cNvPicPr>
          <p:nvPr/>
        </p:nvPicPr>
        <p:blipFill>
          <a:blip r:embed="rId8">
            <a:extLst>
              <a:ext uri="{BEBA8EAE-BF5A-486C-A8C5-ECC9F3942E4B}">
                <a14:imgProps xmlns:a14="http://schemas.microsoft.com/office/drawing/2010/main">
                  <a14:imgLayer r:embed="rId9">
                    <a14:imgEffect>
                      <a14:saturation sat="50000"/>
                    </a14:imgEffect>
                  </a14:imgLayer>
                </a14:imgProps>
              </a:ext>
              <a:ext uri="{28A0092B-C50C-407E-A947-70E740481C1C}">
                <a14:useLocalDpi xmlns:a14="http://schemas.microsoft.com/office/drawing/2010/main" val="0"/>
              </a:ext>
            </a:extLst>
          </a:blip>
          <a:stretch>
            <a:fillRect/>
          </a:stretch>
        </p:blipFill>
        <p:spPr>
          <a:xfrm>
            <a:off x="6615383" y="672747"/>
            <a:ext cx="1890177" cy="1890177"/>
          </a:xfrm>
          <a:prstGeom prst="rect">
            <a:avLst/>
          </a:prstGeom>
          <a:effectLst>
            <a:outerShdw blurRad="63500" dist="63500" dir="2700000" algn="tl" rotWithShape="0">
              <a:prstClr val="black">
                <a:alpha val="40000"/>
              </a:prstClr>
            </a:outerShdw>
          </a:effectLst>
        </p:spPr>
      </p:pic>
      <p:pic>
        <p:nvPicPr>
          <p:cNvPr id="24" name="Picture 23" descr="A building with many windows&#10;&#10;AI-generated content may be incorrect.">
            <a:extLst>
              <a:ext uri="{FF2B5EF4-FFF2-40B4-BE49-F238E27FC236}">
                <a16:creationId xmlns:a16="http://schemas.microsoft.com/office/drawing/2014/main" id="{7A3B5613-F119-65A0-2398-6E1ABA8B9EB5}"/>
              </a:ext>
            </a:extLst>
          </p:cNvPr>
          <p:cNvPicPr>
            <a:picLocks noChangeAspect="1"/>
          </p:cNvPicPr>
          <p:nvPr/>
        </p:nvPicPr>
        <p:blipFill>
          <a:blip r:embed="rId10">
            <a:extLst>
              <a:ext uri="{BEBA8EAE-BF5A-486C-A8C5-ECC9F3942E4B}">
                <a14:imgProps xmlns:a14="http://schemas.microsoft.com/office/drawing/2010/main">
                  <a14:imgLayer r:embed="rId11">
                    <a14:imgEffect>
                      <a14:saturation sat="50000"/>
                    </a14:imgEffect>
                  </a14:imgLayer>
                </a14:imgProps>
              </a:ext>
              <a:ext uri="{28A0092B-C50C-407E-A947-70E740481C1C}">
                <a14:useLocalDpi xmlns:a14="http://schemas.microsoft.com/office/drawing/2010/main" val="0"/>
              </a:ext>
            </a:extLst>
          </a:blip>
          <a:stretch>
            <a:fillRect/>
          </a:stretch>
        </p:blipFill>
        <p:spPr>
          <a:xfrm>
            <a:off x="9406323" y="845396"/>
            <a:ext cx="1710548" cy="1710548"/>
          </a:xfrm>
          <a:prstGeom prst="rect">
            <a:avLst/>
          </a:prstGeom>
          <a:effectLst>
            <a:outerShdw blurRad="63500" dist="63500" dir="2700000" algn="tl" rotWithShape="0">
              <a:prstClr val="black">
                <a:alpha val="40000"/>
              </a:prstClr>
            </a:outerShdw>
          </a:effectLst>
        </p:spPr>
      </p:pic>
      <p:sp>
        <p:nvSpPr>
          <p:cNvPr id="26" name="TextBox 25">
            <a:extLst>
              <a:ext uri="{FF2B5EF4-FFF2-40B4-BE49-F238E27FC236}">
                <a16:creationId xmlns:a16="http://schemas.microsoft.com/office/drawing/2014/main" id="{35962BC4-3C32-FA36-6203-9FB4DDF05387}"/>
              </a:ext>
            </a:extLst>
          </p:cNvPr>
          <p:cNvSpPr txBox="1"/>
          <p:nvPr/>
        </p:nvSpPr>
        <p:spPr>
          <a:xfrm>
            <a:off x="3913632" y="29011"/>
            <a:ext cx="8163581" cy="523220"/>
          </a:xfrm>
          <a:prstGeom prst="rect">
            <a:avLst/>
          </a:prstGeom>
          <a:noFill/>
        </p:spPr>
        <p:txBody>
          <a:bodyPr wrap="square">
            <a:spAutoFit/>
          </a:bodyPr>
          <a:lstStyle/>
          <a:p>
            <a:pPr>
              <a:spcBef>
                <a:spcPts val="200"/>
              </a:spcBef>
              <a:spcAft>
                <a:spcPts val="200"/>
              </a:spcAft>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Commercial Market Segments / Verticals to Target:</a:t>
            </a:r>
          </a:p>
        </p:txBody>
      </p:sp>
      <p:sp>
        <p:nvSpPr>
          <p:cNvPr id="28" name="TextBox 27">
            <a:extLst>
              <a:ext uri="{FF2B5EF4-FFF2-40B4-BE49-F238E27FC236}">
                <a16:creationId xmlns:a16="http://schemas.microsoft.com/office/drawing/2014/main" id="{0123FC55-618D-7CB1-A50A-63568A72697D}"/>
              </a:ext>
            </a:extLst>
          </p:cNvPr>
          <p:cNvSpPr txBox="1"/>
          <p:nvPr/>
        </p:nvSpPr>
        <p:spPr>
          <a:xfrm>
            <a:off x="1164336" y="2447807"/>
            <a:ext cx="2202992" cy="646331"/>
          </a:xfrm>
          <a:prstGeom prst="rect">
            <a:avLst/>
          </a:prstGeom>
          <a:noFill/>
        </p:spPr>
        <p:txBody>
          <a:bodyPr wrap="square">
            <a:spAutoFit/>
          </a:bodyPr>
          <a:lstStyle/>
          <a:p>
            <a:pPr algn="ctr">
              <a:spcBef>
                <a:spcPts val="200"/>
              </a:spcBef>
              <a:spcAft>
                <a:spcPts val="200"/>
              </a:spcAft>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Education: K – 12 University Dorms</a:t>
            </a:r>
          </a:p>
        </p:txBody>
      </p:sp>
      <p:sp>
        <p:nvSpPr>
          <p:cNvPr id="29" name="TextBox 28">
            <a:extLst>
              <a:ext uri="{FF2B5EF4-FFF2-40B4-BE49-F238E27FC236}">
                <a16:creationId xmlns:a16="http://schemas.microsoft.com/office/drawing/2014/main" id="{EF3A2000-8CE0-AE64-CF21-65C15132F601}"/>
              </a:ext>
            </a:extLst>
          </p:cNvPr>
          <p:cNvSpPr txBox="1"/>
          <p:nvPr/>
        </p:nvSpPr>
        <p:spPr>
          <a:xfrm>
            <a:off x="4290949" y="2454434"/>
            <a:ext cx="1401191" cy="369332"/>
          </a:xfrm>
          <a:prstGeom prst="rect">
            <a:avLst/>
          </a:prstGeom>
          <a:noFill/>
        </p:spPr>
        <p:txBody>
          <a:bodyPr wrap="square">
            <a:spAutoFit/>
          </a:bodyPr>
          <a:lstStyle/>
          <a:p>
            <a:pPr algn="ctr">
              <a:spcBef>
                <a:spcPts val="200"/>
              </a:spcBef>
              <a:spcAft>
                <a:spcPts val="200"/>
              </a:spcAft>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Restaurants</a:t>
            </a:r>
          </a:p>
        </p:txBody>
      </p:sp>
      <p:sp>
        <p:nvSpPr>
          <p:cNvPr id="30" name="TextBox 29">
            <a:extLst>
              <a:ext uri="{FF2B5EF4-FFF2-40B4-BE49-F238E27FC236}">
                <a16:creationId xmlns:a16="http://schemas.microsoft.com/office/drawing/2014/main" id="{879441C8-E1F3-C155-17A3-D2198A544BB6}"/>
              </a:ext>
            </a:extLst>
          </p:cNvPr>
          <p:cNvSpPr txBox="1"/>
          <p:nvPr/>
        </p:nvSpPr>
        <p:spPr>
          <a:xfrm>
            <a:off x="6717550" y="2454434"/>
            <a:ext cx="1677785" cy="646331"/>
          </a:xfrm>
          <a:prstGeom prst="rect">
            <a:avLst/>
          </a:prstGeom>
          <a:noFill/>
        </p:spPr>
        <p:txBody>
          <a:bodyPr wrap="square">
            <a:spAutoFit/>
          </a:bodyPr>
          <a:lstStyle/>
          <a:p>
            <a:pPr algn="ctr">
              <a:spcBef>
                <a:spcPts val="200"/>
              </a:spcBef>
              <a:spcAft>
                <a:spcPts val="200"/>
              </a:spcAft>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Assisted Living </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Senior Care</a:t>
            </a:r>
            <a:endPar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BF80DCE-955A-E033-8FC9-7EBE2B5657AD}"/>
              </a:ext>
            </a:extLst>
          </p:cNvPr>
          <p:cNvSpPr txBox="1"/>
          <p:nvPr/>
        </p:nvSpPr>
        <p:spPr>
          <a:xfrm>
            <a:off x="9490710" y="2454434"/>
            <a:ext cx="1536955" cy="369332"/>
          </a:xfrm>
          <a:prstGeom prst="rect">
            <a:avLst/>
          </a:prstGeom>
          <a:noFill/>
        </p:spPr>
        <p:txBody>
          <a:bodyPr wrap="square">
            <a:spAutoFit/>
          </a:bodyPr>
          <a:lstStyle/>
          <a:p>
            <a:pPr algn="ctr">
              <a:spcBef>
                <a:spcPts val="200"/>
              </a:spcBef>
              <a:spcAft>
                <a:spcPts val="200"/>
              </a:spcAft>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pitchFamily="34" charset="0"/>
              </a:rPr>
              <a:t>Multi Family</a:t>
            </a:r>
          </a:p>
        </p:txBody>
      </p:sp>
      <p:pic>
        <p:nvPicPr>
          <p:cNvPr id="2" name="Picture 1">
            <a:extLst>
              <a:ext uri="{FF2B5EF4-FFF2-40B4-BE49-F238E27FC236}">
                <a16:creationId xmlns:a16="http://schemas.microsoft.com/office/drawing/2014/main" id="{4934E60E-C948-BD90-3CCB-F64FE3F7EC4B}"/>
              </a:ext>
            </a:extLst>
          </p:cNvPr>
          <p:cNvPicPr>
            <a:picLocks noChangeAspect="1"/>
          </p:cNvPicPr>
          <p:nvPr/>
        </p:nvPicPr>
        <p:blipFill>
          <a:blip r:embed="rId1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63190818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22030A-0062-8A9F-AC98-1BE99794267E}"/>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sp>
        <p:nvSpPr>
          <p:cNvPr id="5" name="TextBox 4">
            <a:extLst>
              <a:ext uri="{FF2B5EF4-FFF2-40B4-BE49-F238E27FC236}">
                <a16:creationId xmlns:a16="http://schemas.microsoft.com/office/drawing/2014/main" id="{93C07173-0164-BBE4-C1DB-8FE20534C6DF}"/>
              </a:ext>
            </a:extLst>
          </p:cNvPr>
          <p:cNvSpPr txBox="1"/>
          <p:nvPr/>
        </p:nvSpPr>
        <p:spPr>
          <a:xfrm>
            <a:off x="4066786" y="353568"/>
            <a:ext cx="8125214"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The </a:t>
            </a:r>
            <a:r>
              <a:rPr kumimoji="0" lang="en-US" sz="2400" b="1" i="0" u="none" strike="noStrike" kern="1200" cap="none" spc="0" normalizeH="0" baseline="0" noProof="0" dirty="0">
                <a:ln>
                  <a:noFill/>
                </a:ln>
                <a:solidFill>
                  <a:srgbClr val="ED1C24"/>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S Series</a:t>
            </a:r>
            <a:r>
              <a:rPr kumimoji="0" lang="en-US" sz="2400" b="0" i="0" u="none" strike="noStrike" kern="1200" cap="none" spc="0" normalizeH="0" baseline="0" noProof="0" dirty="0">
                <a:ln>
                  <a:noFill/>
                </a:ln>
                <a:solidFill>
                  <a:srgbClr val="ED1C24"/>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 </a:t>
            </a: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comes with all the necessary equipment needed for a 2 to 6 tankless commercial system.</a:t>
            </a:r>
            <a:br>
              <a:rPr kumimoji="0" lang="en-US" sz="16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br>
            <a:endParaRPr kumimoji="0" lang="en-US" sz="16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Roboto"/>
                <a:cs typeface="Roboto"/>
              </a:rPr>
              <a:t>Features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One Point of Connection</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Aluminum Frame</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2 to 6 – Noritz NCC199CDV (GQ61) Tankless Water Heaters with </a:t>
            </a: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inherit"/>
                <a:cs typeface="inherit"/>
              </a:rPr>
              <a:t> </a:t>
            </a:r>
          </a:p>
          <a:p>
            <a:pPr marL="0" marR="0" lvl="0" indent="0" algn="l" defTabSz="4572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   System Controller</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1 ½” Water &amp; Gas Manifolds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¾” Condensate Drain Manifold</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Expansion Tank Included</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Neutralizer Included</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Breaker Box w/ Included Circuit Breakers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Pump Controller with Timer</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Surge Protector</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ECM Building Recirculation Pump</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Shutoff Valves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Well Immersed Thermistors for Easy Monitoring of Building Hot Water </a:t>
            </a:r>
          </a:p>
          <a:p>
            <a:pPr marL="0" marR="0" lvl="0" indent="0" algn="l" defTabSz="457200" rtl="0" eaLnBrk="1" fontAlgn="auto" latinLnBrk="0" hangingPunct="1">
              <a:lnSpc>
                <a:spcPct val="100000"/>
              </a:lnSpc>
              <a:spcBef>
                <a:spcPts val="0"/>
              </a:spcBef>
              <a:spcAft>
                <a:spcPts val="0"/>
              </a:spcAft>
              <a:buClrTx/>
              <a:buSzTx/>
              <a:tabLst/>
              <a:defRP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inherit"/>
                <a:cs typeface="inherit"/>
              </a:rPr>
              <a:t>   </a:t>
            </a: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Performance</a:t>
            </a:r>
          </a:p>
        </p:txBody>
      </p:sp>
      <p:pic>
        <p:nvPicPr>
          <p:cNvPr id="3" name="Picture 2">
            <a:extLst>
              <a:ext uri="{FF2B5EF4-FFF2-40B4-BE49-F238E27FC236}">
                <a16:creationId xmlns:a16="http://schemas.microsoft.com/office/drawing/2014/main" id="{A01E3C58-8E63-C969-2C03-8F77EF6276C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BFF403E-8298-6163-10F6-977FB83CD8EE}"/>
              </a:ext>
            </a:extLst>
          </p:cNvPr>
          <p:cNvPicPr>
            <a:picLocks noChangeAspect="1"/>
          </p:cNvPicPr>
          <p:nvPr/>
        </p:nvPicPr>
        <p:blipFill>
          <a:blip r:embed="rId3">
            <a:extLst>
              <a:ext uri="{28A0092B-C50C-407E-A947-70E740481C1C}">
                <a14:useLocalDpi xmlns:a14="http://schemas.microsoft.com/office/drawing/2010/main" val="0"/>
              </a:ext>
            </a:extLst>
          </a:blip>
          <a:srcRect l="13626" t="6953" r="18345" b="8548"/>
          <a:stretch>
            <a:fillRect/>
          </a:stretch>
        </p:blipFill>
        <p:spPr>
          <a:xfrm>
            <a:off x="103653" y="1450351"/>
            <a:ext cx="4064000" cy="5047884"/>
          </a:xfrm>
          <a:prstGeom prst="rect">
            <a:avLst/>
          </a:prstGeom>
        </p:spPr>
      </p:pic>
      <p:pic>
        <p:nvPicPr>
          <p:cNvPr id="4" name="Picture 3">
            <a:extLst>
              <a:ext uri="{FF2B5EF4-FFF2-40B4-BE49-F238E27FC236}">
                <a16:creationId xmlns:a16="http://schemas.microsoft.com/office/drawing/2014/main" id="{CD3D8AD6-7BD3-9296-C55F-C2A1AB4700E3}"/>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88218543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A8C35190-E523-99CC-01D0-490F387A3E88}"/>
              </a:ext>
            </a:extLst>
          </p:cNvPr>
          <p:cNvSpPr txBox="1"/>
          <p:nvPr/>
        </p:nvSpPr>
        <p:spPr>
          <a:xfrm>
            <a:off x="4101613" y="18288"/>
            <a:ext cx="8102579" cy="6678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a:cs typeface="Calibri" panose="020F0502020204030204"/>
              </a:rPr>
              <a:t>The </a:t>
            </a:r>
            <a:r>
              <a:rPr kumimoji="0" lang="en-US" sz="2400" b="1" i="0" u="none" strike="noStrike" kern="1200" cap="none" spc="0" normalizeH="0" baseline="0" noProof="0" dirty="0">
                <a:ln>
                  <a:noFill/>
                </a:ln>
                <a:solidFill>
                  <a:srgbClr val="ED1C24"/>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a:cs typeface="Calibri" panose="020F0502020204030204"/>
              </a:rPr>
              <a:t>SWH</a:t>
            </a:r>
            <a:r>
              <a:rPr kumimoji="0" lang="en-US" sz="2400" b="0" i="0" u="none" strike="noStrike" kern="1200" cap="none" spc="0" normalizeH="0" baseline="0" noProof="0" dirty="0">
                <a:ln>
                  <a:noFill/>
                </a:ln>
                <a:solidFill>
                  <a:srgbClr val="ED1C24"/>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a:cs typeface="Calibri" panose="020F0502020204030204"/>
              </a:rPr>
              <a:t> </a:t>
            </a:r>
            <a:r>
              <a:rPr kumimoji="0" lang="en-US" sz="2400" b="1" i="0" u="none" strike="noStrike" kern="1200" cap="none" spc="0" normalizeH="0" baseline="0" noProof="0" dirty="0">
                <a:ln>
                  <a:noFill/>
                </a:ln>
                <a:solidFill>
                  <a:srgbClr val="ED1C24"/>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a:cs typeface="Calibri" panose="020F0502020204030204"/>
              </a:rPr>
              <a:t>Series</a:t>
            </a:r>
            <a:r>
              <a:rPr kumimoji="0" lang="en-US" sz="24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a:cs typeface="Calibri" panose="020F0502020204030204"/>
              </a:rPr>
              <a:t> </a:t>
            </a: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a:cs typeface="Calibri" panose="020F0502020204030204"/>
              </a:rPr>
              <a:t>provides the most complete commercial water heater solution in the market. This tankless water heating system provides up to 799,600BTU/hr. in a wall mounted platform for maximizing unutilized space, with built in redundancy and equalization of heating performance</a:t>
            </a:r>
            <a:b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a:cs typeface="Calibri" panose="020F0502020204030204"/>
              </a:rPr>
            </a:br>
            <a:endPar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Roboto"/>
                <a:cs typeface="Roboto"/>
              </a:rPr>
              <a:t>Features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One Point of Connection</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Aluminum Frame</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2 to 4 – Noritz NCC199CDV (GQ61) Tankless Water Heaters with System     </a:t>
            </a:r>
          </a:p>
          <a:p>
            <a:pPr marL="0" marR="0" lvl="0" indent="0" algn="l" defTabSz="457200" rtl="0" eaLnBrk="1" fontAlgn="auto" latinLnBrk="0" hangingPunct="1">
              <a:lnSpc>
                <a:spcPct val="100000"/>
              </a:lnSpc>
              <a:spcBef>
                <a:spcPts val="0"/>
              </a:spcBef>
              <a:spcAft>
                <a:spcPts val="0"/>
              </a:spcAft>
              <a:buClrTx/>
              <a:buSzTx/>
              <a:tabLst/>
              <a:defRPr/>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inherit"/>
                <a:cs typeface="inherit"/>
              </a:rPr>
              <a:t>   </a:t>
            </a: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Controller</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1 ½” Water &amp; Gas Manifolds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¾” Condensate Drain Manifold</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Expansion Tank Included</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Neutralizer Included</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Breaker Box w/ Included Circuit Breakers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ECM Pump Controller with Timer</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Surge Protector</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Building Recirculation Pump</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Shutoff Valves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Well Immersed Thermistors for Easy Monitoring of Building Hot Water  </a:t>
            </a:r>
          </a:p>
          <a:p>
            <a:pPr marL="0" marR="0" lvl="0" indent="0" algn="l" defTabSz="457200" rtl="0" eaLnBrk="1" fontAlgn="auto" latinLnBrk="0" hangingPunct="1">
              <a:lnSpc>
                <a:spcPct val="100000"/>
              </a:lnSpc>
              <a:spcBef>
                <a:spcPts val="0"/>
              </a:spcBef>
              <a:spcAft>
                <a:spcPts val="0"/>
              </a:spcAft>
              <a:buClrTx/>
              <a:buSzTx/>
              <a:tabLst/>
              <a:defRPr/>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inherit"/>
                <a:cs typeface="inherit"/>
              </a:rPr>
              <a:t>   </a:t>
            </a: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inherit"/>
                <a:cs typeface="inherit"/>
              </a:rPr>
              <a:t>Performance</a:t>
            </a:r>
          </a:p>
        </p:txBody>
      </p:sp>
      <p:sp>
        <p:nvSpPr>
          <p:cNvPr id="3" name="Title 1">
            <a:extLst>
              <a:ext uri="{FF2B5EF4-FFF2-40B4-BE49-F238E27FC236}">
                <a16:creationId xmlns:a16="http://schemas.microsoft.com/office/drawing/2014/main" id="{73BE1726-447B-A0A4-F23E-21FE26837FAD}"/>
              </a:ext>
            </a:extLst>
          </p:cNvPr>
          <p:cNvSpPr>
            <a:spLocks noGrp="1"/>
          </p:cNvSpPr>
          <p:nvPr>
            <p:ph type="title"/>
          </p:nvPr>
        </p:nvSpPr>
        <p:spPr>
          <a:xfrm>
            <a:off x="0" y="734295"/>
            <a:ext cx="2859024"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SWH Series</a:t>
            </a:r>
            <a:endParaRPr lang="en-US" sz="4000" dirty="0">
              <a:solidFill>
                <a:srgbClr val="ED1C24"/>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7DE12A1D-13E3-DC04-6818-4AE820B566E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B1C95871-4437-EAA2-EA36-028AB69E15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2" t="17933" r="6293" b="19596"/>
          <a:stretch>
            <a:fillRect/>
          </a:stretch>
        </p:blipFill>
        <p:spPr bwMode="auto">
          <a:xfrm>
            <a:off x="0" y="2159000"/>
            <a:ext cx="4159050" cy="2885440"/>
          </a:xfrm>
          <a:prstGeom prst="rect">
            <a:avLst/>
          </a:prstGeom>
          <a:noFill/>
          <a:effectLst>
            <a:outerShdw blurRad="762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831D0F6-CD22-48A3-02CA-D8653881CBE7}"/>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07461650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E5DDD4-EBC0-FF2D-810E-306EDE54394F}"/>
              </a:ext>
            </a:extLst>
          </p:cNvPr>
          <p:cNvPicPr>
            <a:picLocks noChangeAspect="1"/>
          </p:cNvPicPr>
          <p:nvPr/>
        </p:nvPicPr>
        <p:blipFill>
          <a:blip r:embed="rId2"/>
          <a:stretch>
            <a:fillRect/>
          </a:stretch>
        </p:blipFill>
        <p:spPr>
          <a:xfrm>
            <a:off x="9566187" y="3720411"/>
            <a:ext cx="2652020" cy="3102286"/>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DD1B7655-5ABC-8187-1913-F8DDDEAAE1EB}"/>
              </a:ext>
            </a:extLst>
          </p:cNvPr>
          <p:cNvPicPr>
            <a:picLocks noChangeAspect="1"/>
          </p:cNvPicPr>
          <p:nvPr/>
        </p:nvPicPr>
        <p:blipFill>
          <a:blip r:embed="rId3"/>
          <a:stretch>
            <a:fillRect/>
          </a:stretch>
        </p:blipFill>
        <p:spPr>
          <a:xfrm>
            <a:off x="4180749" y="2025496"/>
            <a:ext cx="4181144" cy="3411245"/>
          </a:xfrm>
          <a:prstGeom prst="rect">
            <a:avLst/>
          </a:prstGeom>
          <a:ln w="28575">
            <a:solidFill>
              <a:srgbClr val="ED1C24"/>
            </a:solidFill>
            <a:prstDash val="dash"/>
          </a:ln>
        </p:spPr>
      </p:pic>
      <p:sp>
        <p:nvSpPr>
          <p:cNvPr id="7" name="Rectangle 6">
            <a:extLst>
              <a:ext uri="{FF2B5EF4-FFF2-40B4-BE49-F238E27FC236}">
                <a16:creationId xmlns:a16="http://schemas.microsoft.com/office/drawing/2014/main" id="{0DE2B064-0B60-4CD3-C9EA-DED05AFDA411}"/>
              </a:ext>
            </a:extLst>
          </p:cNvPr>
          <p:cNvSpPr/>
          <p:nvPr/>
        </p:nvSpPr>
        <p:spPr>
          <a:xfrm>
            <a:off x="9667783" y="3754275"/>
            <a:ext cx="1233995" cy="1368141"/>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EB77DA7-21B3-8EC2-75EA-C5CFEB476463}"/>
              </a:ext>
            </a:extLst>
          </p:cNvPr>
          <p:cNvPicPr>
            <a:picLocks noChangeAspect="1"/>
          </p:cNvPicPr>
          <p:nvPr/>
        </p:nvPicPr>
        <p:blipFill>
          <a:blip r:embed="rId4"/>
          <a:stretch>
            <a:fillRect/>
          </a:stretch>
        </p:blipFill>
        <p:spPr>
          <a:xfrm>
            <a:off x="124922" y="2415798"/>
            <a:ext cx="2317071" cy="2941282"/>
          </a:xfrm>
          <a:prstGeom prst="rect">
            <a:avLst/>
          </a:prstGeom>
          <a:effectLst>
            <a:outerShdw blurRad="63500" dist="63500" dir="2700000" algn="tl" rotWithShape="0">
              <a:prstClr val="black">
                <a:alpha val="40000"/>
              </a:prstClr>
            </a:outerShdw>
          </a:effectLst>
        </p:spPr>
      </p:pic>
      <p:sp>
        <p:nvSpPr>
          <p:cNvPr id="9" name="TextBox 8">
            <a:extLst>
              <a:ext uri="{FF2B5EF4-FFF2-40B4-BE49-F238E27FC236}">
                <a16:creationId xmlns:a16="http://schemas.microsoft.com/office/drawing/2014/main" id="{6E7D5072-EB81-D26A-68DD-3218FE1209B7}"/>
              </a:ext>
            </a:extLst>
          </p:cNvPr>
          <p:cNvSpPr txBox="1"/>
          <p:nvPr/>
        </p:nvSpPr>
        <p:spPr>
          <a:xfrm>
            <a:off x="-1849" y="2033322"/>
            <a:ext cx="259981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Power supplies each outlet</a:t>
            </a:r>
          </a:p>
        </p:txBody>
      </p:sp>
      <p:sp>
        <p:nvSpPr>
          <p:cNvPr id="10" name="Oval 9">
            <a:extLst>
              <a:ext uri="{FF2B5EF4-FFF2-40B4-BE49-F238E27FC236}">
                <a16:creationId xmlns:a16="http://schemas.microsoft.com/office/drawing/2014/main" id="{E208A622-D712-C4B2-97C2-FA64AB8486D3}"/>
              </a:ext>
            </a:extLst>
          </p:cNvPr>
          <p:cNvSpPr/>
          <p:nvPr/>
        </p:nvSpPr>
        <p:spPr>
          <a:xfrm>
            <a:off x="4283956" y="2438690"/>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45F47D-08A8-8B00-4F3E-EDB02A4A6D17}"/>
              </a:ext>
            </a:extLst>
          </p:cNvPr>
          <p:cNvSpPr/>
          <p:nvPr/>
        </p:nvSpPr>
        <p:spPr>
          <a:xfrm>
            <a:off x="2965707" y="1121459"/>
            <a:ext cx="1526959" cy="58477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Breaker Box</a:t>
            </a:r>
          </a:p>
        </p:txBody>
      </p:sp>
      <p:sp>
        <p:nvSpPr>
          <p:cNvPr id="19" name="Rectangle 18">
            <a:extLst>
              <a:ext uri="{FF2B5EF4-FFF2-40B4-BE49-F238E27FC236}">
                <a16:creationId xmlns:a16="http://schemas.microsoft.com/office/drawing/2014/main" id="{2F5D3D9F-0615-3806-773D-9E73BA543355}"/>
              </a:ext>
            </a:extLst>
          </p:cNvPr>
          <p:cNvSpPr/>
          <p:nvPr/>
        </p:nvSpPr>
        <p:spPr>
          <a:xfrm>
            <a:off x="5384786" y="1121459"/>
            <a:ext cx="945432" cy="58477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Surge Protector</a:t>
            </a:r>
          </a:p>
        </p:txBody>
      </p:sp>
      <p:sp>
        <p:nvSpPr>
          <p:cNvPr id="20" name="Rectangle 19">
            <a:extLst>
              <a:ext uri="{FF2B5EF4-FFF2-40B4-BE49-F238E27FC236}">
                <a16:creationId xmlns:a16="http://schemas.microsoft.com/office/drawing/2014/main" id="{C07C14CB-46DB-FBB5-9F0F-F69F5CD8618E}"/>
              </a:ext>
            </a:extLst>
          </p:cNvPr>
          <p:cNvSpPr/>
          <p:nvPr/>
        </p:nvSpPr>
        <p:spPr>
          <a:xfrm>
            <a:off x="8732071" y="1947130"/>
            <a:ext cx="1198566" cy="58477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Temperature Probe</a:t>
            </a:r>
          </a:p>
        </p:txBody>
      </p:sp>
      <p:sp>
        <p:nvSpPr>
          <p:cNvPr id="21" name="Rectangle 20">
            <a:extLst>
              <a:ext uri="{FF2B5EF4-FFF2-40B4-BE49-F238E27FC236}">
                <a16:creationId xmlns:a16="http://schemas.microsoft.com/office/drawing/2014/main" id="{AD3BA4C3-EBCC-034A-87F7-F38EEFE10729}"/>
              </a:ext>
            </a:extLst>
          </p:cNvPr>
          <p:cNvSpPr/>
          <p:nvPr/>
        </p:nvSpPr>
        <p:spPr>
          <a:xfrm>
            <a:off x="8745835" y="2812819"/>
            <a:ext cx="850810" cy="58477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Flange Valve</a:t>
            </a:r>
          </a:p>
        </p:txBody>
      </p:sp>
      <p:sp>
        <p:nvSpPr>
          <p:cNvPr id="22" name="Rectangle 21">
            <a:extLst>
              <a:ext uri="{FF2B5EF4-FFF2-40B4-BE49-F238E27FC236}">
                <a16:creationId xmlns:a16="http://schemas.microsoft.com/office/drawing/2014/main" id="{8192CA56-30A8-7A25-56FE-5469885503BC}"/>
              </a:ext>
            </a:extLst>
          </p:cNvPr>
          <p:cNvSpPr/>
          <p:nvPr/>
        </p:nvSpPr>
        <p:spPr>
          <a:xfrm>
            <a:off x="5724351" y="5646033"/>
            <a:ext cx="1518081" cy="58477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Flange Valve w/ Service Port</a:t>
            </a:r>
          </a:p>
        </p:txBody>
      </p:sp>
      <p:sp>
        <p:nvSpPr>
          <p:cNvPr id="23" name="Rectangle 22">
            <a:extLst>
              <a:ext uri="{FF2B5EF4-FFF2-40B4-BE49-F238E27FC236}">
                <a16:creationId xmlns:a16="http://schemas.microsoft.com/office/drawing/2014/main" id="{6011E653-08CC-3AA9-04E6-6ADCAE0AB711}"/>
              </a:ext>
            </a:extLst>
          </p:cNvPr>
          <p:cNvSpPr/>
          <p:nvPr/>
        </p:nvSpPr>
        <p:spPr>
          <a:xfrm>
            <a:off x="7607242" y="5646033"/>
            <a:ext cx="1812302" cy="687837"/>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5 GPM ECM Building Recirculation Pump</a:t>
            </a:r>
          </a:p>
        </p:txBody>
      </p:sp>
      <p:sp>
        <p:nvSpPr>
          <p:cNvPr id="24" name="Rectangle 23">
            <a:extLst>
              <a:ext uri="{FF2B5EF4-FFF2-40B4-BE49-F238E27FC236}">
                <a16:creationId xmlns:a16="http://schemas.microsoft.com/office/drawing/2014/main" id="{E058B596-429A-46C3-36C8-A159C302A4F3}"/>
              </a:ext>
            </a:extLst>
          </p:cNvPr>
          <p:cNvSpPr/>
          <p:nvPr/>
        </p:nvSpPr>
        <p:spPr>
          <a:xfrm>
            <a:off x="4463790" y="5648002"/>
            <a:ext cx="895751" cy="58477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Junction Box</a:t>
            </a:r>
          </a:p>
        </p:txBody>
      </p:sp>
      <p:sp>
        <p:nvSpPr>
          <p:cNvPr id="25" name="Rectangle 24">
            <a:extLst>
              <a:ext uri="{FF2B5EF4-FFF2-40B4-BE49-F238E27FC236}">
                <a16:creationId xmlns:a16="http://schemas.microsoft.com/office/drawing/2014/main" id="{138638B7-12E6-8E00-AEC5-6A440AE365EB}"/>
              </a:ext>
            </a:extLst>
          </p:cNvPr>
          <p:cNvSpPr/>
          <p:nvPr/>
        </p:nvSpPr>
        <p:spPr>
          <a:xfrm>
            <a:off x="2608388" y="5646033"/>
            <a:ext cx="1490592" cy="79856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Pump Timer w/ 90 hr Battery Back Up</a:t>
            </a:r>
          </a:p>
        </p:txBody>
      </p:sp>
      <p:cxnSp>
        <p:nvCxnSpPr>
          <p:cNvPr id="26" name="Straight Arrow Connector 25">
            <a:extLst>
              <a:ext uri="{FF2B5EF4-FFF2-40B4-BE49-F238E27FC236}">
                <a16:creationId xmlns:a16="http://schemas.microsoft.com/office/drawing/2014/main" id="{D5C758D1-3B3A-30DA-BF97-B97EE92C02D4}"/>
              </a:ext>
            </a:extLst>
          </p:cNvPr>
          <p:cNvCxnSpPr>
            <a:cxnSpLocks/>
            <a:stCxn id="20" idx="1"/>
            <a:endCxn id="55" idx="6"/>
          </p:cNvCxnSpPr>
          <p:nvPr/>
        </p:nvCxnSpPr>
        <p:spPr>
          <a:xfrm flipH="1">
            <a:off x="7747834" y="2239518"/>
            <a:ext cx="984237" cy="206364"/>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0B48571-D1DE-C421-032E-B84C7BA8DFC4}"/>
              </a:ext>
            </a:extLst>
          </p:cNvPr>
          <p:cNvCxnSpPr>
            <a:cxnSpLocks/>
            <a:stCxn id="19" idx="2"/>
            <a:endCxn id="37" idx="0"/>
          </p:cNvCxnSpPr>
          <p:nvPr/>
        </p:nvCxnSpPr>
        <p:spPr>
          <a:xfrm>
            <a:off x="5857502" y="1706234"/>
            <a:ext cx="43401" cy="1546576"/>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EFF8962-672B-9EF1-01D1-41DB8C8A6D9B}"/>
              </a:ext>
            </a:extLst>
          </p:cNvPr>
          <p:cNvCxnSpPr>
            <a:cxnSpLocks/>
            <a:stCxn id="18" idx="2"/>
            <a:endCxn id="10" idx="1"/>
          </p:cNvCxnSpPr>
          <p:nvPr/>
        </p:nvCxnSpPr>
        <p:spPr>
          <a:xfrm>
            <a:off x="3729187" y="1706234"/>
            <a:ext cx="568420" cy="746107"/>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584FD2A-D5CD-6647-CFF2-40AC666FE52E}"/>
              </a:ext>
            </a:extLst>
          </p:cNvPr>
          <p:cNvCxnSpPr>
            <a:cxnSpLocks/>
            <a:stCxn id="25" idx="0"/>
            <a:endCxn id="38" idx="3"/>
          </p:cNvCxnSpPr>
          <p:nvPr/>
        </p:nvCxnSpPr>
        <p:spPr>
          <a:xfrm flipV="1">
            <a:off x="3353684" y="4807332"/>
            <a:ext cx="1043664" cy="838701"/>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C6EA898-DC04-688D-ECCA-BEF1EFC4D97A}"/>
              </a:ext>
            </a:extLst>
          </p:cNvPr>
          <p:cNvCxnSpPr>
            <a:cxnSpLocks/>
            <a:stCxn id="24" idx="0"/>
            <a:endCxn id="48" idx="4"/>
          </p:cNvCxnSpPr>
          <p:nvPr/>
        </p:nvCxnSpPr>
        <p:spPr>
          <a:xfrm flipV="1">
            <a:off x="4911666" y="4484952"/>
            <a:ext cx="404370" cy="1163050"/>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579283D-BFEE-F31C-CFED-24C24CDABA28}"/>
              </a:ext>
            </a:extLst>
          </p:cNvPr>
          <p:cNvCxnSpPr>
            <a:cxnSpLocks/>
            <a:stCxn id="23" idx="0"/>
            <a:endCxn id="53" idx="5"/>
          </p:cNvCxnSpPr>
          <p:nvPr/>
        </p:nvCxnSpPr>
        <p:spPr>
          <a:xfrm flipH="1" flipV="1">
            <a:off x="8018725" y="4166269"/>
            <a:ext cx="494668" cy="1479764"/>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2C04403-8A30-9AE2-4187-F5F0E37016C1}"/>
              </a:ext>
            </a:extLst>
          </p:cNvPr>
          <p:cNvCxnSpPr>
            <a:cxnSpLocks/>
            <a:stCxn id="22" idx="0"/>
            <a:endCxn id="52" idx="3"/>
          </p:cNvCxnSpPr>
          <p:nvPr/>
        </p:nvCxnSpPr>
        <p:spPr>
          <a:xfrm flipV="1">
            <a:off x="6483392" y="5049999"/>
            <a:ext cx="679476" cy="596034"/>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F4E80BF-66BC-28A9-C8CC-3F8349B85467}"/>
              </a:ext>
            </a:extLst>
          </p:cNvPr>
          <p:cNvCxnSpPr>
            <a:cxnSpLocks/>
            <a:stCxn id="21" idx="1"/>
            <a:endCxn id="54" idx="7"/>
          </p:cNvCxnSpPr>
          <p:nvPr/>
        </p:nvCxnSpPr>
        <p:spPr>
          <a:xfrm flipH="1">
            <a:off x="7744357" y="3105207"/>
            <a:ext cx="1001478" cy="415388"/>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104A85B-3DCE-C938-11CC-C83579BBB4AF}"/>
              </a:ext>
            </a:extLst>
          </p:cNvPr>
          <p:cNvSpPr/>
          <p:nvPr/>
        </p:nvSpPr>
        <p:spPr>
          <a:xfrm>
            <a:off x="7017519" y="1102030"/>
            <a:ext cx="1875573" cy="58477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3/4” Building Return Line Connection</a:t>
            </a:r>
          </a:p>
        </p:txBody>
      </p:sp>
      <p:cxnSp>
        <p:nvCxnSpPr>
          <p:cNvPr id="36" name="Straight Arrow Connector 35">
            <a:extLst>
              <a:ext uri="{FF2B5EF4-FFF2-40B4-BE49-F238E27FC236}">
                <a16:creationId xmlns:a16="http://schemas.microsoft.com/office/drawing/2014/main" id="{074D3C74-0021-D7AB-F58B-C68C2DFD4BFF}"/>
              </a:ext>
            </a:extLst>
          </p:cNvPr>
          <p:cNvCxnSpPr>
            <a:cxnSpLocks/>
            <a:stCxn id="35" idx="2"/>
            <a:endCxn id="42" idx="7"/>
          </p:cNvCxnSpPr>
          <p:nvPr/>
        </p:nvCxnSpPr>
        <p:spPr>
          <a:xfrm flipH="1">
            <a:off x="7540362" y="1686805"/>
            <a:ext cx="414944" cy="529445"/>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EFEA7363-8000-D01B-E70D-4EE7A7BEC254}"/>
              </a:ext>
            </a:extLst>
          </p:cNvPr>
          <p:cNvSpPr/>
          <p:nvPr/>
        </p:nvSpPr>
        <p:spPr>
          <a:xfrm>
            <a:off x="2604907" y="3474720"/>
            <a:ext cx="1218419" cy="667660"/>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Franklin Gothic Medium" panose="020B0603020102020204" pitchFamily="34" charset="0"/>
              </a:rPr>
              <a:t>Dixell</a:t>
            </a: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 Control for Pump</a:t>
            </a:r>
          </a:p>
        </p:txBody>
      </p:sp>
      <p:cxnSp>
        <p:nvCxnSpPr>
          <p:cNvPr id="51" name="Straight Arrow Connector 50">
            <a:extLst>
              <a:ext uri="{FF2B5EF4-FFF2-40B4-BE49-F238E27FC236}">
                <a16:creationId xmlns:a16="http://schemas.microsoft.com/office/drawing/2014/main" id="{52908EFE-51E9-5092-DF1A-4AACBA5DC4F3}"/>
              </a:ext>
            </a:extLst>
          </p:cNvPr>
          <p:cNvCxnSpPr>
            <a:cxnSpLocks/>
            <a:stCxn id="50" idx="3"/>
            <a:endCxn id="44" idx="2"/>
          </p:cNvCxnSpPr>
          <p:nvPr/>
        </p:nvCxnSpPr>
        <p:spPr>
          <a:xfrm>
            <a:off x="3823326" y="3808550"/>
            <a:ext cx="483362" cy="256854"/>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D9EABD-4CF2-DBF3-EB20-7C38C37C6909}"/>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39" name="Title 1">
            <a:extLst>
              <a:ext uri="{FF2B5EF4-FFF2-40B4-BE49-F238E27FC236}">
                <a16:creationId xmlns:a16="http://schemas.microsoft.com/office/drawing/2014/main" id="{DF21B837-A44F-5430-538C-7B1985C479FD}"/>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40" name="Picture 39">
            <a:extLst>
              <a:ext uri="{FF2B5EF4-FFF2-40B4-BE49-F238E27FC236}">
                <a16:creationId xmlns:a16="http://schemas.microsoft.com/office/drawing/2014/main" id="{C3EE1DF5-8BF2-517B-A9A5-3254F46D583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41" name="Title 1">
            <a:extLst>
              <a:ext uri="{FF2B5EF4-FFF2-40B4-BE49-F238E27FC236}">
                <a16:creationId xmlns:a16="http://schemas.microsoft.com/office/drawing/2014/main" id="{3F416575-BCD9-C1C6-F2EA-77458E0E2EA0}"/>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PUMPS &amp; CONTROLS</a:t>
            </a:r>
          </a:p>
        </p:txBody>
      </p:sp>
      <p:cxnSp>
        <p:nvCxnSpPr>
          <p:cNvPr id="43" name="Straight Arrow Connector 42">
            <a:extLst>
              <a:ext uri="{FF2B5EF4-FFF2-40B4-BE49-F238E27FC236}">
                <a16:creationId xmlns:a16="http://schemas.microsoft.com/office/drawing/2014/main" id="{76BA3768-3A5C-1E67-4AC7-5668E28A2EBD}"/>
              </a:ext>
            </a:extLst>
          </p:cNvPr>
          <p:cNvCxnSpPr>
            <a:cxnSpLocks/>
          </p:cNvCxnSpPr>
          <p:nvPr/>
        </p:nvCxnSpPr>
        <p:spPr>
          <a:xfrm>
            <a:off x="115054" y="777904"/>
            <a:ext cx="1036917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231D8037-3EF9-3739-5AC2-E8FBF9FCC7B1}"/>
              </a:ext>
            </a:extLst>
          </p:cNvPr>
          <p:cNvSpPr/>
          <p:nvPr/>
        </p:nvSpPr>
        <p:spPr>
          <a:xfrm>
            <a:off x="5854295" y="3252810"/>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1FBEB3F9-C2C1-4718-0CB7-1F189A4D4254}"/>
              </a:ext>
            </a:extLst>
          </p:cNvPr>
          <p:cNvSpPr/>
          <p:nvPr/>
        </p:nvSpPr>
        <p:spPr>
          <a:xfrm>
            <a:off x="4383697" y="4727768"/>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3C33F1D0-EAEB-0A8F-4F35-52D060346B98}"/>
              </a:ext>
            </a:extLst>
          </p:cNvPr>
          <p:cNvSpPr/>
          <p:nvPr/>
        </p:nvSpPr>
        <p:spPr>
          <a:xfrm>
            <a:off x="7460798" y="2202599"/>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5E7C1E87-D814-352D-8994-6C21966B55BF}"/>
              </a:ext>
            </a:extLst>
          </p:cNvPr>
          <p:cNvSpPr/>
          <p:nvPr/>
        </p:nvSpPr>
        <p:spPr>
          <a:xfrm>
            <a:off x="4306688" y="4018796"/>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80B3FA88-2032-1689-D5C3-BBE235B65E03}"/>
              </a:ext>
            </a:extLst>
          </p:cNvPr>
          <p:cNvSpPr/>
          <p:nvPr/>
        </p:nvSpPr>
        <p:spPr>
          <a:xfrm>
            <a:off x="5269428" y="4391737"/>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EAA0CAAC-301A-28BB-3AD6-0EECEA33FF33}"/>
              </a:ext>
            </a:extLst>
          </p:cNvPr>
          <p:cNvSpPr/>
          <p:nvPr/>
        </p:nvSpPr>
        <p:spPr>
          <a:xfrm>
            <a:off x="7149217" y="4970435"/>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21DF4644-19B4-00E7-7828-29E0141893AA}"/>
              </a:ext>
            </a:extLst>
          </p:cNvPr>
          <p:cNvSpPr/>
          <p:nvPr/>
        </p:nvSpPr>
        <p:spPr>
          <a:xfrm>
            <a:off x="7939161" y="4086705"/>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A48BF355-B0C6-CDDB-0EC5-B4B480339665}"/>
              </a:ext>
            </a:extLst>
          </p:cNvPr>
          <p:cNvSpPr/>
          <p:nvPr/>
        </p:nvSpPr>
        <p:spPr>
          <a:xfrm>
            <a:off x="7664793" y="3506944"/>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EBFC54FD-0957-1885-3CC0-7E5A671DCCB3}"/>
              </a:ext>
            </a:extLst>
          </p:cNvPr>
          <p:cNvSpPr/>
          <p:nvPr/>
        </p:nvSpPr>
        <p:spPr>
          <a:xfrm>
            <a:off x="7654619" y="2399274"/>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16090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E9C641-01A4-46E9-B5C3-758959394589}"/>
              </a:ext>
            </a:extLst>
          </p:cNvPr>
          <p:cNvPicPr>
            <a:picLocks noChangeAspect="1"/>
          </p:cNvPicPr>
          <p:nvPr/>
        </p:nvPicPr>
        <p:blipFill>
          <a:blip r:embed="rId2"/>
          <a:stretch>
            <a:fillRect/>
          </a:stretch>
        </p:blipFill>
        <p:spPr>
          <a:xfrm>
            <a:off x="9566187" y="3720411"/>
            <a:ext cx="2652020" cy="3102286"/>
          </a:xfrm>
          <a:prstGeom prst="rect">
            <a:avLst/>
          </a:prstGeom>
          <a:effectLst>
            <a:outerShdw blurRad="63500" dist="63500" dir="2700000" algn="tl" rotWithShape="0">
              <a:prstClr val="black">
                <a:alpha val="40000"/>
              </a:prstClr>
            </a:outerShdw>
          </a:effectLst>
        </p:spPr>
      </p:pic>
      <p:sp>
        <p:nvSpPr>
          <p:cNvPr id="5" name="Rectangle 4">
            <a:extLst>
              <a:ext uri="{FF2B5EF4-FFF2-40B4-BE49-F238E27FC236}">
                <a16:creationId xmlns:a16="http://schemas.microsoft.com/office/drawing/2014/main" id="{B87B4F64-AF42-4B9E-294D-FCC0DB55992E}"/>
              </a:ext>
            </a:extLst>
          </p:cNvPr>
          <p:cNvSpPr/>
          <p:nvPr/>
        </p:nvSpPr>
        <p:spPr>
          <a:xfrm>
            <a:off x="10484528" y="4891595"/>
            <a:ext cx="488272" cy="499081"/>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1243414-6299-1420-0DD1-AF088167D8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45730" y="1006598"/>
            <a:ext cx="4575050" cy="5665793"/>
          </a:xfrm>
          <a:prstGeom prst="rect">
            <a:avLst/>
          </a:prstGeom>
          <a:ln w="28575">
            <a:solidFill>
              <a:srgbClr val="FF0000"/>
            </a:solidFill>
            <a:prstDash val="dash"/>
          </a:ln>
          <a:effectLst>
            <a:outerShdw blurRad="63500" dist="63500" dir="2700000" algn="tl" rotWithShape="0">
              <a:prstClr val="black">
                <a:alpha val="40000"/>
              </a:prstClr>
            </a:outerShdw>
          </a:effectLst>
        </p:spPr>
      </p:pic>
      <p:sp>
        <p:nvSpPr>
          <p:cNvPr id="9" name="Rectangle 8">
            <a:extLst>
              <a:ext uri="{FF2B5EF4-FFF2-40B4-BE49-F238E27FC236}">
                <a16:creationId xmlns:a16="http://schemas.microsoft.com/office/drawing/2014/main" id="{2EE4BA5A-ACEC-9329-2A71-7338E5836CFB}"/>
              </a:ext>
            </a:extLst>
          </p:cNvPr>
          <p:cNvSpPr/>
          <p:nvPr/>
        </p:nvSpPr>
        <p:spPr>
          <a:xfrm>
            <a:off x="1629884" y="1986028"/>
            <a:ext cx="1637191" cy="716056"/>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Hot Water Outlet Thermometer</a:t>
            </a:r>
          </a:p>
        </p:txBody>
      </p:sp>
      <p:cxnSp>
        <p:nvCxnSpPr>
          <p:cNvPr id="10" name="Straight Arrow Connector 9">
            <a:extLst>
              <a:ext uri="{FF2B5EF4-FFF2-40B4-BE49-F238E27FC236}">
                <a16:creationId xmlns:a16="http://schemas.microsoft.com/office/drawing/2014/main" id="{5F035ADA-AA9C-2FE0-6A3C-DB672C6F9B04}"/>
              </a:ext>
            </a:extLst>
          </p:cNvPr>
          <p:cNvCxnSpPr>
            <a:cxnSpLocks/>
            <a:stCxn id="9" idx="3"/>
            <a:endCxn id="60" idx="2"/>
          </p:cNvCxnSpPr>
          <p:nvPr/>
        </p:nvCxnSpPr>
        <p:spPr>
          <a:xfrm>
            <a:off x="3267075" y="2344056"/>
            <a:ext cx="2331970" cy="723416"/>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51540EB-C269-253A-F419-3E8C01A7492B}"/>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13" name="Title 1">
            <a:extLst>
              <a:ext uri="{FF2B5EF4-FFF2-40B4-BE49-F238E27FC236}">
                <a16:creationId xmlns:a16="http://schemas.microsoft.com/office/drawing/2014/main" id="{297F3B72-3BBA-1E52-4F04-2A2A6B72CA3D}"/>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14" name="Picture 13">
            <a:extLst>
              <a:ext uri="{FF2B5EF4-FFF2-40B4-BE49-F238E27FC236}">
                <a16:creationId xmlns:a16="http://schemas.microsoft.com/office/drawing/2014/main" id="{3959A489-94D4-BAC9-8B27-AA7BD02C63E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3404A99F-6889-A8DB-E32E-E4C5295C41DC}"/>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HOT WATER THERMOMETER</a:t>
            </a:r>
          </a:p>
        </p:txBody>
      </p:sp>
      <p:cxnSp>
        <p:nvCxnSpPr>
          <p:cNvPr id="17" name="Straight Arrow Connector 16">
            <a:extLst>
              <a:ext uri="{FF2B5EF4-FFF2-40B4-BE49-F238E27FC236}">
                <a16:creationId xmlns:a16="http://schemas.microsoft.com/office/drawing/2014/main" id="{660C423E-33FD-AF74-9E95-DFF277783C91}"/>
              </a:ext>
            </a:extLst>
          </p:cNvPr>
          <p:cNvCxnSpPr>
            <a:cxnSpLocks/>
          </p:cNvCxnSpPr>
          <p:nvPr/>
        </p:nvCxnSpPr>
        <p:spPr>
          <a:xfrm>
            <a:off x="115054" y="777904"/>
            <a:ext cx="11790075"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88B9CB02-073D-87AC-109C-7E5D178A178E}"/>
              </a:ext>
            </a:extLst>
          </p:cNvPr>
          <p:cNvSpPr/>
          <p:nvPr/>
        </p:nvSpPr>
        <p:spPr>
          <a:xfrm>
            <a:off x="5599045" y="3020864"/>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15531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10362A2-EBFC-A6C2-BED1-1BBC215277BD}"/>
              </a:ext>
            </a:extLst>
          </p:cNvPr>
          <p:cNvPicPr>
            <a:picLocks noChangeAspect="1"/>
          </p:cNvPicPr>
          <p:nvPr/>
        </p:nvPicPr>
        <p:blipFill>
          <a:blip r:embed="rId2"/>
          <a:stretch>
            <a:fillRect/>
          </a:stretch>
        </p:blipFill>
        <p:spPr>
          <a:xfrm>
            <a:off x="9566187" y="3720411"/>
            <a:ext cx="2652020" cy="3102286"/>
          </a:xfrm>
          <a:prstGeom prst="rect">
            <a:avLst/>
          </a:prstGeom>
          <a:effectLst>
            <a:outerShdw blurRad="63500" dist="63500" dir="2700000" algn="tl" rotWithShape="0">
              <a:prstClr val="black">
                <a:alpha val="40000"/>
              </a:prstClr>
            </a:outerShdw>
          </a:effectLst>
        </p:spPr>
      </p:pic>
      <p:sp>
        <p:nvSpPr>
          <p:cNvPr id="3" name="Rectangle 2">
            <a:extLst>
              <a:ext uri="{FF2B5EF4-FFF2-40B4-BE49-F238E27FC236}">
                <a16:creationId xmlns:a16="http://schemas.microsoft.com/office/drawing/2014/main" id="{DC2F2F59-BDF5-C398-F285-6FA74DD7B724}"/>
              </a:ext>
            </a:extLst>
          </p:cNvPr>
          <p:cNvSpPr/>
          <p:nvPr/>
        </p:nvSpPr>
        <p:spPr>
          <a:xfrm>
            <a:off x="10484528" y="4891595"/>
            <a:ext cx="488272" cy="499081"/>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BCEE569-7C64-BD03-BD6F-C14C0C3DC08C}"/>
              </a:ext>
            </a:extLst>
          </p:cNvPr>
          <p:cNvPicPr>
            <a:picLocks noChangeAspect="1"/>
          </p:cNvPicPr>
          <p:nvPr/>
        </p:nvPicPr>
        <p:blipFill>
          <a:blip r:embed="rId3"/>
          <a:stretch>
            <a:fillRect/>
          </a:stretch>
        </p:blipFill>
        <p:spPr>
          <a:xfrm>
            <a:off x="3774440" y="877678"/>
            <a:ext cx="5160747" cy="5784960"/>
          </a:xfrm>
          <a:prstGeom prst="rect">
            <a:avLst/>
          </a:prstGeom>
          <a:ln w="28575">
            <a:solidFill>
              <a:srgbClr val="ED1C24"/>
            </a:solidFill>
            <a:prstDash val="dash"/>
          </a:ln>
          <a:effectLst>
            <a:outerShdw blurRad="63500" dist="63500" dir="2700000" algn="tl" rotWithShape="0">
              <a:prstClr val="black">
                <a:alpha val="40000"/>
              </a:prstClr>
            </a:outerShdw>
          </a:effectLst>
        </p:spPr>
      </p:pic>
      <p:pic>
        <p:nvPicPr>
          <p:cNvPr id="14" name="Picture 13">
            <a:extLst>
              <a:ext uri="{FF2B5EF4-FFF2-40B4-BE49-F238E27FC236}">
                <a16:creationId xmlns:a16="http://schemas.microsoft.com/office/drawing/2014/main" id="{DC7B372A-EE04-F967-8D85-349BA40D9DB8}"/>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17" name="Title 1">
            <a:extLst>
              <a:ext uri="{FF2B5EF4-FFF2-40B4-BE49-F238E27FC236}">
                <a16:creationId xmlns:a16="http://schemas.microsoft.com/office/drawing/2014/main" id="{2627272B-B69E-46E6-82ED-90ACCFA69509}"/>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18" name="Picture 17">
            <a:extLst>
              <a:ext uri="{FF2B5EF4-FFF2-40B4-BE49-F238E27FC236}">
                <a16:creationId xmlns:a16="http://schemas.microsoft.com/office/drawing/2014/main" id="{79B26C30-AEC7-4A32-11E6-3B0D87F67B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A4D24360-2870-6805-9396-466B6DB7C7DC}"/>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PLUMBING</a:t>
            </a:r>
          </a:p>
        </p:txBody>
      </p:sp>
      <p:cxnSp>
        <p:nvCxnSpPr>
          <p:cNvPr id="21" name="Straight Arrow Connector 20">
            <a:extLst>
              <a:ext uri="{FF2B5EF4-FFF2-40B4-BE49-F238E27FC236}">
                <a16:creationId xmlns:a16="http://schemas.microsoft.com/office/drawing/2014/main" id="{E8C8B318-E971-CA8F-22DE-307E48064D42}"/>
              </a:ext>
            </a:extLst>
          </p:cNvPr>
          <p:cNvCxnSpPr>
            <a:cxnSpLocks/>
          </p:cNvCxnSpPr>
          <p:nvPr/>
        </p:nvCxnSpPr>
        <p:spPr>
          <a:xfrm flipV="1">
            <a:off x="115054" y="760095"/>
            <a:ext cx="7398266" cy="17809"/>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9EF1D40-DFD8-266C-D4D8-CCD6E8EF7573}"/>
              </a:ext>
            </a:extLst>
          </p:cNvPr>
          <p:cNvSpPr/>
          <p:nvPr/>
        </p:nvSpPr>
        <p:spPr>
          <a:xfrm>
            <a:off x="9379158" y="2488850"/>
            <a:ext cx="1247567" cy="716056"/>
          </a:xfrm>
          <a:prstGeom prst="rect">
            <a:avLst/>
          </a:prstGeom>
          <a:solidFill>
            <a:schemeClr val="tx1"/>
          </a:solidFill>
          <a:ln>
            <a:solidFill>
              <a:srgbClr val="FF0000"/>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 Isolation valve</a:t>
            </a:r>
          </a:p>
        </p:txBody>
      </p:sp>
      <p:cxnSp>
        <p:nvCxnSpPr>
          <p:cNvPr id="9" name="Straight Arrow Connector 8">
            <a:extLst>
              <a:ext uri="{FF2B5EF4-FFF2-40B4-BE49-F238E27FC236}">
                <a16:creationId xmlns:a16="http://schemas.microsoft.com/office/drawing/2014/main" id="{BD1EB78E-8198-45E9-4DF8-695B398E6F24}"/>
              </a:ext>
            </a:extLst>
          </p:cNvPr>
          <p:cNvCxnSpPr>
            <a:cxnSpLocks/>
            <a:stCxn id="8" idx="1"/>
            <a:endCxn id="13" idx="7"/>
          </p:cNvCxnSpPr>
          <p:nvPr/>
        </p:nvCxnSpPr>
        <p:spPr>
          <a:xfrm flipH="1">
            <a:off x="8018725" y="2846878"/>
            <a:ext cx="1360433" cy="1584981"/>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A161147-3564-48FF-9F31-4D4104CC7FDC}"/>
              </a:ext>
            </a:extLst>
          </p:cNvPr>
          <p:cNvSpPr/>
          <p:nvPr/>
        </p:nvSpPr>
        <p:spPr>
          <a:xfrm>
            <a:off x="1836391" y="1783129"/>
            <a:ext cx="1230024" cy="716056"/>
          </a:xfrm>
          <a:prstGeom prst="rect">
            <a:avLst/>
          </a:prstGeom>
          <a:solidFill>
            <a:schemeClr val="tx1"/>
          </a:solidFill>
          <a:ln>
            <a:solidFill>
              <a:srgbClr val="FF0000"/>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Check Valve</a:t>
            </a:r>
            <a:endPar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cs typeface="Arial"/>
            </a:endParaRPr>
          </a:p>
        </p:txBody>
      </p:sp>
      <p:cxnSp>
        <p:nvCxnSpPr>
          <p:cNvPr id="12" name="Straight Arrow Connector 11">
            <a:extLst>
              <a:ext uri="{FF2B5EF4-FFF2-40B4-BE49-F238E27FC236}">
                <a16:creationId xmlns:a16="http://schemas.microsoft.com/office/drawing/2014/main" id="{E38221CC-53B6-6F5F-8674-A2C8E5783893}"/>
              </a:ext>
            </a:extLst>
          </p:cNvPr>
          <p:cNvCxnSpPr>
            <a:cxnSpLocks/>
            <a:stCxn id="11" idx="3"/>
            <a:endCxn id="2" idx="2"/>
          </p:cNvCxnSpPr>
          <p:nvPr/>
        </p:nvCxnSpPr>
        <p:spPr>
          <a:xfrm>
            <a:off x="3066415" y="2141157"/>
            <a:ext cx="2717500" cy="70282"/>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9C942B1-F015-41C3-C952-1EAFF51F42FA}"/>
              </a:ext>
            </a:extLst>
          </p:cNvPr>
          <p:cNvSpPr/>
          <p:nvPr/>
        </p:nvSpPr>
        <p:spPr>
          <a:xfrm>
            <a:off x="5783915" y="2164831"/>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D2EE37F-3CFD-3BA8-8B5A-863D38A614DB}"/>
              </a:ext>
            </a:extLst>
          </p:cNvPr>
          <p:cNvSpPr/>
          <p:nvPr/>
        </p:nvSpPr>
        <p:spPr>
          <a:xfrm>
            <a:off x="7939161" y="4418208"/>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83322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0C7E14-E37E-4712-0C92-41095366E8E3}"/>
              </a:ext>
            </a:extLst>
          </p:cNvPr>
          <p:cNvPicPr>
            <a:picLocks noChangeAspect="1"/>
          </p:cNvPicPr>
          <p:nvPr/>
        </p:nvPicPr>
        <p:blipFill>
          <a:blip r:embed="rId2"/>
          <a:stretch>
            <a:fillRect/>
          </a:stretch>
        </p:blipFill>
        <p:spPr>
          <a:xfrm>
            <a:off x="9566187" y="3720411"/>
            <a:ext cx="2652020" cy="3102286"/>
          </a:xfrm>
          <a:prstGeom prst="rect">
            <a:avLst/>
          </a:prstGeom>
          <a:effectLst>
            <a:outerShdw blurRad="63500" dist="63500" dir="2700000" algn="tl" rotWithShape="0">
              <a:prstClr val="black">
                <a:alpha val="40000"/>
              </a:prstClr>
            </a:outerShdw>
          </a:effectLst>
        </p:spPr>
      </p:pic>
      <p:sp>
        <p:nvSpPr>
          <p:cNvPr id="3" name="Rectangle 2">
            <a:extLst>
              <a:ext uri="{FF2B5EF4-FFF2-40B4-BE49-F238E27FC236}">
                <a16:creationId xmlns:a16="http://schemas.microsoft.com/office/drawing/2014/main" id="{697DF849-4D94-A427-E8EA-A9AA90E006E0}"/>
              </a:ext>
            </a:extLst>
          </p:cNvPr>
          <p:cNvSpPr/>
          <p:nvPr/>
        </p:nvSpPr>
        <p:spPr>
          <a:xfrm>
            <a:off x="10901778" y="4891596"/>
            <a:ext cx="736846" cy="417252"/>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E35A293-9D58-9E8B-31C6-B6A5549A4A2C}"/>
              </a:ext>
            </a:extLst>
          </p:cNvPr>
          <p:cNvPicPr>
            <a:picLocks noChangeAspect="1"/>
          </p:cNvPicPr>
          <p:nvPr/>
        </p:nvPicPr>
        <p:blipFill>
          <a:blip r:embed="rId3"/>
          <a:stretch>
            <a:fillRect/>
          </a:stretch>
        </p:blipFill>
        <p:spPr>
          <a:xfrm>
            <a:off x="4395287" y="901665"/>
            <a:ext cx="4733514" cy="5884368"/>
          </a:xfrm>
          <a:prstGeom prst="rect">
            <a:avLst/>
          </a:prstGeom>
          <a:ln w="28575">
            <a:solidFill>
              <a:srgbClr val="ED1C24"/>
            </a:solidFill>
            <a:prstDash val="sysDash"/>
          </a:ln>
          <a:effectLst>
            <a:outerShdw blurRad="63500" dist="63500" dir="2700000" algn="tl" rotWithShape="0">
              <a:prstClr val="black">
                <a:alpha val="40000"/>
              </a:prstClr>
            </a:outerShdw>
          </a:effectLst>
        </p:spPr>
      </p:pic>
      <p:sp>
        <p:nvSpPr>
          <p:cNvPr id="8" name="Rectangle 7">
            <a:extLst>
              <a:ext uri="{FF2B5EF4-FFF2-40B4-BE49-F238E27FC236}">
                <a16:creationId xmlns:a16="http://schemas.microsoft.com/office/drawing/2014/main" id="{A5C27026-38B7-D01C-29C4-84F91BD14889}"/>
              </a:ext>
            </a:extLst>
          </p:cNvPr>
          <p:cNvSpPr/>
          <p:nvPr/>
        </p:nvSpPr>
        <p:spPr>
          <a:xfrm>
            <a:off x="1478121" y="3911600"/>
            <a:ext cx="2229944" cy="1326245"/>
          </a:xfrm>
          <a:prstGeom prst="rect">
            <a:avLst/>
          </a:prstGeom>
          <a:solidFill>
            <a:schemeClr val="tx1"/>
          </a:solidFill>
          <a:ln>
            <a:solidFill>
              <a:srgbClr val="FF0000"/>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#1 Unit is the Main unit and where the commercial remote wires to communicate with the system controller</a:t>
            </a:r>
          </a:p>
        </p:txBody>
      </p:sp>
      <p:cxnSp>
        <p:nvCxnSpPr>
          <p:cNvPr id="9" name="Straight Arrow Connector 8">
            <a:extLst>
              <a:ext uri="{FF2B5EF4-FFF2-40B4-BE49-F238E27FC236}">
                <a16:creationId xmlns:a16="http://schemas.microsoft.com/office/drawing/2014/main" id="{FE383BFB-E65B-E939-9461-96AC3069E867}"/>
              </a:ext>
            </a:extLst>
          </p:cNvPr>
          <p:cNvCxnSpPr>
            <a:cxnSpLocks/>
            <a:stCxn id="8" idx="3"/>
            <a:endCxn id="2" idx="2"/>
          </p:cNvCxnSpPr>
          <p:nvPr/>
        </p:nvCxnSpPr>
        <p:spPr>
          <a:xfrm flipV="1">
            <a:off x="3708065" y="3797242"/>
            <a:ext cx="2216497" cy="777481"/>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4D06339-5D26-294F-D69D-8F3DD9E27863}"/>
              </a:ext>
            </a:extLst>
          </p:cNvPr>
          <p:cNvSpPr/>
          <p:nvPr/>
        </p:nvSpPr>
        <p:spPr>
          <a:xfrm>
            <a:off x="1478121" y="2103869"/>
            <a:ext cx="1970495" cy="665721"/>
          </a:xfrm>
          <a:prstGeom prst="rect">
            <a:avLst/>
          </a:prstGeom>
          <a:solidFill>
            <a:schemeClr val="tx1"/>
          </a:solidFill>
          <a:ln>
            <a:solidFill>
              <a:srgbClr val="FF0000"/>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Labeled (System Controller) Installed</a:t>
            </a:r>
          </a:p>
        </p:txBody>
      </p:sp>
      <p:cxnSp>
        <p:nvCxnSpPr>
          <p:cNvPr id="12" name="Straight Arrow Connector 11">
            <a:extLst>
              <a:ext uri="{FF2B5EF4-FFF2-40B4-BE49-F238E27FC236}">
                <a16:creationId xmlns:a16="http://schemas.microsoft.com/office/drawing/2014/main" id="{2BAA6D79-1705-DA30-4642-5E552E871C4C}"/>
              </a:ext>
            </a:extLst>
          </p:cNvPr>
          <p:cNvCxnSpPr>
            <a:cxnSpLocks/>
            <a:stCxn id="10" idx="3"/>
            <a:endCxn id="6" idx="1"/>
          </p:cNvCxnSpPr>
          <p:nvPr/>
        </p:nvCxnSpPr>
        <p:spPr>
          <a:xfrm>
            <a:off x="3448616" y="2436730"/>
            <a:ext cx="1204470" cy="586767"/>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DA03251-CB4E-7DA2-0BB6-0225EBBADAA9}"/>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16" name="Title 1">
            <a:extLst>
              <a:ext uri="{FF2B5EF4-FFF2-40B4-BE49-F238E27FC236}">
                <a16:creationId xmlns:a16="http://schemas.microsoft.com/office/drawing/2014/main" id="{15C4F0A1-93C0-5535-5DB2-8992C7F0D8E0}"/>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17" name="Picture 16">
            <a:extLst>
              <a:ext uri="{FF2B5EF4-FFF2-40B4-BE49-F238E27FC236}">
                <a16:creationId xmlns:a16="http://schemas.microsoft.com/office/drawing/2014/main" id="{A2E7E9BE-8923-5511-4EEE-9BE826D6B7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9415A5A-AFEE-BB52-14E6-07BEDE17488E}"/>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SYSTEM CONTROLLER</a:t>
            </a:r>
          </a:p>
        </p:txBody>
      </p:sp>
      <p:cxnSp>
        <p:nvCxnSpPr>
          <p:cNvPr id="19" name="Straight Arrow Connector 18">
            <a:extLst>
              <a:ext uri="{FF2B5EF4-FFF2-40B4-BE49-F238E27FC236}">
                <a16:creationId xmlns:a16="http://schemas.microsoft.com/office/drawing/2014/main" id="{05C8FEF9-3245-0ACE-48BB-CB06C37941BD}"/>
              </a:ext>
            </a:extLst>
          </p:cNvPr>
          <p:cNvCxnSpPr>
            <a:cxnSpLocks/>
          </p:cNvCxnSpPr>
          <p:nvPr/>
        </p:nvCxnSpPr>
        <p:spPr>
          <a:xfrm flipV="1">
            <a:off x="115054" y="760095"/>
            <a:ext cx="10777143" cy="17809"/>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3247698-9F1C-EE56-1337-DE30F678BE9F}"/>
              </a:ext>
            </a:extLst>
          </p:cNvPr>
          <p:cNvSpPr/>
          <p:nvPr/>
        </p:nvSpPr>
        <p:spPr>
          <a:xfrm>
            <a:off x="4639435" y="3009846"/>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A7D0613D-7348-1ED9-51BF-3213B8489275}"/>
              </a:ext>
            </a:extLst>
          </p:cNvPr>
          <p:cNvSpPr/>
          <p:nvPr/>
        </p:nvSpPr>
        <p:spPr>
          <a:xfrm>
            <a:off x="5924562" y="3750634"/>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67098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93C073-2232-452F-298A-AD0FC8E9907C}"/>
              </a:ext>
            </a:extLst>
          </p:cNvPr>
          <p:cNvPicPr>
            <a:picLocks noChangeAspect="1"/>
          </p:cNvPicPr>
          <p:nvPr/>
        </p:nvPicPr>
        <p:blipFill>
          <a:blip r:embed="rId2"/>
          <a:stretch>
            <a:fillRect/>
          </a:stretch>
        </p:blipFill>
        <p:spPr>
          <a:xfrm>
            <a:off x="9566187" y="3720411"/>
            <a:ext cx="2652020" cy="3102286"/>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AA5D49FC-BA2D-E162-35F6-580CF2DA5B8F}"/>
              </a:ext>
            </a:extLst>
          </p:cNvPr>
          <p:cNvPicPr>
            <a:picLocks noChangeAspect="1"/>
          </p:cNvPicPr>
          <p:nvPr/>
        </p:nvPicPr>
        <p:blipFill>
          <a:blip r:embed="rId3"/>
          <a:stretch>
            <a:fillRect/>
          </a:stretch>
        </p:blipFill>
        <p:spPr>
          <a:xfrm>
            <a:off x="2363300" y="916050"/>
            <a:ext cx="7118955" cy="4475099"/>
          </a:xfrm>
          <a:prstGeom prst="rect">
            <a:avLst/>
          </a:prstGeom>
          <a:ln w="28575">
            <a:solidFill>
              <a:srgbClr val="ED1C24"/>
            </a:solidFill>
            <a:prstDash val="sysDash"/>
          </a:ln>
          <a:effectLst>
            <a:outerShdw blurRad="63500" dist="63500" dir="2700000" algn="tl" rotWithShape="0">
              <a:prstClr val="black">
                <a:alpha val="40000"/>
              </a:prstClr>
            </a:outerShdw>
          </a:effectLst>
        </p:spPr>
      </p:pic>
      <p:sp>
        <p:nvSpPr>
          <p:cNvPr id="5" name="Rectangle 4">
            <a:extLst>
              <a:ext uri="{FF2B5EF4-FFF2-40B4-BE49-F238E27FC236}">
                <a16:creationId xmlns:a16="http://schemas.microsoft.com/office/drawing/2014/main" id="{D15EAAAC-4829-953A-D246-5465B4468839}"/>
              </a:ext>
            </a:extLst>
          </p:cNvPr>
          <p:cNvSpPr/>
          <p:nvPr/>
        </p:nvSpPr>
        <p:spPr>
          <a:xfrm>
            <a:off x="10157533" y="5743851"/>
            <a:ext cx="1649768" cy="417252"/>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FE283E50-229A-C232-2CA8-D3F47E9E7E03}"/>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2" name="Title 1">
            <a:extLst>
              <a:ext uri="{FF2B5EF4-FFF2-40B4-BE49-F238E27FC236}">
                <a16:creationId xmlns:a16="http://schemas.microsoft.com/office/drawing/2014/main" id="{1B47E0B5-E70B-EF0E-5ADE-A922DADE44DA}"/>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18" name="Picture 17">
            <a:extLst>
              <a:ext uri="{FF2B5EF4-FFF2-40B4-BE49-F238E27FC236}">
                <a16:creationId xmlns:a16="http://schemas.microsoft.com/office/drawing/2014/main" id="{627C98A2-D1C1-A16C-77D3-6F3EEE9BA98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91F40337-959B-7402-5056-0F85A4F6444E}"/>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WATER/GAS CONNECTIONS</a:t>
            </a:r>
          </a:p>
        </p:txBody>
      </p:sp>
      <p:cxnSp>
        <p:nvCxnSpPr>
          <p:cNvPr id="20" name="Straight Arrow Connector 19">
            <a:extLst>
              <a:ext uri="{FF2B5EF4-FFF2-40B4-BE49-F238E27FC236}">
                <a16:creationId xmlns:a16="http://schemas.microsoft.com/office/drawing/2014/main" id="{9F0A9EA8-C605-4FB7-7D2E-0402A6799CB1}"/>
              </a:ext>
            </a:extLst>
          </p:cNvPr>
          <p:cNvCxnSpPr>
            <a:cxnSpLocks/>
          </p:cNvCxnSpPr>
          <p:nvPr/>
        </p:nvCxnSpPr>
        <p:spPr>
          <a:xfrm flipV="1">
            <a:off x="115054" y="760095"/>
            <a:ext cx="11745252" cy="17809"/>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EA2199-A859-33F0-9077-5B6B7643C97C}"/>
              </a:ext>
            </a:extLst>
          </p:cNvPr>
          <p:cNvSpPr/>
          <p:nvPr/>
        </p:nvSpPr>
        <p:spPr>
          <a:xfrm>
            <a:off x="5477647" y="5680112"/>
            <a:ext cx="1297968" cy="80023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Cold Water Isolation Valve</a:t>
            </a:r>
          </a:p>
        </p:txBody>
      </p:sp>
      <p:cxnSp>
        <p:nvCxnSpPr>
          <p:cNvPr id="13" name="Straight Arrow Connector 12">
            <a:extLst>
              <a:ext uri="{FF2B5EF4-FFF2-40B4-BE49-F238E27FC236}">
                <a16:creationId xmlns:a16="http://schemas.microsoft.com/office/drawing/2014/main" id="{A28B9B04-E898-CC98-0641-A85718C89C61}"/>
              </a:ext>
            </a:extLst>
          </p:cNvPr>
          <p:cNvCxnSpPr>
            <a:cxnSpLocks/>
            <a:stCxn id="10" idx="0"/>
            <a:endCxn id="8" idx="3"/>
          </p:cNvCxnSpPr>
          <p:nvPr/>
        </p:nvCxnSpPr>
        <p:spPr>
          <a:xfrm flipV="1">
            <a:off x="3571708" y="4270271"/>
            <a:ext cx="1448674" cy="1409841"/>
          </a:xfrm>
          <a:prstGeom prst="straightConnector1">
            <a:avLst/>
          </a:prstGeom>
          <a:ln w="38100">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6224A2F-2533-4F9D-7B6F-C3F7DBB20ABC}"/>
              </a:ext>
            </a:extLst>
          </p:cNvPr>
          <p:cNvCxnSpPr>
            <a:cxnSpLocks/>
            <a:stCxn id="11" idx="0"/>
            <a:endCxn id="7" idx="5"/>
          </p:cNvCxnSpPr>
          <p:nvPr/>
        </p:nvCxnSpPr>
        <p:spPr>
          <a:xfrm flipH="1" flipV="1">
            <a:off x="5463996" y="4485118"/>
            <a:ext cx="662635" cy="1194994"/>
          </a:xfrm>
          <a:prstGeom prst="straightConnector1">
            <a:avLst/>
          </a:prstGeom>
          <a:ln w="38100">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840AA77-6DF7-B7A0-1D0E-8F2448EBA5C5}"/>
              </a:ext>
            </a:extLst>
          </p:cNvPr>
          <p:cNvCxnSpPr>
            <a:cxnSpLocks/>
            <a:stCxn id="12" idx="0"/>
            <a:endCxn id="6" idx="5"/>
          </p:cNvCxnSpPr>
          <p:nvPr/>
        </p:nvCxnSpPr>
        <p:spPr>
          <a:xfrm flipH="1" flipV="1">
            <a:off x="6282116" y="4550983"/>
            <a:ext cx="2167912" cy="1129129"/>
          </a:xfrm>
          <a:prstGeom prst="straightConnector1">
            <a:avLst/>
          </a:prstGeom>
          <a:ln w="38100">
            <a:solidFill>
              <a:srgbClr val="ED1C24"/>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455B9B5-5EB9-85BD-94F5-C3A5EE458BB4}"/>
              </a:ext>
            </a:extLst>
          </p:cNvPr>
          <p:cNvSpPr/>
          <p:nvPr/>
        </p:nvSpPr>
        <p:spPr>
          <a:xfrm>
            <a:off x="7817797" y="5680112"/>
            <a:ext cx="1264462" cy="80023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Gas Valve w/ Union</a:t>
            </a:r>
          </a:p>
        </p:txBody>
      </p:sp>
      <p:sp>
        <p:nvSpPr>
          <p:cNvPr id="10" name="Rectangle 9">
            <a:extLst>
              <a:ext uri="{FF2B5EF4-FFF2-40B4-BE49-F238E27FC236}">
                <a16:creationId xmlns:a16="http://schemas.microsoft.com/office/drawing/2014/main" id="{A0013C8E-BC9D-EF84-8697-5C2C7B8A84BA}"/>
              </a:ext>
            </a:extLst>
          </p:cNvPr>
          <p:cNvSpPr/>
          <p:nvPr/>
        </p:nvSpPr>
        <p:spPr>
          <a:xfrm>
            <a:off x="2707950" y="5680112"/>
            <a:ext cx="1727515" cy="80023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Hot Water Isolation Valve w/ PRV</a:t>
            </a:r>
          </a:p>
        </p:txBody>
      </p:sp>
      <p:sp>
        <p:nvSpPr>
          <p:cNvPr id="6" name="Oval 5">
            <a:extLst>
              <a:ext uri="{FF2B5EF4-FFF2-40B4-BE49-F238E27FC236}">
                <a16:creationId xmlns:a16="http://schemas.microsoft.com/office/drawing/2014/main" id="{2CCBB2BF-1705-C7F3-8BFC-20E6DB80C416}"/>
              </a:ext>
            </a:extLst>
          </p:cNvPr>
          <p:cNvSpPr/>
          <p:nvPr/>
        </p:nvSpPr>
        <p:spPr>
          <a:xfrm>
            <a:off x="6202552" y="4471419"/>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0885758-DD43-7AE8-5732-745404D264FC}"/>
              </a:ext>
            </a:extLst>
          </p:cNvPr>
          <p:cNvSpPr/>
          <p:nvPr/>
        </p:nvSpPr>
        <p:spPr>
          <a:xfrm>
            <a:off x="5384432" y="4405554"/>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E0334DB9-73D4-778A-81A1-92BD4B07471B}"/>
              </a:ext>
            </a:extLst>
          </p:cNvPr>
          <p:cNvSpPr/>
          <p:nvPr/>
        </p:nvSpPr>
        <p:spPr>
          <a:xfrm>
            <a:off x="5006731" y="4190707"/>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32755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C86C66-0CB0-64C5-2DAC-6A707C7CC7A9}"/>
              </a:ext>
            </a:extLst>
          </p:cNvPr>
          <p:cNvPicPr>
            <a:picLocks noChangeAspect="1"/>
          </p:cNvPicPr>
          <p:nvPr/>
        </p:nvPicPr>
        <p:blipFill>
          <a:blip r:embed="rId2"/>
          <a:stretch>
            <a:fillRect/>
          </a:stretch>
        </p:blipFill>
        <p:spPr>
          <a:xfrm>
            <a:off x="9566187" y="3720411"/>
            <a:ext cx="2652020" cy="3102286"/>
          </a:xfrm>
          <a:prstGeom prst="rect">
            <a:avLst/>
          </a:prstGeom>
          <a:effectLst>
            <a:outerShdw blurRad="63500" dist="63500" dir="2700000" algn="tl" rotWithShape="0">
              <a:prstClr val="black">
                <a:alpha val="40000"/>
              </a:prstClr>
            </a:outerShdw>
          </a:effectLst>
        </p:spPr>
      </p:pic>
      <p:sp>
        <p:nvSpPr>
          <p:cNvPr id="3" name="Rectangle 2">
            <a:extLst>
              <a:ext uri="{FF2B5EF4-FFF2-40B4-BE49-F238E27FC236}">
                <a16:creationId xmlns:a16="http://schemas.microsoft.com/office/drawing/2014/main" id="{8CE4B5AA-BBA9-90A7-B446-E10114FA0C02}"/>
              </a:ext>
            </a:extLst>
          </p:cNvPr>
          <p:cNvSpPr/>
          <p:nvPr/>
        </p:nvSpPr>
        <p:spPr>
          <a:xfrm>
            <a:off x="11606072" y="5696851"/>
            <a:ext cx="301841" cy="417252"/>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642037-F637-C7A3-FEC2-CF88B28F5E88}"/>
              </a:ext>
            </a:extLst>
          </p:cNvPr>
          <p:cNvPicPr>
            <a:picLocks noChangeAspect="1"/>
          </p:cNvPicPr>
          <p:nvPr/>
        </p:nvPicPr>
        <p:blipFill>
          <a:blip r:embed="rId3"/>
          <a:stretch>
            <a:fillRect/>
          </a:stretch>
        </p:blipFill>
        <p:spPr>
          <a:xfrm>
            <a:off x="3676650" y="909320"/>
            <a:ext cx="4420987" cy="5777642"/>
          </a:xfrm>
          <a:prstGeom prst="rect">
            <a:avLst/>
          </a:prstGeom>
          <a:ln w="28575">
            <a:solidFill>
              <a:srgbClr val="ED1C24"/>
            </a:solidFill>
            <a:prstDash val="sysDash"/>
          </a:ln>
          <a:effectLst>
            <a:outerShdw blurRad="63500" dist="635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A2DD9713-A074-19E6-46E5-B3A39009586E}"/>
              </a:ext>
            </a:extLst>
          </p:cNvPr>
          <p:cNvCxnSpPr>
            <a:cxnSpLocks/>
            <a:stCxn id="8" idx="1"/>
            <a:endCxn id="2" idx="7"/>
          </p:cNvCxnSpPr>
          <p:nvPr/>
        </p:nvCxnSpPr>
        <p:spPr>
          <a:xfrm flipH="1">
            <a:off x="7608216" y="2070404"/>
            <a:ext cx="1009911" cy="1870665"/>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EA1CB13-652E-93F6-251B-97C68C95543B}"/>
              </a:ext>
            </a:extLst>
          </p:cNvPr>
          <p:cNvCxnSpPr>
            <a:cxnSpLocks/>
            <a:stCxn id="18" idx="1"/>
            <a:endCxn id="6" idx="7"/>
          </p:cNvCxnSpPr>
          <p:nvPr/>
        </p:nvCxnSpPr>
        <p:spPr>
          <a:xfrm flipH="1">
            <a:off x="7575260" y="3309489"/>
            <a:ext cx="1042867" cy="1489125"/>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53F4954-6FE7-93A5-8951-44F42109AF2A}"/>
              </a:ext>
            </a:extLst>
          </p:cNvPr>
          <p:cNvCxnSpPr>
            <a:cxnSpLocks/>
            <a:stCxn id="17" idx="1"/>
            <a:endCxn id="19" idx="6"/>
          </p:cNvCxnSpPr>
          <p:nvPr/>
        </p:nvCxnSpPr>
        <p:spPr>
          <a:xfrm flipH="1" flipV="1">
            <a:off x="6750627" y="5575139"/>
            <a:ext cx="904492" cy="373541"/>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1EF78E2-C53D-F8CB-6038-74CFC18F5179}"/>
              </a:ext>
            </a:extLst>
          </p:cNvPr>
          <p:cNvCxnSpPr>
            <a:cxnSpLocks/>
            <a:stCxn id="16" idx="3"/>
            <a:endCxn id="21" idx="2"/>
          </p:cNvCxnSpPr>
          <p:nvPr/>
        </p:nvCxnSpPr>
        <p:spPr>
          <a:xfrm>
            <a:off x="2911062" y="5511631"/>
            <a:ext cx="2413011" cy="390441"/>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5231890-EE4B-4E8C-0FE0-D2B21DB9AD94}"/>
              </a:ext>
            </a:extLst>
          </p:cNvPr>
          <p:cNvSpPr/>
          <p:nvPr/>
        </p:nvSpPr>
        <p:spPr>
          <a:xfrm>
            <a:off x="1293840" y="5136906"/>
            <a:ext cx="1617222" cy="749450"/>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1 ½” Cold Water Manifold, End</a:t>
            </a:r>
          </a:p>
        </p:txBody>
      </p:sp>
      <p:sp>
        <p:nvSpPr>
          <p:cNvPr id="17" name="Rectangle 16">
            <a:extLst>
              <a:ext uri="{FF2B5EF4-FFF2-40B4-BE49-F238E27FC236}">
                <a16:creationId xmlns:a16="http://schemas.microsoft.com/office/drawing/2014/main" id="{048ECA15-6394-09EF-B45C-17B6B79216E2}"/>
              </a:ext>
            </a:extLst>
          </p:cNvPr>
          <p:cNvSpPr/>
          <p:nvPr/>
        </p:nvSpPr>
        <p:spPr>
          <a:xfrm>
            <a:off x="7655119" y="5621746"/>
            <a:ext cx="1617222" cy="653867"/>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a:solidFill>
                  <a:prstClr val="white"/>
                </a:solidFill>
                <a:latin typeface="Franklin Gothic Medium" panose="020B0603020102020204" pitchFamily="34" charset="0"/>
              </a:rPr>
              <a:t>1 ½” </a:t>
            </a: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Gas Manifold, End</a:t>
            </a:r>
          </a:p>
        </p:txBody>
      </p:sp>
      <p:sp>
        <p:nvSpPr>
          <p:cNvPr id="18" name="Rectangle 17">
            <a:extLst>
              <a:ext uri="{FF2B5EF4-FFF2-40B4-BE49-F238E27FC236}">
                <a16:creationId xmlns:a16="http://schemas.microsoft.com/office/drawing/2014/main" id="{A260D4BE-FDFB-0CA5-FF0A-C0FAFF5B89E8}"/>
              </a:ext>
            </a:extLst>
          </p:cNvPr>
          <p:cNvSpPr/>
          <p:nvPr/>
        </p:nvSpPr>
        <p:spPr>
          <a:xfrm>
            <a:off x="8618127" y="2898567"/>
            <a:ext cx="1617222" cy="821844"/>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a:solidFill>
                  <a:prstClr val="white"/>
                </a:solidFill>
                <a:latin typeface="Franklin Gothic Medium" panose="020B0603020102020204" pitchFamily="34" charset="0"/>
              </a:rPr>
              <a:t>1 ½” </a:t>
            </a: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Hot Water Manifold, End</a:t>
            </a:r>
          </a:p>
        </p:txBody>
      </p:sp>
      <p:pic>
        <p:nvPicPr>
          <p:cNvPr id="20" name="Picture 19">
            <a:extLst>
              <a:ext uri="{FF2B5EF4-FFF2-40B4-BE49-F238E27FC236}">
                <a16:creationId xmlns:a16="http://schemas.microsoft.com/office/drawing/2014/main" id="{E5ECD2AB-9916-6EBB-17F5-583140C2D42F}"/>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22" name="Title 1">
            <a:extLst>
              <a:ext uri="{FF2B5EF4-FFF2-40B4-BE49-F238E27FC236}">
                <a16:creationId xmlns:a16="http://schemas.microsoft.com/office/drawing/2014/main" id="{2970B95F-F3A5-832D-E181-6DE3DBBC256B}"/>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23" name="Picture 22">
            <a:extLst>
              <a:ext uri="{FF2B5EF4-FFF2-40B4-BE49-F238E27FC236}">
                <a16:creationId xmlns:a16="http://schemas.microsoft.com/office/drawing/2014/main" id="{AB1A846C-5050-6353-AE03-3384D81BDD1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FA3254A1-E0AF-91ED-8CA0-4A5B8E24AFB4}"/>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MANIFOLDS</a:t>
            </a:r>
          </a:p>
        </p:txBody>
      </p:sp>
      <p:cxnSp>
        <p:nvCxnSpPr>
          <p:cNvPr id="25" name="Straight Arrow Connector 24">
            <a:extLst>
              <a:ext uri="{FF2B5EF4-FFF2-40B4-BE49-F238E27FC236}">
                <a16:creationId xmlns:a16="http://schemas.microsoft.com/office/drawing/2014/main" id="{CD60D601-A543-B6AF-054E-0DCFA725F964}"/>
              </a:ext>
            </a:extLst>
          </p:cNvPr>
          <p:cNvCxnSpPr>
            <a:cxnSpLocks/>
          </p:cNvCxnSpPr>
          <p:nvPr/>
        </p:nvCxnSpPr>
        <p:spPr>
          <a:xfrm flipV="1">
            <a:off x="115054" y="760095"/>
            <a:ext cx="7720099" cy="17809"/>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74A983D4-E6D6-D78B-0D71-F322B772D0CA}"/>
              </a:ext>
            </a:extLst>
          </p:cNvPr>
          <p:cNvSpPr/>
          <p:nvPr/>
        </p:nvSpPr>
        <p:spPr>
          <a:xfrm>
            <a:off x="7528652" y="3927418"/>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2149D3BE-73B1-2C7B-6BE2-3F1A008B11AC}"/>
              </a:ext>
            </a:extLst>
          </p:cNvPr>
          <p:cNvSpPr/>
          <p:nvPr/>
        </p:nvSpPr>
        <p:spPr>
          <a:xfrm>
            <a:off x="7495696" y="4784963"/>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648B2C21-D402-16D9-99A2-59EBA97DBEE9}"/>
              </a:ext>
            </a:extLst>
          </p:cNvPr>
          <p:cNvSpPr/>
          <p:nvPr/>
        </p:nvSpPr>
        <p:spPr>
          <a:xfrm>
            <a:off x="6657412" y="5528531"/>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B1A0B3D-E918-6758-F8E8-1EBCD39AF5D6}"/>
              </a:ext>
            </a:extLst>
          </p:cNvPr>
          <p:cNvSpPr/>
          <p:nvPr/>
        </p:nvSpPr>
        <p:spPr>
          <a:xfrm>
            <a:off x="5324073" y="5855464"/>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659DA16-1BBB-7D60-5689-B691BF92D817}"/>
              </a:ext>
            </a:extLst>
          </p:cNvPr>
          <p:cNvSpPr/>
          <p:nvPr/>
        </p:nvSpPr>
        <p:spPr>
          <a:xfrm>
            <a:off x="8618127" y="1707002"/>
            <a:ext cx="1824559" cy="726803"/>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¾” Condensate Drain, Open</a:t>
            </a:r>
          </a:p>
        </p:txBody>
      </p:sp>
    </p:spTree>
    <p:extLst>
      <p:ext uri="{BB962C8B-B14F-4D97-AF65-F5344CB8AC3E}">
        <p14:creationId xmlns:p14="http://schemas.microsoft.com/office/powerpoint/2010/main" val="17684190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F4F2-C5C0-7A41-CF60-2BEA07AF5E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31B6D7-BD73-4386-DA7C-21EC2691EB2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254000" y="1389052"/>
            <a:ext cx="11511280" cy="977967"/>
          </a:xfrm>
          <a:prstGeom prst="rect">
            <a:avLst/>
          </a:prstGeom>
          <a:effectLst>
            <a:outerShdw blurRad="50800" dist="63500" dir="2700000" algn="tl" rotWithShape="0">
              <a:prstClr val="black">
                <a:alpha val="40000"/>
              </a:prstClr>
            </a:outerShdw>
          </a:effectLst>
        </p:spPr>
      </p:pic>
      <p:sp>
        <p:nvSpPr>
          <p:cNvPr id="2" name="TextBox 5">
            <a:extLst>
              <a:ext uri="{FF2B5EF4-FFF2-40B4-BE49-F238E27FC236}">
                <a16:creationId xmlns:a16="http://schemas.microsoft.com/office/drawing/2014/main" id="{322CE3A2-D0A3-AB1B-FD23-CEBCA4FB7E2C}"/>
              </a:ext>
            </a:extLst>
          </p:cNvPr>
          <p:cNvSpPr txBox="1"/>
          <p:nvPr/>
        </p:nvSpPr>
        <p:spPr>
          <a:xfrm>
            <a:off x="-132081" y="760935"/>
            <a:ext cx="12324071" cy="629920"/>
          </a:xfrm>
          <a:prstGeom prst="rect">
            <a:avLst/>
          </a:prstGeom>
          <a:effectLst>
            <a:outerShdw blurRad="63500" dist="63500" dir="2700000" algn="tl" rotWithShape="0">
              <a:prstClr val="black">
                <a:alpha val="40000"/>
              </a:prstClr>
            </a:outerShdw>
          </a:effectLst>
        </p:spPr>
        <p:txBody>
          <a:bodyPr vert="horz" lIns="228600" tIns="228600" rIns="2286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spcBef>
                <a:spcPct val="0"/>
              </a:spcBef>
              <a:spcAft>
                <a:spcPts val="600"/>
              </a:spcAft>
            </a:pPr>
            <a:r>
              <a:rPr lang="en-US" sz="2800" spc="-150" dirty="0">
                <a:solidFill>
                  <a:schemeClr val="bg1"/>
                </a:solidFill>
                <a:latin typeface="Franklin Gothic Book" panose="020B0503020102020204" pitchFamily="34" charset="0"/>
                <a:ea typeface="+mj-ea"/>
                <a:cs typeface="+mj-cs"/>
              </a:rPr>
              <a:t>Flow Rates and Pressure Loss</a:t>
            </a:r>
          </a:p>
        </p:txBody>
      </p:sp>
      <p:pic>
        <p:nvPicPr>
          <p:cNvPr id="8" name="Picture 7">
            <a:extLst>
              <a:ext uri="{FF2B5EF4-FFF2-40B4-BE49-F238E27FC236}">
                <a16:creationId xmlns:a16="http://schemas.microsoft.com/office/drawing/2014/main" id="{A210E7F2-FF33-9A31-9879-395ADBB754F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9117"/>
          <a:stretch>
            <a:fillRect/>
          </a:stretch>
        </p:blipFill>
        <p:spPr>
          <a:xfrm>
            <a:off x="2122431" y="2470651"/>
            <a:ext cx="7385644" cy="4328160"/>
          </a:xfrm>
          <a:prstGeom prst="rect">
            <a:avLst/>
          </a:prstGeom>
          <a:effectLst>
            <a:outerShdw blurRad="50800" dist="63500" dir="2700000" algn="tl" rotWithShape="0">
              <a:prstClr val="black">
                <a:alpha val="40000"/>
              </a:prstClr>
            </a:outerShdw>
          </a:effectLst>
        </p:spPr>
      </p:pic>
      <p:sp>
        <p:nvSpPr>
          <p:cNvPr id="9" name="Title 1">
            <a:extLst>
              <a:ext uri="{FF2B5EF4-FFF2-40B4-BE49-F238E27FC236}">
                <a16:creationId xmlns:a16="http://schemas.microsoft.com/office/drawing/2014/main" id="{A8FEC5FC-1734-F758-EA29-23273DB5F11C}"/>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NC380-SV-ASME</a:t>
            </a:r>
          </a:p>
        </p:txBody>
      </p:sp>
      <p:cxnSp>
        <p:nvCxnSpPr>
          <p:cNvPr id="11" name="Straight Arrow Connector 10">
            <a:extLst>
              <a:ext uri="{FF2B5EF4-FFF2-40B4-BE49-F238E27FC236}">
                <a16:creationId xmlns:a16="http://schemas.microsoft.com/office/drawing/2014/main" id="{16895422-24A7-75F8-A763-0C4417C71255}"/>
              </a:ext>
            </a:extLst>
          </p:cNvPr>
          <p:cNvCxnSpPr>
            <a:cxnSpLocks/>
          </p:cNvCxnSpPr>
          <p:nvPr/>
        </p:nvCxnSpPr>
        <p:spPr>
          <a:xfrm>
            <a:off x="115054" y="777904"/>
            <a:ext cx="51579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27CFD10-AEF4-8058-D945-B7F6D3DD965B}"/>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49323823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CFE2789-10CC-C484-4BB9-1091E88E9D4E}"/>
              </a:ext>
            </a:extLst>
          </p:cNvPr>
          <p:cNvPicPr>
            <a:picLocks noChangeAspect="1"/>
          </p:cNvPicPr>
          <p:nvPr/>
        </p:nvPicPr>
        <p:blipFill>
          <a:blip r:embed="rId2"/>
          <a:stretch>
            <a:fillRect/>
          </a:stretch>
        </p:blipFill>
        <p:spPr>
          <a:xfrm>
            <a:off x="9566187" y="3720411"/>
            <a:ext cx="2652020" cy="3102286"/>
          </a:xfrm>
          <a:prstGeom prst="rect">
            <a:avLst/>
          </a:prstGeom>
          <a:effectLst>
            <a:outerShdw blurRad="63500" dist="63500" dir="2700000" algn="tl" rotWithShape="0">
              <a:prstClr val="black">
                <a:alpha val="40000"/>
              </a:prstClr>
            </a:outerShdw>
          </a:effectLst>
        </p:spPr>
      </p:pic>
      <p:sp>
        <p:nvSpPr>
          <p:cNvPr id="3" name="Rectangle 2">
            <a:extLst>
              <a:ext uri="{FF2B5EF4-FFF2-40B4-BE49-F238E27FC236}">
                <a16:creationId xmlns:a16="http://schemas.microsoft.com/office/drawing/2014/main" id="{BA7B8C3E-5296-499C-751E-04DAF133989F}"/>
              </a:ext>
            </a:extLst>
          </p:cNvPr>
          <p:cNvSpPr/>
          <p:nvPr/>
        </p:nvSpPr>
        <p:spPr>
          <a:xfrm>
            <a:off x="11469950" y="3885705"/>
            <a:ext cx="514904" cy="828338"/>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C10994F-5C1B-73DB-50D1-CDA800D97087}"/>
              </a:ext>
            </a:extLst>
          </p:cNvPr>
          <p:cNvPicPr>
            <a:picLocks noChangeAspect="1"/>
          </p:cNvPicPr>
          <p:nvPr/>
        </p:nvPicPr>
        <p:blipFill>
          <a:blip r:embed="rId3"/>
          <a:stretch>
            <a:fillRect/>
          </a:stretch>
        </p:blipFill>
        <p:spPr>
          <a:xfrm>
            <a:off x="130363" y="1585016"/>
            <a:ext cx="3824021" cy="4618302"/>
          </a:xfrm>
          <a:prstGeom prst="rect">
            <a:avLst/>
          </a:prstGeom>
          <a:ln w="28575">
            <a:solidFill>
              <a:srgbClr val="ED1C24"/>
            </a:solidFill>
            <a:prstDash val="sysDash"/>
          </a:ln>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8BEECAB2-71D8-A04A-FEA7-93FEE962D4EA}"/>
              </a:ext>
            </a:extLst>
          </p:cNvPr>
          <p:cNvPicPr>
            <a:picLocks noChangeAspect="1"/>
          </p:cNvPicPr>
          <p:nvPr/>
        </p:nvPicPr>
        <p:blipFill>
          <a:blip r:embed="rId4"/>
          <a:stretch>
            <a:fillRect/>
          </a:stretch>
        </p:blipFill>
        <p:spPr>
          <a:xfrm>
            <a:off x="6497169" y="3030508"/>
            <a:ext cx="2783124" cy="3634361"/>
          </a:xfrm>
          <a:prstGeom prst="rect">
            <a:avLst/>
          </a:prstGeom>
          <a:ln w="28575">
            <a:solidFill>
              <a:srgbClr val="FF0000"/>
            </a:solidFill>
            <a:prstDash val="sysDash"/>
          </a:ln>
          <a:effectLst>
            <a:outerShdw blurRad="635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6DF33036-216D-6F94-98CF-807BDE3D9FAF}"/>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23" name="Title 1">
            <a:extLst>
              <a:ext uri="{FF2B5EF4-FFF2-40B4-BE49-F238E27FC236}">
                <a16:creationId xmlns:a16="http://schemas.microsoft.com/office/drawing/2014/main" id="{9956C984-D8DD-7EB3-D203-D4E1523FC92E}"/>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24" name="Picture 23">
            <a:extLst>
              <a:ext uri="{FF2B5EF4-FFF2-40B4-BE49-F238E27FC236}">
                <a16:creationId xmlns:a16="http://schemas.microsoft.com/office/drawing/2014/main" id="{1D3977AE-C677-B9ED-3F4C-6DCD8DC4ACC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455333A2-84EC-4AB8-1183-7F6123E654A4}"/>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EXPANSION TANK CONNECTION</a:t>
            </a:r>
          </a:p>
        </p:txBody>
      </p:sp>
      <p:cxnSp>
        <p:nvCxnSpPr>
          <p:cNvPr id="26" name="Straight Arrow Connector 25">
            <a:extLst>
              <a:ext uri="{FF2B5EF4-FFF2-40B4-BE49-F238E27FC236}">
                <a16:creationId xmlns:a16="http://schemas.microsoft.com/office/drawing/2014/main" id="{729357D8-9900-1C89-527C-72A35CEC0988}"/>
              </a:ext>
            </a:extLst>
          </p:cNvPr>
          <p:cNvCxnSpPr>
            <a:cxnSpLocks/>
          </p:cNvCxnSpPr>
          <p:nvPr/>
        </p:nvCxnSpPr>
        <p:spPr>
          <a:xfrm flipV="1">
            <a:off x="115054" y="760095"/>
            <a:ext cx="11978334" cy="17809"/>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23EF5E7-1F64-963F-3A8D-5438F5917E5C}"/>
              </a:ext>
            </a:extLst>
          </p:cNvPr>
          <p:cNvCxnSpPr>
            <a:cxnSpLocks/>
            <a:stCxn id="16" idx="1"/>
            <a:endCxn id="22" idx="5"/>
          </p:cNvCxnSpPr>
          <p:nvPr/>
        </p:nvCxnSpPr>
        <p:spPr>
          <a:xfrm flipH="1" flipV="1">
            <a:off x="1990930" y="3666554"/>
            <a:ext cx="2249348" cy="1092073"/>
          </a:xfrm>
          <a:prstGeom prst="straightConnector1">
            <a:avLst/>
          </a:prstGeom>
          <a:ln w="38100">
            <a:solidFill>
              <a:srgbClr val="FF0000"/>
            </a:solidFill>
            <a:tailEnd type="triangle"/>
          </a:ln>
          <a:effectLst>
            <a:outerShdw blurRad="508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B6E235C-7C92-A209-C950-7484E096C8A8}"/>
              </a:ext>
            </a:extLst>
          </p:cNvPr>
          <p:cNvCxnSpPr>
            <a:cxnSpLocks/>
            <a:stCxn id="13" idx="1"/>
            <a:endCxn id="2" idx="6"/>
          </p:cNvCxnSpPr>
          <p:nvPr/>
        </p:nvCxnSpPr>
        <p:spPr>
          <a:xfrm flipH="1" flipV="1">
            <a:off x="2392675" y="3077116"/>
            <a:ext cx="1847603" cy="428460"/>
          </a:xfrm>
          <a:prstGeom prst="straightConnector1">
            <a:avLst/>
          </a:prstGeom>
          <a:ln w="38100">
            <a:solidFill>
              <a:srgbClr val="FF0000"/>
            </a:solidFill>
            <a:tailEnd type="triangle"/>
          </a:ln>
          <a:effectLst>
            <a:outerShdw blurRad="508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0D0151-A428-148E-6E61-68327E09DC36}"/>
              </a:ext>
            </a:extLst>
          </p:cNvPr>
          <p:cNvCxnSpPr>
            <a:cxnSpLocks/>
            <a:stCxn id="9" idx="1"/>
            <a:endCxn id="20" idx="6"/>
          </p:cNvCxnSpPr>
          <p:nvPr/>
        </p:nvCxnSpPr>
        <p:spPr>
          <a:xfrm flipH="1" flipV="1">
            <a:off x="2149795" y="2104913"/>
            <a:ext cx="2092342" cy="131512"/>
          </a:xfrm>
          <a:prstGeom prst="straightConnector1">
            <a:avLst/>
          </a:prstGeom>
          <a:ln w="38100">
            <a:solidFill>
              <a:srgbClr val="FF0000"/>
            </a:solidFill>
            <a:tailEnd type="triangle"/>
          </a:ln>
          <a:effectLst>
            <a:outerShdw blurRad="508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06FB2C7-E08C-06EC-D224-3B49D67B0A02}"/>
              </a:ext>
            </a:extLst>
          </p:cNvPr>
          <p:cNvSpPr/>
          <p:nvPr/>
        </p:nvSpPr>
        <p:spPr>
          <a:xfrm>
            <a:off x="4242137" y="1906678"/>
            <a:ext cx="2468543" cy="659494"/>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Expansion Tank Thread Connection</a:t>
            </a:r>
          </a:p>
        </p:txBody>
      </p:sp>
      <p:sp>
        <p:nvSpPr>
          <p:cNvPr id="13" name="Rectangle 12">
            <a:extLst>
              <a:ext uri="{FF2B5EF4-FFF2-40B4-BE49-F238E27FC236}">
                <a16:creationId xmlns:a16="http://schemas.microsoft.com/office/drawing/2014/main" id="{27B023DF-5829-44D1-A7B7-0D09BEDE31B3}"/>
              </a:ext>
            </a:extLst>
          </p:cNvPr>
          <p:cNvSpPr/>
          <p:nvPr/>
        </p:nvSpPr>
        <p:spPr>
          <a:xfrm>
            <a:off x="4240278" y="3190319"/>
            <a:ext cx="1885546" cy="630513"/>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Hose, Drain Port</a:t>
            </a:r>
          </a:p>
        </p:txBody>
      </p:sp>
      <p:sp>
        <p:nvSpPr>
          <p:cNvPr id="16" name="Rectangle 15">
            <a:extLst>
              <a:ext uri="{FF2B5EF4-FFF2-40B4-BE49-F238E27FC236}">
                <a16:creationId xmlns:a16="http://schemas.microsoft.com/office/drawing/2014/main" id="{196CF114-2547-66D2-6E50-B2D87885023C}"/>
              </a:ext>
            </a:extLst>
          </p:cNvPr>
          <p:cNvSpPr/>
          <p:nvPr/>
        </p:nvSpPr>
        <p:spPr>
          <a:xfrm>
            <a:off x="4240278" y="4444979"/>
            <a:ext cx="1885546" cy="627296"/>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Valve w/ Turn Wheel</a:t>
            </a:r>
          </a:p>
        </p:txBody>
      </p:sp>
      <p:cxnSp>
        <p:nvCxnSpPr>
          <p:cNvPr id="17" name="Straight Arrow Connector 16">
            <a:extLst>
              <a:ext uri="{FF2B5EF4-FFF2-40B4-BE49-F238E27FC236}">
                <a16:creationId xmlns:a16="http://schemas.microsoft.com/office/drawing/2014/main" id="{A00E1880-A054-952C-CE9C-445C2F09DD5A}"/>
              </a:ext>
            </a:extLst>
          </p:cNvPr>
          <p:cNvCxnSpPr>
            <a:cxnSpLocks/>
            <a:stCxn id="19" idx="1"/>
            <a:endCxn id="6" idx="7"/>
          </p:cNvCxnSpPr>
          <p:nvPr/>
        </p:nvCxnSpPr>
        <p:spPr>
          <a:xfrm flipH="1">
            <a:off x="7226960" y="2235870"/>
            <a:ext cx="1691846" cy="1936596"/>
          </a:xfrm>
          <a:prstGeom prst="straightConnector1">
            <a:avLst/>
          </a:prstGeom>
          <a:ln w="38100">
            <a:solidFill>
              <a:srgbClr val="FF0000"/>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F82026E-A1C4-4CC5-4A70-0454F9027BC4}"/>
              </a:ext>
            </a:extLst>
          </p:cNvPr>
          <p:cNvSpPr/>
          <p:nvPr/>
        </p:nvSpPr>
        <p:spPr>
          <a:xfrm>
            <a:off x="8918806" y="1908716"/>
            <a:ext cx="1996844" cy="654307"/>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Expansion Tank Isolation Valve</a:t>
            </a:r>
          </a:p>
        </p:txBody>
      </p:sp>
      <p:sp>
        <p:nvSpPr>
          <p:cNvPr id="2" name="Oval 1">
            <a:extLst>
              <a:ext uri="{FF2B5EF4-FFF2-40B4-BE49-F238E27FC236}">
                <a16:creationId xmlns:a16="http://schemas.microsoft.com/office/drawing/2014/main" id="{88AED6D6-4F86-F67F-0967-A2FB6D79F15D}"/>
              </a:ext>
            </a:extLst>
          </p:cNvPr>
          <p:cNvSpPr/>
          <p:nvPr/>
        </p:nvSpPr>
        <p:spPr>
          <a:xfrm>
            <a:off x="2299460" y="3030508"/>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568BC51-E66B-C6E0-EE2E-709FBA7E80D1}"/>
              </a:ext>
            </a:extLst>
          </p:cNvPr>
          <p:cNvSpPr/>
          <p:nvPr/>
        </p:nvSpPr>
        <p:spPr>
          <a:xfrm>
            <a:off x="7147396" y="4158815"/>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FE4AF28-FE8D-5526-D856-ED4E391407B0}"/>
              </a:ext>
            </a:extLst>
          </p:cNvPr>
          <p:cNvSpPr/>
          <p:nvPr/>
        </p:nvSpPr>
        <p:spPr>
          <a:xfrm>
            <a:off x="2056580" y="2058305"/>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F3664155-B1E4-09E7-F268-D55365DDE5F6}"/>
              </a:ext>
            </a:extLst>
          </p:cNvPr>
          <p:cNvSpPr/>
          <p:nvPr/>
        </p:nvSpPr>
        <p:spPr>
          <a:xfrm>
            <a:off x="1911366" y="3586990"/>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29278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468C0B-2A7C-7B1D-F04E-B330AA83B7A6}"/>
              </a:ext>
            </a:extLst>
          </p:cNvPr>
          <p:cNvPicPr>
            <a:picLocks noChangeAspect="1"/>
          </p:cNvPicPr>
          <p:nvPr/>
        </p:nvPicPr>
        <p:blipFill>
          <a:blip r:embed="rId2"/>
          <a:stretch>
            <a:fillRect/>
          </a:stretch>
        </p:blipFill>
        <p:spPr>
          <a:xfrm>
            <a:off x="9566187" y="3720411"/>
            <a:ext cx="2652020" cy="3102286"/>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A2F88D19-76D4-ACB5-754C-314D79B7B28E}"/>
              </a:ext>
            </a:extLst>
          </p:cNvPr>
          <p:cNvPicPr>
            <a:picLocks noChangeAspect="1"/>
          </p:cNvPicPr>
          <p:nvPr/>
        </p:nvPicPr>
        <p:blipFill>
          <a:blip r:embed="rId3"/>
          <a:stretch>
            <a:fillRect/>
          </a:stretch>
        </p:blipFill>
        <p:spPr>
          <a:xfrm>
            <a:off x="2236594" y="1055533"/>
            <a:ext cx="6622926" cy="4893373"/>
          </a:xfrm>
          <a:prstGeom prst="rect">
            <a:avLst/>
          </a:prstGeom>
          <a:ln w="28575">
            <a:solidFill>
              <a:srgbClr val="FF0000"/>
            </a:solidFill>
            <a:prstDash val="sysDash"/>
          </a:ln>
          <a:effectLst>
            <a:outerShdw blurRad="63500" dist="63500" dir="2700000" algn="tl" rotWithShape="0">
              <a:prstClr val="black">
                <a:alpha val="40000"/>
              </a:prstClr>
            </a:outerShdw>
          </a:effectLst>
        </p:spPr>
      </p:pic>
      <p:sp>
        <p:nvSpPr>
          <p:cNvPr id="5" name="Rectangle 4">
            <a:extLst>
              <a:ext uri="{FF2B5EF4-FFF2-40B4-BE49-F238E27FC236}">
                <a16:creationId xmlns:a16="http://schemas.microsoft.com/office/drawing/2014/main" id="{05650592-CB81-D186-5060-FC1B451A6A2D}"/>
              </a:ext>
            </a:extLst>
          </p:cNvPr>
          <p:cNvSpPr/>
          <p:nvPr/>
        </p:nvSpPr>
        <p:spPr>
          <a:xfrm>
            <a:off x="9942991" y="3718871"/>
            <a:ext cx="2183906" cy="1589975"/>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43BA71B-6A49-FB7E-0363-50C196A4A49B}"/>
              </a:ext>
            </a:extLst>
          </p:cNvPr>
          <p:cNvSpPr/>
          <p:nvPr/>
        </p:nvSpPr>
        <p:spPr>
          <a:xfrm>
            <a:off x="4763787" y="6258481"/>
            <a:ext cx="1855499" cy="465149"/>
          </a:xfrm>
          <a:prstGeom prst="rect">
            <a:avLst/>
          </a:prstGeom>
          <a:solidFill>
            <a:schemeClr val="tx1"/>
          </a:solidFill>
          <a:ln>
            <a:solidFill>
              <a:srgbClr val="FF0000"/>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2” PVC exhaust venting</a:t>
            </a:r>
          </a:p>
        </p:txBody>
      </p:sp>
      <p:cxnSp>
        <p:nvCxnSpPr>
          <p:cNvPr id="14" name="Straight Arrow Connector 13">
            <a:extLst>
              <a:ext uri="{FF2B5EF4-FFF2-40B4-BE49-F238E27FC236}">
                <a16:creationId xmlns:a16="http://schemas.microsoft.com/office/drawing/2014/main" id="{2B72AE90-AB0C-BB9F-7FF7-C61AAACADB48}"/>
              </a:ext>
            </a:extLst>
          </p:cNvPr>
          <p:cNvCxnSpPr>
            <a:cxnSpLocks/>
            <a:stCxn id="13" idx="0"/>
            <a:endCxn id="23" idx="5"/>
          </p:cNvCxnSpPr>
          <p:nvPr/>
        </p:nvCxnSpPr>
        <p:spPr>
          <a:xfrm flipH="1" flipV="1">
            <a:off x="4449654" y="3395934"/>
            <a:ext cx="1241883" cy="2862547"/>
          </a:xfrm>
          <a:prstGeom prst="straightConnector1">
            <a:avLst/>
          </a:prstGeom>
          <a:ln w="38100">
            <a:solidFill>
              <a:srgbClr val="FF0000"/>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02CCB0F-6B67-7A2F-32B9-06BC20E664E7}"/>
              </a:ext>
            </a:extLst>
          </p:cNvPr>
          <p:cNvCxnSpPr>
            <a:cxnSpLocks/>
            <a:stCxn id="13" idx="0"/>
            <a:endCxn id="29" idx="3"/>
          </p:cNvCxnSpPr>
          <p:nvPr/>
        </p:nvCxnSpPr>
        <p:spPr>
          <a:xfrm flipV="1">
            <a:off x="5691537" y="3395933"/>
            <a:ext cx="731172" cy="2862548"/>
          </a:xfrm>
          <a:prstGeom prst="straightConnector1">
            <a:avLst/>
          </a:prstGeom>
          <a:ln w="38100">
            <a:solidFill>
              <a:srgbClr val="FF0000"/>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1DDA24D-497D-2D9F-8AAE-CF12C803607B}"/>
              </a:ext>
            </a:extLst>
          </p:cNvPr>
          <p:cNvCxnSpPr>
            <a:cxnSpLocks/>
            <a:stCxn id="13" idx="0"/>
            <a:endCxn id="28" idx="3"/>
          </p:cNvCxnSpPr>
          <p:nvPr/>
        </p:nvCxnSpPr>
        <p:spPr>
          <a:xfrm flipV="1">
            <a:off x="5691537" y="3353919"/>
            <a:ext cx="1957596" cy="2904562"/>
          </a:xfrm>
          <a:prstGeom prst="straightConnector1">
            <a:avLst/>
          </a:prstGeom>
          <a:ln w="38100">
            <a:solidFill>
              <a:srgbClr val="FF0000"/>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8974486-BD74-3A79-63FA-481D72A53261}"/>
              </a:ext>
            </a:extLst>
          </p:cNvPr>
          <p:cNvSpPr/>
          <p:nvPr/>
        </p:nvSpPr>
        <p:spPr>
          <a:xfrm>
            <a:off x="9996125" y="1226861"/>
            <a:ext cx="1626033" cy="658687"/>
          </a:xfrm>
          <a:prstGeom prst="rect">
            <a:avLst/>
          </a:prstGeom>
          <a:solidFill>
            <a:schemeClr val="tx1"/>
          </a:solidFill>
          <a:ln>
            <a:solidFill>
              <a:srgbClr val="FF0000"/>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2” PVC air intake venting</a:t>
            </a:r>
          </a:p>
        </p:txBody>
      </p:sp>
      <p:cxnSp>
        <p:nvCxnSpPr>
          <p:cNvPr id="18" name="Straight Arrow Connector 17">
            <a:extLst>
              <a:ext uri="{FF2B5EF4-FFF2-40B4-BE49-F238E27FC236}">
                <a16:creationId xmlns:a16="http://schemas.microsoft.com/office/drawing/2014/main" id="{86F98893-0E04-5CA4-72FF-EF0BA40BEB92}"/>
              </a:ext>
            </a:extLst>
          </p:cNvPr>
          <p:cNvCxnSpPr>
            <a:cxnSpLocks/>
            <a:stCxn id="17" idx="1"/>
            <a:endCxn id="2" idx="6"/>
          </p:cNvCxnSpPr>
          <p:nvPr/>
        </p:nvCxnSpPr>
        <p:spPr>
          <a:xfrm flipH="1">
            <a:off x="5311512" y="1556205"/>
            <a:ext cx="4684613" cy="466932"/>
          </a:xfrm>
          <a:prstGeom prst="straightConnector1">
            <a:avLst/>
          </a:prstGeom>
          <a:ln w="38100">
            <a:solidFill>
              <a:srgbClr val="FF0000"/>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7F0A015-9B50-C036-33A5-BF15F85361DD}"/>
              </a:ext>
            </a:extLst>
          </p:cNvPr>
          <p:cNvCxnSpPr>
            <a:cxnSpLocks/>
            <a:stCxn id="17" idx="1"/>
            <a:endCxn id="21" idx="6"/>
          </p:cNvCxnSpPr>
          <p:nvPr/>
        </p:nvCxnSpPr>
        <p:spPr>
          <a:xfrm flipH="1">
            <a:off x="7121407" y="1556205"/>
            <a:ext cx="2874718" cy="576033"/>
          </a:xfrm>
          <a:prstGeom prst="straightConnector1">
            <a:avLst/>
          </a:prstGeom>
          <a:ln w="38100">
            <a:solidFill>
              <a:srgbClr val="FF0000"/>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9E7799-545A-299F-0EE1-A3B2BEDF553A}"/>
              </a:ext>
            </a:extLst>
          </p:cNvPr>
          <p:cNvCxnSpPr>
            <a:cxnSpLocks/>
            <a:stCxn id="17" idx="1"/>
            <a:endCxn id="6" idx="6"/>
          </p:cNvCxnSpPr>
          <p:nvPr/>
        </p:nvCxnSpPr>
        <p:spPr>
          <a:xfrm flipH="1">
            <a:off x="8172445" y="1556205"/>
            <a:ext cx="1823680" cy="669248"/>
          </a:xfrm>
          <a:prstGeom prst="straightConnector1">
            <a:avLst/>
          </a:prstGeom>
          <a:ln w="38100">
            <a:solidFill>
              <a:srgbClr val="FF0000"/>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D008A07-8AEF-4ABB-B50B-91B3FD199146}"/>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24" name="Title 1">
            <a:extLst>
              <a:ext uri="{FF2B5EF4-FFF2-40B4-BE49-F238E27FC236}">
                <a16:creationId xmlns:a16="http://schemas.microsoft.com/office/drawing/2014/main" id="{20278D7F-5347-45A4-00EB-3C4C6821EAA8}"/>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25" name="Picture 24">
            <a:extLst>
              <a:ext uri="{FF2B5EF4-FFF2-40B4-BE49-F238E27FC236}">
                <a16:creationId xmlns:a16="http://schemas.microsoft.com/office/drawing/2014/main" id="{51FC8390-6110-5663-C966-CA7EDB8D8D7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F51060C5-63FA-1608-D7E4-3695BFFEA128}"/>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BOTTOM UNITS PRE-VENTED</a:t>
            </a:r>
          </a:p>
        </p:txBody>
      </p:sp>
      <p:cxnSp>
        <p:nvCxnSpPr>
          <p:cNvPr id="27" name="Straight Arrow Connector 26">
            <a:extLst>
              <a:ext uri="{FF2B5EF4-FFF2-40B4-BE49-F238E27FC236}">
                <a16:creationId xmlns:a16="http://schemas.microsoft.com/office/drawing/2014/main" id="{FFAFEE4C-5438-DB77-12ED-3D4D54A95FAF}"/>
              </a:ext>
            </a:extLst>
          </p:cNvPr>
          <p:cNvCxnSpPr>
            <a:cxnSpLocks/>
          </p:cNvCxnSpPr>
          <p:nvPr/>
        </p:nvCxnSpPr>
        <p:spPr>
          <a:xfrm flipV="1">
            <a:off x="115054" y="760095"/>
            <a:ext cx="11884205" cy="17809"/>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8975297A-BA77-BE55-2E7C-06BE67C98D97}"/>
              </a:ext>
            </a:extLst>
          </p:cNvPr>
          <p:cNvSpPr/>
          <p:nvPr/>
        </p:nvSpPr>
        <p:spPr>
          <a:xfrm>
            <a:off x="5218297" y="1976529"/>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79924A1-D326-B8AE-A30F-5272823A6223}"/>
              </a:ext>
            </a:extLst>
          </p:cNvPr>
          <p:cNvSpPr/>
          <p:nvPr/>
        </p:nvSpPr>
        <p:spPr>
          <a:xfrm>
            <a:off x="8079230" y="2178845"/>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DFFCE98-0341-9280-2411-B763EC3CC327}"/>
              </a:ext>
            </a:extLst>
          </p:cNvPr>
          <p:cNvSpPr/>
          <p:nvPr/>
        </p:nvSpPr>
        <p:spPr>
          <a:xfrm>
            <a:off x="7028192" y="2085630"/>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450E4DE-7128-B16B-F877-31D8571B7318}"/>
              </a:ext>
            </a:extLst>
          </p:cNvPr>
          <p:cNvSpPr/>
          <p:nvPr/>
        </p:nvSpPr>
        <p:spPr>
          <a:xfrm>
            <a:off x="4370090" y="3316370"/>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59A274A-2B03-1A4B-9096-8F6A1EC0E6C0}"/>
              </a:ext>
            </a:extLst>
          </p:cNvPr>
          <p:cNvSpPr/>
          <p:nvPr/>
        </p:nvSpPr>
        <p:spPr>
          <a:xfrm>
            <a:off x="7635482" y="3274355"/>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A68143B4-56A4-D82B-3A46-283D14CF06F9}"/>
              </a:ext>
            </a:extLst>
          </p:cNvPr>
          <p:cNvSpPr/>
          <p:nvPr/>
        </p:nvSpPr>
        <p:spPr>
          <a:xfrm>
            <a:off x="6409058" y="3316369"/>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80199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11D2F2-7D01-B85C-5EB1-ED0BB762961A}"/>
              </a:ext>
            </a:extLst>
          </p:cNvPr>
          <p:cNvPicPr>
            <a:picLocks noChangeAspect="1"/>
          </p:cNvPicPr>
          <p:nvPr/>
        </p:nvPicPr>
        <p:blipFill>
          <a:blip r:embed="rId2"/>
          <a:stretch>
            <a:fillRect/>
          </a:stretch>
        </p:blipFill>
        <p:spPr>
          <a:xfrm>
            <a:off x="9566187" y="3720411"/>
            <a:ext cx="2652020" cy="3102286"/>
          </a:xfrm>
          <a:prstGeom prst="rect">
            <a:avLst/>
          </a:prstGeom>
          <a:effectLst>
            <a:outerShdw blurRad="63500" dist="63500" dir="2700000" algn="tl" rotWithShape="0">
              <a:prstClr val="black">
                <a:alpha val="40000"/>
              </a:prstClr>
            </a:outerShdw>
          </a:effectLst>
        </p:spPr>
      </p:pic>
      <p:sp>
        <p:nvSpPr>
          <p:cNvPr id="3" name="Rectangle 2">
            <a:extLst>
              <a:ext uri="{FF2B5EF4-FFF2-40B4-BE49-F238E27FC236}">
                <a16:creationId xmlns:a16="http://schemas.microsoft.com/office/drawing/2014/main" id="{78B4FE87-D2DE-65C4-CF4E-C33672A0E464}"/>
              </a:ext>
            </a:extLst>
          </p:cNvPr>
          <p:cNvSpPr/>
          <p:nvPr/>
        </p:nvSpPr>
        <p:spPr>
          <a:xfrm>
            <a:off x="9768067" y="3744750"/>
            <a:ext cx="840750" cy="1403651"/>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F741A19-7E27-02FF-C40E-2F0825B57E65}"/>
              </a:ext>
            </a:extLst>
          </p:cNvPr>
          <p:cNvPicPr>
            <a:picLocks noChangeAspect="1"/>
          </p:cNvPicPr>
          <p:nvPr/>
        </p:nvPicPr>
        <p:blipFill>
          <a:blip r:embed="rId3"/>
          <a:stretch>
            <a:fillRect/>
          </a:stretch>
        </p:blipFill>
        <p:spPr>
          <a:xfrm>
            <a:off x="3182912" y="853917"/>
            <a:ext cx="4425337" cy="5987220"/>
          </a:xfrm>
          <a:prstGeom prst="rect">
            <a:avLst/>
          </a:prstGeom>
          <a:ln w="28575">
            <a:solidFill>
              <a:srgbClr val="ED1C24"/>
            </a:solidFill>
            <a:prstDash val="sysDash"/>
          </a:ln>
          <a:effectLst>
            <a:outerShdw blurRad="63500" dist="635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55E1D307-8F8E-D617-FC23-327CE85A2BB9}"/>
              </a:ext>
            </a:extLst>
          </p:cNvPr>
          <p:cNvCxnSpPr>
            <a:cxnSpLocks/>
            <a:stCxn id="13" idx="1"/>
            <a:endCxn id="17" idx="6"/>
          </p:cNvCxnSpPr>
          <p:nvPr/>
        </p:nvCxnSpPr>
        <p:spPr>
          <a:xfrm flipH="1">
            <a:off x="6276952" y="1600718"/>
            <a:ext cx="2419268" cy="52382"/>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E3DC6B3-A967-48C3-DD58-30C984027BEF}"/>
              </a:ext>
            </a:extLst>
          </p:cNvPr>
          <p:cNvSpPr/>
          <p:nvPr/>
        </p:nvSpPr>
        <p:spPr>
          <a:xfrm>
            <a:off x="8696220" y="2539747"/>
            <a:ext cx="2016525" cy="58477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Medium" panose="020B0603020102020204" pitchFamily="34" charset="0"/>
              </a:rPr>
              <a:t>2” Gas Stand-Pipe Inlet Connection</a:t>
            </a:r>
          </a:p>
        </p:txBody>
      </p:sp>
      <p:sp>
        <p:nvSpPr>
          <p:cNvPr id="12" name="Rectangle 11">
            <a:extLst>
              <a:ext uri="{FF2B5EF4-FFF2-40B4-BE49-F238E27FC236}">
                <a16:creationId xmlns:a16="http://schemas.microsoft.com/office/drawing/2014/main" id="{3CF6A25B-8CC8-643A-1685-8B03B72D3A97}"/>
              </a:ext>
            </a:extLst>
          </p:cNvPr>
          <p:cNvSpPr/>
          <p:nvPr/>
        </p:nvSpPr>
        <p:spPr>
          <a:xfrm>
            <a:off x="725245" y="2188119"/>
            <a:ext cx="1581698" cy="571412"/>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Medium" panose="020B0603020102020204" pitchFamily="34" charset="0"/>
              </a:rPr>
              <a:t>1-1/2” Cold Water Inlet Connection</a:t>
            </a:r>
          </a:p>
        </p:txBody>
      </p:sp>
      <p:sp>
        <p:nvSpPr>
          <p:cNvPr id="13" name="Rectangle 12">
            <a:extLst>
              <a:ext uri="{FF2B5EF4-FFF2-40B4-BE49-F238E27FC236}">
                <a16:creationId xmlns:a16="http://schemas.microsoft.com/office/drawing/2014/main" id="{31CB3893-E240-B851-BBD1-4A1A6958EBFC}"/>
              </a:ext>
            </a:extLst>
          </p:cNvPr>
          <p:cNvSpPr/>
          <p:nvPr/>
        </p:nvSpPr>
        <p:spPr>
          <a:xfrm>
            <a:off x="8696220" y="1330465"/>
            <a:ext cx="1871823" cy="540505"/>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Medium" panose="020B0603020102020204" pitchFamily="34" charset="0"/>
              </a:rPr>
              <a:t>1-1/2” Hot Water Outlet Connection</a:t>
            </a:r>
          </a:p>
        </p:txBody>
      </p:sp>
      <p:cxnSp>
        <p:nvCxnSpPr>
          <p:cNvPr id="14" name="Straight Arrow Connector 13">
            <a:extLst>
              <a:ext uri="{FF2B5EF4-FFF2-40B4-BE49-F238E27FC236}">
                <a16:creationId xmlns:a16="http://schemas.microsoft.com/office/drawing/2014/main" id="{D4996B6F-EBF5-5302-7253-7C1F0054B9A5}"/>
              </a:ext>
            </a:extLst>
          </p:cNvPr>
          <p:cNvCxnSpPr>
            <a:cxnSpLocks/>
            <a:stCxn id="11" idx="1"/>
            <a:endCxn id="6" idx="6"/>
          </p:cNvCxnSpPr>
          <p:nvPr/>
        </p:nvCxnSpPr>
        <p:spPr>
          <a:xfrm flipH="1" flipV="1">
            <a:off x="6864394" y="2456823"/>
            <a:ext cx="1831826" cy="375312"/>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CB71C4C-188A-5999-EEEB-B8DE6A152F35}"/>
              </a:ext>
            </a:extLst>
          </p:cNvPr>
          <p:cNvCxnSpPr>
            <a:cxnSpLocks/>
            <a:stCxn id="12" idx="3"/>
            <a:endCxn id="2" idx="3"/>
          </p:cNvCxnSpPr>
          <p:nvPr/>
        </p:nvCxnSpPr>
        <p:spPr>
          <a:xfrm flipV="1">
            <a:off x="2306943" y="1661576"/>
            <a:ext cx="1965464" cy="812249"/>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673CA7-6096-6711-F3FB-19A135523395}"/>
              </a:ext>
            </a:extLst>
          </p:cNvPr>
          <p:cNvSpPr txBox="1"/>
          <p:nvPr/>
        </p:nvSpPr>
        <p:spPr>
          <a:xfrm>
            <a:off x="9453100" y="3365700"/>
            <a:ext cx="131471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Behind rack</a:t>
            </a:r>
          </a:p>
        </p:txBody>
      </p:sp>
      <p:pic>
        <p:nvPicPr>
          <p:cNvPr id="18" name="Picture 17">
            <a:extLst>
              <a:ext uri="{FF2B5EF4-FFF2-40B4-BE49-F238E27FC236}">
                <a16:creationId xmlns:a16="http://schemas.microsoft.com/office/drawing/2014/main" id="{E7A03873-BA92-B390-9BD4-C573F6882B9F}"/>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20" name="Title 1">
            <a:extLst>
              <a:ext uri="{FF2B5EF4-FFF2-40B4-BE49-F238E27FC236}">
                <a16:creationId xmlns:a16="http://schemas.microsoft.com/office/drawing/2014/main" id="{E419BDB7-09D2-1005-1E4B-371DEA51F970}"/>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21" name="Picture 20">
            <a:extLst>
              <a:ext uri="{FF2B5EF4-FFF2-40B4-BE49-F238E27FC236}">
                <a16:creationId xmlns:a16="http://schemas.microsoft.com/office/drawing/2014/main" id="{53E2B7A5-C610-4B9F-6739-83DD38D38E2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08CACD1E-2B86-39E6-9062-1BE2908DCC4F}"/>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WATER/GAS CONNECTIONS</a:t>
            </a:r>
          </a:p>
        </p:txBody>
      </p:sp>
      <p:cxnSp>
        <p:nvCxnSpPr>
          <p:cNvPr id="23" name="Straight Arrow Connector 22">
            <a:extLst>
              <a:ext uri="{FF2B5EF4-FFF2-40B4-BE49-F238E27FC236}">
                <a16:creationId xmlns:a16="http://schemas.microsoft.com/office/drawing/2014/main" id="{C13D4E85-150F-5C70-B48D-2B9B05AA569A}"/>
              </a:ext>
            </a:extLst>
          </p:cNvPr>
          <p:cNvCxnSpPr>
            <a:cxnSpLocks/>
          </p:cNvCxnSpPr>
          <p:nvPr/>
        </p:nvCxnSpPr>
        <p:spPr>
          <a:xfrm flipV="1">
            <a:off x="115054" y="760095"/>
            <a:ext cx="11722840" cy="17809"/>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63522706-B313-AFB9-CB2C-89F2D748157B}"/>
              </a:ext>
            </a:extLst>
          </p:cNvPr>
          <p:cNvSpPr/>
          <p:nvPr/>
        </p:nvSpPr>
        <p:spPr>
          <a:xfrm>
            <a:off x="4258756" y="1582012"/>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105BCDB0-2188-0992-D9F2-7F5ADCE2348A}"/>
              </a:ext>
            </a:extLst>
          </p:cNvPr>
          <p:cNvSpPr/>
          <p:nvPr/>
        </p:nvSpPr>
        <p:spPr>
          <a:xfrm>
            <a:off x="6771179" y="2410215"/>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B4DBC11-8BEB-96DB-8953-8AE1D131E35C}"/>
              </a:ext>
            </a:extLst>
          </p:cNvPr>
          <p:cNvSpPr/>
          <p:nvPr/>
        </p:nvSpPr>
        <p:spPr>
          <a:xfrm>
            <a:off x="6183737" y="1606492"/>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42114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96E1456-25BD-91FF-D1B2-EEB6EAAD128B}"/>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14" name="Title 1">
            <a:extLst>
              <a:ext uri="{FF2B5EF4-FFF2-40B4-BE49-F238E27FC236}">
                <a16:creationId xmlns:a16="http://schemas.microsoft.com/office/drawing/2014/main" id="{07B463B6-6BA6-CF03-A10B-58A2F04A8479}"/>
              </a:ext>
            </a:extLst>
          </p:cNvPr>
          <p:cNvSpPr>
            <a:spLocks noGrp="1"/>
          </p:cNvSpPr>
          <p:nvPr>
            <p:ph type="title"/>
          </p:nvPr>
        </p:nvSpPr>
        <p:spPr>
          <a:xfrm>
            <a:off x="0" y="734295"/>
            <a:ext cx="2501946" cy="716056"/>
          </a:xfrm>
          <a:effectLst>
            <a:outerShdw blurRad="63500" dist="63500" dir="2700000" algn="tl" rotWithShape="0">
              <a:prstClr val="black">
                <a:alpha val="40000"/>
              </a:prstClr>
            </a:outerShdw>
          </a:effectLst>
        </p:spPr>
        <p:txBody>
          <a:bodyPr>
            <a:normAutofit/>
          </a:body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15" name="Picture 14">
            <a:extLst>
              <a:ext uri="{FF2B5EF4-FFF2-40B4-BE49-F238E27FC236}">
                <a16:creationId xmlns:a16="http://schemas.microsoft.com/office/drawing/2014/main" id="{CF135A62-9FA3-641C-0631-A29913BA6A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3487D654-3760-0B61-1446-451723F4618C}"/>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INCLUDED ACCESSORIES</a:t>
            </a:r>
          </a:p>
        </p:txBody>
      </p:sp>
      <p:cxnSp>
        <p:nvCxnSpPr>
          <p:cNvPr id="17" name="Straight Arrow Connector 16">
            <a:extLst>
              <a:ext uri="{FF2B5EF4-FFF2-40B4-BE49-F238E27FC236}">
                <a16:creationId xmlns:a16="http://schemas.microsoft.com/office/drawing/2014/main" id="{84DB71D8-E543-786A-3BCD-7A41DA271108}"/>
              </a:ext>
            </a:extLst>
          </p:cNvPr>
          <p:cNvCxnSpPr>
            <a:cxnSpLocks/>
          </p:cNvCxnSpPr>
          <p:nvPr/>
        </p:nvCxnSpPr>
        <p:spPr>
          <a:xfrm flipV="1">
            <a:off x="115054" y="760095"/>
            <a:ext cx="11122205" cy="17809"/>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0F25A48-A4B4-F9DF-2385-82858D3F9430}"/>
              </a:ext>
            </a:extLst>
          </p:cNvPr>
          <p:cNvPicPr>
            <a:picLocks noChangeAspect="1"/>
          </p:cNvPicPr>
          <p:nvPr/>
        </p:nvPicPr>
        <p:blipFill>
          <a:blip r:embed="rId4"/>
          <a:stretch>
            <a:fillRect/>
          </a:stretch>
        </p:blipFill>
        <p:spPr>
          <a:xfrm>
            <a:off x="9566187" y="3720411"/>
            <a:ext cx="2652020" cy="3102286"/>
          </a:xfrm>
          <a:prstGeom prst="rect">
            <a:avLst/>
          </a:prstGeom>
          <a:effectLst>
            <a:outerShdw blurRad="63500" dist="63500" dir="2700000" algn="tl" rotWithShape="0">
              <a:prstClr val="black">
                <a:alpha val="40000"/>
              </a:prstClr>
            </a:outerShdw>
          </a:effectLst>
        </p:spPr>
      </p:pic>
      <p:pic>
        <p:nvPicPr>
          <p:cNvPr id="4" name="Picture 3">
            <a:extLst>
              <a:ext uri="{FF2B5EF4-FFF2-40B4-BE49-F238E27FC236}">
                <a16:creationId xmlns:a16="http://schemas.microsoft.com/office/drawing/2014/main" id="{F681087F-81FA-60AF-1D85-E10FFB27E609}"/>
              </a:ext>
            </a:extLst>
          </p:cNvPr>
          <p:cNvPicPr>
            <a:picLocks noChangeAspect="1"/>
          </p:cNvPicPr>
          <p:nvPr/>
        </p:nvPicPr>
        <p:blipFill>
          <a:blip r:embed="rId5"/>
          <a:stretch>
            <a:fillRect/>
          </a:stretch>
        </p:blipFill>
        <p:spPr>
          <a:xfrm>
            <a:off x="271199" y="2028189"/>
            <a:ext cx="3344910" cy="2717294"/>
          </a:xfrm>
          <a:prstGeom prst="rect">
            <a:avLst/>
          </a:prstGeom>
          <a:effectLst>
            <a:outerShdw blurRad="63500" dist="63500" dir="2700000" algn="tl" rotWithShape="0">
              <a:prstClr val="black">
                <a:alpha val="40000"/>
              </a:prstClr>
            </a:outerShdw>
          </a:effectLst>
        </p:spPr>
      </p:pic>
      <p:sp>
        <p:nvSpPr>
          <p:cNvPr id="6" name="TextBox 5">
            <a:extLst>
              <a:ext uri="{FF2B5EF4-FFF2-40B4-BE49-F238E27FC236}">
                <a16:creationId xmlns:a16="http://schemas.microsoft.com/office/drawing/2014/main" id="{68443EF3-E241-82DA-11D4-A508549F4752}"/>
              </a:ext>
            </a:extLst>
          </p:cNvPr>
          <p:cNvSpPr txBox="1"/>
          <p:nvPr/>
        </p:nvSpPr>
        <p:spPr>
          <a:xfrm>
            <a:off x="5354320" y="6273800"/>
            <a:ext cx="272926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rPr>
              <a:t>Condensate Neutralizer</a:t>
            </a:r>
          </a:p>
        </p:txBody>
      </p:sp>
      <p:sp>
        <p:nvSpPr>
          <p:cNvPr id="8" name="TextBox 7">
            <a:extLst>
              <a:ext uri="{FF2B5EF4-FFF2-40B4-BE49-F238E27FC236}">
                <a16:creationId xmlns:a16="http://schemas.microsoft.com/office/drawing/2014/main" id="{F5D576C9-4284-1D7B-BDBF-57F675ACBECC}"/>
              </a:ext>
            </a:extLst>
          </p:cNvPr>
          <p:cNvSpPr txBox="1"/>
          <p:nvPr/>
        </p:nvSpPr>
        <p:spPr>
          <a:xfrm>
            <a:off x="325193" y="4909424"/>
            <a:ext cx="334490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rPr>
              <a:t>Literature Rack w/ Manuals &amp; Commercial Remotes</a:t>
            </a:r>
          </a:p>
        </p:txBody>
      </p:sp>
      <p:sp>
        <p:nvSpPr>
          <p:cNvPr id="12" name="TextBox 11">
            <a:extLst>
              <a:ext uri="{FF2B5EF4-FFF2-40B4-BE49-F238E27FC236}">
                <a16:creationId xmlns:a16="http://schemas.microsoft.com/office/drawing/2014/main" id="{EBD37304-D4DE-A0AB-916D-63EB2A0CA85D}"/>
              </a:ext>
            </a:extLst>
          </p:cNvPr>
          <p:cNvSpPr txBox="1"/>
          <p:nvPr/>
        </p:nvSpPr>
        <p:spPr>
          <a:xfrm>
            <a:off x="5725208" y="3936796"/>
            <a:ext cx="178587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rPr>
              <a:t>4.4 Gallon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rPr>
              <a:t>Expansion Tank</a:t>
            </a:r>
          </a:p>
        </p:txBody>
      </p:sp>
      <p:pic>
        <p:nvPicPr>
          <p:cNvPr id="13" name="Picture 12">
            <a:extLst>
              <a:ext uri="{FF2B5EF4-FFF2-40B4-BE49-F238E27FC236}">
                <a16:creationId xmlns:a16="http://schemas.microsoft.com/office/drawing/2014/main" id="{82BD6BF9-622D-B369-8F16-630500942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5122" y="4965799"/>
            <a:ext cx="4744046" cy="1308001"/>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30368A81-5271-1314-60A2-15F8A295940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23117" y="1253891"/>
            <a:ext cx="2590055" cy="2590055"/>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12426687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AC363E78-80AF-921C-808B-BC51599F54C7}"/>
              </a:ext>
            </a:extLst>
          </p:cNvPr>
          <p:cNvSpPr txBox="1"/>
          <p:nvPr/>
        </p:nvSpPr>
        <p:spPr>
          <a:xfrm>
            <a:off x="4644634" y="225609"/>
            <a:ext cx="7547366" cy="6442789"/>
          </a:xfrm>
          <a:prstGeom prst="rect">
            <a:avLst/>
          </a:prstGeom>
          <a:noFill/>
        </p:spPr>
        <p:txBody>
          <a:bodyPr wrap="square">
            <a:spAutoFit/>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One Point of Connection</a:t>
            </a:r>
            <a:endPar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Aluminum Frame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2 to 6 – Noritz NCC199CDV Tankless Water Heaters with System </a:t>
            </a:r>
          </a:p>
          <a:p>
            <a:pPr marL="0" marR="0" lvl="0" indent="0" algn="l" defTabSz="457200" rtl="0" eaLnBrk="1" fontAlgn="auto" latinLnBrk="0" hangingPunct="1">
              <a:lnSpc>
                <a:spcPct val="100000"/>
              </a:lnSpc>
              <a:spcBef>
                <a:spcPts val="100"/>
              </a:spcBef>
              <a:spcAft>
                <a:spcPts val="0"/>
              </a:spcAft>
              <a:buClrTx/>
              <a:buSzTx/>
              <a:buFontTx/>
              <a:buNone/>
              <a:tabLst/>
              <a:defRPr/>
            </a:pPr>
            <a:r>
              <a:rPr lang="en-US" noProof="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a:t>
            </a: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Controller</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115 Gallon Storage Tank Included</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1 ½” Water &amp; Gas Manifolds</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2” Gas Inlet Connection</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¾” Condensate Drain Manifold</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Expansion Tank Included</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Breaker Box w/ Included Circuit Breakers</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Pump Controller with Timer</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Surge Protector</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ECM Building Recirculation Pump</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ECM Storage Tank Recovery Circulator</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Shutoff  Valves</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Well Immersed Thermistors for Easy Monitoring of Building Hot Water  </a:t>
            </a:r>
          </a:p>
          <a:p>
            <a:pPr marL="0" marR="0" lvl="0" indent="0" algn="l" defTabSz="457200" rtl="0" eaLnBrk="1" fontAlgn="auto" latinLnBrk="0" hangingPunct="1">
              <a:lnSpc>
                <a:spcPct val="100000"/>
              </a:lnSpc>
              <a:spcBef>
                <a:spcPts val="100"/>
              </a:spcBef>
              <a:spcAft>
                <a:spcPts val="0"/>
              </a:spcAft>
              <a:buClrTx/>
              <a:buSzTx/>
              <a:buFontTx/>
              <a:buNone/>
              <a:tabLst/>
              <a:defRPr/>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a:t>
            </a: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Performance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2” Hot Water Supply to Storage Tank</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2” Cold Make Up Water</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2” Supply through Pump to Tankless</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2” Pump Bypass</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Integrated 2” Check Valves</a:t>
            </a:r>
          </a:p>
        </p:txBody>
      </p:sp>
      <p:pic>
        <p:nvPicPr>
          <p:cNvPr id="27" name="Picture 26">
            <a:extLst>
              <a:ext uri="{FF2B5EF4-FFF2-40B4-BE49-F238E27FC236}">
                <a16:creationId xmlns:a16="http://schemas.microsoft.com/office/drawing/2014/main" id="{8BBD9FF1-476E-E206-65CE-97C55105B705}"/>
              </a:ext>
            </a:extLst>
          </p:cNvPr>
          <p:cNvPicPr>
            <a:picLocks noChangeAspect="1"/>
          </p:cNvPicPr>
          <p:nvPr/>
        </p:nvPicPr>
        <p:blipFill>
          <a:blip r:embed="rId2">
            <a:extLst>
              <a:ext uri="{28A0092B-C50C-407E-A947-70E740481C1C}">
                <a14:useLocalDpi xmlns:a14="http://schemas.microsoft.com/office/drawing/2010/main" val="0"/>
              </a:ext>
            </a:extLst>
          </a:blip>
          <a:srcRect t="14050" b="14050"/>
          <a:stretch/>
        </p:blipFill>
        <p:spPr>
          <a:xfrm>
            <a:off x="-279399" y="2921336"/>
            <a:ext cx="5288280" cy="3802294"/>
          </a:xfrm>
          <a:prstGeom prst="rect">
            <a:avLst/>
          </a:prstGeom>
          <a:effectLst>
            <a:outerShdw blurRad="76200" dist="38100" dir="18900000" sy="23000" kx="-1200000" algn="bl" rotWithShape="0">
              <a:prstClr val="black">
                <a:alpha val="20000"/>
              </a:prstClr>
            </a:outerShdw>
          </a:effectLst>
        </p:spPr>
      </p:pic>
      <p:pic>
        <p:nvPicPr>
          <p:cNvPr id="31" name="Picture 30">
            <a:extLst>
              <a:ext uri="{FF2B5EF4-FFF2-40B4-BE49-F238E27FC236}">
                <a16:creationId xmlns:a16="http://schemas.microsoft.com/office/drawing/2014/main" id="{1090E674-2E38-8D95-CC40-D42534F48AA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6E1B0AB9-4199-F845-1A28-BD7FEC615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97" y="6453149"/>
            <a:ext cx="1955803" cy="404851"/>
          </a:xfrm>
          <a:prstGeom prst="rect">
            <a:avLst/>
          </a:prstGeom>
        </p:spPr>
      </p:pic>
      <p:sp>
        <p:nvSpPr>
          <p:cNvPr id="5" name="Title 1">
            <a:extLst>
              <a:ext uri="{FF2B5EF4-FFF2-40B4-BE49-F238E27FC236}">
                <a16:creationId xmlns:a16="http://schemas.microsoft.com/office/drawing/2014/main" id="{9B1FC344-613F-E9AD-AB8C-8DE47EB4AE3B}"/>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b="1" dirty="0">
                <a:solidFill>
                  <a:srgbClr val="ED1C24"/>
                </a:solidFill>
                <a:latin typeface="Franklin Gothic Book" panose="020B0503020102020204" pitchFamily="34" charset="0"/>
                <a:cs typeface="Calibri Light"/>
              </a:rPr>
              <a:t>(Tankless w/ Storage)</a:t>
            </a:r>
            <a:endParaRPr lang="en-US" sz="2000" dirty="0">
              <a:solidFill>
                <a:srgbClr val="ED1C24"/>
              </a:solidFill>
              <a:latin typeface="Franklin Gothic Book" panose="020B0503020102020204" pitchFamily="34" charset="0"/>
            </a:endParaRPr>
          </a:p>
        </p:txBody>
      </p:sp>
    </p:spTree>
    <p:extLst>
      <p:ext uri="{BB962C8B-B14F-4D97-AF65-F5344CB8AC3E}">
        <p14:creationId xmlns:p14="http://schemas.microsoft.com/office/powerpoint/2010/main" val="18790407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281C01E-5807-D797-B3D8-9F498A219D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28335" y="3266982"/>
            <a:ext cx="3163665" cy="3197249"/>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5A1F5F58-5E32-2523-CB80-081D34FED12D}"/>
              </a:ext>
            </a:extLst>
          </p:cNvPr>
          <p:cNvPicPr>
            <a:picLocks noChangeAspect="1"/>
          </p:cNvPicPr>
          <p:nvPr/>
        </p:nvPicPr>
        <p:blipFill>
          <a:blip r:embed="rId3"/>
          <a:stretch>
            <a:fillRect/>
          </a:stretch>
        </p:blipFill>
        <p:spPr>
          <a:xfrm>
            <a:off x="3078702" y="967565"/>
            <a:ext cx="4110162" cy="5756065"/>
          </a:xfrm>
          <a:prstGeom prst="rect">
            <a:avLst/>
          </a:prstGeom>
          <a:ln w="28575">
            <a:solidFill>
              <a:srgbClr val="FF0000"/>
            </a:solidFill>
            <a:prstDash val="sysDash"/>
          </a:ln>
          <a:effectLst>
            <a:outerShdw blurRad="63500" dist="635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8F0062B7-B5FC-DD34-D7FF-8ACC904C92E3}"/>
              </a:ext>
            </a:extLst>
          </p:cNvPr>
          <p:cNvCxnSpPr>
            <a:cxnSpLocks/>
            <a:stCxn id="7" idx="1"/>
            <a:endCxn id="6" idx="6"/>
          </p:cNvCxnSpPr>
          <p:nvPr/>
        </p:nvCxnSpPr>
        <p:spPr>
          <a:xfrm flipH="1" flipV="1">
            <a:off x="5888593" y="1479756"/>
            <a:ext cx="1790294" cy="724539"/>
          </a:xfrm>
          <a:prstGeom prst="straightConnector1">
            <a:avLst/>
          </a:prstGeom>
          <a:ln w="38100">
            <a:solidFill>
              <a:srgbClr val="FF0000"/>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A8CA242-A1A3-26FB-A536-4DD221462BE8}"/>
              </a:ext>
            </a:extLst>
          </p:cNvPr>
          <p:cNvSpPr/>
          <p:nvPr/>
        </p:nvSpPr>
        <p:spPr>
          <a:xfrm>
            <a:off x="9552374" y="3681963"/>
            <a:ext cx="278259" cy="890037"/>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ACC7FF-C578-BF24-E606-25170F426717}"/>
              </a:ext>
            </a:extLst>
          </p:cNvPr>
          <p:cNvSpPr txBox="1"/>
          <p:nvPr/>
        </p:nvSpPr>
        <p:spPr>
          <a:xfrm>
            <a:off x="8528568" y="6423262"/>
            <a:ext cx="387443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Differences between S Series</a:t>
            </a:r>
          </a:p>
        </p:txBody>
      </p:sp>
      <p:pic>
        <p:nvPicPr>
          <p:cNvPr id="12" name="Picture 11">
            <a:extLst>
              <a:ext uri="{FF2B5EF4-FFF2-40B4-BE49-F238E27FC236}">
                <a16:creationId xmlns:a16="http://schemas.microsoft.com/office/drawing/2014/main" id="{AE825460-E5AC-4AE4-84DC-6E82887BCC38}"/>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4" name="Picture 3">
            <a:extLst>
              <a:ext uri="{FF2B5EF4-FFF2-40B4-BE49-F238E27FC236}">
                <a16:creationId xmlns:a16="http://schemas.microsoft.com/office/drawing/2014/main" id="{29301E35-DA5A-29CE-69B6-F718F508681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4AD58556-CB69-E368-FEAF-925C2608DF02}"/>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BUILDING PUMP &amp; RETURN LINE</a:t>
            </a:r>
          </a:p>
        </p:txBody>
      </p:sp>
      <p:cxnSp>
        <p:nvCxnSpPr>
          <p:cNvPr id="15" name="Straight Arrow Connector 14">
            <a:extLst>
              <a:ext uri="{FF2B5EF4-FFF2-40B4-BE49-F238E27FC236}">
                <a16:creationId xmlns:a16="http://schemas.microsoft.com/office/drawing/2014/main" id="{55A14F07-9515-2700-3B37-F2765A9BFE01}"/>
              </a:ext>
            </a:extLst>
          </p:cNvPr>
          <p:cNvCxnSpPr>
            <a:cxnSpLocks/>
          </p:cNvCxnSpPr>
          <p:nvPr/>
        </p:nvCxnSpPr>
        <p:spPr>
          <a:xfrm>
            <a:off x="115054" y="777904"/>
            <a:ext cx="1167801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DCF674B9-DDA9-2482-9E29-CD04D11F7337}"/>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b="1" dirty="0">
                <a:solidFill>
                  <a:srgbClr val="ED1C24"/>
                </a:solidFill>
                <a:latin typeface="Franklin Gothic Book" panose="020B0503020102020204" pitchFamily="34" charset="0"/>
                <a:cs typeface="Calibri Light"/>
              </a:rPr>
              <a:t>(Tankless w/ Storage)</a:t>
            </a:r>
            <a:endParaRPr lang="en-US" sz="2000" dirty="0">
              <a:solidFill>
                <a:srgbClr val="ED1C24"/>
              </a:solidFill>
              <a:latin typeface="Franklin Gothic Book" panose="020B0503020102020204" pitchFamily="34" charset="0"/>
            </a:endParaRPr>
          </a:p>
        </p:txBody>
      </p:sp>
      <p:sp>
        <p:nvSpPr>
          <p:cNvPr id="7" name="Rectangle 6">
            <a:extLst>
              <a:ext uri="{FF2B5EF4-FFF2-40B4-BE49-F238E27FC236}">
                <a16:creationId xmlns:a16="http://schemas.microsoft.com/office/drawing/2014/main" id="{A58A2C0A-311E-9C95-7AB4-C70271BE8004}"/>
              </a:ext>
            </a:extLst>
          </p:cNvPr>
          <p:cNvSpPr/>
          <p:nvPr/>
        </p:nvSpPr>
        <p:spPr>
          <a:xfrm>
            <a:off x="7678887" y="1911907"/>
            <a:ext cx="1699362" cy="584775"/>
          </a:xfrm>
          <a:prstGeom prst="rect">
            <a:avLst/>
          </a:prstGeom>
          <a:solidFill>
            <a:schemeClr val="tx1"/>
          </a:solidFill>
          <a:ln>
            <a:solidFill>
              <a:srgbClr val="FF0000"/>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1” Building Return Line Connection</a:t>
            </a:r>
          </a:p>
        </p:txBody>
      </p:sp>
      <p:sp>
        <p:nvSpPr>
          <p:cNvPr id="6" name="Oval 5">
            <a:extLst>
              <a:ext uri="{FF2B5EF4-FFF2-40B4-BE49-F238E27FC236}">
                <a16:creationId xmlns:a16="http://schemas.microsoft.com/office/drawing/2014/main" id="{D3F2875D-D844-B4B4-C447-DDA123FA0827}"/>
              </a:ext>
            </a:extLst>
          </p:cNvPr>
          <p:cNvSpPr/>
          <p:nvPr/>
        </p:nvSpPr>
        <p:spPr>
          <a:xfrm>
            <a:off x="5795378" y="1433148"/>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59755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6B0355C-B5E1-2334-3797-547BF4BAA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28335" y="3266982"/>
            <a:ext cx="3163665" cy="3197249"/>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FA7C7438-8366-DF42-3CE9-74FD6ACBE3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2730404" y="1859488"/>
            <a:ext cx="5262563" cy="3946922"/>
          </a:xfrm>
          <a:prstGeom prst="rect">
            <a:avLst/>
          </a:prstGeom>
          <a:ln w="28575">
            <a:solidFill>
              <a:srgbClr val="ED1C24"/>
            </a:solidFill>
            <a:prstDash val="sysDash"/>
          </a:ln>
          <a:effectLst>
            <a:outerShdw blurRad="63500" dist="63500" dir="2700000" algn="tl" rotWithShape="0">
              <a:prstClr val="black">
                <a:alpha val="40000"/>
              </a:prstClr>
            </a:outerShdw>
          </a:effectLst>
        </p:spPr>
      </p:pic>
      <p:sp>
        <p:nvSpPr>
          <p:cNvPr id="7" name="Rectangle 6">
            <a:extLst>
              <a:ext uri="{FF2B5EF4-FFF2-40B4-BE49-F238E27FC236}">
                <a16:creationId xmlns:a16="http://schemas.microsoft.com/office/drawing/2014/main" id="{05871BE8-60BD-D495-57B3-F5CF647B9AA3}"/>
              </a:ext>
            </a:extLst>
          </p:cNvPr>
          <p:cNvSpPr/>
          <p:nvPr/>
        </p:nvSpPr>
        <p:spPr>
          <a:xfrm>
            <a:off x="7920532" y="2249206"/>
            <a:ext cx="2005788" cy="620582"/>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Additional Dixell Control for System Pump</a:t>
            </a:r>
          </a:p>
        </p:txBody>
      </p:sp>
      <p:cxnSp>
        <p:nvCxnSpPr>
          <p:cNvPr id="8" name="Straight Arrow Connector 7">
            <a:extLst>
              <a:ext uri="{FF2B5EF4-FFF2-40B4-BE49-F238E27FC236}">
                <a16:creationId xmlns:a16="http://schemas.microsoft.com/office/drawing/2014/main" id="{E2ACE77A-C537-0005-FDD9-3AD931C54323}"/>
              </a:ext>
            </a:extLst>
          </p:cNvPr>
          <p:cNvCxnSpPr>
            <a:cxnSpLocks/>
            <a:stCxn id="7" idx="1"/>
            <a:endCxn id="4" idx="6"/>
          </p:cNvCxnSpPr>
          <p:nvPr/>
        </p:nvCxnSpPr>
        <p:spPr>
          <a:xfrm flipH="1">
            <a:off x="6373698" y="2559497"/>
            <a:ext cx="1546834" cy="0"/>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D43B725-799F-ECA8-038F-4DA8FDB070BD}"/>
              </a:ext>
            </a:extLst>
          </p:cNvPr>
          <p:cNvSpPr/>
          <p:nvPr/>
        </p:nvSpPr>
        <p:spPr>
          <a:xfrm>
            <a:off x="9370246" y="4032685"/>
            <a:ext cx="182127" cy="201965"/>
          </a:xfrm>
          <a:prstGeom prst="rect">
            <a:avLst/>
          </a:prstGeom>
          <a:noFill/>
          <a:ln w="28575">
            <a:solidFill>
              <a:srgbClr val="FF0000"/>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433E960-BF15-0F78-4813-11DC8C04270B}"/>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15" name="Picture 14">
            <a:extLst>
              <a:ext uri="{FF2B5EF4-FFF2-40B4-BE49-F238E27FC236}">
                <a16:creationId xmlns:a16="http://schemas.microsoft.com/office/drawing/2014/main" id="{3650EC6C-9F9C-E9FB-E256-1574C630C84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A18ECECA-D6FF-C314-11C0-4C954357610B}"/>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CONTROLS</a:t>
            </a:r>
          </a:p>
        </p:txBody>
      </p:sp>
      <p:cxnSp>
        <p:nvCxnSpPr>
          <p:cNvPr id="17" name="Straight Arrow Connector 16">
            <a:extLst>
              <a:ext uri="{FF2B5EF4-FFF2-40B4-BE49-F238E27FC236}">
                <a16:creationId xmlns:a16="http://schemas.microsoft.com/office/drawing/2014/main" id="{48BA0A47-D004-F3B7-E009-BA43F9581DD3}"/>
              </a:ext>
            </a:extLst>
          </p:cNvPr>
          <p:cNvCxnSpPr>
            <a:cxnSpLocks/>
          </p:cNvCxnSpPr>
          <p:nvPr/>
        </p:nvCxnSpPr>
        <p:spPr>
          <a:xfrm>
            <a:off x="115054" y="777904"/>
            <a:ext cx="7002922"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37ACF96-D880-0264-A850-5CCE5770DAD6}"/>
              </a:ext>
            </a:extLst>
          </p:cNvPr>
          <p:cNvSpPr txBox="1"/>
          <p:nvPr/>
        </p:nvSpPr>
        <p:spPr>
          <a:xfrm>
            <a:off x="8528568" y="6423262"/>
            <a:ext cx="387443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Differences between S Series</a:t>
            </a:r>
          </a:p>
        </p:txBody>
      </p:sp>
      <p:sp>
        <p:nvSpPr>
          <p:cNvPr id="28" name="Title 1">
            <a:extLst>
              <a:ext uri="{FF2B5EF4-FFF2-40B4-BE49-F238E27FC236}">
                <a16:creationId xmlns:a16="http://schemas.microsoft.com/office/drawing/2014/main" id="{9530FB77-8A53-14CE-2F8D-9EE3A358B88C}"/>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b="1" dirty="0">
                <a:solidFill>
                  <a:srgbClr val="ED1C24"/>
                </a:solidFill>
                <a:latin typeface="Franklin Gothic Book" panose="020B0503020102020204" pitchFamily="34" charset="0"/>
                <a:cs typeface="Calibri Light"/>
              </a:rPr>
              <a:t>(Tankless w/ Storage)</a:t>
            </a:r>
            <a:endParaRPr lang="en-US" sz="2000" dirty="0">
              <a:solidFill>
                <a:srgbClr val="ED1C24"/>
              </a:solidFill>
              <a:latin typeface="Franklin Gothic Book" panose="020B0503020102020204" pitchFamily="34" charset="0"/>
            </a:endParaRPr>
          </a:p>
        </p:txBody>
      </p:sp>
      <p:sp>
        <p:nvSpPr>
          <p:cNvPr id="4" name="Oval 3">
            <a:extLst>
              <a:ext uri="{FF2B5EF4-FFF2-40B4-BE49-F238E27FC236}">
                <a16:creationId xmlns:a16="http://schemas.microsoft.com/office/drawing/2014/main" id="{BA2C1D13-24F0-52AE-39EA-FA1A9FBC7E13}"/>
              </a:ext>
            </a:extLst>
          </p:cNvPr>
          <p:cNvSpPr/>
          <p:nvPr/>
        </p:nvSpPr>
        <p:spPr>
          <a:xfrm>
            <a:off x="6280483" y="2512889"/>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95001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CECB855-BDBC-6198-E59A-4A4191BD8F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28335" y="3266982"/>
            <a:ext cx="3163665" cy="3197249"/>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2B9E4C5A-060A-3D36-A422-00F3707DF3B7}"/>
              </a:ext>
            </a:extLst>
          </p:cNvPr>
          <p:cNvPicPr>
            <a:picLocks noChangeAspect="1"/>
          </p:cNvPicPr>
          <p:nvPr/>
        </p:nvPicPr>
        <p:blipFill>
          <a:blip r:embed="rId3"/>
          <a:stretch>
            <a:fillRect/>
          </a:stretch>
        </p:blipFill>
        <p:spPr>
          <a:xfrm>
            <a:off x="4112319" y="893549"/>
            <a:ext cx="4114800" cy="5857875"/>
          </a:xfrm>
          <a:prstGeom prst="rect">
            <a:avLst/>
          </a:prstGeom>
          <a:ln w="28575">
            <a:solidFill>
              <a:srgbClr val="ED1C24"/>
            </a:solidFill>
            <a:prstDash val="sysDash"/>
          </a:ln>
          <a:effectLst>
            <a:outerShdw blurRad="63500" dist="63500" dir="2700000" algn="tl" rotWithShape="0">
              <a:prstClr val="black">
                <a:alpha val="40000"/>
              </a:prstClr>
            </a:outerShdw>
          </a:effectLst>
        </p:spPr>
      </p:pic>
      <p:sp>
        <p:nvSpPr>
          <p:cNvPr id="5" name="Rectangle 4">
            <a:extLst>
              <a:ext uri="{FF2B5EF4-FFF2-40B4-BE49-F238E27FC236}">
                <a16:creationId xmlns:a16="http://schemas.microsoft.com/office/drawing/2014/main" id="{60CEBE88-4963-F8D7-1987-2D18B3F5C72E}"/>
              </a:ext>
            </a:extLst>
          </p:cNvPr>
          <p:cNvSpPr/>
          <p:nvPr/>
        </p:nvSpPr>
        <p:spPr>
          <a:xfrm>
            <a:off x="9830633" y="4643022"/>
            <a:ext cx="298788" cy="619980"/>
          </a:xfrm>
          <a:prstGeom prst="rect">
            <a:avLst/>
          </a:prstGeom>
          <a:noFill/>
          <a:ln w="28575">
            <a:solidFill>
              <a:srgbClr val="FF0000"/>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1CC3D73-3033-FB09-F849-D8B0C2F3CC85}"/>
              </a:ext>
            </a:extLst>
          </p:cNvPr>
          <p:cNvSpPr/>
          <p:nvPr/>
        </p:nvSpPr>
        <p:spPr>
          <a:xfrm>
            <a:off x="1290320" y="2316480"/>
            <a:ext cx="1298681" cy="546480"/>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 ECM System Pump</a:t>
            </a:r>
          </a:p>
        </p:txBody>
      </p:sp>
      <p:cxnSp>
        <p:nvCxnSpPr>
          <p:cNvPr id="9" name="Straight Arrow Connector 8">
            <a:extLst>
              <a:ext uri="{FF2B5EF4-FFF2-40B4-BE49-F238E27FC236}">
                <a16:creationId xmlns:a16="http://schemas.microsoft.com/office/drawing/2014/main" id="{5ECDD8AF-D331-5BFF-A228-906D110FC4F6}"/>
              </a:ext>
            </a:extLst>
          </p:cNvPr>
          <p:cNvCxnSpPr>
            <a:cxnSpLocks/>
            <a:stCxn id="8" idx="3"/>
            <a:endCxn id="4" idx="2"/>
          </p:cNvCxnSpPr>
          <p:nvPr/>
        </p:nvCxnSpPr>
        <p:spPr>
          <a:xfrm>
            <a:off x="2589001" y="2589720"/>
            <a:ext cx="3413784" cy="226633"/>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C10C40F-744E-DA85-9B49-1715A69EB0D5}"/>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14" name="Picture 13">
            <a:extLst>
              <a:ext uri="{FF2B5EF4-FFF2-40B4-BE49-F238E27FC236}">
                <a16:creationId xmlns:a16="http://schemas.microsoft.com/office/drawing/2014/main" id="{A7A5A62B-C717-EC76-A8E4-B471B1F9D8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E878348E-DEC0-D931-ED8B-E7E637672BC1}"/>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SYSTEM PUMP</a:t>
            </a:r>
          </a:p>
        </p:txBody>
      </p:sp>
      <p:cxnSp>
        <p:nvCxnSpPr>
          <p:cNvPr id="16" name="Straight Arrow Connector 15">
            <a:extLst>
              <a:ext uri="{FF2B5EF4-FFF2-40B4-BE49-F238E27FC236}">
                <a16:creationId xmlns:a16="http://schemas.microsoft.com/office/drawing/2014/main" id="{58B15A92-8AC1-E07D-756E-CCB5880C9ED8}"/>
              </a:ext>
            </a:extLst>
          </p:cNvPr>
          <p:cNvCxnSpPr>
            <a:cxnSpLocks/>
          </p:cNvCxnSpPr>
          <p:nvPr/>
        </p:nvCxnSpPr>
        <p:spPr>
          <a:xfrm>
            <a:off x="115054" y="777904"/>
            <a:ext cx="822122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7CFC1A1-7880-A945-09F9-AD0DAF810181}"/>
              </a:ext>
            </a:extLst>
          </p:cNvPr>
          <p:cNvSpPr txBox="1"/>
          <p:nvPr/>
        </p:nvSpPr>
        <p:spPr>
          <a:xfrm>
            <a:off x="8528568" y="6423262"/>
            <a:ext cx="387443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Differences between S Series</a:t>
            </a:r>
          </a:p>
        </p:txBody>
      </p:sp>
      <p:sp>
        <p:nvSpPr>
          <p:cNvPr id="25" name="Title 1">
            <a:extLst>
              <a:ext uri="{FF2B5EF4-FFF2-40B4-BE49-F238E27FC236}">
                <a16:creationId xmlns:a16="http://schemas.microsoft.com/office/drawing/2014/main" id="{E336FBC3-1E64-029A-3B46-484C6E96F0AB}"/>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b="1" dirty="0">
                <a:solidFill>
                  <a:srgbClr val="ED1C24"/>
                </a:solidFill>
                <a:latin typeface="Franklin Gothic Book" panose="020B0503020102020204" pitchFamily="34" charset="0"/>
                <a:cs typeface="Calibri Light"/>
              </a:rPr>
              <a:t>(Tankless w/ Storage)</a:t>
            </a:r>
            <a:endParaRPr lang="en-US" sz="2000" dirty="0">
              <a:solidFill>
                <a:srgbClr val="ED1C24"/>
              </a:solidFill>
              <a:latin typeface="Franklin Gothic Book" panose="020B0503020102020204" pitchFamily="34" charset="0"/>
            </a:endParaRPr>
          </a:p>
        </p:txBody>
      </p:sp>
      <p:sp>
        <p:nvSpPr>
          <p:cNvPr id="4" name="Oval 3">
            <a:extLst>
              <a:ext uri="{FF2B5EF4-FFF2-40B4-BE49-F238E27FC236}">
                <a16:creationId xmlns:a16="http://schemas.microsoft.com/office/drawing/2014/main" id="{998913BD-6C4A-DF18-6968-203E59BA5B25}"/>
              </a:ext>
            </a:extLst>
          </p:cNvPr>
          <p:cNvSpPr/>
          <p:nvPr/>
        </p:nvSpPr>
        <p:spPr>
          <a:xfrm>
            <a:off x="6002785" y="2769745"/>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7166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37A0A55-0344-8982-EA54-8B7C99D5E786}"/>
              </a:ext>
            </a:extLst>
          </p:cNvPr>
          <p:cNvPicPr>
            <a:picLocks noChangeAspect="1"/>
          </p:cNvPicPr>
          <p:nvPr/>
        </p:nvPicPr>
        <p:blipFill>
          <a:blip r:embed="rId2"/>
          <a:stretch>
            <a:fillRect/>
          </a:stretch>
        </p:blipFill>
        <p:spPr>
          <a:xfrm>
            <a:off x="3113056" y="999105"/>
            <a:ext cx="4333875" cy="5724525"/>
          </a:xfrm>
          <a:prstGeom prst="rect">
            <a:avLst/>
          </a:prstGeom>
          <a:ln w="28575">
            <a:solidFill>
              <a:srgbClr val="ED1C24"/>
            </a:solidFill>
            <a:prstDash val="sysDash"/>
          </a:ln>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6CD219BB-DF7D-C739-EBCE-803B38D68A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28335" y="3266982"/>
            <a:ext cx="3163665" cy="3197249"/>
          </a:xfrm>
          <a:prstGeom prst="rect">
            <a:avLst/>
          </a:prstGeom>
          <a:effectLst>
            <a:outerShdw blurRad="63500" dist="63500" dir="2700000" algn="tl" rotWithShape="0">
              <a:prstClr val="black">
                <a:alpha val="40000"/>
              </a:prstClr>
            </a:outerShdw>
          </a:effectLst>
        </p:spPr>
      </p:pic>
      <p:sp>
        <p:nvSpPr>
          <p:cNvPr id="5" name="Rectangle 4">
            <a:extLst>
              <a:ext uri="{FF2B5EF4-FFF2-40B4-BE49-F238E27FC236}">
                <a16:creationId xmlns:a16="http://schemas.microsoft.com/office/drawing/2014/main" id="{4CFB60B7-D5D0-5917-A6B6-2F0C85A642E0}"/>
              </a:ext>
            </a:extLst>
          </p:cNvPr>
          <p:cNvSpPr/>
          <p:nvPr/>
        </p:nvSpPr>
        <p:spPr>
          <a:xfrm>
            <a:off x="9830633" y="4643022"/>
            <a:ext cx="298788" cy="619980"/>
          </a:xfrm>
          <a:prstGeom prst="rect">
            <a:avLst/>
          </a:prstGeom>
          <a:noFill/>
          <a:ln w="28575">
            <a:solidFill>
              <a:srgbClr val="ED1C24"/>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AFD5BA8-D04A-AEA3-BFA0-EC474C9EE5F3}"/>
              </a:ext>
            </a:extLst>
          </p:cNvPr>
          <p:cNvSpPr/>
          <p:nvPr/>
        </p:nvSpPr>
        <p:spPr>
          <a:xfrm>
            <a:off x="8355188" y="1951705"/>
            <a:ext cx="1677059" cy="673662"/>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2” Isolation Valve for Pump</a:t>
            </a:r>
          </a:p>
        </p:txBody>
      </p:sp>
      <p:cxnSp>
        <p:nvCxnSpPr>
          <p:cNvPr id="9" name="Straight Arrow Connector 8">
            <a:extLst>
              <a:ext uri="{FF2B5EF4-FFF2-40B4-BE49-F238E27FC236}">
                <a16:creationId xmlns:a16="http://schemas.microsoft.com/office/drawing/2014/main" id="{BAC39CD9-2A52-1652-07EC-3B92FDBF743D}"/>
              </a:ext>
            </a:extLst>
          </p:cNvPr>
          <p:cNvCxnSpPr>
            <a:cxnSpLocks/>
            <a:stCxn id="8" idx="1"/>
            <a:endCxn id="7" idx="6"/>
          </p:cNvCxnSpPr>
          <p:nvPr/>
        </p:nvCxnSpPr>
        <p:spPr>
          <a:xfrm flipH="1">
            <a:off x="6247009" y="2288536"/>
            <a:ext cx="2108179" cy="383439"/>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6B4170-FA60-3872-DB3F-6B0905CF0B17}"/>
              </a:ext>
            </a:extLst>
          </p:cNvPr>
          <p:cNvSpPr/>
          <p:nvPr/>
        </p:nvSpPr>
        <p:spPr>
          <a:xfrm>
            <a:off x="8355188" y="5703867"/>
            <a:ext cx="1677059" cy="667944"/>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2” Isolation Valve for Pump</a:t>
            </a:r>
          </a:p>
        </p:txBody>
      </p:sp>
      <p:cxnSp>
        <p:nvCxnSpPr>
          <p:cNvPr id="12" name="Straight Arrow Connector 11">
            <a:extLst>
              <a:ext uri="{FF2B5EF4-FFF2-40B4-BE49-F238E27FC236}">
                <a16:creationId xmlns:a16="http://schemas.microsoft.com/office/drawing/2014/main" id="{8587D0B6-E602-9C22-F002-65B1C8546B49}"/>
              </a:ext>
            </a:extLst>
          </p:cNvPr>
          <p:cNvCxnSpPr>
            <a:cxnSpLocks/>
            <a:stCxn id="11" idx="1"/>
            <a:endCxn id="4" idx="6"/>
          </p:cNvCxnSpPr>
          <p:nvPr/>
        </p:nvCxnSpPr>
        <p:spPr>
          <a:xfrm flipH="1">
            <a:off x="6468399" y="6037839"/>
            <a:ext cx="1886789" cy="120378"/>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E0C6B1-95FD-67E4-70A2-3DF4A75B4B1E}"/>
              </a:ext>
            </a:extLst>
          </p:cNvPr>
          <p:cNvSpPr/>
          <p:nvPr/>
        </p:nvSpPr>
        <p:spPr>
          <a:xfrm>
            <a:off x="922985" y="2873107"/>
            <a:ext cx="1217331" cy="499799"/>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2” Bypass Piping</a:t>
            </a:r>
          </a:p>
        </p:txBody>
      </p:sp>
      <p:cxnSp>
        <p:nvCxnSpPr>
          <p:cNvPr id="15" name="Straight Arrow Connector 14">
            <a:extLst>
              <a:ext uri="{FF2B5EF4-FFF2-40B4-BE49-F238E27FC236}">
                <a16:creationId xmlns:a16="http://schemas.microsoft.com/office/drawing/2014/main" id="{40C9D4D7-6265-4D4A-13FB-23D51D835B88}"/>
              </a:ext>
            </a:extLst>
          </p:cNvPr>
          <p:cNvCxnSpPr>
            <a:cxnSpLocks/>
            <a:stCxn id="14" idx="3"/>
            <a:endCxn id="10" idx="2"/>
          </p:cNvCxnSpPr>
          <p:nvPr/>
        </p:nvCxnSpPr>
        <p:spPr>
          <a:xfrm>
            <a:off x="2140316" y="3123007"/>
            <a:ext cx="2275461" cy="375110"/>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821A115-93EA-7B2B-A7CA-97D46D04D62D}"/>
              </a:ext>
            </a:extLst>
          </p:cNvPr>
          <p:cNvSpPr/>
          <p:nvPr/>
        </p:nvSpPr>
        <p:spPr>
          <a:xfrm>
            <a:off x="800081" y="4882964"/>
            <a:ext cx="1463141" cy="499799"/>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2” Isolation Valve for Bypass</a:t>
            </a:r>
          </a:p>
        </p:txBody>
      </p:sp>
      <p:cxnSp>
        <p:nvCxnSpPr>
          <p:cNvPr id="19" name="Straight Arrow Connector 18">
            <a:extLst>
              <a:ext uri="{FF2B5EF4-FFF2-40B4-BE49-F238E27FC236}">
                <a16:creationId xmlns:a16="http://schemas.microsoft.com/office/drawing/2014/main" id="{E723AEBB-21CB-F27B-4101-33ACC6E8DAAD}"/>
              </a:ext>
            </a:extLst>
          </p:cNvPr>
          <p:cNvCxnSpPr>
            <a:cxnSpLocks/>
            <a:stCxn id="18" idx="3"/>
            <a:endCxn id="6" idx="2"/>
          </p:cNvCxnSpPr>
          <p:nvPr/>
        </p:nvCxnSpPr>
        <p:spPr>
          <a:xfrm>
            <a:off x="2263222" y="5132864"/>
            <a:ext cx="2283699" cy="858368"/>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0487709-0AA3-E1F9-BA0F-C94C2EDDDAAD}"/>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22" name="TextBox 21">
            <a:extLst>
              <a:ext uri="{FF2B5EF4-FFF2-40B4-BE49-F238E27FC236}">
                <a16:creationId xmlns:a16="http://schemas.microsoft.com/office/drawing/2014/main" id="{9270C9F0-B653-C61F-E570-61F8C80E100E}"/>
              </a:ext>
            </a:extLst>
          </p:cNvPr>
          <p:cNvSpPr txBox="1"/>
          <p:nvPr/>
        </p:nvSpPr>
        <p:spPr>
          <a:xfrm>
            <a:off x="8528568" y="6423262"/>
            <a:ext cx="387443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Differences between S Series</a:t>
            </a:r>
          </a:p>
        </p:txBody>
      </p:sp>
      <p:pic>
        <p:nvPicPr>
          <p:cNvPr id="25" name="Picture 24">
            <a:extLst>
              <a:ext uri="{FF2B5EF4-FFF2-40B4-BE49-F238E27FC236}">
                <a16:creationId xmlns:a16="http://schemas.microsoft.com/office/drawing/2014/main" id="{B0FA088C-F81C-EA31-D69D-5840405DDC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9FFAC56D-238B-63C4-8B1D-7515E884A946}"/>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SYSTEM PUMP PIPING</a:t>
            </a:r>
          </a:p>
        </p:txBody>
      </p:sp>
      <p:cxnSp>
        <p:nvCxnSpPr>
          <p:cNvPr id="27" name="Straight Arrow Connector 26">
            <a:extLst>
              <a:ext uri="{FF2B5EF4-FFF2-40B4-BE49-F238E27FC236}">
                <a16:creationId xmlns:a16="http://schemas.microsoft.com/office/drawing/2014/main" id="{2A8365C6-2319-FEFB-82F7-42EF0E10EA7D}"/>
              </a:ext>
            </a:extLst>
          </p:cNvPr>
          <p:cNvCxnSpPr>
            <a:cxnSpLocks/>
          </p:cNvCxnSpPr>
          <p:nvPr/>
        </p:nvCxnSpPr>
        <p:spPr>
          <a:xfrm>
            <a:off x="115054" y="777904"/>
            <a:ext cx="10270558"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C89EDC19-7BF7-6C27-8D3D-66B4C9DA9719}"/>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b="1" dirty="0">
                <a:solidFill>
                  <a:srgbClr val="ED1C24"/>
                </a:solidFill>
                <a:latin typeface="Franklin Gothic Book" panose="020B0503020102020204" pitchFamily="34" charset="0"/>
                <a:cs typeface="Calibri Light"/>
              </a:rPr>
              <a:t>(Tankless w/ Storage)</a:t>
            </a:r>
            <a:endParaRPr lang="en-US" sz="2000" dirty="0">
              <a:solidFill>
                <a:srgbClr val="ED1C24"/>
              </a:solidFill>
              <a:latin typeface="Franklin Gothic Book" panose="020B0503020102020204" pitchFamily="34" charset="0"/>
            </a:endParaRPr>
          </a:p>
        </p:txBody>
      </p:sp>
      <p:sp>
        <p:nvSpPr>
          <p:cNvPr id="4" name="Oval 3">
            <a:extLst>
              <a:ext uri="{FF2B5EF4-FFF2-40B4-BE49-F238E27FC236}">
                <a16:creationId xmlns:a16="http://schemas.microsoft.com/office/drawing/2014/main" id="{D60DEFCB-85B7-DEC6-8F1E-40899DD20EF0}"/>
              </a:ext>
            </a:extLst>
          </p:cNvPr>
          <p:cNvSpPr/>
          <p:nvPr/>
        </p:nvSpPr>
        <p:spPr>
          <a:xfrm>
            <a:off x="6375184" y="6111609"/>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CFCFB32-9880-F15E-5E29-76C566E4B976}"/>
              </a:ext>
            </a:extLst>
          </p:cNvPr>
          <p:cNvSpPr/>
          <p:nvPr/>
        </p:nvSpPr>
        <p:spPr>
          <a:xfrm>
            <a:off x="4546921" y="5944624"/>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30E8931B-5B2C-3D90-43C3-341BC49230F7}"/>
              </a:ext>
            </a:extLst>
          </p:cNvPr>
          <p:cNvSpPr/>
          <p:nvPr/>
        </p:nvSpPr>
        <p:spPr>
          <a:xfrm>
            <a:off x="6153794" y="2625367"/>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CF88D81-FFCD-65DE-B9F9-6BFE90CB58E5}"/>
              </a:ext>
            </a:extLst>
          </p:cNvPr>
          <p:cNvSpPr/>
          <p:nvPr/>
        </p:nvSpPr>
        <p:spPr>
          <a:xfrm>
            <a:off x="4415777" y="3451509"/>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392651"/>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477ADBB-72A9-2F06-1FAA-4183263E0D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28335" y="3266982"/>
            <a:ext cx="3163665" cy="3197249"/>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0FA7A264-2622-4865-8EEF-D4E4CE37F94A}"/>
              </a:ext>
            </a:extLst>
          </p:cNvPr>
          <p:cNvPicPr>
            <a:picLocks noChangeAspect="1"/>
          </p:cNvPicPr>
          <p:nvPr/>
        </p:nvPicPr>
        <p:blipFill>
          <a:blip r:embed="rId3"/>
          <a:stretch>
            <a:fillRect/>
          </a:stretch>
        </p:blipFill>
        <p:spPr>
          <a:xfrm>
            <a:off x="3163666" y="955333"/>
            <a:ext cx="4143375" cy="5819775"/>
          </a:xfrm>
          <a:prstGeom prst="rect">
            <a:avLst/>
          </a:prstGeom>
          <a:ln w="28575">
            <a:solidFill>
              <a:srgbClr val="ED1C24"/>
            </a:solidFill>
            <a:prstDash val="sysDash"/>
          </a:ln>
          <a:effectLst>
            <a:outerShdw blurRad="63500" dist="63500" dir="2700000" algn="tl" rotWithShape="0">
              <a:prstClr val="black">
                <a:alpha val="40000"/>
              </a:prstClr>
            </a:outerShdw>
          </a:effectLst>
        </p:spPr>
      </p:pic>
      <p:sp>
        <p:nvSpPr>
          <p:cNvPr id="7" name="Rectangle 6">
            <a:extLst>
              <a:ext uri="{FF2B5EF4-FFF2-40B4-BE49-F238E27FC236}">
                <a16:creationId xmlns:a16="http://schemas.microsoft.com/office/drawing/2014/main" id="{BC755447-17E6-5C11-7CB4-4771704733DB}"/>
              </a:ext>
            </a:extLst>
          </p:cNvPr>
          <p:cNvSpPr/>
          <p:nvPr/>
        </p:nvSpPr>
        <p:spPr>
          <a:xfrm>
            <a:off x="455397" y="3231614"/>
            <a:ext cx="1634131" cy="751130"/>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1” Expansion Tank Connection</a:t>
            </a:r>
          </a:p>
        </p:txBody>
      </p:sp>
      <p:cxnSp>
        <p:nvCxnSpPr>
          <p:cNvPr id="8" name="Straight Arrow Connector 7">
            <a:extLst>
              <a:ext uri="{FF2B5EF4-FFF2-40B4-BE49-F238E27FC236}">
                <a16:creationId xmlns:a16="http://schemas.microsoft.com/office/drawing/2014/main" id="{67D98E29-323C-AD64-73EB-9D5F46DF142A}"/>
              </a:ext>
            </a:extLst>
          </p:cNvPr>
          <p:cNvCxnSpPr>
            <a:cxnSpLocks/>
            <a:stCxn id="7" idx="3"/>
            <a:endCxn id="4" idx="1"/>
          </p:cNvCxnSpPr>
          <p:nvPr/>
        </p:nvCxnSpPr>
        <p:spPr>
          <a:xfrm>
            <a:off x="2089528" y="3607179"/>
            <a:ext cx="2602928" cy="1331404"/>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76F138D-1D68-4616-EE62-C546876C509E}"/>
              </a:ext>
            </a:extLst>
          </p:cNvPr>
          <p:cNvSpPr/>
          <p:nvPr/>
        </p:nvSpPr>
        <p:spPr>
          <a:xfrm>
            <a:off x="9457771" y="3429000"/>
            <a:ext cx="929103" cy="1107489"/>
          </a:xfrm>
          <a:prstGeom prst="rect">
            <a:avLst/>
          </a:prstGeom>
          <a:noFill/>
          <a:ln w="28575">
            <a:solidFill>
              <a:srgbClr val="FF0000"/>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77AE873E-1BCF-01CA-BB53-F837CD12F534}"/>
              </a:ext>
            </a:extLst>
          </p:cNvPr>
          <p:cNvCxnSpPr>
            <a:cxnSpLocks/>
            <a:stCxn id="13" idx="1"/>
            <a:endCxn id="5" idx="6"/>
          </p:cNvCxnSpPr>
          <p:nvPr/>
        </p:nvCxnSpPr>
        <p:spPr>
          <a:xfrm flipH="1">
            <a:off x="7152635" y="1418703"/>
            <a:ext cx="1635863" cy="20839"/>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2EA4A9E-F8CC-9786-7002-0A440480DE24}"/>
              </a:ext>
            </a:extLst>
          </p:cNvPr>
          <p:cNvSpPr/>
          <p:nvPr/>
        </p:nvSpPr>
        <p:spPr>
          <a:xfrm>
            <a:off x="8788498" y="1080746"/>
            <a:ext cx="1395902" cy="675913"/>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1” Building Return</a:t>
            </a:r>
          </a:p>
        </p:txBody>
      </p:sp>
      <p:pic>
        <p:nvPicPr>
          <p:cNvPr id="15" name="Picture 14">
            <a:extLst>
              <a:ext uri="{FF2B5EF4-FFF2-40B4-BE49-F238E27FC236}">
                <a16:creationId xmlns:a16="http://schemas.microsoft.com/office/drawing/2014/main" id="{10D75E85-B7E2-E491-0CCA-BF7BC02A3AD3}"/>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17" name="TextBox 16">
            <a:extLst>
              <a:ext uri="{FF2B5EF4-FFF2-40B4-BE49-F238E27FC236}">
                <a16:creationId xmlns:a16="http://schemas.microsoft.com/office/drawing/2014/main" id="{190F3A87-8529-81D7-9B1B-8AF0C39FA6BE}"/>
              </a:ext>
            </a:extLst>
          </p:cNvPr>
          <p:cNvSpPr txBox="1"/>
          <p:nvPr/>
        </p:nvSpPr>
        <p:spPr>
          <a:xfrm>
            <a:off x="8528568" y="6423262"/>
            <a:ext cx="387443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Differences between S Series</a:t>
            </a:r>
          </a:p>
        </p:txBody>
      </p:sp>
      <p:pic>
        <p:nvPicPr>
          <p:cNvPr id="22" name="Picture 21">
            <a:extLst>
              <a:ext uri="{FF2B5EF4-FFF2-40B4-BE49-F238E27FC236}">
                <a16:creationId xmlns:a16="http://schemas.microsoft.com/office/drawing/2014/main" id="{E1CF9B08-C120-AC48-3799-C50AD1145E4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7F8BBC86-1C06-AD96-F892-D04413DD1FF3}"/>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EXPANTION TANK &amp; RETURN CONNECTION</a:t>
            </a:r>
          </a:p>
        </p:txBody>
      </p:sp>
      <p:cxnSp>
        <p:nvCxnSpPr>
          <p:cNvPr id="24" name="Straight Arrow Connector 23">
            <a:extLst>
              <a:ext uri="{FF2B5EF4-FFF2-40B4-BE49-F238E27FC236}">
                <a16:creationId xmlns:a16="http://schemas.microsoft.com/office/drawing/2014/main" id="{1941ED16-E5ED-D196-BACD-48D2636E6B2B}"/>
              </a:ext>
            </a:extLst>
          </p:cNvPr>
          <p:cNvCxnSpPr>
            <a:cxnSpLocks/>
          </p:cNvCxnSpPr>
          <p:nvPr/>
        </p:nvCxnSpPr>
        <p:spPr>
          <a:xfrm>
            <a:off x="115054" y="777904"/>
            <a:ext cx="11973293"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B82C5D0B-9781-4855-E486-EF29E93ABC54}"/>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b="1" dirty="0">
                <a:solidFill>
                  <a:srgbClr val="ED1C24"/>
                </a:solidFill>
                <a:latin typeface="Franklin Gothic Book" panose="020B0503020102020204" pitchFamily="34" charset="0"/>
                <a:cs typeface="Calibri Light"/>
              </a:rPr>
              <a:t>(Tankless w/ Storage)</a:t>
            </a:r>
            <a:endParaRPr lang="en-US" sz="2000" dirty="0">
              <a:solidFill>
                <a:srgbClr val="ED1C24"/>
              </a:solidFill>
              <a:latin typeface="Franklin Gothic Book" panose="020B0503020102020204" pitchFamily="34" charset="0"/>
            </a:endParaRPr>
          </a:p>
        </p:txBody>
      </p:sp>
      <p:sp>
        <p:nvSpPr>
          <p:cNvPr id="30" name="TextBox 29">
            <a:extLst>
              <a:ext uri="{FF2B5EF4-FFF2-40B4-BE49-F238E27FC236}">
                <a16:creationId xmlns:a16="http://schemas.microsoft.com/office/drawing/2014/main" id="{4A0A2F6A-6D0A-F27E-B883-4B53D2E23329}"/>
              </a:ext>
            </a:extLst>
          </p:cNvPr>
          <p:cNvSpPr txBox="1"/>
          <p:nvPr/>
        </p:nvSpPr>
        <p:spPr>
          <a:xfrm>
            <a:off x="9264966" y="3069859"/>
            <a:ext cx="131471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Behind rack</a:t>
            </a:r>
          </a:p>
        </p:txBody>
      </p:sp>
      <p:sp>
        <p:nvSpPr>
          <p:cNvPr id="4" name="Oval 3">
            <a:extLst>
              <a:ext uri="{FF2B5EF4-FFF2-40B4-BE49-F238E27FC236}">
                <a16:creationId xmlns:a16="http://schemas.microsoft.com/office/drawing/2014/main" id="{FE2533CB-9D2D-2560-A16D-B00106BCB9EA}"/>
              </a:ext>
            </a:extLst>
          </p:cNvPr>
          <p:cNvSpPr/>
          <p:nvPr/>
        </p:nvSpPr>
        <p:spPr>
          <a:xfrm>
            <a:off x="4678805" y="4924932"/>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EEAB5B1-945F-ACBB-E9E4-4039B20289ED}"/>
              </a:ext>
            </a:extLst>
          </p:cNvPr>
          <p:cNvSpPr/>
          <p:nvPr/>
        </p:nvSpPr>
        <p:spPr>
          <a:xfrm>
            <a:off x="7059420" y="1392934"/>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78209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9E78F-CFB2-2D0B-52BC-F8FB4BF959D5}"/>
            </a:ext>
          </a:extLst>
        </p:cNvPr>
        <p:cNvGrpSpPr/>
        <p:nvPr/>
      </p:nvGrpSpPr>
      <p:grpSpPr>
        <a:xfrm>
          <a:off x="0" y="0"/>
          <a:ext cx="0" cy="0"/>
          <a:chOff x="0" y="0"/>
          <a:chExt cx="0" cy="0"/>
        </a:xfrm>
      </p:grpSpPr>
      <p:sp>
        <p:nvSpPr>
          <p:cNvPr id="1034" name="Content Placeholder 1033">
            <a:extLst>
              <a:ext uri="{FF2B5EF4-FFF2-40B4-BE49-F238E27FC236}">
                <a16:creationId xmlns:a16="http://schemas.microsoft.com/office/drawing/2014/main" id="{D4F1C784-481D-E4A9-D032-CDA54F1FCB9B}"/>
              </a:ext>
            </a:extLst>
          </p:cNvPr>
          <p:cNvSpPr txBox="1">
            <a:spLocks/>
          </p:cNvSpPr>
          <p:nvPr/>
        </p:nvSpPr>
        <p:spPr>
          <a:xfrm>
            <a:off x="4998720" y="1188212"/>
            <a:ext cx="7119219" cy="5212588"/>
          </a:xfrm>
          <a:prstGeom prst="rect">
            <a:avLst/>
          </a:prstGeom>
          <a:noFill/>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Indoor/Outdoor Model (Versatile Venting)</a:t>
            </a:r>
          </a:p>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Indoor: 2”- 75’, 3”- 150’ or 4”- 65’ PVC/CPVC/PP</a:t>
            </a:r>
          </a:p>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Outdoor: Vent Cap required (VC-6-1)</a:t>
            </a:r>
          </a:p>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BTU Range: 12,800 – 199,900 BTUh</a:t>
            </a:r>
          </a:p>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Flow Range: 0.4 – 11.1 gpm</a:t>
            </a:r>
          </a:p>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Temperature Range: 100 F – 185 F</a:t>
            </a:r>
          </a:p>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Thermal Efficiency: 98%  (UEF 0.98)</a:t>
            </a:r>
          </a:p>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Turndown Ratio: 16:1  </a:t>
            </a:r>
          </a:p>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Multi System: up to 24 units (up to 4.8 million BTUh)</a:t>
            </a:r>
          </a:p>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Warranty: 10 yr HEX, 5 yr parts, 1 yr labor</a:t>
            </a:r>
          </a:p>
          <a:p>
            <a:pPr marL="342900" indent="-342900">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HEX: Stainless Steel for both Primary and Secondary</a:t>
            </a:r>
          </a:p>
        </p:txBody>
      </p:sp>
      <p:sp>
        <p:nvSpPr>
          <p:cNvPr id="4" name="Title 1">
            <a:extLst>
              <a:ext uri="{FF2B5EF4-FFF2-40B4-BE49-F238E27FC236}">
                <a16:creationId xmlns:a16="http://schemas.microsoft.com/office/drawing/2014/main" id="{0A79E8BA-A269-9F67-3881-263C776CDAB2}"/>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NCC199CDV PRO SERIES</a:t>
            </a:r>
          </a:p>
        </p:txBody>
      </p:sp>
      <p:cxnSp>
        <p:nvCxnSpPr>
          <p:cNvPr id="5" name="Straight Arrow Connector 4">
            <a:extLst>
              <a:ext uri="{FF2B5EF4-FFF2-40B4-BE49-F238E27FC236}">
                <a16:creationId xmlns:a16="http://schemas.microsoft.com/office/drawing/2014/main" id="{B6F6EA4E-B4EC-0DAD-BEF7-248848DCBED4}"/>
              </a:ext>
            </a:extLst>
          </p:cNvPr>
          <p:cNvCxnSpPr>
            <a:cxnSpLocks/>
          </p:cNvCxnSpPr>
          <p:nvPr/>
        </p:nvCxnSpPr>
        <p:spPr>
          <a:xfrm>
            <a:off x="115054" y="777904"/>
            <a:ext cx="775386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B741DF-E1BA-7FCD-B285-92BD2431CF00}"/>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E8AB1822-AC22-19A8-4539-2A6E830C6389}"/>
              </a:ext>
            </a:extLst>
          </p:cNvPr>
          <p:cNvPicPr>
            <a:picLocks noChangeAspect="1"/>
          </p:cNvPicPr>
          <p:nvPr/>
        </p:nvPicPr>
        <p:blipFill>
          <a:blip r:embed="rId3">
            <a:extLst>
              <a:ext uri="{28A0092B-C50C-407E-A947-70E740481C1C}">
                <a14:useLocalDpi xmlns:a14="http://schemas.microsoft.com/office/drawing/2010/main" val="0"/>
              </a:ext>
            </a:extLst>
          </a:blip>
          <a:srcRect l="9346" t="10079" r="22297" b="4832"/>
          <a:stretch>
            <a:fillRect/>
          </a:stretch>
        </p:blipFill>
        <p:spPr>
          <a:xfrm>
            <a:off x="1" y="960120"/>
            <a:ext cx="4734560" cy="5893414"/>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374879691"/>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599E86A-7569-DDDD-F474-17AF2BD61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28335" y="3266982"/>
            <a:ext cx="3163665" cy="3197249"/>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782F293F-3F06-364E-EDCC-F44398E72474}"/>
              </a:ext>
            </a:extLst>
          </p:cNvPr>
          <p:cNvPicPr>
            <a:picLocks noChangeAspect="1"/>
          </p:cNvPicPr>
          <p:nvPr/>
        </p:nvPicPr>
        <p:blipFill>
          <a:blip r:embed="rId3"/>
          <a:stretch>
            <a:fillRect/>
          </a:stretch>
        </p:blipFill>
        <p:spPr>
          <a:xfrm>
            <a:off x="3401997" y="922905"/>
            <a:ext cx="4295775" cy="5800725"/>
          </a:xfrm>
          <a:prstGeom prst="rect">
            <a:avLst/>
          </a:prstGeom>
          <a:ln w="28575">
            <a:solidFill>
              <a:srgbClr val="FF0000"/>
            </a:solidFill>
            <a:prstDash val="sysDash"/>
          </a:ln>
          <a:effectLst>
            <a:outerShdw blurRad="63500" dist="63500" dir="2700000" algn="tl" rotWithShape="0">
              <a:prstClr val="black">
                <a:alpha val="40000"/>
              </a:prstClr>
            </a:outerShdw>
          </a:effectLst>
        </p:spPr>
      </p:pic>
      <p:sp>
        <p:nvSpPr>
          <p:cNvPr id="5" name="Rectangle 4">
            <a:extLst>
              <a:ext uri="{FF2B5EF4-FFF2-40B4-BE49-F238E27FC236}">
                <a16:creationId xmlns:a16="http://schemas.microsoft.com/office/drawing/2014/main" id="{B08A2AF5-81E8-DD9E-8CDF-A7FDABCE9E6B}"/>
              </a:ext>
            </a:extLst>
          </p:cNvPr>
          <p:cNvSpPr/>
          <p:nvPr/>
        </p:nvSpPr>
        <p:spPr>
          <a:xfrm>
            <a:off x="9457771" y="3429000"/>
            <a:ext cx="929103" cy="1107489"/>
          </a:xfrm>
          <a:prstGeom prst="rect">
            <a:avLst/>
          </a:prstGeom>
          <a:noFill/>
          <a:ln w="28575">
            <a:solidFill>
              <a:srgbClr val="FF0000"/>
            </a:solidFill>
            <a:prstDash val="sysDash"/>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B87F680-4FC7-600E-9FAD-E7CE44D8F326}"/>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23" name="TextBox 22">
            <a:extLst>
              <a:ext uri="{FF2B5EF4-FFF2-40B4-BE49-F238E27FC236}">
                <a16:creationId xmlns:a16="http://schemas.microsoft.com/office/drawing/2014/main" id="{C6C5BD3D-3BAA-7807-3719-0B0073660DEF}"/>
              </a:ext>
            </a:extLst>
          </p:cNvPr>
          <p:cNvSpPr txBox="1"/>
          <p:nvPr/>
        </p:nvSpPr>
        <p:spPr>
          <a:xfrm>
            <a:off x="8528568" y="6423262"/>
            <a:ext cx="387443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Differences between S Series</a:t>
            </a:r>
          </a:p>
        </p:txBody>
      </p:sp>
      <p:pic>
        <p:nvPicPr>
          <p:cNvPr id="26" name="Picture 25">
            <a:extLst>
              <a:ext uri="{FF2B5EF4-FFF2-40B4-BE49-F238E27FC236}">
                <a16:creationId xmlns:a16="http://schemas.microsoft.com/office/drawing/2014/main" id="{38EE4FF0-0117-6829-BAB3-537C19E19DC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4DF0B46C-4F28-1DD1-AB38-58628BBE5A77}"/>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WATER/GAS CONNECTIONS</a:t>
            </a:r>
          </a:p>
        </p:txBody>
      </p:sp>
      <p:cxnSp>
        <p:nvCxnSpPr>
          <p:cNvPr id="28" name="Straight Arrow Connector 27">
            <a:extLst>
              <a:ext uri="{FF2B5EF4-FFF2-40B4-BE49-F238E27FC236}">
                <a16:creationId xmlns:a16="http://schemas.microsoft.com/office/drawing/2014/main" id="{A6AD8D57-3118-BEE9-DEC4-E83F2C2C245F}"/>
              </a:ext>
            </a:extLst>
          </p:cNvPr>
          <p:cNvCxnSpPr>
            <a:cxnSpLocks/>
          </p:cNvCxnSpPr>
          <p:nvPr/>
        </p:nvCxnSpPr>
        <p:spPr>
          <a:xfrm>
            <a:off x="115054" y="777904"/>
            <a:ext cx="11749734"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C533BDC3-6C28-BAB8-7B07-7F245011C1E3}"/>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b="1" dirty="0">
                <a:solidFill>
                  <a:srgbClr val="ED1C24"/>
                </a:solidFill>
                <a:latin typeface="Franklin Gothic Book" panose="020B0503020102020204" pitchFamily="34" charset="0"/>
                <a:cs typeface="Calibri Light"/>
              </a:rPr>
              <a:t>(Tankless w/ Storage)</a:t>
            </a:r>
            <a:endParaRPr lang="en-US" sz="2000" dirty="0">
              <a:solidFill>
                <a:srgbClr val="ED1C24"/>
              </a:solidFill>
              <a:latin typeface="Franklin Gothic Book" panose="020B0503020102020204" pitchFamily="34" charset="0"/>
            </a:endParaRPr>
          </a:p>
        </p:txBody>
      </p:sp>
      <p:sp>
        <p:nvSpPr>
          <p:cNvPr id="42" name="TextBox 41">
            <a:extLst>
              <a:ext uri="{FF2B5EF4-FFF2-40B4-BE49-F238E27FC236}">
                <a16:creationId xmlns:a16="http://schemas.microsoft.com/office/drawing/2014/main" id="{C3B8A3C2-FBED-EE82-6CD8-64F4750803AF}"/>
              </a:ext>
            </a:extLst>
          </p:cNvPr>
          <p:cNvSpPr txBox="1"/>
          <p:nvPr/>
        </p:nvSpPr>
        <p:spPr>
          <a:xfrm>
            <a:off x="9264966" y="3069859"/>
            <a:ext cx="131471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Behind rack</a:t>
            </a:r>
          </a:p>
        </p:txBody>
      </p:sp>
      <p:cxnSp>
        <p:nvCxnSpPr>
          <p:cNvPr id="9" name="Straight Arrow Connector 8">
            <a:extLst>
              <a:ext uri="{FF2B5EF4-FFF2-40B4-BE49-F238E27FC236}">
                <a16:creationId xmlns:a16="http://schemas.microsoft.com/office/drawing/2014/main" id="{9B29815E-545E-1A7A-0513-B410DE937C6E}"/>
              </a:ext>
            </a:extLst>
          </p:cNvPr>
          <p:cNvCxnSpPr>
            <a:cxnSpLocks/>
            <a:stCxn id="14" idx="1"/>
            <a:endCxn id="7" idx="6"/>
          </p:cNvCxnSpPr>
          <p:nvPr/>
        </p:nvCxnSpPr>
        <p:spPr>
          <a:xfrm flipH="1" flipV="1">
            <a:off x="6565301" y="1596602"/>
            <a:ext cx="1875768" cy="795335"/>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E288445-DD8E-993C-398D-D230FA2329FC}"/>
              </a:ext>
            </a:extLst>
          </p:cNvPr>
          <p:cNvCxnSpPr>
            <a:cxnSpLocks/>
            <a:stCxn id="12" idx="1"/>
            <a:endCxn id="21" idx="6"/>
          </p:cNvCxnSpPr>
          <p:nvPr/>
        </p:nvCxnSpPr>
        <p:spPr>
          <a:xfrm flipH="1" flipV="1">
            <a:off x="6929130" y="1022067"/>
            <a:ext cx="1826438" cy="337936"/>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82384E5-EE4E-785E-149F-FFC3E347EC6B}"/>
              </a:ext>
            </a:extLst>
          </p:cNvPr>
          <p:cNvCxnSpPr>
            <a:cxnSpLocks/>
            <a:stCxn id="13" idx="3"/>
            <a:endCxn id="4" idx="3"/>
          </p:cNvCxnSpPr>
          <p:nvPr/>
        </p:nvCxnSpPr>
        <p:spPr>
          <a:xfrm flipV="1">
            <a:off x="2445656" y="1452659"/>
            <a:ext cx="2161252" cy="1053190"/>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176EBB-EEEE-054F-435A-969C7869B1DE}"/>
              </a:ext>
            </a:extLst>
          </p:cNvPr>
          <p:cNvCxnSpPr>
            <a:cxnSpLocks/>
            <a:stCxn id="18" idx="0"/>
            <a:endCxn id="6" idx="3"/>
          </p:cNvCxnSpPr>
          <p:nvPr/>
        </p:nvCxnSpPr>
        <p:spPr>
          <a:xfrm flipV="1">
            <a:off x="1711070" y="1474365"/>
            <a:ext cx="3995382" cy="2508379"/>
          </a:xfrm>
          <a:prstGeom prst="straightConnector1">
            <a:avLst/>
          </a:prstGeom>
          <a:ln w="38100">
            <a:solidFill>
              <a:srgbClr val="ED1C24"/>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0873856-C790-3E92-3D2A-5B447BE76D20}"/>
              </a:ext>
            </a:extLst>
          </p:cNvPr>
          <p:cNvSpPr/>
          <p:nvPr/>
        </p:nvSpPr>
        <p:spPr>
          <a:xfrm>
            <a:off x="8755568" y="1005992"/>
            <a:ext cx="1404406" cy="708022"/>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2” Gas Inlet Connection</a:t>
            </a:r>
          </a:p>
        </p:txBody>
      </p:sp>
      <p:sp>
        <p:nvSpPr>
          <p:cNvPr id="13" name="Rectangle 12">
            <a:extLst>
              <a:ext uri="{FF2B5EF4-FFF2-40B4-BE49-F238E27FC236}">
                <a16:creationId xmlns:a16="http://schemas.microsoft.com/office/drawing/2014/main" id="{99EA9E0B-F6E9-533B-4CB9-D309348BF014}"/>
              </a:ext>
            </a:extLst>
          </p:cNvPr>
          <p:cNvSpPr/>
          <p:nvPr/>
        </p:nvSpPr>
        <p:spPr>
          <a:xfrm>
            <a:off x="976484" y="2110937"/>
            <a:ext cx="1469172" cy="789823"/>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2” Return from Storage Tank Connection</a:t>
            </a:r>
          </a:p>
        </p:txBody>
      </p:sp>
      <p:sp>
        <p:nvSpPr>
          <p:cNvPr id="14" name="Rectangle 13">
            <a:extLst>
              <a:ext uri="{FF2B5EF4-FFF2-40B4-BE49-F238E27FC236}">
                <a16:creationId xmlns:a16="http://schemas.microsoft.com/office/drawing/2014/main" id="{C21A203D-C328-91F0-B35A-C706514A7367}"/>
              </a:ext>
            </a:extLst>
          </p:cNvPr>
          <p:cNvSpPr/>
          <p:nvPr/>
        </p:nvSpPr>
        <p:spPr>
          <a:xfrm>
            <a:off x="8441069" y="1936407"/>
            <a:ext cx="2039861" cy="911059"/>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2” Hot Water Outlet to Storage Tank includes Building Flow check</a:t>
            </a:r>
          </a:p>
        </p:txBody>
      </p:sp>
      <p:sp>
        <p:nvSpPr>
          <p:cNvPr id="18" name="Rectangle 17">
            <a:extLst>
              <a:ext uri="{FF2B5EF4-FFF2-40B4-BE49-F238E27FC236}">
                <a16:creationId xmlns:a16="http://schemas.microsoft.com/office/drawing/2014/main" id="{4F491D23-EF6A-A8CA-E9BE-C502BDAC6811}"/>
              </a:ext>
            </a:extLst>
          </p:cNvPr>
          <p:cNvSpPr/>
          <p:nvPr/>
        </p:nvSpPr>
        <p:spPr>
          <a:xfrm>
            <a:off x="898828" y="3982744"/>
            <a:ext cx="1624483" cy="963149"/>
          </a:xfrm>
          <a:prstGeom prst="rect">
            <a:avLst/>
          </a:prstGeom>
          <a:solidFill>
            <a:schemeClr val="tx1"/>
          </a:solidFill>
          <a:ln>
            <a:solidFill>
              <a:srgbClr val="ED1C24"/>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rPr>
              <a:t>2” Cold Inlet Connection Includes building Back Check</a:t>
            </a:r>
          </a:p>
        </p:txBody>
      </p:sp>
      <p:sp>
        <p:nvSpPr>
          <p:cNvPr id="4" name="Oval 3">
            <a:extLst>
              <a:ext uri="{FF2B5EF4-FFF2-40B4-BE49-F238E27FC236}">
                <a16:creationId xmlns:a16="http://schemas.microsoft.com/office/drawing/2014/main" id="{8F84448B-A6DD-816D-28D7-4E113ED69AC6}"/>
              </a:ext>
            </a:extLst>
          </p:cNvPr>
          <p:cNvSpPr/>
          <p:nvPr/>
        </p:nvSpPr>
        <p:spPr>
          <a:xfrm>
            <a:off x="4593257" y="1373095"/>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3E76E1A-D704-DD10-27E4-5E7EEFAAC206}"/>
              </a:ext>
            </a:extLst>
          </p:cNvPr>
          <p:cNvSpPr/>
          <p:nvPr/>
        </p:nvSpPr>
        <p:spPr>
          <a:xfrm>
            <a:off x="5692801" y="1394801"/>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0E2205D-F652-3B38-71AF-F5404757C1D9}"/>
              </a:ext>
            </a:extLst>
          </p:cNvPr>
          <p:cNvSpPr/>
          <p:nvPr/>
        </p:nvSpPr>
        <p:spPr>
          <a:xfrm>
            <a:off x="6472086" y="1549994"/>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4D59353B-5DCB-AF27-12BC-DB5124F00FE3}"/>
              </a:ext>
            </a:extLst>
          </p:cNvPr>
          <p:cNvSpPr/>
          <p:nvPr/>
        </p:nvSpPr>
        <p:spPr>
          <a:xfrm>
            <a:off x="6835915" y="975459"/>
            <a:ext cx="93215" cy="93215"/>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84443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0DC0E04-4975-3D86-0CF1-B73A2B2D9C0D}"/>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4" name="Picture 3">
            <a:extLst>
              <a:ext uri="{FF2B5EF4-FFF2-40B4-BE49-F238E27FC236}">
                <a16:creationId xmlns:a16="http://schemas.microsoft.com/office/drawing/2014/main" id="{CBA640FB-C404-4245-3B17-D1C4B4C0EC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28335" y="3266982"/>
            <a:ext cx="3163665" cy="3197249"/>
          </a:xfrm>
          <a:prstGeom prst="rect">
            <a:avLst/>
          </a:prstGeom>
          <a:effectLst>
            <a:outerShdw blurRad="63500" dist="63500" dir="2700000" algn="tl" rotWithShape="0">
              <a:prstClr val="black">
                <a:alpha val="40000"/>
              </a:prstClr>
            </a:outerShdw>
          </a:effectLst>
        </p:spPr>
      </p:pic>
      <p:pic>
        <p:nvPicPr>
          <p:cNvPr id="15" name="Picture 14">
            <a:extLst>
              <a:ext uri="{FF2B5EF4-FFF2-40B4-BE49-F238E27FC236}">
                <a16:creationId xmlns:a16="http://schemas.microsoft.com/office/drawing/2014/main" id="{5EE1EFB6-F534-69CC-CEBB-33D828D46A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EB531B11-7B52-AA1D-9AFE-04AD4F900E8F}"/>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INCLUDED ACCESSORIES</a:t>
            </a:r>
          </a:p>
        </p:txBody>
      </p:sp>
      <p:cxnSp>
        <p:nvCxnSpPr>
          <p:cNvPr id="18" name="Straight Arrow Connector 17">
            <a:extLst>
              <a:ext uri="{FF2B5EF4-FFF2-40B4-BE49-F238E27FC236}">
                <a16:creationId xmlns:a16="http://schemas.microsoft.com/office/drawing/2014/main" id="{CE27658E-2206-6494-2F2F-C46838D7C310}"/>
              </a:ext>
            </a:extLst>
          </p:cNvPr>
          <p:cNvCxnSpPr>
            <a:cxnSpLocks/>
          </p:cNvCxnSpPr>
          <p:nvPr/>
        </p:nvCxnSpPr>
        <p:spPr>
          <a:xfrm>
            <a:off x="115054" y="777904"/>
            <a:ext cx="1112668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3C47DE5C-1C4D-EE21-EC87-A4A47168F3BB}"/>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b="1" dirty="0">
                <a:solidFill>
                  <a:srgbClr val="ED1C24"/>
                </a:solidFill>
                <a:latin typeface="Franklin Gothic Book" panose="020B0503020102020204" pitchFamily="34" charset="0"/>
                <a:cs typeface="Calibri Light"/>
              </a:rPr>
              <a:t>(Tankless w/ Storage)</a:t>
            </a:r>
            <a:endParaRPr lang="en-US" sz="2000" dirty="0">
              <a:solidFill>
                <a:srgbClr val="ED1C24"/>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F04C6E22-AE15-E377-3606-18FCB29B708D}"/>
              </a:ext>
            </a:extLst>
          </p:cNvPr>
          <p:cNvPicPr>
            <a:picLocks noChangeAspect="1"/>
          </p:cNvPicPr>
          <p:nvPr/>
        </p:nvPicPr>
        <p:blipFill>
          <a:blip r:embed="rId5">
            <a:extLst>
              <a:ext uri="{28A0092B-C50C-407E-A947-70E740481C1C}">
                <a14:useLocalDpi xmlns:a14="http://schemas.microsoft.com/office/drawing/2010/main" val="0"/>
              </a:ext>
            </a:extLst>
          </a:blip>
          <a:srcRect l="20420" r="20420"/>
          <a:stretch/>
        </p:blipFill>
        <p:spPr>
          <a:xfrm>
            <a:off x="5561968" y="861059"/>
            <a:ext cx="2122241" cy="3587335"/>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C92F1F93-4BE3-DB74-232B-EFDA230A7366}"/>
              </a:ext>
            </a:extLst>
          </p:cNvPr>
          <p:cNvPicPr>
            <a:picLocks noChangeAspect="1"/>
          </p:cNvPicPr>
          <p:nvPr/>
        </p:nvPicPr>
        <p:blipFill>
          <a:blip r:embed="rId6"/>
          <a:stretch>
            <a:fillRect/>
          </a:stretch>
        </p:blipFill>
        <p:spPr>
          <a:xfrm>
            <a:off x="271199" y="2028189"/>
            <a:ext cx="3344910" cy="2717294"/>
          </a:xfrm>
          <a:prstGeom prst="rect">
            <a:avLst/>
          </a:prstGeom>
          <a:effectLst>
            <a:outerShdw blurRad="63500" dist="63500" dir="2700000" algn="tl" rotWithShape="0">
              <a:prstClr val="black">
                <a:alpha val="40000"/>
              </a:prstClr>
            </a:outerShdw>
          </a:effectLst>
        </p:spPr>
      </p:pic>
      <p:sp>
        <p:nvSpPr>
          <p:cNvPr id="6" name="TextBox 5">
            <a:extLst>
              <a:ext uri="{FF2B5EF4-FFF2-40B4-BE49-F238E27FC236}">
                <a16:creationId xmlns:a16="http://schemas.microsoft.com/office/drawing/2014/main" id="{7679EA38-F8DF-51B0-3649-6D634B0323E7}"/>
              </a:ext>
            </a:extLst>
          </p:cNvPr>
          <p:cNvSpPr txBox="1"/>
          <p:nvPr/>
        </p:nvSpPr>
        <p:spPr>
          <a:xfrm>
            <a:off x="5354320" y="6273800"/>
            <a:ext cx="272926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Condensate Neutralizer</a:t>
            </a:r>
          </a:p>
        </p:txBody>
      </p:sp>
      <p:sp>
        <p:nvSpPr>
          <p:cNvPr id="10" name="TextBox 9">
            <a:extLst>
              <a:ext uri="{FF2B5EF4-FFF2-40B4-BE49-F238E27FC236}">
                <a16:creationId xmlns:a16="http://schemas.microsoft.com/office/drawing/2014/main" id="{E5FE680C-CE3E-95CA-E915-03209C5AB1B8}"/>
              </a:ext>
            </a:extLst>
          </p:cNvPr>
          <p:cNvSpPr txBox="1"/>
          <p:nvPr/>
        </p:nvSpPr>
        <p:spPr>
          <a:xfrm>
            <a:off x="325193" y="4909424"/>
            <a:ext cx="334490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Literature Rack w/ Manuals &amp; Commercial Remotes</a:t>
            </a:r>
          </a:p>
        </p:txBody>
      </p:sp>
      <p:sp>
        <p:nvSpPr>
          <p:cNvPr id="11" name="TextBox 10">
            <a:extLst>
              <a:ext uri="{FF2B5EF4-FFF2-40B4-BE49-F238E27FC236}">
                <a16:creationId xmlns:a16="http://schemas.microsoft.com/office/drawing/2014/main" id="{C80D03F1-A831-3F0B-BAA2-9DE342E93D3D}"/>
              </a:ext>
            </a:extLst>
          </p:cNvPr>
          <p:cNvSpPr txBox="1"/>
          <p:nvPr/>
        </p:nvSpPr>
        <p:spPr>
          <a:xfrm>
            <a:off x="5162589" y="4277156"/>
            <a:ext cx="29210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20</a:t>
            </a: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 Gallon Expansion Tank</a:t>
            </a:r>
          </a:p>
        </p:txBody>
      </p:sp>
      <p:pic>
        <p:nvPicPr>
          <p:cNvPr id="13" name="Picture 12">
            <a:extLst>
              <a:ext uri="{FF2B5EF4-FFF2-40B4-BE49-F238E27FC236}">
                <a16:creationId xmlns:a16="http://schemas.microsoft.com/office/drawing/2014/main" id="{2EED6EE5-7C38-9F9F-2BFF-D8C8CD16E6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5122" y="4965799"/>
            <a:ext cx="4744046" cy="1308001"/>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888702056"/>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97000">
              <a:schemeClr val="tx1">
                <a:lumMod val="85000"/>
                <a:lumOff val="15000"/>
              </a:schemeClr>
            </a:gs>
          </a:gsLst>
          <a:path path="circle">
            <a:fillToRect r="100000" b="10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C37F3F-ABFA-7ECD-E799-B8A3B5104327}"/>
              </a:ext>
            </a:extLst>
          </p:cNvPr>
          <p:cNvSpPr>
            <a:spLocks noGrp="1" noRot="1" noMove="1" noResize="1" noEditPoints="1" noAdjustHandles="1" noChangeArrowheads="1" noChangeShapeType="1"/>
          </p:cNvSpPr>
          <p:nvPr/>
        </p:nvSpPr>
        <p:spPr>
          <a:xfrm>
            <a:off x="4719320" y="0"/>
            <a:ext cx="7472680" cy="6858000"/>
          </a:xfrm>
          <a:prstGeom prst="rect">
            <a:avLst/>
          </a:prstGeom>
          <a:solidFill>
            <a:schemeClr val="bg1"/>
          </a:solidFill>
          <a:ln>
            <a:noFill/>
          </a:ln>
          <a:effectLst>
            <a:innerShdw blurRad="101600" dist="635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645DBEC-4B78-8067-3C86-6B975CA32E1E}"/>
              </a:ext>
            </a:extLst>
          </p:cNvPr>
          <p:cNvPicPr>
            <a:picLocks noGrp="1" noRot="1" noChangeAspect="1" noMove="1" noResize="1" noEditPoints="1" noAdjustHandles="1" noChangeArrowheads="1" noChangeShapeType="1" noCrop="1"/>
          </p:cNvPicPr>
          <p:nvPr/>
        </p:nvPicPr>
        <p:blipFill>
          <a:blip r:embed="rId2"/>
          <a:stretch>
            <a:fillRect/>
          </a:stretch>
        </p:blipFill>
        <p:spPr>
          <a:xfrm>
            <a:off x="6730081" y="1684553"/>
            <a:ext cx="3645440" cy="4793451"/>
          </a:xfrm>
          <a:prstGeom prst="rect">
            <a:avLst/>
          </a:prstGeom>
        </p:spPr>
      </p:pic>
      <p:cxnSp>
        <p:nvCxnSpPr>
          <p:cNvPr id="13" name="Straight Connector 12">
            <a:extLst>
              <a:ext uri="{FF2B5EF4-FFF2-40B4-BE49-F238E27FC236}">
                <a16:creationId xmlns:a16="http://schemas.microsoft.com/office/drawing/2014/main" id="{57D5874B-FEB4-BC11-89C5-C903EEA165A8}"/>
              </a:ext>
            </a:extLst>
          </p:cNvPr>
          <p:cNvCxnSpPr>
            <a:cxnSpLocks/>
          </p:cNvCxnSpPr>
          <p:nvPr/>
        </p:nvCxnSpPr>
        <p:spPr>
          <a:xfrm>
            <a:off x="8207317" y="1091701"/>
            <a:ext cx="0" cy="159258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7C983F-83B0-B1B6-2134-CFA2CB0B097E}"/>
              </a:ext>
            </a:extLst>
          </p:cNvPr>
          <p:cNvCxnSpPr>
            <a:cxnSpLocks/>
          </p:cNvCxnSpPr>
          <p:nvPr/>
        </p:nvCxnSpPr>
        <p:spPr>
          <a:xfrm>
            <a:off x="7130992" y="4101510"/>
            <a:ext cx="3077730" cy="25722"/>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0BC201-E30B-DA80-2711-EB209C4134E9}"/>
              </a:ext>
            </a:extLst>
          </p:cNvPr>
          <p:cNvCxnSpPr>
            <a:cxnSpLocks/>
          </p:cNvCxnSpPr>
          <p:nvPr/>
        </p:nvCxnSpPr>
        <p:spPr>
          <a:xfrm>
            <a:off x="7130992" y="6257111"/>
            <a:ext cx="3051991"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558A4F-0EC8-5BB8-E165-DB61568389DE}"/>
              </a:ext>
            </a:extLst>
          </p:cNvPr>
          <p:cNvCxnSpPr>
            <a:cxnSpLocks/>
          </p:cNvCxnSpPr>
          <p:nvPr/>
        </p:nvCxnSpPr>
        <p:spPr>
          <a:xfrm>
            <a:off x="7233920" y="4035792"/>
            <a:ext cx="2949063" cy="0"/>
          </a:xfrm>
          <a:prstGeom prst="line">
            <a:avLst/>
          </a:prstGeom>
          <a:ln w="762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00D9EBA-FCB8-D27C-AAC4-38898D0335A2}"/>
              </a:ext>
            </a:extLst>
          </p:cNvPr>
          <p:cNvCxnSpPr>
            <a:cxnSpLocks/>
          </p:cNvCxnSpPr>
          <p:nvPr/>
        </p:nvCxnSpPr>
        <p:spPr>
          <a:xfrm>
            <a:off x="7130992" y="2684281"/>
            <a:ext cx="1076325" cy="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B6F8EAA-DF10-1A84-BBF6-63FC0014C9B6}"/>
              </a:ext>
            </a:extLst>
          </p:cNvPr>
          <p:cNvCxnSpPr>
            <a:cxnSpLocks/>
          </p:cNvCxnSpPr>
          <p:nvPr/>
        </p:nvCxnSpPr>
        <p:spPr>
          <a:xfrm>
            <a:off x="7130992" y="3389131"/>
            <a:ext cx="0" cy="286798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78A65EB-C36B-CD76-04E5-B05EF63BF078}"/>
              </a:ext>
            </a:extLst>
          </p:cNvPr>
          <p:cNvCxnSpPr>
            <a:cxnSpLocks/>
          </p:cNvCxnSpPr>
          <p:nvPr/>
        </p:nvCxnSpPr>
        <p:spPr>
          <a:xfrm>
            <a:off x="7130992" y="2684281"/>
            <a:ext cx="0" cy="70485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D41DB66-49C3-98A1-6775-DD1FE3AFD53A}"/>
              </a:ext>
            </a:extLst>
          </p:cNvPr>
          <p:cNvCxnSpPr>
            <a:cxnSpLocks/>
          </p:cNvCxnSpPr>
          <p:nvPr/>
        </p:nvCxnSpPr>
        <p:spPr>
          <a:xfrm>
            <a:off x="7259659" y="6161772"/>
            <a:ext cx="2949063" cy="0"/>
          </a:xfrm>
          <a:prstGeom prst="line">
            <a:avLst/>
          </a:prstGeom>
          <a:ln w="762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5858332-0DD4-15D8-DFDF-021500A4B108}"/>
              </a:ext>
            </a:extLst>
          </p:cNvPr>
          <p:cNvCxnSpPr>
            <a:cxnSpLocks/>
          </p:cNvCxnSpPr>
          <p:nvPr/>
        </p:nvCxnSpPr>
        <p:spPr>
          <a:xfrm flipV="1">
            <a:off x="7274899" y="3389131"/>
            <a:ext cx="0" cy="2780261"/>
          </a:xfrm>
          <a:prstGeom prst="line">
            <a:avLst/>
          </a:prstGeom>
          <a:ln w="762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5AFA7F8-1009-CC17-250A-8170172EC10F}"/>
              </a:ext>
            </a:extLst>
          </p:cNvPr>
          <p:cNvCxnSpPr>
            <a:cxnSpLocks/>
          </p:cNvCxnSpPr>
          <p:nvPr/>
        </p:nvCxnSpPr>
        <p:spPr>
          <a:xfrm flipV="1">
            <a:off x="7280148" y="1091701"/>
            <a:ext cx="0" cy="2332983"/>
          </a:xfrm>
          <a:prstGeom prst="line">
            <a:avLst/>
          </a:prstGeom>
          <a:ln w="571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C904952-59D6-156F-0152-D0093F38F7DE}"/>
              </a:ext>
            </a:extLst>
          </p:cNvPr>
          <p:cNvGrpSpPr/>
          <p:nvPr/>
        </p:nvGrpSpPr>
        <p:grpSpPr>
          <a:xfrm>
            <a:off x="7839518" y="3493804"/>
            <a:ext cx="133349" cy="607706"/>
            <a:chOff x="7748843" y="4872038"/>
            <a:chExt cx="133349" cy="523875"/>
          </a:xfrm>
        </p:grpSpPr>
        <p:cxnSp>
          <p:nvCxnSpPr>
            <p:cNvPr id="33" name="Straight Connector 32">
              <a:extLst>
                <a:ext uri="{FF2B5EF4-FFF2-40B4-BE49-F238E27FC236}">
                  <a16:creationId xmlns:a16="http://schemas.microsoft.com/office/drawing/2014/main" id="{7FFBC3D2-07A5-B6CE-0BCA-A74C6577A251}"/>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751283B6-22B4-F965-4013-403B710D202E}"/>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C82417D0-705A-509E-ABD3-C517CA512591}"/>
              </a:ext>
            </a:extLst>
          </p:cNvPr>
          <p:cNvGrpSpPr/>
          <p:nvPr/>
        </p:nvGrpSpPr>
        <p:grpSpPr>
          <a:xfrm>
            <a:off x="9126568" y="3499042"/>
            <a:ext cx="133349" cy="607706"/>
            <a:chOff x="7748843" y="4872038"/>
            <a:chExt cx="133349" cy="523875"/>
          </a:xfrm>
        </p:grpSpPr>
        <p:cxnSp>
          <p:nvCxnSpPr>
            <p:cNvPr id="55" name="Straight Connector 54">
              <a:extLst>
                <a:ext uri="{FF2B5EF4-FFF2-40B4-BE49-F238E27FC236}">
                  <a16:creationId xmlns:a16="http://schemas.microsoft.com/office/drawing/2014/main" id="{B0171DF4-E6AF-DBF7-7DC1-9743EDD80216}"/>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Isosceles Triangle 55">
              <a:extLst>
                <a:ext uri="{FF2B5EF4-FFF2-40B4-BE49-F238E27FC236}">
                  <a16:creationId xmlns:a16="http://schemas.microsoft.com/office/drawing/2014/main" id="{CF536F76-531C-8B28-8F36-B344CB6AE82C}"/>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A5BDE0B3-059E-9F5B-42C8-2A41883666E4}"/>
              </a:ext>
            </a:extLst>
          </p:cNvPr>
          <p:cNvGrpSpPr/>
          <p:nvPr/>
        </p:nvGrpSpPr>
        <p:grpSpPr>
          <a:xfrm>
            <a:off x="7839518" y="5650688"/>
            <a:ext cx="133349" cy="607706"/>
            <a:chOff x="7748843" y="4872038"/>
            <a:chExt cx="133349" cy="523875"/>
          </a:xfrm>
        </p:grpSpPr>
        <p:cxnSp>
          <p:nvCxnSpPr>
            <p:cNvPr id="58" name="Straight Connector 57">
              <a:extLst>
                <a:ext uri="{FF2B5EF4-FFF2-40B4-BE49-F238E27FC236}">
                  <a16:creationId xmlns:a16="http://schemas.microsoft.com/office/drawing/2014/main" id="{EF3E3473-8DEF-BC56-8E74-E9D4161EA8EC}"/>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Isosceles Triangle 58">
              <a:extLst>
                <a:ext uri="{FF2B5EF4-FFF2-40B4-BE49-F238E27FC236}">
                  <a16:creationId xmlns:a16="http://schemas.microsoft.com/office/drawing/2014/main" id="{C9560B11-8006-B488-0516-A50968868D26}"/>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0" name="Group 59">
            <a:extLst>
              <a:ext uri="{FF2B5EF4-FFF2-40B4-BE49-F238E27FC236}">
                <a16:creationId xmlns:a16="http://schemas.microsoft.com/office/drawing/2014/main" id="{1A21EEB6-ABE7-5F61-27DA-D5A825104D4A}"/>
              </a:ext>
            </a:extLst>
          </p:cNvPr>
          <p:cNvGrpSpPr/>
          <p:nvPr/>
        </p:nvGrpSpPr>
        <p:grpSpPr>
          <a:xfrm>
            <a:off x="9126568" y="5655926"/>
            <a:ext cx="133349" cy="607706"/>
            <a:chOff x="7748843" y="4872038"/>
            <a:chExt cx="133349" cy="523875"/>
          </a:xfrm>
        </p:grpSpPr>
        <p:cxnSp>
          <p:nvCxnSpPr>
            <p:cNvPr id="61" name="Straight Connector 60">
              <a:extLst>
                <a:ext uri="{FF2B5EF4-FFF2-40B4-BE49-F238E27FC236}">
                  <a16:creationId xmlns:a16="http://schemas.microsoft.com/office/drawing/2014/main" id="{93E5FA70-E737-C1F4-471E-0DD3E34F9D85}"/>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Isosceles Triangle 61">
              <a:extLst>
                <a:ext uri="{FF2B5EF4-FFF2-40B4-BE49-F238E27FC236}">
                  <a16:creationId xmlns:a16="http://schemas.microsoft.com/office/drawing/2014/main" id="{1D0FF105-33BA-A6BC-1158-4FBD0F5638F3}"/>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73AAF481-86C9-C1A9-E8A7-4C2946928FEB}"/>
              </a:ext>
            </a:extLst>
          </p:cNvPr>
          <p:cNvGrpSpPr/>
          <p:nvPr/>
        </p:nvGrpSpPr>
        <p:grpSpPr>
          <a:xfrm rot="10800000">
            <a:off x="8982660" y="3499042"/>
            <a:ext cx="133349" cy="498208"/>
            <a:chOff x="7748843" y="4872038"/>
            <a:chExt cx="133349" cy="387564"/>
          </a:xfrm>
          <a:solidFill>
            <a:srgbClr val="FF0000"/>
          </a:solidFill>
        </p:grpSpPr>
        <p:cxnSp>
          <p:nvCxnSpPr>
            <p:cNvPr id="77" name="Straight Connector 76">
              <a:extLst>
                <a:ext uri="{FF2B5EF4-FFF2-40B4-BE49-F238E27FC236}">
                  <a16:creationId xmlns:a16="http://schemas.microsoft.com/office/drawing/2014/main" id="{7486E6E6-D7FB-F1C1-3049-C17B6FAF5A90}"/>
                </a:ext>
              </a:extLst>
            </p:cNvPr>
            <p:cNvCxnSpPr>
              <a:cxnSpLocks/>
            </p:cNvCxnSpPr>
            <p:nvPr/>
          </p:nvCxnSpPr>
          <p:spPr>
            <a:xfrm rot="10800000">
              <a:off x="7815518" y="4957768"/>
              <a:ext cx="1703" cy="301834"/>
            </a:xfrm>
            <a:prstGeom prst="line">
              <a:avLst/>
            </a:prstGeom>
            <a:grpFill/>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Isosceles Triangle 77">
              <a:extLst>
                <a:ext uri="{FF2B5EF4-FFF2-40B4-BE49-F238E27FC236}">
                  <a16:creationId xmlns:a16="http://schemas.microsoft.com/office/drawing/2014/main" id="{3B4210AE-D5B4-690D-D22C-38C07CE6D7B1}"/>
                </a:ext>
              </a:extLst>
            </p:cNvPr>
            <p:cNvSpPr/>
            <p:nvPr/>
          </p:nvSpPr>
          <p:spPr>
            <a:xfrm>
              <a:off x="7748843" y="4872038"/>
              <a:ext cx="133349" cy="1149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7A5644A1-04B8-66A1-125B-C9A7FCBA6667}"/>
              </a:ext>
            </a:extLst>
          </p:cNvPr>
          <p:cNvGrpSpPr/>
          <p:nvPr/>
        </p:nvGrpSpPr>
        <p:grpSpPr>
          <a:xfrm rot="10800000">
            <a:off x="7710962" y="3506680"/>
            <a:ext cx="133349" cy="498208"/>
            <a:chOff x="7748843" y="4872038"/>
            <a:chExt cx="133349" cy="387564"/>
          </a:xfrm>
          <a:solidFill>
            <a:srgbClr val="FF0000"/>
          </a:solidFill>
        </p:grpSpPr>
        <p:cxnSp>
          <p:nvCxnSpPr>
            <p:cNvPr id="82" name="Straight Connector 81">
              <a:extLst>
                <a:ext uri="{FF2B5EF4-FFF2-40B4-BE49-F238E27FC236}">
                  <a16:creationId xmlns:a16="http://schemas.microsoft.com/office/drawing/2014/main" id="{BABBC157-6FDD-65A7-CD6B-8572D5481918}"/>
                </a:ext>
              </a:extLst>
            </p:cNvPr>
            <p:cNvCxnSpPr>
              <a:cxnSpLocks/>
            </p:cNvCxnSpPr>
            <p:nvPr/>
          </p:nvCxnSpPr>
          <p:spPr>
            <a:xfrm rot="10800000">
              <a:off x="7815518" y="4957768"/>
              <a:ext cx="1703" cy="301834"/>
            </a:xfrm>
            <a:prstGeom prst="line">
              <a:avLst/>
            </a:prstGeom>
            <a:grpFill/>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Isosceles Triangle 82">
              <a:extLst>
                <a:ext uri="{FF2B5EF4-FFF2-40B4-BE49-F238E27FC236}">
                  <a16:creationId xmlns:a16="http://schemas.microsoft.com/office/drawing/2014/main" id="{CF99EB56-8628-37D6-B388-2AA5188D5D56}"/>
                </a:ext>
              </a:extLst>
            </p:cNvPr>
            <p:cNvSpPr/>
            <p:nvPr/>
          </p:nvSpPr>
          <p:spPr>
            <a:xfrm>
              <a:off x="7748843" y="4872038"/>
              <a:ext cx="133349" cy="1149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E8221DF0-1367-F5E5-ADD7-02D8320D9C3A}"/>
              </a:ext>
            </a:extLst>
          </p:cNvPr>
          <p:cNvGrpSpPr/>
          <p:nvPr/>
        </p:nvGrpSpPr>
        <p:grpSpPr>
          <a:xfrm rot="10800000">
            <a:off x="8980956" y="5636559"/>
            <a:ext cx="133349" cy="498208"/>
            <a:chOff x="7748843" y="4872038"/>
            <a:chExt cx="133349" cy="387564"/>
          </a:xfrm>
          <a:solidFill>
            <a:srgbClr val="FF0000"/>
          </a:solidFill>
        </p:grpSpPr>
        <p:cxnSp>
          <p:nvCxnSpPr>
            <p:cNvPr id="85" name="Straight Connector 84">
              <a:extLst>
                <a:ext uri="{FF2B5EF4-FFF2-40B4-BE49-F238E27FC236}">
                  <a16:creationId xmlns:a16="http://schemas.microsoft.com/office/drawing/2014/main" id="{78728CC5-F3D6-4E29-751F-0DD56E4C10D0}"/>
                </a:ext>
              </a:extLst>
            </p:cNvPr>
            <p:cNvCxnSpPr>
              <a:cxnSpLocks/>
            </p:cNvCxnSpPr>
            <p:nvPr/>
          </p:nvCxnSpPr>
          <p:spPr>
            <a:xfrm rot="10800000">
              <a:off x="7815518" y="4957768"/>
              <a:ext cx="1703" cy="301834"/>
            </a:xfrm>
            <a:prstGeom prst="line">
              <a:avLst/>
            </a:prstGeom>
            <a:grpFill/>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Isosceles Triangle 85">
              <a:extLst>
                <a:ext uri="{FF2B5EF4-FFF2-40B4-BE49-F238E27FC236}">
                  <a16:creationId xmlns:a16="http://schemas.microsoft.com/office/drawing/2014/main" id="{FBEFD3A1-AB66-1A63-D7F4-A43DDA7E4C3C}"/>
                </a:ext>
              </a:extLst>
            </p:cNvPr>
            <p:cNvSpPr/>
            <p:nvPr/>
          </p:nvSpPr>
          <p:spPr>
            <a:xfrm>
              <a:off x="7748843" y="4872038"/>
              <a:ext cx="133349" cy="1149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A2FC0D70-8F26-6B01-D57D-AEF74B1553A4}"/>
              </a:ext>
            </a:extLst>
          </p:cNvPr>
          <p:cNvGrpSpPr/>
          <p:nvPr/>
        </p:nvGrpSpPr>
        <p:grpSpPr>
          <a:xfrm rot="10800000">
            <a:off x="7709258" y="5644197"/>
            <a:ext cx="133349" cy="498208"/>
            <a:chOff x="7748843" y="4872038"/>
            <a:chExt cx="133349" cy="387564"/>
          </a:xfrm>
          <a:solidFill>
            <a:srgbClr val="FF0000"/>
          </a:solidFill>
        </p:grpSpPr>
        <p:cxnSp>
          <p:nvCxnSpPr>
            <p:cNvPr id="88" name="Straight Connector 87">
              <a:extLst>
                <a:ext uri="{FF2B5EF4-FFF2-40B4-BE49-F238E27FC236}">
                  <a16:creationId xmlns:a16="http://schemas.microsoft.com/office/drawing/2014/main" id="{8093A737-2CA4-FFE9-96AA-A6847148E6F3}"/>
                </a:ext>
              </a:extLst>
            </p:cNvPr>
            <p:cNvCxnSpPr>
              <a:cxnSpLocks/>
            </p:cNvCxnSpPr>
            <p:nvPr/>
          </p:nvCxnSpPr>
          <p:spPr>
            <a:xfrm rot="10800000">
              <a:off x="7815518" y="4957768"/>
              <a:ext cx="1703" cy="301834"/>
            </a:xfrm>
            <a:prstGeom prst="line">
              <a:avLst/>
            </a:prstGeom>
            <a:grpFill/>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Isosceles Triangle 88">
              <a:extLst>
                <a:ext uri="{FF2B5EF4-FFF2-40B4-BE49-F238E27FC236}">
                  <a16:creationId xmlns:a16="http://schemas.microsoft.com/office/drawing/2014/main" id="{CDF5766D-E16C-6218-FDA8-F35AB1032F16}"/>
                </a:ext>
              </a:extLst>
            </p:cNvPr>
            <p:cNvSpPr/>
            <p:nvPr/>
          </p:nvSpPr>
          <p:spPr>
            <a:xfrm>
              <a:off x="7748843" y="4872038"/>
              <a:ext cx="133349" cy="1149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0" name="TextBox 89">
            <a:extLst>
              <a:ext uri="{FF2B5EF4-FFF2-40B4-BE49-F238E27FC236}">
                <a16:creationId xmlns:a16="http://schemas.microsoft.com/office/drawing/2014/main" id="{6B863716-05BD-EFD3-F86B-062DB3A1B2F1}"/>
              </a:ext>
            </a:extLst>
          </p:cNvPr>
          <p:cNvSpPr txBox="1"/>
          <p:nvPr/>
        </p:nvSpPr>
        <p:spPr>
          <a:xfrm>
            <a:off x="7683365" y="213035"/>
            <a:ext cx="103922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Cold Water Inlet</a:t>
            </a:r>
          </a:p>
        </p:txBody>
      </p:sp>
      <p:sp>
        <p:nvSpPr>
          <p:cNvPr id="91" name="TextBox 90">
            <a:extLst>
              <a:ext uri="{FF2B5EF4-FFF2-40B4-BE49-F238E27FC236}">
                <a16:creationId xmlns:a16="http://schemas.microsoft.com/office/drawing/2014/main" id="{AC710E9A-9E97-144C-F0F4-D33D15228A47}"/>
              </a:ext>
            </a:extLst>
          </p:cNvPr>
          <p:cNvSpPr txBox="1"/>
          <p:nvPr/>
        </p:nvSpPr>
        <p:spPr>
          <a:xfrm>
            <a:off x="6744533" y="204804"/>
            <a:ext cx="103922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Hot Water Outlet</a:t>
            </a:r>
          </a:p>
        </p:txBody>
      </p:sp>
      <p:pic>
        <p:nvPicPr>
          <p:cNvPr id="2" name="Picture 1">
            <a:extLst>
              <a:ext uri="{FF2B5EF4-FFF2-40B4-BE49-F238E27FC236}">
                <a16:creationId xmlns:a16="http://schemas.microsoft.com/office/drawing/2014/main" id="{2054528A-59A6-8714-31A7-81BBE0CBFB12}"/>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3" name="Title 1">
            <a:extLst>
              <a:ext uri="{FF2B5EF4-FFF2-40B4-BE49-F238E27FC236}">
                <a16:creationId xmlns:a16="http://schemas.microsoft.com/office/drawing/2014/main" id="{D5D2159F-4890-9E80-8672-2EE3D3B4FB8F}"/>
              </a:ext>
            </a:extLst>
          </p:cNvPr>
          <p:cNvSpPr txBox="1">
            <a:spLocks/>
          </p:cNvSpPr>
          <p:nvPr/>
        </p:nvSpPr>
        <p:spPr>
          <a:xfrm>
            <a:off x="0" y="734295"/>
            <a:ext cx="2501946" cy="716056"/>
          </a:xfrm>
          <a:prstGeom prst="rect">
            <a:avLst/>
          </a:prstGeom>
          <a:effectLst>
            <a:outerShdw blurRad="63500" dist="63500" dir="2700000" algn="tl"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6" name="Picture 5">
            <a:extLst>
              <a:ext uri="{FF2B5EF4-FFF2-40B4-BE49-F238E27FC236}">
                <a16:creationId xmlns:a16="http://schemas.microsoft.com/office/drawing/2014/main" id="{644F1978-5B0F-24EC-4334-4D89BDBD67A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5E2650C-3148-AD78-9B3D-0FB82E73237B}"/>
              </a:ext>
            </a:extLst>
          </p:cNvPr>
          <p:cNvSpPr txBox="1">
            <a:spLocks/>
          </p:cNvSpPr>
          <p:nvPr/>
        </p:nvSpPr>
        <p:spPr>
          <a:xfrm>
            <a:off x="654657" y="2684281"/>
            <a:ext cx="3645441" cy="15516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Calibri Light"/>
                <a:cs typeface="Calibri Light"/>
              </a:rPr>
              <a:t>Sequence of</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Calibri Light"/>
                <a:cs typeface="Calibri Light"/>
              </a:rPr>
              <a:t>Operations</a:t>
            </a:r>
            <a:endParaRPr kumimoji="0" lang="en-US" sz="440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ndParaRPr>
          </a:p>
        </p:txBody>
      </p:sp>
    </p:spTree>
    <p:extLst>
      <p:ext uri="{BB962C8B-B14F-4D97-AF65-F5344CB8AC3E}">
        <p14:creationId xmlns:p14="http://schemas.microsoft.com/office/powerpoint/2010/main" val="573591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right)">
                                      <p:cBhvr>
                                        <p:cTn id="14" dur="500"/>
                                        <p:tgtEl>
                                          <p:spTgt spid="42"/>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up)">
                                      <p:cBhvr>
                                        <p:cTn id="18" dur="500"/>
                                        <p:tgtEl>
                                          <p:spTgt spid="51"/>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up)">
                                      <p:cBhvr>
                                        <p:cTn id="22" dur="500"/>
                                        <p:tgtEl>
                                          <p:spTgt spid="45"/>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2500"/>
                            </p:stCondLst>
                            <p:childTnLst>
                              <p:par>
                                <p:cTn id="31" presetID="22" presetClass="entr" presetSubtype="4" repeatCount="indefinite"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repeatCount="indefinite"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down)">
                                      <p:cBhvr>
                                        <p:cTn id="36" dur="500"/>
                                        <p:tgtEl>
                                          <p:spTgt spid="54"/>
                                        </p:tgtEl>
                                      </p:cBhvr>
                                    </p:animEffect>
                                  </p:childTnLst>
                                </p:cTn>
                              </p:par>
                              <p:par>
                                <p:cTn id="37" presetID="22" presetClass="entr" presetSubtype="4" repeatCount="indefinite"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down)">
                                      <p:cBhvr>
                                        <p:cTn id="39" dur="500"/>
                                        <p:tgtEl>
                                          <p:spTgt spid="57"/>
                                        </p:tgtEl>
                                      </p:cBhvr>
                                    </p:animEffect>
                                  </p:childTnLst>
                                </p:cTn>
                              </p:par>
                              <p:par>
                                <p:cTn id="40" presetID="22" presetClass="entr" presetSubtype="4" repeatCount="indefinite" fill="hold" nodeType="with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down)">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repeatCount="indefinite"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wipe(up)">
                                      <p:cBhvr>
                                        <p:cTn id="47" dur="500"/>
                                        <p:tgtEl>
                                          <p:spTgt spid="81"/>
                                        </p:tgtEl>
                                      </p:cBhvr>
                                    </p:animEffect>
                                  </p:childTnLst>
                                </p:cTn>
                              </p:par>
                              <p:par>
                                <p:cTn id="48" presetID="22" presetClass="entr" presetSubtype="1" repeatCount="indefinite" fill="hold" nodeType="with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up)">
                                      <p:cBhvr>
                                        <p:cTn id="50" dur="500"/>
                                        <p:tgtEl>
                                          <p:spTgt spid="76"/>
                                        </p:tgtEl>
                                      </p:cBhvr>
                                    </p:animEffect>
                                  </p:childTnLst>
                                </p:cTn>
                              </p:par>
                              <p:par>
                                <p:cTn id="51" presetID="22" presetClass="entr" presetSubtype="1" repeatCount="indefinite" fill="hold" nodeType="with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wipe(up)">
                                      <p:cBhvr>
                                        <p:cTn id="53" dur="500"/>
                                        <p:tgtEl>
                                          <p:spTgt spid="87"/>
                                        </p:tgtEl>
                                      </p:cBhvr>
                                    </p:animEffect>
                                  </p:childTnLst>
                                </p:cTn>
                              </p:par>
                              <p:par>
                                <p:cTn id="54" presetID="22" presetClass="entr" presetSubtype="1" repeatCount="indefinite" fill="hold" nodeType="with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wipe(up)">
                                      <p:cBhvr>
                                        <p:cTn id="56" dur="500"/>
                                        <p:tgtEl>
                                          <p:spTgt spid="84"/>
                                        </p:tgtEl>
                                      </p:cBhvr>
                                    </p:animEffect>
                                  </p:childTnLst>
                                </p:cTn>
                              </p:par>
                            </p:childTnLst>
                          </p:cTn>
                        </p:par>
                        <p:par>
                          <p:cTn id="57" fill="hold">
                            <p:stCondLst>
                              <p:cond delay="500"/>
                            </p:stCondLst>
                            <p:childTnLst>
                              <p:par>
                                <p:cTn id="58" presetID="16" presetClass="entr" presetSubtype="37"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barn(outVertical)">
                                      <p:cBhvr>
                                        <p:cTn id="60" dur="500"/>
                                        <p:tgtEl>
                                          <p:spTgt spid="38"/>
                                        </p:tgtEl>
                                      </p:cBhvr>
                                    </p:animEffect>
                                  </p:childTnLst>
                                </p:cTn>
                              </p:par>
                              <p:par>
                                <p:cTn id="61" presetID="16" presetClass="entr" presetSubtype="37"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outVertical)">
                                      <p:cBhvr>
                                        <p:cTn id="63" dur="500"/>
                                        <p:tgtEl>
                                          <p:spTgt spid="65"/>
                                        </p:tgtEl>
                                      </p:cBhvr>
                                    </p:animEffect>
                                  </p:childTnLst>
                                </p:cTn>
                              </p:par>
                            </p:childTnLst>
                          </p:cTn>
                        </p:par>
                        <p:par>
                          <p:cTn id="64" fill="hold">
                            <p:stCondLst>
                              <p:cond delay="1000"/>
                            </p:stCondLst>
                            <p:childTnLst>
                              <p:par>
                                <p:cTn id="65" presetID="22" presetClass="entr" presetSubtype="4"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par>
                          <p:cTn id="68" fill="hold">
                            <p:stCondLst>
                              <p:cond delay="1500"/>
                            </p:stCondLst>
                            <p:childTnLst>
                              <p:par>
                                <p:cTn id="69" presetID="22" presetClass="entr" presetSubtype="4" fill="hold" nodeType="after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wipe(down)">
                                      <p:cBhvr>
                                        <p:cTn id="71" dur="500"/>
                                        <p:tgtEl>
                                          <p:spTgt spid="72"/>
                                        </p:tgtEl>
                                      </p:cBhvr>
                                    </p:animEffec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91"/>
                                        </p:tgtEl>
                                        <p:attrNameLst>
                                          <p:attrName>style.visibility</p:attrName>
                                        </p:attrNameLst>
                                      </p:cBhvr>
                                      <p:to>
                                        <p:strVal val="visible"/>
                                      </p:to>
                                    </p:set>
                                    <p:animEffect transition="in" filter="fade">
                                      <p:cBhvr>
                                        <p:cTn id="7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84A347-BEDD-CA09-CC94-E4B65D382414}"/>
              </a:ext>
            </a:extLst>
          </p:cNvPr>
          <p:cNvSpPr>
            <a:spLocks noGrp="1" noRot="1" noMove="1" noResize="1" noEditPoints="1" noAdjustHandles="1" noChangeArrowheads="1" noChangeShapeType="1"/>
          </p:cNvSpPr>
          <p:nvPr/>
        </p:nvSpPr>
        <p:spPr>
          <a:xfrm>
            <a:off x="4719320" y="0"/>
            <a:ext cx="7472680" cy="6858000"/>
          </a:xfrm>
          <a:prstGeom prst="rect">
            <a:avLst/>
          </a:prstGeom>
          <a:solidFill>
            <a:schemeClr val="bg1"/>
          </a:solidFill>
          <a:ln>
            <a:noFill/>
          </a:ln>
          <a:effectLst>
            <a:innerShdw blurRad="101600" dist="635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645DBEC-4B78-8067-3C86-6B975CA32E1E}"/>
              </a:ext>
            </a:extLst>
          </p:cNvPr>
          <p:cNvPicPr>
            <a:picLocks noGrp="1" noRot="1" noChangeAspect="1" noMove="1" noResize="1" noEditPoints="1" noAdjustHandles="1" noChangeArrowheads="1" noChangeShapeType="1" noCrop="1"/>
          </p:cNvPicPr>
          <p:nvPr/>
        </p:nvPicPr>
        <p:blipFill>
          <a:blip r:embed="rId2"/>
          <a:stretch>
            <a:fillRect/>
          </a:stretch>
        </p:blipFill>
        <p:spPr>
          <a:xfrm>
            <a:off x="6729984" y="1682496"/>
            <a:ext cx="3645440" cy="4793451"/>
          </a:xfrm>
          <a:prstGeom prst="rect">
            <a:avLst/>
          </a:prstGeom>
        </p:spPr>
      </p:pic>
      <p:cxnSp>
        <p:nvCxnSpPr>
          <p:cNvPr id="13" name="Straight Connector 12">
            <a:extLst>
              <a:ext uri="{FF2B5EF4-FFF2-40B4-BE49-F238E27FC236}">
                <a16:creationId xmlns:a16="http://schemas.microsoft.com/office/drawing/2014/main" id="{57D5874B-FEB4-BC11-89C5-C903EEA165A8}"/>
              </a:ext>
            </a:extLst>
          </p:cNvPr>
          <p:cNvCxnSpPr>
            <a:cxnSpLocks/>
          </p:cNvCxnSpPr>
          <p:nvPr/>
        </p:nvCxnSpPr>
        <p:spPr>
          <a:xfrm>
            <a:off x="8206682" y="1089660"/>
            <a:ext cx="0" cy="159258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7C983F-83B0-B1B6-2134-CFA2CB0B097E}"/>
              </a:ext>
            </a:extLst>
          </p:cNvPr>
          <p:cNvCxnSpPr>
            <a:cxnSpLocks/>
          </p:cNvCxnSpPr>
          <p:nvPr/>
        </p:nvCxnSpPr>
        <p:spPr>
          <a:xfrm>
            <a:off x="7130357" y="4099469"/>
            <a:ext cx="3077730" cy="5238"/>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0BC201-E30B-DA80-2711-EB209C4134E9}"/>
              </a:ext>
            </a:extLst>
          </p:cNvPr>
          <p:cNvCxnSpPr>
            <a:cxnSpLocks/>
          </p:cNvCxnSpPr>
          <p:nvPr/>
        </p:nvCxnSpPr>
        <p:spPr>
          <a:xfrm>
            <a:off x="7130357" y="6255070"/>
            <a:ext cx="3051991"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558A4F-0EC8-5BB8-E165-DB61568389DE}"/>
              </a:ext>
            </a:extLst>
          </p:cNvPr>
          <p:cNvCxnSpPr>
            <a:cxnSpLocks/>
          </p:cNvCxnSpPr>
          <p:nvPr/>
        </p:nvCxnSpPr>
        <p:spPr>
          <a:xfrm>
            <a:off x="7233285" y="4033751"/>
            <a:ext cx="2974802" cy="0"/>
          </a:xfrm>
          <a:prstGeom prst="line">
            <a:avLst/>
          </a:prstGeom>
          <a:ln w="762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00D9EBA-FCB8-D27C-AAC4-38898D0335A2}"/>
              </a:ext>
            </a:extLst>
          </p:cNvPr>
          <p:cNvCxnSpPr>
            <a:cxnSpLocks/>
          </p:cNvCxnSpPr>
          <p:nvPr/>
        </p:nvCxnSpPr>
        <p:spPr>
          <a:xfrm>
            <a:off x="7130357" y="2682240"/>
            <a:ext cx="1076325" cy="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B6F8EAA-DF10-1A84-BBF6-63FC0014C9B6}"/>
              </a:ext>
            </a:extLst>
          </p:cNvPr>
          <p:cNvCxnSpPr>
            <a:cxnSpLocks/>
          </p:cNvCxnSpPr>
          <p:nvPr/>
        </p:nvCxnSpPr>
        <p:spPr>
          <a:xfrm>
            <a:off x="7130357" y="3387090"/>
            <a:ext cx="0" cy="286798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78A65EB-C36B-CD76-04E5-B05EF63BF078}"/>
              </a:ext>
            </a:extLst>
          </p:cNvPr>
          <p:cNvCxnSpPr>
            <a:cxnSpLocks/>
          </p:cNvCxnSpPr>
          <p:nvPr/>
        </p:nvCxnSpPr>
        <p:spPr>
          <a:xfrm>
            <a:off x="7130357" y="2682240"/>
            <a:ext cx="0" cy="70485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D41DB66-49C3-98A1-6775-DD1FE3AFD53A}"/>
              </a:ext>
            </a:extLst>
          </p:cNvPr>
          <p:cNvCxnSpPr>
            <a:cxnSpLocks/>
          </p:cNvCxnSpPr>
          <p:nvPr/>
        </p:nvCxnSpPr>
        <p:spPr>
          <a:xfrm>
            <a:off x="7236164" y="6159731"/>
            <a:ext cx="2949063" cy="0"/>
          </a:xfrm>
          <a:prstGeom prst="line">
            <a:avLst/>
          </a:prstGeom>
          <a:ln w="762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5858332-0DD4-15D8-DFDF-021500A4B108}"/>
              </a:ext>
            </a:extLst>
          </p:cNvPr>
          <p:cNvCxnSpPr>
            <a:cxnSpLocks/>
          </p:cNvCxnSpPr>
          <p:nvPr/>
        </p:nvCxnSpPr>
        <p:spPr>
          <a:xfrm flipV="1">
            <a:off x="7274264" y="3387090"/>
            <a:ext cx="0" cy="2780261"/>
          </a:xfrm>
          <a:prstGeom prst="line">
            <a:avLst/>
          </a:prstGeom>
          <a:ln w="762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5AFA7F8-1009-CC17-250A-8170172EC10F}"/>
              </a:ext>
            </a:extLst>
          </p:cNvPr>
          <p:cNvCxnSpPr>
            <a:cxnSpLocks/>
          </p:cNvCxnSpPr>
          <p:nvPr/>
        </p:nvCxnSpPr>
        <p:spPr>
          <a:xfrm flipV="1">
            <a:off x="7279513" y="1089660"/>
            <a:ext cx="0" cy="2332983"/>
          </a:xfrm>
          <a:prstGeom prst="line">
            <a:avLst/>
          </a:prstGeom>
          <a:ln w="571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C904952-59D6-156F-0152-D0093F38F7DE}"/>
              </a:ext>
            </a:extLst>
          </p:cNvPr>
          <p:cNvGrpSpPr/>
          <p:nvPr/>
        </p:nvGrpSpPr>
        <p:grpSpPr>
          <a:xfrm>
            <a:off x="7838883" y="3491763"/>
            <a:ext cx="133349" cy="607706"/>
            <a:chOff x="7748843" y="4872038"/>
            <a:chExt cx="133349" cy="523875"/>
          </a:xfrm>
        </p:grpSpPr>
        <p:cxnSp>
          <p:nvCxnSpPr>
            <p:cNvPr id="33" name="Straight Connector 32">
              <a:extLst>
                <a:ext uri="{FF2B5EF4-FFF2-40B4-BE49-F238E27FC236}">
                  <a16:creationId xmlns:a16="http://schemas.microsoft.com/office/drawing/2014/main" id="{7FFBC3D2-07A5-B6CE-0BCA-A74C6577A251}"/>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751283B6-22B4-F965-4013-403B710D202E}"/>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C82417D0-705A-509E-ABD3-C517CA512591}"/>
              </a:ext>
            </a:extLst>
          </p:cNvPr>
          <p:cNvGrpSpPr/>
          <p:nvPr/>
        </p:nvGrpSpPr>
        <p:grpSpPr>
          <a:xfrm>
            <a:off x="9125933" y="3497001"/>
            <a:ext cx="133349" cy="607706"/>
            <a:chOff x="7748843" y="4872038"/>
            <a:chExt cx="133349" cy="523875"/>
          </a:xfrm>
        </p:grpSpPr>
        <p:cxnSp>
          <p:nvCxnSpPr>
            <p:cNvPr id="55" name="Straight Connector 54">
              <a:extLst>
                <a:ext uri="{FF2B5EF4-FFF2-40B4-BE49-F238E27FC236}">
                  <a16:creationId xmlns:a16="http://schemas.microsoft.com/office/drawing/2014/main" id="{B0171DF4-E6AF-DBF7-7DC1-9743EDD80216}"/>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Isosceles Triangle 55">
              <a:extLst>
                <a:ext uri="{FF2B5EF4-FFF2-40B4-BE49-F238E27FC236}">
                  <a16:creationId xmlns:a16="http://schemas.microsoft.com/office/drawing/2014/main" id="{CF536F76-531C-8B28-8F36-B344CB6AE82C}"/>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A5BDE0B3-059E-9F5B-42C8-2A41883666E4}"/>
              </a:ext>
            </a:extLst>
          </p:cNvPr>
          <p:cNvGrpSpPr/>
          <p:nvPr/>
        </p:nvGrpSpPr>
        <p:grpSpPr>
          <a:xfrm>
            <a:off x="7838883" y="5648647"/>
            <a:ext cx="133349" cy="607706"/>
            <a:chOff x="7748843" y="4872038"/>
            <a:chExt cx="133349" cy="523875"/>
          </a:xfrm>
        </p:grpSpPr>
        <p:cxnSp>
          <p:nvCxnSpPr>
            <p:cNvPr id="58" name="Straight Connector 57">
              <a:extLst>
                <a:ext uri="{FF2B5EF4-FFF2-40B4-BE49-F238E27FC236}">
                  <a16:creationId xmlns:a16="http://schemas.microsoft.com/office/drawing/2014/main" id="{EF3E3473-8DEF-BC56-8E74-E9D4161EA8EC}"/>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Isosceles Triangle 58">
              <a:extLst>
                <a:ext uri="{FF2B5EF4-FFF2-40B4-BE49-F238E27FC236}">
                  <a16:creationId xmlns:a16="http://schemas.microsoft.com/office/drawing/2014/main" id="{C9560B11-8006-B488-0516-A50968868D26}"/>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0" name="Group 59">
            <a:extLst>
              <a:ext uri="{FF2B5EF4-FFF2-40B4-BE49-F238E27FC236}">
                <a16:creationId xmlns:a16="http://schemas.microsoft.com/office/drawing/2014/main" id="{1A21EEB6-ABE7-5F61-27DA-D5A825104D4A}"/>
              </a:ext>
            </a:extLst>
          </p:cNvPr>
          <p:cNvGrpSpPr/>
          <p:nvPr/>
        </p:nvGrpSpPr>
        <p:grpSpPr>
          <a:xfrm>
            <a:off x="9125933" y="5653885"/>
            <a:ext cx="133349" cy="607706"/>
            <a:chOff x="7748843" y="4872038"/>
            <a:chExt cx="133349" cy="523875"/>
          </a:xfrm>
        </p:grpSpPr>
        <p:cxnSp>
          <p:nvCxnSpPr>
            <p:cNvPr id="61" name="Straight Connector 60">
              <a:extLst>
                <a:ext uri="{FF2B5EF4-FFF2-40B4-BE49-F238E27FC236}">
                  <a16:creationId xmlns:a16="http://schemas.microsoft.com/office/drawing/2014/main" id="{93E5FA70-E737-C1F4-471E-0DD3E34F9D85}"/>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Isosceles Triangle 61">
              <a:extLst>
                <a:ext uri="{FF2B5EF4-FFF2-40B4-BE49-F238E27FC236}">
                  <a16:creationId xmlns:a16="http://schemas.microsoft.com/office/drawing/2014/main" id="{1D0FF105-33BA-A6BC-1158-4FBD0F5638F3}"/>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73AAF481-86C9-C1A9-E8A7-4C2946928FEB}"/>
              </a:ext>
            </a:extLst>
          </p:cNvPr>
          <p:cNvGrpSpPr/>
          <p:nvPr/>
        </p:nvGrpSpPr>
        <p:grpSpPr>
          <a:xfrm rot="10800000">
            <a:off x="8982025" y="3497001"/>
            <a:ext cx="133349" cy="498208"/>
            <a:chOff x="7748843" y="4872038"/>
            <a:chExt cx="133349" cy="387564"/>
          </a:xfrm>
          <a:solidFill>
            <a:srgbClr val="FF0000"/>
          </a:solidFill>
        </p:grpSpPr>
        <p:cxnSp>
          <p:nvCxnSpPr>
            <p:cNvPr id="77" name="Straight Connector 76">
              <a:extLst>
                <a:ext uri="{FF2B5EF4-FFF2-40B4-BE49-F238E27FC236}">
                  <a16:creationId xmlns:a16="http://schemas.microsoft.com/office/drawing/2014/main" id="{7486E6E6-D7FB-F1C1-3049-C17B6FAF5A90}"/>
                </a:ext>
              </a:extLst>
            </p:cNvPr>
            <p:cNvCxnSpPr>
              <a:cxnSpLocks/>
            </p:cNvCxnSpPr>
            <p:nvPr/>
          </p:nvCxnSpPr>
          <p:spPr>
            <a:xfrm rot="10800000">
              <a:off x="7815518" y="4957768"/>
              <a:ext cx="1703" cy="301834"/>
            </a:xfrm>
            <a:prstGeom prst="line">
              <a:avLst/>
            </a:prstGeom>
            <a:grpFill/>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Isosceles Triangle 77">
              <a:extLst>
                <a:ext uri="{FF2B5EF4-FFF2-40B4-BE49-F238E27FC236}">
                  <a16:creationId xmlns:a16="http://schemas.microsoft.com/office/drawing/2014/main" id="{3B4210AE-D5B4-690D-D22C-38C07CE6D7B1}"/>
                </a:ext>
              </a:extLst>
            </p:cNvPr>
            <p:cNvSpPr/>
            <p:nvPr/>
          </p:nvSpPr>
          <p:spPr>
            <a:xfrm>
              <a:off x="7748843" y="4872038"/>
              <a:ext cx="133349" cy="1149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7A5644A1-04B8-66A1-125B-C9A7FCBA6667}"/>
              </a:ext>
            </a:extLst>
          </p:cNvPr>
          <p:cNvGrpSpPr/>
          <p:nvPr/>
        </p:nvGrpSpPr>
        <p:grpSpPr>
          <a:xfrm rot="10800000">
            <a:off x="7710327" y="3504639"/>
            <a:ext cx="133349" cy="498208"/>
            <a:chOff x="7748843" y="4872038"/>
            <a:chExt cx="133349" cy="387564"/>
          </a:xfrm>
          <a:solidFill>
            <a:srgbClr val="FF0000"/>
          </a:solidFill>
        </p:grpSpPr>
        <p:cxnSp>
          <p:nvCxnSpPr>
            <p:cNvPr id="82" name="Straight Connector 81">
              <a:extLst>
                <a:ext uri="{FF2B5EF4-FFF2-40B4-BE49-F238E27FC236}">
                  <a16:creationId xmlns:a16="http://schemas.microsoft.com/office/drawing/2014/main" id="{BABBC157-6FDD-65A7-CD6B-8572D5481918}"/>
                </a:ext>
              </a:extLst>
            </p:cNvPr>
            <p:cNvCxnSpPr>
              <a:cxnSpLocks/>
            </p:cNvCxnSpPr>
            <p:nvPr/>
          </p:nvCxnSpPr>
          <p:spPr>
            <a:xfrm rot="10800000">
              <a:off x="7815518" y="4957768"/>
              <a:ext cx="1703" cy="301834"/>
            </a:xfrm>
            <a:prstGeom prst="line">
              <a:avLst/>
            </a:prstGeom>
            <a:grpFill/>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Isosceles Triangle 82">
              <a:extLst>
                <a:ext uri="{FF2B5EF4-FFF2-40B4-BE49-F238E27FC236}">
                  <a16:creationId xmlns:a16="http://schemas.microsoft.com/office/drawing/2014/main" id="{CF99EB56-8628-37D6-B388-2AA5188D5D56}"/>
                </a:ext>
              </a:extLst>
            </p:cNvPr>
            <p:cNvSpPr/>
            <p:nvPr/>
          </p:nvSpPr>
          <p:spPr>
            <a:xfrm>
              <a:off x="7748843" y="4872038"/>
              <a:ext cx="133349" cy="1149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E8221DF0-1367-F5E5-ADD7-02D8320D9C3A}"/>
              </a:ext>
            </a:extLst>
          </p:cNvPr>
          <p:cNvGrpSpPr/>
          <p:nvPr/>
        </p:nvGrpSpPr>
        <p:grpSpPr>
          <a:xfrm rot="10800000">
            <a:off x="8980321" y="5634518"/>
            <a:ext cx="133349" cy="498208"/>
            <a:chOff x="7748843" y="4872038"/>
            <a:chExt cx="133349" cy="387564"/>
          </a:xfrm>
          <a:solidFill>
            <a:srgbClr val="FF0000"/>
          </a:solidFill>
        </p:grpSpPr>
        <p:cxnSp>
          <p:nvCxnSpPr>
            <p:cNvPr id="85" name="Straight Connector 84">
              <a:extLst>
                <a:ext uri="{FF2B5EF4-FFF2-40B4-BE49-F238E27FC236}">
                  <a16:creationId xmlns:a16="http://schemas.microsoft.com/office/drawing/2014/main" id="{78728CC5-F3D6-4E29-751F-0DD56E4C10D0}"/>
                </a:ext>
              </a:extLst>
            </p:cNvPr>
            <p:cNvCxnSpPr>
              <a:cxnSpLocks/>
            </p:cNvCxnSpPr>
            <p:nvPr/>
          </p:nvCxnSpPr>
          <p:spPr>
            <a:xfrm rot="10800000">
              <a:off x="7815518" y="4957768"/>
              <a:ext cx="1703" cy="301834"/>
            </a:xfrm>
            <a:prstGeom prst="line">
              <a:avLst/>
            </a:prstGeom>
            <a:grpFill/>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Isosceles Triangle 85">
              <a:extLst>
                <a:ext uri="{FF2B5EF4-FFF2-40B4-BE49-F238E27FC236}">
                  <a16:creationId xmlns:a16="http://schemas.microsoft.com/office/drawing/2014/main" id="{FBEFD3A1-AB66-1A63-D7F4-A43DDA7E4C3C}"/>
                </a:ext>
              </a:extLst>
            </p:cNvPr>
            <p:cNvSpPr/>
            <p:nvPr/>
          </p:nvSpPr>
          <p:spPr>
            <a:xfrm>
              <a:off x="7748843" y="4872038"/>
              <a:ext cx="133349" cy="1149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A2FC0D70-8F26-6B01-D57D-AEF74B1553A4}"/>
              </a:ext>
            </a:extLst>
          </p:cNvPr>
          <p:cNvGrpSpPr/>
          <p:nvPr/>
        </p:nvGrpSpPr>
        <p:grpSpPr>
          <a:xfrm rot="10800000">
            <a:off x="7708623" y="5642156"/>
            <a:ext cx="133349" cy="498208"/>
            <a:chOff x="7748843" y="4872038"/>
            <a:chExt cx="133349" cy="387564"/>
          </a:xfrm>
          <a:solidFill>
            <a:srgbClr val="FF0000"/>
          </a:solidFill>
        </p:grpSpPr>
        <p:cxnSp>
          <p:nvCxnSpPr>
            <p:cNvPr id="88" name="Straight Connector 87">
              <a:extLst>
                <a:ext uri="{FF2B5EF4-FFF2-40B4-BE49-F238E27FC236}">
                  <a16:creationId xmlns:a16="http://schemas.microsoft.com/office/drawing/2014/main" id="{8093A737-2CA4-FFE9-96AA-A6847148E6F3}"/>
                </a:ext>
              </a:extLst>
            </p:cNvPr>
            <p:cNvCxnSpPr>
              <a:cxnSpLocks/>
            </p:cNvCxnSpPr>
            <p:nvPr/>
          </p:nvCxnSpPr>
          <p:spPr>
            <a:xfrm rot="10800000">
              <a:off x="7815518" y="4957768"/>
              <a:ext cx="1703" cy="301834"/>
            </a:xfrm>
            <a:prstGeom prst="line">
              <a:avLst/>
            </a:prstGeom>
            <a:grpFill/>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Isosceles Triangle 88">
              <a:extLst>
                <a:ext uri="{FF2B5EF4-FFF2-40B4-BE49-F238E27FC236}">
                  <a16:creationId xmlns:a16="http://schemas.microsoft.com/office/drawing/2014/main" id="{CDF5766D-E16C-6218-FDA8-F35AB1032F16}"/>
                </a:ext>
              </a:extLst>
            </p:cNvPr>
            <p:cNvSpPr/>
            <p:nvPr/>
          </p:nvSpPr>
          <p:spPr>
            <a:xfrm>
              <a:off x="7748843" y="4872038"/>
              <a:ext cx="133349" cy="1149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 name="Straight Connector 2">
            <a:extLst>
              <a:ext uri="{FF2B5EF4-FFF2-40B4-BE49-F238E27FC236}">
                <a16:creationId xmlns:a16="http://schemas.microsoft.com/office/drawing/2014/main" id="{03915A4A-752B-881C-3B6F-131A817AFB23}"/>
              </a:ext>
            </a:extLst>
          </p:cNvPr>
          <p:cNvCxnSpPr>
            <a:cxnSpLocks/>
          </p:cNvCxnSpPr>
          <p:nvPr/>
        </p:nvCxnSpPr>
        <p:spPr>
          <a:xfrm flipV="1">
            <a:off x="10041799" y="1070610"/>
            <a:ext cx="0" cy="2856230"/>
          </a:xfrm>
          <a:prstGeom prst="line">
            <a:avLst/>
          </a:prstGeom>
          <a:ln w="7620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lowchart: Summing Junction 1">
            <a:extLst>
              <a:ext uri="{FF2B5EF4-FFF2-40B4-BE49-F238E27FC236}">
                <a16:creationId xmlns:a16="http://schemas.microsoft.com/office/drawing/2014/main" id="{96C6BA1F-930B-C85F-2D43-3E8B401D5BE1}"/>
              </a:ext>
            </a:extLst>
          </p:cNvPr>
          <p:cNvSpPr/>
          <p:nvPr/>
        </p:nvSpPr>
        <p:spPr>
          <a:xfrm>
            <a:off x="9934926" y="3088601"/>
            <a:ext cx="225650" cy="225650"/>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280CE6D7-2D50-5C5F-685C-62454007918D}"/>
              </a:ext>
            </a:extLst>
          </p:cNvPr>
          <p:cNvCxnSpPr>
            <a:cxnSpLocks/>
          </p:cNvCxnSpPr>
          <p:nvPr/>
        </p:nvCxnSpPr>
        <p:spPr>
          <a:xfrm>
            <a:off x="9317355" y="3892642"/>
            <a:ext cx="724444" cy="0"/>
          </a:xfrm>
          <a:prstGeom prst="line">
            <a:avLst/>
          </a:prstGeom>
          <a:ln w="7620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8E54057-8DD7-952C-91AC-98C48136BF00}"/>
              </a:ext>
            </a:extLst>
          </p:cNvPr>
          <p:cNvCxnSpPr>
            <a:cxnSpLocks/>
          </p:cNvCxnSpPr>
          <p:nvPr/>
        </p:nvCxnSpPr>
        <p:spPr>
          <a:xfrm flipV="1">
            <a:off x="9342755" y="3855073"/>
            <a:ext cx="0" cy="294017"/>
          </a:xfrm>
          <a:prstGeom prst="line">
            <a:avLst/>
          </a:prstGeom>
          <a:ln w="7620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8AA1D78-9B78-5538-185C-558ACE771012}"/>
              </a:ext>
            </a:extLst>
          </p:cNvPr>
          <p:cNvCxnSpPr>
            <a:cxnSpLocks/>
          </p:cNvCxnSpPr>
          <p:nvPr/>
        </p:nvCxnSpPr>
        <p:spPr>
          <a:xfrm>
            <a:off x="7095131" y="4104707"/>
            <a:ext cx="3112956" cy="0"/>
          </a:xfrm>
          <a:prstGeom prst="line">
            <a:avLst/>
          </a:prstGeom>
          <a:ln w="7620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1F0703D-9DA0-2493-C63D-03BA3C0BE12E}"/>
              </a:ext>
            </a:extLst>
          </p:cNvPr>
          <p:cNvCxnSpPr>
            <a:cxnSpLocks/>
          </p:cNvCxnSpPr>
          <p:nvPr/>
        </p:nvCxnSpPr>
        <p:spPr>
          <a:xfrm>
            <a:off x="7130357" y="4079237"/>
            <a:ext cx="0" cy="2214220"/>
          </a:xfrm>
          <a:prstGeom prst="line">
            <a:avLst/>
          </a:prstGeom>
          <a:ln w="7620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7E50E46-E199-1C97-71A6-52C88DEADBD3}"/>
              </a:ext>
            </a:extLst>
          </p:cNvPr>
          <p:cNvCxnSpPr>
            <a:cxnSpLocks/>
          </p:cNvCxnSpPr>
          <p:nvPr/>
        </p:nvCxnSpPr>
        <p:spPr>
          <a:xfrm flipH="1" flipV="1">
            <a:off x="7135421" y="6251757"/>
            <a:ext cx="3046927" cy="6410"/>
          </a:xfrm>
          <a:prstGeom prst="line">
            <a:avLst/>
          </a:prstGeom>
          <a:ln w="7620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F96B0828-BEE4-2CB9-6DC7-B0F83D179FED}"/>
              </a:ext>
            </a:extLst>
          </p:cNvPr>
          <p:cNvGrpSpPr/>
          <p:nvPr/>
        </p:nvGrpSpPr>
        <p:grpSpPr>
          <a:xfrm>
            <a:off x="7838883" y="3488657"/>
            <a:ext cx="133349" cy="607706"/>
            <a:chOff x="7748843" y="4872038"/>
            <a:chExt cx="133349" cy="523875"/>
          </a:xfrm>
        </p:grpSpPr>
        <p:cxnSp>
          <p:nvCxnSpPr>
            <p:cNvPr id="43" name="Straight Connector 42">
              <a:extLst>
                <a:ext uri="{FF2B5EF4-FFF2-40B4-BE49-F238E27FC236}">
                  <a16:creationId xmlns:a16="http://schemas.microsoft.com/office/drawing/2014/main" id="{F1755FFB-3CE0-C424-ACF2-993D161E661E}"/>
                </a:ext>
              </a:extLst>
            </p:cNvPr>
            <p:cNvCxnSpPr>
              <a:cxnSpLocks/>
            </p:cNvCxnSpPr>
            <p:nvPr/>
          </p:nvCxnSpPr>
          <p:spPr>
            <a:xfrm flipV="1">
              <a:off x="7815518" y="4957763"/>
              <a:ext cx="0" cy="438150"/>
            </a:xfrm>
            <a:prstGeom prst="line">
              <a:avLst/>
            </a:prstGeom>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3B241F79-F680-08DF-BF48-93B383B0B0B8}"/>
                </a:ext>
              </a:extLst>
            </p:cNvPr>
            <p:cNvSpPr/>
            <p:nvPr/>
          </p:nvSpPr>
          <p:spPr>
            <a:xfrm>
              <a:off x="7748843" y="4872038"/>
              <a:ext cx="133349" cy="11495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99FF6116-F966-84CC-9B5C-133F04CC725A}"/>
              </a:ext>
            </a:extLst>
          </p:cNvPr>
          <p:cNvGrpSpPr/>
          <p:nvPr/>
        </p:nvGrpSpPr>
        <p:grpSpPr>
          <a:xfrm>
            <a:off x="9125933" y="3493895"/>
            <a:ext cx="133349" cy="607706"/>
            <a:chOff x="7748843" y="4872038"/>
            <a:chExt cx="133349" cy="523875"/>
          </a:xfrm>
        </p:grpSpPr>
        <p:cxnSp>
          <p:nvCxnSpPr>
            <p:cNvPr id="47" name="Straight Connector 46">
              <a:extLst>
                <a:ext uri="{FF2B5EF4-FFF2-40B4-BE49-F238E27FC236}">
                  <a16:creationId xmlns:a16="http://schemas.microsoft.com/office/drawing/2014/main" id="{04CB41AA-98C9-A8F0-9347-28FF297D0054}"/>
                </a:ext>
              </a:extLst>
            </p:cNvPr>
            <p:cNvCxnSpPr>
              <a:cxnSpLocks/>
            </p:cNvCxnSpPr>
            <p:nvPr/>
          </p:nvCxnSpPr>
          <p:spPr>
            <a:xfrm flipV="1">
              <a:off x="7815518" y="4957763"/>
              <a:ext cx="0" cy="438150"/>
            </a:xfrm>
            <a:prstGeom prst="line">
              <a:avLst/>
            </a:prstGeom>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Isosceles Triangle 47">
              <a:extLst>
                <a:ext uri="{FF2B5EF4-FFF2-40B4-BE49-F238E27FC236}">
                  <a16:creationId xmlns:a16="http://schemas.microsoft.com/office/drawing/2014/main" id="{E5E5E2C9-2CA2-7259-5036-E4D6B303E498}"/>
                </a:ext>
              </a:extLst>
            </p:cNvPr>
            <p:cNvSpPr/>
            <p:nvPr/>
          </p:nvSpPr>
          <p:spPr>
            <a:xfrm>
              <a:off x="7748843" y="4872038"/>
              <a:ext cx="133349" cy="11495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9F0EBEC1-179D-5B71-A38F-36D7888A1ED0}"/>
              </a:ext>
            </a:extLst>
          </p:cNvPr>
          <p:cNvGrpSpPr/>
          <p:nvPr/>
        </p:nvGrpSpPr>
        <p:grpSpPr>
          <a:xfrm>
            <a:off x="7838883" y="5645541"/>
            <a:ext cx="133349" cy="607706"/>
            <a:chOff x="7748843" y="4872038"/>
            <a:chExt cx="133349" cy="523875"/>
          </a:xfrm>
        </p:grpSpPr>
        <p:cxnSp>
          <p:nvCxnSpPr>
            <p:cNvPr id="50" name="Straight Connector 49">
              <a:extLst>
                <a:ext uri="{FF2B5EF4-FFF2-40B4-BE49-F238E27FC236}">
                  <a16:creationId xmlns:a16="http://schemas.microsoft.com/office/drawing/2014/main" id="{A9993B86-5419-7FDF-68AB-68AAE3C93625}"/>
                </a:ext>
              </a:extLst>
            </p:cNvPr>
            <p:cNvCxnSpPr>
              <a:cxnSpLocks/>
            </p:cNvCxnSpPr>
            <p:nvPr/>
          </p:nvCxnSpPr>
          <p:spPr>
            <a:xfrm flipV="1">
              <a:off x="7815518" y="4957763"/>
              <a:ext cx="0" cy="438150"/>
            </a:xfrm>
            <a:prstGeom prst="line">
              <a:avLst/>
            </a:prstGeom>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947AAA60-B6EB-9C5D-AAF7-D2473F2804C2}"/>
                </a:ext>
              </a:extLst>
            </p:cNvPr>
            <p:cNvSpPr/>
            <p:nvPr/>
          </p:nvSpPr>
          <p:spPr>
            <a:xfrm>
              <a:off x="7748843" y="4872038"/>
              <a:ext cx="133349" cy="11495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2ECAD615-57E3-23B1-C5D8-A92EA865118D}"/>
              </a:ext>
            </a:extLst>
          </p:cNvPr>
          <p:cNvGrpSpPr/>
          <p:nvPr/>
        </p:nvGrpSpPr>
        <p:grpSpPr>
          <a:xfrm>
            <a:off x="9125933" y="5650779"/>
            <a:ext cx="133349" cy="607706"/>
            <a:chOff x="7748843" y="4872038"/>
            <a:chExt cx="133349" cy="523875"/>
          </a:xfrm>
        </p:grpSpPr>
        <p:cxnSp>
          <p:nvCxnSpPr>
            <p:cNvPr id="63" name="Straight Connector 62">
              <a:extLst>
                <a:ext uri="{FF2B5EF4-FFF2-40B4-BE49-F238E27FC236}">
                  <a16:creationId xmlns:a16="http://schemas.microsoft.com/office/drawing/2014/main" id="{B2CFEED4-01CE-0500-ADAB-407A1FBB21AD}"/>
                </a:ext>
              </a:extLst>
            </p:cNvPr>
            <p:cNvCxnSpPr>
              <a:cxnSpLocks/>
            </p:cNvCxnSpPr>
            <p:nvPr/>
          </p:nvCxnSpPr>
          <p:spPr>
            <a:xfrm flipV="1">
              <a:off x="7815518" y="4957763"/>
              <a:ext cx="0" cy="438150"/>
            </a:xfrm>
            <a:prstGeom prst="line">
              <a:avLst/>
            </a:prstGeom>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Isosceles Triangle 63">
              <a:extLst>
                <a:ext uri="{FF2B5EF4-FFF2-40B4-BE49-F238E27FC236}">
                  <a16:creationId xmlns:a16="http://schemas.microsoft.com/office/drawing/2014/main" id="{8A5D104A-05F5-9EBE-745D-DA6871E7DB83}"/>
                </a:ext>
              </a:extLst>
            </p:cNvPr>
            <p:cNvSpPr/>
            <p:nvPr/>
          </p:nvSpPr>
          <p:spPr>
            <a:xfrm>
              <a:off x="7748843" y="4872038"/>
              <a:ext cx="133349" cy="11495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8" name="TextBox 67">
            <a:extLst>
              <a:ext uri="{FF2B5EF4-FFF2-40B4-BE49-F238E27FC236}">
                <a16:creationId xmlns:a16="http://schemas.microsoft.com/office/drawing/2014/main" id="{DF8050EE-11A2-8B17-0873-C4EDF4262FFE}"/>
              </a:ext>
            </a:extLst>
          </p:cNvPr>
          <p:cNvSpPr txBox="1"/>
          <p:nvPr/>
        </p:nvSpPr>
        <p:spPr>
          <a:xfrm>
            <a:off x="9522188" y="186157"/>
            <a:ext cx="103922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Building Return Inlet</a:t>
            </a:r>
          </a:p>
        </p:txBody>
      </p:sp>
      <p:pic>
        <p:nvPicPr>
          <p:cNvPr id="6" name="Picture 5">
            <a:extLst>
              <a:ext uri="{FF2B5EF4-FFF2-40B4-BE49-F238E27FC236}">
                <a16:creationId xmlns:a16="http://schemas.microsoft.com/office/drawing/2014/main" id="{6B342B87-7EA1-FF15-B000-C963C4EED951}"/>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5" name="Title 1">
            <a:extLst>
              <a:ext uri="{FF2B5EF4-FFF2-40B4-BE49-F238E27FC236}">
                <a16:creationId xmlns:a16="http://schemas.microsoft.com/office/drawing/2014/main" id="{925DCA31-1C2A-B31A-FE33-DBB4DA876F4F}"/>
              </a:ext>
            </a:extLst>
          </p:cNvPr>
          <p:cNvSpPr txBox="1">
            <a:spLocks/>
          </p:cNvSpPr>
          <p:nvPr/>
        </p:nvSpPr>
        <p:spPr>
          <a:xfrm>
            <a:off x="654657" y="2684281"/>
            <a:ext cx="3645441" cy="15516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Calibri Light"/>
                <a:cs typeface="Calibri Light"/>
              </a:rPr>
              <a:t>Sequence of</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Calibri Light"/>
                <a:cs typeface="Calibri Light"/>
              </a:rPr>
              <a:t>Operations</a:t>
            </a:r>
            <a:endParaRPr kumimoji="0" lang="en-US" sz="440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ndParaRPr>
          </a:p>
        </p:txBody>
      </p:sp>
      <p:sp>
        <p:nvSpPr>
          <p:cNvPr id="9" name="Title 1">
            <a:extLst>
              <a:ext uri="{FF2B5EF4-FFF2-40B4-BE49-F238E27FC236}">
                <a16:creationId xmlns:a16="http://schemas.microsoft.com/office/drawing/2014/main" id="{6E353311-E122-538B-A782-867FA8A7705D}"/>
              </a:ext>
            </a:extLst>
          </p:cNvPr>
          <p:cNvSpPr txBox="1">
            <a:spLocks/>
          </p:cNvSpPr>
          <p:nvPr/>
        </p:nvSpPr>
        <p:spPr>
          <a:xfrm>
            <a:off x="0" y="734295"/>
            <a:ext cx="2501946" cy="716056"/>
          </a:xfrm>
          <a:prstGeom prst="rect">
            <a:avLst/>
          </a:prstGeom>
          <a:effectLst>
            <a:outerShdw blurRad="63500" dist="63500" dir="2700000" algn="tl"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10" name="Picture 9">
            <a:extLst>
              <a:ext uri="{FF2B5EF4-FFF2-40B4-BE49-F238E27FC236}">
                <a16:creationId xmlns:a16="http://schemas.microsoft.com/office/drawing/2014/main" id="{CFBAF0A5-48D8-7F5F-2DC7-AE0FF740DB1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1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2"/>
                                        </p:tgtEl>
                                        <p:attrNameLst>
                                          <p:attrName>r</p:attrName>
                                        </p:attrNameLst>
                                      </p:cBhvr>
                                    </p:animRot>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childTnLst>
                          </p:cTn>
                        </p:par>
                        <p:par>
                          <p:cTn id="11" fill="hold">
                            <p:stCondLst>
                              <p:cond delay="2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3000"/>
                            </p:stCondLst>
                            <p:childTnLst>
                              <p:par>
                                <p:cTn id="16" presetID="2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3500"/>
                            </p:stCondLst>
                            <p:childTnLst>
                              <p:par>
                                <p:cTn id="20" presetID="22" presetClass="entr" presetSubtype="1"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4000"/>
                            </p:stCondLst>
                            <p:childTnLst>
                              <p:par>
                                <p:cTn id="24" presetID="22" presetClass="entr" presetSubtype="2"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childTnLst>
                          </p:cTn>
                        </p:par>
                        <p:par>
                          <p:cTn id="27" fill="hold">
                            <p:stCondLst>
                              <p:cond delay="450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5000"/>
                            </p:stCondLst>
                            <p:childTnLst>
                              <p:par>
                                <p:cTn id="32" presetID="22" presetClass="entr" presetSubtype="8"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par>
                          <p:cTn id="35" fill="hold">
                            <p:stCondLst>
                              <p:cond delay="5500"/>
                            </p:stCondLst>
                            <p:childTnLst>
                              <p:par>
                                <p:cTn id="36" presetID="10" presetClass="exit" presetSubtype="0" fill="hold" nodeType="afterEffect">
                                  <p:stCondLst>
                                    <p:cond delay="0"/>
                                  </p:stCondLst>
                                  <p:childTnLst>
                                    <p:animEffect transition="out" filter="fade">
                                      <p:cBhvr>
                                        <p:cTn id="37" dur="500"/>
                                        <p:tgtEl>
                                          <p:spTgt spid="54"/>
                                        </p:tgtEl>
                                      </p:cBhvr>
                                    </p:animEffect>
                                    <p:set>
                                      <p:cBhvr>
                                        <p:cTn id="38" dur="1" fill="hold">
                                          <p:stCondLst>
                                            <p:cond delay="499"/>
                                          </p:stCondLst>
                                        </p:cTn>
                                        <p:tgtEl>
                                          <p:spTgt spid="5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7"/>
                                        </p:tgtEl>
                                      </p:cBhvr>
                                    </p:animEffect>
                                    <p:set>
                                      <p:cBhvr>
                                        <p:cTn id="44" dur="1" fill="hold">
                                          <p:stCondLst>
                                            <p:cond delay="499"/>
                                          </p:stCondLst>
                                        </p:cTn>
                                        <p:tgtEl>
                                          <p:spTgt spid="5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0"/>
                                        </p:tgtEl>
                                      </p:cBhvr>
                                    </p:animEffect>
                                    <p:set>
                                      <p:cBhvr>
                                        <p:cTn id="47" dur="1" fill="hold">
                                          <p:stCondLst>
                                            <p:cond delay="499"/>
                                          </p:stCondLst>
                                        </p:cTn>
                                        <p:tgtEl>
                                          <p:spTgt spid="60"/>
                                        </p:tgtEl>
                                        <p:attrNameLst>
                                          <p:attrName>style.visibility</p:attrName>
                                        </p:attrNameLst>
                                      </p:cBhvr>
                                      <p:to>
                                        <p:strVal val="hidden"/>
                                      </p:to>
                                    </p:set>
                                  </p:childTnLst>
                                </p:cTn>
                              </p:par>
                              <p:par>
                                <p:cTn id="48" presetID="22" presetClass="entr" presetSubtype="4" repeatCount="indefinite"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down)">
                                      <p:cBhvr>
                                        <p:cTn id="50" dur="500"/>
                                        <p:tgtEl>
                                          <p:spTgt spid="46"/>
                                        </p:tgtEl>
                                      </p:cBhvr>
                                    </p:animEffect>
                                  </p:childTnLst>
                                </p:cTn>
                              </p:par>
                              <p:par>
                                <p:cTn id="51" presetID="22" presetClass="entr" presetSubtype="4" repeatCount="indefinite"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down)">
                                      <p:cBhvr>
                                        <p:cTn id="53" dur="500"/>
                                        <p:tgtEl>
                                          <p:spTgt spid="41"/>
                                        </p:tgtEl>
                                      </p:cBhvr>
                                    </p:animEffect>
                                  </p:childTnLst>
                                </p:cTn>
                              </p:par>
                              <p:par>
                                <p:cTn id="54" presetID="22" presetClass="entr" presetSubtype="4" repeatCount="indefinite"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down)">
                                      <p:cBhvr>
                                        <p:cTn id="56" dur="500"/>
                                        <p:tgtEl>
                                          <p:spTgt spid="49"/>
                                        </p:tgtEl>
                                      </p:cBhvr>
                                    </p:animEffect>
                                  </p:childTnLst>
                                </p:cTn>
                              </p:par>
                              <p:par>
                                <p:cTn id="57" presetID="22" presetClass="entr" presetSubtype="4" repeatCount="indefinite"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down)">
                                      <p:cBhvr>
                                        <p:cTn id="5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FA401-4EA2-F59C-67AB-61F3E68AC930}"/>
              </a:ext>
            </a:extLst>
          </p:cNvPr>
          <p:cNvSpPr>
            <a:spLocks noGrp="1" noRot="1" noMove="1" noResize="1" noEditPoints="1" noAdjustHandles="1" noChangeArrowheads="1" noChangeShapeType="1"/>
          </p:cNvSpPr>
          <p:nvPr/>
        </p:nvSpPr>
        <p:spPr>
          <a:xfrm>
            <a:off x="4719320" y="0"/>
            <a:ext cx="7472680" cy="6858000"/>
          </a:xfrm>
          <a:prstGeom prst="rect">
            <a:avLst/>
          </a:prstGeom>
          <a:solidFill>
            <a:schemeClr val="bg1"/>
          </a:solidFill>
          <a:ln>
            <a:noFill/>
          </a:ln>
          <a:effectLst>
            <a:innerShdw blurRad="101600" dist="635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DE8DF71-06C4-1D37-5910-74FF968EBAA7}"/>
              </a:ext>
            </a:extLst>
          </p:cNvPr>
          <p:cNvSpPr txBox="1"/>
          <p:nvPr/>
        </p:nvSpPr>
        <p:spPr>
          <a:xfrm>
            <a:off x="319564" y="1582316"/>
            <a:ext cx="3827240" cy="470898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In a multi-system setup, the Noritz commercial units will communicate with one another and work in unison to even out the load on each individual unit, maximizing output and system life.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With the ability to modulate between multiple units with the use of a system controller makes Noritz commercial water heaters the most efficient water heating system on the market today. </a:t>
            </a:r>
          </a:p>
        </p:txBody>
      </p:sp>
      <p:pic>
        <p:nvPicPr>
          <p:cNvPr id="3" name="Picture 2">
            <a:extLst>
              <a:ext uri="{FF2B5EF4-FFF2-40B4-BE49-F238E27FC236}">
                <a16:creationId xmlns:a16="http://schemas.microsoft.com/office/drawing/2014/main" id="{04024FFD-2D27-0E79-6F10-722B2C804938}"/>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8" name="Title 1">
            <a:extLst>
              <a:ext uri="{FF2B5EF4-FFF2-40B4-BE49-F238E27FC236}">
                <a16:creationId xmlns:a16="http://schemas.microsoft.com/office/drawing/2014/main" id="{BC48AAE1-567D-41A0-1F07-6D01C929B07F}"/>
              </a:ext>
            </a:extLst>
          </p:cNvPr>
          <p:cNvSpPr txBox="1">
            <a:spLocks/>
          </p:cNvSpPr>
          <p:nvPr/>
        </p:nvSpPr>
        <p:spPr>
          <a:xfrm>
            <a:off x="4719320" y="0"/>
            <a:ext cx="747268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2">
                    <a:lumMod val="25000"/>
                  </a:schemeClr>
                </a:solidFill>
                <a:latin typeface="Franklin Gothic Demi"/>
                <a:cs typeface="Calibri Light"/>
              </a:rPr>
              <a:t>INTELLIGENT SYSTEM</a:t>
            </a:r>
          </a:p>
        </p:txBody>
      </p:sp>
      <p:sp>
        <p:nvSpPr>
          <p:cNvPr id="6" name="Title 1">
            <a:extLst>
              <a:ext uri="{FF2B5EF4-FFF2-40B4-BE49-F238E27FC236}">
                <a16:creationId xmlns:a16="http://schemas.microsoft.com/office/drawing/2014/main" id="{C7856BAA-10AD-8D51-1849-12DDC1B226FD}"/>
              </a:ext>
            </a:extLst>
          </p:cNvPr>
          <p:cNvSpPr txBox="1">
            <a:spLocks/>
          </p:cNvSpPr>
          <p:nvPr/>
        </p:nvSpPr>
        <p:spPr>
          <a:xfrm>
            <a:off x="0" y="734295"/>
            <a:ext cx="2501946" cy="716056"/>
          </a:xfrm>
          <a:prstGeom prst="rect">
            <a:avLst/>
          </a:prstGeom>
          <a:effectLst>
            <a:outerShdw blurRad="63500" dist="63500" dir="2700000" algn="tl"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13" name="Picture 12">
            <a:extLst>
              <a:ext uri="{FF2B5EF4-FFF2-40B4-BE49-F238E27FC236}">
                <a16:creationId xmlns:a16="http://schemas.microsoft.com/office/drawing/2014/main" id="{EF5323B0-69DA-D8E5-C68D-7768789D7F3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602A430-B0F1-2BC5-1CF3-88DCE70C4527}"/>
              </a:ext>
            </a:extLst>
          </p:cNvPr>
          <p:cNvSpPr txBox="1"/>
          <p:nvPr/>
        </p:nvSpPr>
        <p:spPr>
          <a:xfrm>
            <a:off x="4779112" y="2948483"/>
            <a:ext cx="1983105"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outerShdw blurRad="63500" dist="63500" dir="2700000" algn="tl" rotWithShape="0">
                    <a:prstClr val="black">
                      <a:alpha val="40000"/>
                    </a:prstClr>
                  </a:outerShdw>
                </a:effectLst>
                <a:uLnTx/>
                <a:uFillTx/>
                <a:latin typeface="Franklin Gothic Medium" panose="020B0603020102020204" pitchFamily="34" charset="0"/>
              </a:rPr>
              <a:t>1 heater will work solely until the demand grows greater than 50%</a:t>
            </a:r>
          </a:p>
        </p:txBody>
      </p:sp>
      <p:pic>
        <p:nvPicPr>
          <p:cNvPr id="62" name="Picture 61">
            <a:extLst>
              <a:ext uri="{FF2B5EF4-FFF2-40B4-BE49-F238E27FC236}">
                <a16:creationId xmlns:a16="http://schemas.microsoft.com/office/drawing/2014/main" id="{F62BE1F2-B7FC-7954-D1FD-46631544DB00}"/>
              </a:ext>
            </a:extLst>
          </p:cNvPr>
          <p:cNvPicPr>
            <a:picLocks noChangeAspect="1"/>
          </p:cNvPicPr>
          <p:nvPr/>
        </p:nvPicPr>
        <p:blipFill>
          <a:blip r:embed="rId4"/>
          <a:stretch>
            <a:fillRect/>
          </a:stretch>
        </p:blipFill>
        <p:spPr>
          <a:xfrm>
            <a:off x="6729984" y="1682496"/>
            <a:ext cx="3645440" cy="4793451"/>
          </a:xfrm>
          <a:prstGeom prst="rect">
            <a:avLst/>
          </a:prstGeom>
        </p:spPr>
      </p:pic>
      <p:sp>
        <p:nvSpPr>
          <p:cNvPr id="63" name="Freeform: Shape 62">
            <a:extLst>
              <a:ext uri="{FF2B5EF4-FFF2-40B4-BE49-F238E27FC236}">
                <a16:creationId xmlns:a16="http://schemas.microsoft.com/office/drawing/2014/main" id="{9C4A5E26-6695-13B5-AD0A-7B73759A9F84}"/>
              </a:ext>
            </a:extLst>
          </p:cNvPr>
          <p:cNvSpPr/>
          <p:nvPr/>
        </p:nvSpPr>
        <p:spPr>
          <a:xfrm>
            <a:off x="7362292" y="2641008"/>
            <a:ext cx="1071282" cy="859078"/>
          </a:xfrm>
          <a:custGeom>
            <a:avLst/>
            <a:gdLst>
              <a:gd name="connsiteX0" fmla="*/ 0 w 1071282"/>
              <a:gd name="connsiteY0" fmla="*/ 0 h 839860"/>
              <a:gd name="connsiteX1" fmla="*/ 1071282 w 1071282"/>
              <a:gd name="connsiteY1" fmla="*/ 0 h 839860"/>
              <a:gd name="connsiteX2" fmla="*/ 1071282 w 1071282"/>
              <a:gd name="connsiteY2" fmla="*/ 744320 h 839860"/>
              <a:gd name="connsiteX3" fmla="*/ 975742 w 1071282"/>
              <a:gd name="connsiteY3" fmla="*/ 839860 h 839860"/>
              <a:gd name="connsiteX4" fmla="*/ 95540 w 1071282"/>
              <a:gd name="connsiteY4" fmla="*/ 839860 h 839860"/>
              <a:gd name="connsiteX5" fmla="*/ 0 w 1071282"/>
              <a:gd name="connsiteY5" fmla="*/ 744320 h 83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82" h="839860">
                <a:moveTo>
                  <a:pt x="0" y="0"/>
                </a:moveTo>
                <a:lnTo>
                  <a:pt x="1071282" y="0"/>
                </a:lnTo>
                <a:lnTo>
                  <a:pt x="1071282" y="744320"/>
                </a:lnTo>
                <a:cubicBezTo>
                  <a:pt x="1071282" y="797085"/>
                  <a:pt x="1028507" y="839860"/>
                  <a:pt x="975742" y="839860"/>
                </a:cubicBezTo>
                <a:lnTo>
                  <a:pt x="95540" y="839860"/>
                </a:lnTo>
                <a:cubicBezTo>
                  <a:pt x="42775" y="839860"/>
                  <a:pt x="0" y="797085"/>
                  <a:pt x="0" y="744320"/>
                </a:cubicBezTo>
                <a:close/>
              </a:path>
            </a:pathLst>
          </a:cu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Arrow: Right 63">
            <a:extLst>
              <a:ext uri="{FF2B5EF4-FFF2-40B4-BE49-F238E27FC236}">
                <a16:creationId xmlns:a16="http://schemas.microsoft.com/office/drawing/2014/main" id="{2E0A7D4B-5968-8786-7959-BDDFD8EA87C1}"/>
              </a:ext>
            </a:extLst>
          </p:cNvPr>
          <p:cNvSpPr/>
          <p:nvPr/>
        </p:nvSpPr>
        <p:spPr>
          <a:xfrm>
            <a:off x="6162142" y="2317157"/>
            <a:ext cx="1200150" cy="704850"/>
          </a:xfrm>
          <a:prstGeom prst="rightArrow">
            <a:avLst/>
          </a:prstGeom>
          <a:ln>
            <a:noFill/>
          </a:ln>
          <a:effectLst>
            <a:outerShdw blurRad="63500" dist="635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Medium" panose="020B0603020102020204" pitchFamily="34" charset="0"/>
              </a:rPr>
              <a:t>50%</a:t>
            </a:r>
          </a:p>
        </p:txBody>
      </p:sp>
    </p:spTree>
    <p:extLst>
      <p:ext uri="{BB962C8B-B14F-4D97-AF65-F5344CB8AC3E}">
        <p14:creationId xmlns:p14="http://schemas.microsoft.com/office/powerpoint/2010/main" val="2744689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973AFA-B0C7-18B3-9AC8-CAD622FBADE3}"/>
              </a:ext>
            </a:extLst>
          </p:cNvPr>
          <p:cNvSpPr>
            <a:spLocks noGrp="1" noRot="1" noMove="1" noResize="1" noEditPoints="1" noAdjustHandles="1" noChangeArrowheads="1" noChangeShapeType="1"/>
          </p:cNvSpPr>
          <p:nvPr/>
        </p:nvSpPr>
        <p:spPr>
          <a:xfrm>
            <a:off x="4719320" y="0"/>
            <a:ext cx="7472680" cy="6858000"/>
          </a:xfrm>
          <a:prstGeom prst="rect">
            <a:avLst/>
          </a:prstGeom>
          <a:solidFill>
            <a:schemeClr val="bg1"/>
          </a:solidFill>
          <a:ln>
            <a:noFill/>
          </a:ln>
          <a:effectLst>
            <a:innerShdw blurRad="101600" dist="635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248DD6E-A130-03BF-A6D6-A94F60D19475}"/>
              </a:ext>
            </a:extLst>
          </p:cNvPr>
          <p:cNvSpPr txBox="1"/>
          <p:nvPr/>
        </p:nvSpPr>
        <p:spPr>
          <a:xfrm>
            <a:off x="441903" y="2646386"/>
            <a:ext cx="3824281"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The load will equalize among more heaters to meet high volume demand.</a:t>
            </a:r>
          </a:p>
        </p:txBody>
      </p:sp>
      <p:pic>
        <p:nvPicPr>
          <p:cNvPr id="5" name="Picture 4">
            <a:extLst>
              <a:ext uri="{FF2B5EF4-FFF2-40B4-BE49-F238E27FC236}">
                <a16:creationId xmlns:a16="http://schemas.microsoft.com/office/drawing/2014/main" id="{69541B41-D6F4-3AB5-529E-A604356F0605}"/>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14" name="Title 1">
            <a:extLst>
              <a:ext uri="{FF2B5EF4-FFF2-40B4-BE49-F238E27FC236}">
                <a16:creationId xmlns:a16="http://schemas.microsoft.com/office/drawing/2014/main" id="{D2646EB0-8374-BE5E-A044-0451B55405A4}"/>
              </a:ext>
            </a:extLst>
          </p:cNvPr>
          <p:cNvSpPr txBox="1">
            <a:spLocks/>
          </p:cNvSpPr>
          <p:nvPr/>
        </p:nvSpPr>
        <p:spPr>
          <a:xfrm>
            <a:off x="4719320" y="0"/>
            <a:ext cx="747268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2">
                    <a:lumMod val="25000"/>
                  </a:schemeClr>
                </a:solidFill>
                <a:latin typeface="Franklin Gothic Demi"/>
                <a:cs typeface="Calibri Light"/>
              </a:rPr>
              <a:t>INTELLIGENT SYSTEM</a:t>
            </a:r>
          </a:p>
        </p:txBody>
      </p:sp>
      <p:sp>
        <p:nvSpPr>
          <p:cNvPr id="2" name="Title 1">
            <a:extLst>
              <a:ext uri="{FF2B5EF4-FFF2-40B4-BE49-F238E27FC236}">
                <a16:creationId xmlns:a16="http://schemas.microsoft.com/office/drawing/2014/main" id="{EA6DCE7B-007A-6555-98F8-60B5EA9EFB44}"/>
              </a:ext>
            </a:extLst>
          </p:cNvPr>
          <p:cNvSpPr txBox="1">
            <a:spLocks/>
          </p:cNvSpPr>
          <p:nvPr/>
        </p:nvSpPr>
        <p:spPr>
          <a:xfrm>
            <a:off x="0" y="734295"/>
            <a:ext cx="2501946" cy="716056"/>
          </a:xfrm>
          <a:prstGeom prst="rect">
            <a:avLst/>
          </a:prstGeom>
          <a:effectLst>
            <a:outerShdw blurRad="63500" dist="63500" dir="2700000" algn="tl"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10" name="Picture 9">
            <a:extLst>
              <a:ext uri="{FF2B5EF4-FFF2-40B4-BE49-F238E27FC236}">
                <a16:creationId xmlns:a16="http://schemas.microsoft.com/office/drawing/2014/main" id="{CD6172D2-53AB-907B-762F-44E6654B83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645DBEC-4B78-8067-3C86-6B975CA32E1E}"/>
              </a:ext>
            </a:extLst>
          </p:cNvPr>
          <p:cNvPicPr>
            <a:picLocks noChangeAspect="1"/>
          </p:cNvPicPr>
          <p:nvPr/>
        </p:nvPicPr>
        <p:blipFill>
          <a:blip r:embed="rId4"/>
          <a:stretch>
            <a:fillRect/>
          </a:stretch>
        </p:blipFill>
        <p:spPr>
          <a:xfrm>
            <a:off x="6729984" y="1682496"/>
            <a:ext cx="3645440" cy="4793451"/>
          </a:xfrm>
          <a:prstGeom prst="rect">
            <a:avLst/>
          </a:prstGeom>
        </p:spPr>
      </p:pic>
      <p:sp>
        <p:nvSpPr>
          <p:cNvPr id="18" name="Arrow: Right 17">
            <a:extLst>
              <a:ext uri="{FF2B5EF4-FFF2-40B4-BE49-F238E27FC236}">
                <a16:creationId xmlns:a16="http://schemas.microsoft.com/office/drawing/2014/main" id="{BF482901-83DB-027A-542C-DA401A25BBDB}"/>
              </a:ext>
            </a:extLst>
          </p:cNvPr>
          <p:cNvSpPr/>
          <p:nvPr/>
        </p:nvSpPr>
        <p:spPr>
          <a:xfrm>
            <a:off x="6163056" y="2313432"/>
            <a:ext cx="1200150" cy="704850"/>
          </a:xfrm>
          <a:prstGeom prst="rightArrow">
            <a:avLst/>
          </a:prstGeom>
          <a:ln>
            <a:noFill/>
          </a:ln>
          <a:effectLst>
            <a:outerShdw blurRad="63500" dist="635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Medium" panose="020B0603020102020204" pitchFamily="34" charset="0"/>
              </a:rPr>
              <a:t>50%</a:t>
            </a:r>
          </a:p>
        </p:txBody>
      </p:sp>
      <p:sp>
        <p:nvSpPr>
          <p:cNvPr id="19" name="Freeform: Shape 18">
            <a:extLst>
              <a:ext uri="{FF2B5EF4-FFF2-40B4-BE49-F238E27FC236}">
                <a16:creationId xmlns:a16="http://schemas.microsoft.com/office/drawing/2014/main" id="{A196BFB0-E77D-DBAE-26BC-02B406821AA7}"/>
              </a:ext>
            </a:extLst>
          </p:cNvPr>
          <p:cNvSpPr/>
          <p:nvPr/>
        </p:nvSpPr>
        <p:spPr>
          <a:xfrm>
            <a:off x="7360920" y="2639187"/>
            <a:ext cx="1071282" cy="862965"/>
          </a:xfrm>
          <a:custGeom>
            <a:avLst/>
            <a:gdLst>
              <a:gd name="connsiteX0" fmla="*/ 0 w 1071282"/>
              <a:gd name="connsiteY0" fmla="*/ 0 h 751186"/>
              <a:gd name="connsiteX1" fmla="*/ 1071282 w 1071282"/>
              <a:gd name="connsiteY1" fmla="*/ 0 h 751186"/>
              <a:gd name="connsiteX2" fmla="*/ 1071282 w 1071282"/>
              <a:gd name="connsiteY2" fmla="*/ 597858 h 751186"/>
              <a:gd name="connsiteX3" fmla="*/ 975742 w 1071282"/>
              <a:gd name="connsiteY3" fmla="*/ 751186 h 751186"/>
              <a:gd name="connsiteX4" fmla="*/ 95540 w 1071282"/>
              <a:gd name="connsiteY4" fmla="*/ 751186 h 751186"/>
              <a:gd name="connsiteX5" fmla="*/ 0 w 1071282"/>
              <a:gd name="connsiteY5" fmla="*/ 597858 h 7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82" h="751186">
                <a:moveTo>
                  <a:pt x="0" y="0"/>
                </a:moveTo>
                <a:lnTo>
                  <a:pt x="1071282" y="0"/>
                </a:lnTo>
                <a:lnTo>
                  <a:pt x="1071282" y="597858"/>
                </a:lnTo>
                <a:cubicBezTo>
                  <a:pt x="1071282" y="682538"/>
                  <a:pt x="1028507" y="751186"/>
                  <a:pt x="975742" y="751186"/>
                </a:cubicBezTo>
                <a:lnTo>
                  <a:pt x="95540" y="751186"/>
                </a:lnTo>
                <a:cubicBezTo>
                  <a:pt x="42775" y="751186"/>
                  <a:pt x="0" y="682538"/>
                  <a:pt x="0" y="597858"/>
                </a:cubicBezTo>
                <a:close/>
              </a:path>
            </a:pathLst>
          </a:cu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Arrow: Left 20">
            <a:extLst>
              <a:ext uri="{FF2B5EF4-FFF2-40B4-BE49-F238E27FC236}">
                <a16:creationId xmlns:a16="http://schemas.microsoft.com/office/drawing/2014/main" id="{510D2F3A-489C-3F79-6682-0349F0BBF958}"/>
              </a:ext>
            </a:extLst>
          </p:cNvPr>
          <p:cNvSpPr/>
          <p:nvPr/>
        </p:nvSpPr>
        <p:spPr>
          <a:xfrm>
            <a:off x="9679438" y="2313431"/>
            <a:ext cx="1213333" cy="704850"/>
          </a:xfrm>
          <a:prstGeom prst="leftArrow">
            <a:avLst/>
          </a:prstGeom>
          <a:solidFill>
            <a:schemeClr val="tx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Medium" panose="020B0603020102020204" pitchFamily="34" charset="0"/>
              </a:rPr>
              <a:t>50%</a:t>
            </a:r>
          </a:p>
        </p:txBody>
      </p:sp>
      <p:sp>
        <p:nvSpPr>
          <p:cNvPr id="22" name="Arrow: Right 21">
            <a:extLst>
              <a:ext uri="{FF2B5EF4-FFF2-40B4-BE49-F238E27FC236}">
                <a16:creationId xmlns:a16="http://schemas.microsoft.com/office/drawing/2014/main" id="{65363345-5DFF-B0F0-D623-342C645EF678}"/>
              </a:ext>
            </a:extLst>
          </p:cNvPr>
          <p:cNvSpPr/>
          <p:nvPr/>
        </p:nvSpPr>
        <p:spPr>
          <a:xfrm>
            <a:off x="6143289" y="4394689"/>
            <a:ext cx="1200150" cy="704850"/>
          </a:xfrm>
          <a:prstGeom prst="rightArrow">
            <a:avLst/>
          </a:prstGeom>
          <a:ln>
            <a:noFill/>
          </a:ln>
          <a:effectLst>
            <a:outerShdw blurRad="63500" dist="635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Medium" panose="020B0603020102020204" pitchFamily="34" charset="0"/>
              </a:rPr>
              <a:t>50%</a:t>
            </a:r>
          </a:p>
        </p:txBody>
      </p:sp>
      <p:sp>
        <p:nvSpPr>
          <p:cNvPr id="24" name="Arrow: Left 23">
            <a:extLst>
              <a:ext uri="{FF2B5EF4-FFF2-40B4-BE49-F238E27FC236}">
                <a16:creationId xmlns:a16="http://schemas.microsoft.com/office/drawing/2014/main" id="{6A8E74BB-A791-854A-DDD8-49DADA98D0A5}"/>
              </a:ext>
            </a:extLst>
          </p:cNvPr>
          <p:cNvSpPr/>
          <p:nvPr/>
        </p:nvSpPr>
        <p:spPr>
          <a:xfrm>
            <a:off x="9695234" y="4394689"/>
            <a:ext cx="1213333" cy="704850"/>
          </a:xfrm>
          <a:prstGeom prst="leftArrow">
            <a:avLst/>
          </a:prstGeom>
          <a:solidFill>
            <a:schemeClr val="tx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Medium" panose="020B0603020102020204" pitchFamily="34" charset="0"/>
              </a:rPr>
              <a:t>50%</a:t>
            </a:r>
          </a:p>
        </p:txBody>
      </p:sp>
      <p:sp>
        <p:nvSpPr>
          <p:cNvPr id="25" name="Freeform: Shape 24">
            <a:extLst>
              <a:ext uri="{FF2B5EF4-FFF2-40B4-BE49-F238E27FC236}">
                <a16:creationId xmlns:a16="http://schemas.microsoft.com/office/drawing/2014/main" id="{7F14F07D-92BC-2989-8D83-593BC7E0B302}"/>
              </a:ext>
            </a:extLst>
          </p:cNvPr>
          <p:cNvSpPr/>
          <p:nvPr/>
        </p:nvSpPr>
        <p:spPr>
          <a:xfrm>
            <a:off x="8636798" y="2639186"/>
            <a:ext cx="1071282" cy="862965"/>
          </a:xfrm>
          <a:custGeom>
            <a:avLst/>
            <a:gdLst>
              <a:gd name="connsiteX0" fmla="*/ 0 w 1071282"/>
              <a:gd name="connsiteY0" fmla="*/ 0 h 751186"/>
              <a:gd name="connsiteX1" fmla="*/ 1071282 w 1071282"/>
              <a:gd name="connsiteY1" fmla="*/ 0 h 751186"/>
              <a:gd name="connsiteX2" fmla="*/ 1071282 w 1071282"/>
              <a:gd name="connsiteY2" fmla="*/ 597858 h 751186"/>
              <a:gd name="connsiteX3" fmla="*/ 975742 w 1071282"/>
              <a:gd name="connsiteY3" fmla="*/ 751186 h 751186"/>
              <a:gd name="connsiteX4" fmla="*/ 95540 w 1071282"/>
              <a:gd name="connsiteY4" fmla="*/ 751186 h 751186"/>
              <a:gd name="connsiteX5" fmla="*/ 0 w 1071282"/>
              <a:gd name="connsiteY5" fmla="*/ 597858 h 7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82" h="751186">
                <a:moveTo>
                  <a:pt x="0" y="0"/>
                </a:moveTo>
                <a:lnTo>
                  <a:pt x="1071282" y="0"/>
                </a:lnTo>
                <a:lnTo>
                  <a:pt x="1071282" y="597858"/>
                </a:lnTo>
                <a:cubicBezTo>
                  <a:pt x="1071282" y="682538"/>
                  <a:pt x="1028507" y="751186"/>
                  <a:pt x="975742" y="751186"/>
                </a:cubicBezTo>
                <a:lnTo>
                  <a:pt x="95540" y="751186"/>
                </a:lnTo>
                <a:cubicBezTo>
                  <a:pt x="42775" y="751186"/>
                  <a:pt x="0" y="682538"/>
                  <a:pt x="0" y="597858"/>
                </a:cubicBezTo>
                <a:close/>
              </a:path>
            </a:pathLst>
          </a:cu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A37EDC0C-5857-6562-12E8-3E717CE83179}"/>
              </a:ext>
            </a:extLst>
          </p:cNvPr>
          <p:cNvSpPr/>
          <p:nvPr/>
        </p:nvSpPr>
        <p:spPr>
          <a:xfrm>
            <a:off x="7343439" y="4767707"/>
            <a:ext cx="1071282" cy="862965"/>
          </a:xfrm>
          <a:custGeom>
            <a:avLst/>
            <a:gdLst>
              <a:gd name="connsiteX0" fmla="*/ 0 w 1071282"/>
              <a:gd name="connsiteY0" fmla="*/ 0 h 751186"/>
              <a:gd name="connsiteX1" fmla="*/ 1071282 w 1071282"/>
              <a:gd name="connsiteY1" fmla="*/ 0 h 751186"/>
              <a:gd name="connsiteX2" fmla="*/ 1071282 w 1071282"/>
              <a:gd name="connsiteY2" fmla="*/ 597858 h 751186"/>
              <a:gd name="connsiteX3" fmla="*/ 975742 w 1071282"/>
              <a:gd name="connsiteY3" fmla="*/ 751186 h 751186"/>
              <a:gd name="connsiteX4" fmla="*/ 95540 w 1071282"/>
              <a:gd name="connsiteY4" fmla="*/ 751186 h 751186"/>
              <a:gd name="connsiteX5" fmla="*/ 0 w 1071282"/>
              <a:gd name="connsiteY5" fmla="*/ 597858 h 7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82" h="751186">
                <a:moveTo>
                  <a:pt x="0" y="0"/>
                </a:moveTo>
                <a:lnTo>
                  <a:pt x="1071282" y="0"/>
                </a:lnTo>
                <a:lnTo>
                  <a:pt x="1071282" y="597858"/>
                </a:lnTo>
                <a:cubicBezTo>
                  <a:pt x="1071282" y="682538"/>
                  <a:pt x="1028507" y="751186"/>
                  <a:pt x="975742" y="751186"/>
                </a:cubicBezTo>
                <a:lnTo>
                  <a:pt x="95540" y="751186"/>
                </a:lnTo>
                <a:cubicBezTo>
                  <a:pt x="42775" y="751186"/>
                  <a:pt x="0" y="682538"/>
                  <a:pt x="0" y="597858"/>
                </a:cubicBezTo>
                <a:close/>
              </a:path>
            </a:pathLst>
          </a:cu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6AFC2AC-AF2F-13FB-CF2D-B467E23E3509}"/>
              </a:ext>
            </a:extLst>
          </p:cNvPr>
          <p:cNvSpPr/>
          <p:nvPr/>
        </p:nvSpPr>
        <p:spPr>
          <a:xfrm>
            <a:off x="8636798" y="4767707"/>
            <a:ext cx="1071282" cy="862965"/>
          </a:xfrm>
          <a:custGeom>
            <a:avLst/>
            <a:gdLst>
              <a:gd name="connsiteX0" fmla="*/ 0 w 1071282"/>
              <a:gd name="connsiteY0" fmla="*/ 0 h 751186"/>
              <a:gd name="connsiteX1" fmla="*/ 1071282 w 1071282"/>
              <a:gd name="connsiteY1" fmla="*/ 0 h 751186"/>
              <a:gd name="connsiteX2" fmla="*/ 1071282 w 1071282"/>
              <a:gd name="connsiteY2" fmla="*/ 597858 h 751186"/>
              <a:gd name="connsiteX3" fmla="*/ 975742 w 1071282"/>
              <a:gd name="connsiteY3" fmla="*/ 751186 h 751186"/>
              <a:gd name="connsiteX4" fmla="*/ 95540 w 1071282"/>
              <a:gd name="connsiteY4" fmla="*/ 751186 h 751186"/>
              <a:gd name="connsiteX5" fmla="*/ 0 w 1071282"/>
              <a:gd name="connsiteY5" fmla="*/ 597858 h 7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82" h="751186">
                <a:moveTo>
                  <a:pt x="0" y="0"/>
                </a:moveTo>
                <a:lnTo>
                  <a:pt x="1071282" y="0"/>
                </a:lnTo>
                <a:lnTo>
                  <a:pt x="1071282" y="597858"/>
                </a:lnTo>
                <a:cubicBezTo>
                  <a:pt x="1071282" y="682538"/>
                  <a:pt x="1028507" y="751186"/>
                  <a:pt x="975742" y="751186"/>
                </a:cubicBezTo>
                <a:lnTo>
                  <a:pt x="95540" y="751186"/>
                </a:lnTo>
                <a:cubicBezTo>
                  <a:pt x="42775" y="751186"/>
                  <a:pt x="0" y="682538"/>
                  <a:pt x="0" y="597858"/>
                </a:cubicBezTo>
                <a:close/>
              </a:path>
            </a:pathLst>
          </a:cu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075564"/>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4DD618-29DD-865C-D8FD-45DFBFBFA34A}"/>
              </a:ext>
            </a:extLst>
          </p:cNvPr>
          <p:cNvSpPr>
            <a:spLocks noGrp="1" noRot="1" noMove="1" noResize="1" noEditPoints="1" noAdjustHandles="1" noChangeArrowheads="1" noChangeShapeType="1"/>
          </p:cNvSpPr>
          <p:nvPr/>
        </p:nvSpPr>
        <p:spPr>
          <a:xfrm>
            <a:off x="4719320" y="0"/>
            <a:ext cx="7472680" cy="6858000"/>
          </a:xfrm>
          <a:prstGeom prst="rect">
            <a:avLst/>
          </a:prstGeom>
          <a:solidFill>
            <a:schemeClr val="bg1"/>
          </a:solidFill>
          <a:ln>
            <a:noFill/>
          </a:ln>
          <a:effectLst>
            <a:innerShdw blurRad="101600" dist="635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Box 14">
            <a:extLst>
              <a:ext uri="{FF2B5EF4-FFF2-40B4-BE49-F238E27FC236}">
                <a16:creationId xmlns:a16="http://schemas.microsoft.com/office/drawing/2014/main" id="{2248DD6E-A130-03BF-A6D6-A94F60D19475}"/>
              </a:ext>
            </a:extLst>
          </p:cNvPr>
          <p:cNvSpPr txBox="1"/>
          <p:nvPr/>
        </p:nvSpPr>
        <p:spPr>
          <a:xfrm>
            <a:off x="458287" y="1641448"/>
            <a:ext cx="3879211"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The Noritz modular system is based on a single self-contained, interchangeable unit that can combine and communicate with like units to meet any hot water demand. </a:t>
            </a:r>
          </a:p>
        </p:txBody>
      </p:sp>
      <p:graphicFrame>
        <p:nvGraphicFramePr>
          <p:cNvPr id="12" name="Table 6">
            <a:extLst>
              <a:ext uri="{FF2B5EF4-FFF2-40B4-BE49-F238E27FC236}">
                <a16:creationId xmlns:a16="http://schemas.microsoft.com/office/drawing/2014/main" id="{C7C847F9-A373-4112-3FD1-D86D8433C5B5}"/>
              </a:ext>
            </a:extLst>
          </p:cNvPr>
          <p:cNvGraphicFramePr>
            <a:graphicFrameLocks noGrp="1"/>
          </p:cNvGraphicFramePr>
          <p:nvPr>
            <p:extLst>
              <p:ext uri="{D42A27DB-BD31-4B8C-83A1-F6EECF244321}">
                <p14:modId xmlns:p14="http://schemas.microsoft.com/office/powerpoint/2010/main" val="1650101534"/>
              </p:ext>
            </p:extLst>
          </p:nvPr>
        </p:nvGraphicFramePr>
        <p:xfrm>
          <a:off x="869577" y="3995442"/>
          <a:ext cx="3086100" cy="251460"/>
        </p:xfrm>
        <a:graphic>
          <a:graphicData uri="http://schemas.openxmlformats.org/drawingml/2006/table">
            <a:tbl>
              <a:tblPr firstRow="1" bandRow="1">
                <a:tableStyleId>{5C22544A-7EE6-4342-B048-85BDC9FD1C3A}</a:tableStyleId>
              </a:tblPr>
              <a:tblGrid>
                <a:gridCol w="771525">
                  <a:extLst>
                    <a:ext uri="{9D8B030D-6E8A-4147-A177-3AD203B41FA5}">
                      <a16:colId xmlns:a16="http://schemas.microsoft.com/office/drawing/2014/main" val="3657501448"/>
                    </a:ext>
                  </a:extLst>
                </a:gridCol>
                <a:gridCol w="771525">
                  <a:extLst>
                    <a:ext uri="{9D8B030D-6E8A-4147-A177-3AD203B41FA5}">
                      <a16:colId xmlns:a16="http://schemas.microsoft.com/office/drawing/2014/main" val="2575470735"/>
                    </a:ext>
                  </a:extLst>
                </a:gridCol>
                <a:gridCol w="771525">
                  <a:extLst>
                    <a:ext uri="{9D8B030D-6E8A-4147-A177-3AD203B41FA5}">
                      <a16:colId xmlns:a16="http://schemas.microsoft.com/office/drawing/2014/main" val="1153573221"/>
                    </a:ext>
                  </a:extLst>
                </a:gridCol>
                <a:gridCol w="771525">
                  <a:extLst>
                    <a:ext uri="{9D8B030D-6E8A-4147-A177-3AD203B41FA5}">
                      <a16:colId xmlns:a16="http://schemas.microsoft.com/office/drawing/2014/main" val="4290826224"/>
                    </a:ext>
                  </a:extLst>
                </a:gridCol>
              </a:tblGrid>
              <a:tr h="185209">
                <a:tc>
                  <a:txBody>
                    <a:bodyPr/>
                    <a:lstStyle/>
                    <a:p>
                      <a:pPr algn="ctr"/>
                      <a:r>
                        <a:rPr lang="en-US" sz="1050" dirty="0"/>
                        <a:t>No. 1</a:t>
                      </a:r>
                    </a:p>
                  </a:txBody>
                  <a:tcPr>
                    <a:solidFill>
                      <a:srgbClr val="FF0000"/>
                    </a:solidFill>
                  </a:tcPr>
                </a:tc>
                <a:tc>
                  <a:txBody>
                    <a:bodyPr/>
                    <a:lstStyle/>
                    <a:p>
                      <a:pPr algn="ctr"/>
                      <a:r>
                        <a:rPr lang="en-US" sz="1050" dirty="0"/>
                        <a:t>No. 2</a:t>
                      </a:r>
                    </a:p>
                  </a:txBody>
                  <a:tcPr>
                    <a:solidFill>
                      <a:schemeClr val="tx1">
                        <a:lumMod val="50000"/>
                        <a:lumOff val="50000"/>
                      </a:schemeClr>
                    </a:solidFill>
                  </a:tcPr>
                </a:tc>
                <a:tc>
                  <a:txBody>
                    <a:bodyPr/>
                    <a:lstStyle/>
                    <a:p>
                      <a:pPr algn="ctr"/>
                      <a:r>
                        <a:rPr lang="en-US" sz="1050" dirty="0">
                          <a:solidFill>
                            <a:schemeClr val="tx1"/>
                          </a:solidFill>
                        </a:rPr>
                        <a:t>No. 3</a:t>
                      </a:r>
                    </a:p>
                  </a:txBody>
                  <a:tcPr>
                    <a:solidFill>
                      <a:schemeClr val="tx2">
                        <a:lumMod val="25000"/>
                        <a:lumOff val="75000"/>
                      </a:schemeClr>
                    </a:solidFill>
                  </a:tcPr>
                </a:tc>
                <a:tc>
                  <a:txBody>
                    <a:bodyPr/>
                    <a:lstStyle/>
                    <a:p>
                      <a:pPr algn="ctr"/>
                      <a:r>
                        <a:rPr lang="en-US" sz="1050" dirty="0">
                          <a:solidFill>
                            <a:schemeClr val="tx1"/>
                          </a:solidFill>
                        </a:rPr>
                        <a:t>No. 4</a:t>
                      </a:r>
                    </a:p>
                  </a:txBody>
                  <a:tcPr>
                    <a:solidFill>
                      <a:schemeClr val="tx2">
                        <a:lumMod val="10000"/>
                        <a:lumOff val="90000"/>
                      </a:schemeClr>
                    </a:solidFill>
                  </a:tcPr>
                </a:tc>
                <a:extLst>
                  <a:ext uri="{0D108BD9-81ED-4DB2-BD59-A6C34878D82A}">
                    <a16:rowId xmlns:a16="http://schemas.microsoft.com/office/drawing/2014/main" val="2776939740"/>
                  </a:ext>
                </a:extLst>
              </a:tr>
            </a:tbl>
          </a:graphicData>
        </a:graphic>
      </p:graphicFrame>
      <p:sp>
        <p:nvSpPr>
          <p:cNvPr id="16" name="Arc 15">
            <a:extLst>
              <a:ext uri="{FF2B5EF4-FFF2-40B4-BE49-F238E27FC236}">
                <a16:creationId xmlns:a16="http://schemas.microsoft.com/office/drawing/2014/main" id="{1B686215-B228-E624-465A-3044699AD955}"/>
              </a:ext>
            </a:extLst>
          </p:cNvPr>
          <p:cNvSpPr/>
          <p:nvPr/>
        </p:nvSpPr>
        <p:spPr>
          <a:xfrm rot="1599079">
            <a:off x="3654656" y="4115720"/>
            <a:ext cx="438150" cy="438150"/>
          </a:xfrm>
          <a:prstGeom prst="arc">
            <a:avLst>
              <a:gd name="adj1" fmla="val 16200000"/>
              <a:gd name="adj2" fmla="val 1783935"/>
            </a:avLst>
          </a:prstGeom>
          <a:ln w="38100">
            <a:solidFill>
              <a:srgbClr val="FF0000"/>
            </a:solidFill>
            <a:headEnd type="none" w="med" len="med"/>
            <a:tailEnd type="triangle" w="med" len="med"/>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AD60F610-C6B3-7981-59D3-01C23368DF19}"/>
              </a:ext>
            </a:extLst>
          </p:cNvPr>
          <p:cNvSpPr/>
          <p:nvPr/>
        </p:nvSpPr>
        <p:spPr>
          <a:xfrm rot="14276769">
            <a:off x="322647" y="4205021"/>
            <a:ext cx="2300376" cy="1578460"/>
          </a:xfrm>
          <a:prstGeom prst="arc">
            <a:avLst>
              <a:gd name="adj1" fmla="val 16200000"/>
              <a:gd name="adj2" fmla="val 21545555"/>
            </a:avLst>
          </a:prstGeom>
          <a:ln w="38100">
            <a:solidFill>
              <a:srgbClr val="FF0000"/>
            </a:solidFill>
            <a:headEnd type="none" w="med" len="med"/>
            <a:tailEnd type="triangle" w="med" len="med"/>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graphicFrame>
        <p:nvGraphicFramePr>
          <p:cNvPr id="18" name="Table 6">
            <a:extLst>
              <a:ext uri="{FF2B5EF4-FFF2-40B4-BE49-F238E27FC236}">
                <a16:creationId xmlns:a16="http://schemas.microsoft.com/office/drawing/2014/main" id="{95C9455B-1C87-A40A-6258-8CD7D5C7FB63}"/>
              </a:ext>
            </a:extLst>
          </p:cNvPr>
          <p:cNvGraphicFramePr>
            <a:graphicFrameLocks noGrp="1"/>
          </p:cNvGraphicFramePr>
          <p:nvPr>
            <p:extLst>
              <p:ext uri="{D42A27DB-BD31-4B8C-83A1-F6EECF244321}">
                <p14:modId xmlns:p14="http://schemas.microsoft.com/office/powerpoint/2010/main" val="1819639991"/>
              </p:ext>
            </p:extLst>
          </p:nvPr>
        </p:nvGraphicFramePr>
        <p:xfrm>
          <a:off x="869577" y="4383846"/>
          <a:ext cx="3086100" cy="251460"/>
        </p:xfrm>
        <a:graphic>
          <a:graphicData uri="http://schemas.openxmlformats.org/drawingml/2006/table">
            <a:tbl>
              <a:tblPr firstRow="1" bandRow="1">
                <a:tableStyleId>{5C22544A-7EE6-4342-B048-85BDC9FD1C3A}</a:tableStyleId>
              </a:tblPr>
              <a:tblGrid>
                <a:gridCol w="771525">
                  <a:extLst>
                    <a:ext uri="{9D8B030D-6E8A-4147-A177-3AD203B41FA5}">
                      <a16:colId xmlns:a16="http://schemas.microsoft.com/office/drawing/2014/main" val="3657501448"/>
                    </a:ext>
                  </a:extLst>
                </a:gridCol>
                <a:gridCol w="771525">
                  <a:extLst>
                    <a:ext uri="{9D8B030D-6E8A-4147-A177-3AD203B41FA5}">
                      <a16:colId xmlns:a16="http://schemas.microsoft.com/office/drawing/2014/main" val="2575470735"/>
                    </a:ext>
                  </a:extLst>
                </a:gridCol>
                <a:gridCol w="771525">
                  <a:extLst>
                    <a:ext uri="{9D8B030D-6E8A-4147-A177-3AD203B41FA5}">
                      <a16:colId xmlns:a16="http://schemas.microsoft.com/office/drawing/2014/main" val="1153573221"/>
                    </a:ext>
                  </a:extLst>
                </a:gridCol>
                <a:gridCol w="771525">
                  <a:extLst>
                    <a:ext uri="{9D8B030D-6E8A-4147-A177-3AD203B41FA5}">
                      <a16:colId xmlns:a16="http://schemas.microsoft.com/office/drawing/2014/main" val="4290826224"/>
                    </a:ext>
                  </a:extLst>
                </a:gridCol>
              </a:tblGrid>
              <a:tr h="0">
                <a:tc>
                  <a:txBody>
                    <a:bodyPr/>
                    <a:lstStyle/>
                    <a:p>
                      <a:pPr algn="ctr"/>
                      <a:r>
                        <a:rPr lang="en-US" sz="1050" dirty="0">
                          <a:solidFill>
                            <a:schemeClr val="tx1"/>
                          </a:solidFill>
                        </a:rPr>
                        <a:t>No. 4</a:t>
                      </a:r>
                    </a:p>
                  </a:txBody>
                  <a:tcPr>
                    <a:solidFill>
                      <a:schemeClr val="tx2">
                        <a:lumMod val="10000"/>
                        <a:lumOff val="90000"/>
                      </a:schemeClr>
                    </a:solidFill>
                  </a:tcPr>
                </a:tc>
                <a:tc>
                  <a:txBody>
                    <a:bodyPr/>
                    <a:lstStyle/>
                    <a:p>
                      <a:pPr algn="ctr"/>
                      <a:r>
                        <a:rPr lang="en-US" sz="1050" dirty="0"/>
                        <a:t>No. 1</a:t>
                      </a:r>
                    </a:p>
                  </a:txBody>
                  <a:tcPr>
                    <a:solidFill>
                      <a:srgbClr val="FF0000"/>
                    </a:solidFill>
                  </a:tcPr>
                </a:tc>
                <a:tc>
                  <a:txBody>
                    <a:bodyPr/>
                    <a:lstStyle/>
                    <a:p>
                      <a:pPr algn="ctr"/>
                      <a:r>
                        <a:rPr lang="en-US" sz="1050" dirty="0">
                          <a:solidFill>
                            <a:schemeClr val="bg1"/>
                          </a:solidFill>
                        </a:rPr>
                        <a:t>No. 2</a:t>
                      </a:r>
                    </a:p>
                  </a:txBody>
                  <a:tcPr>
                    <a:solidFill>
                      <a:schemeClr val="tx1">
                        <a:lumMod val="50000"/>
                        <a:lumOff val="50000"/>
                      </a:schemeClr>
                    </a:solidFill>
                  </a:tcPr>
                </a:tc>
                <a:tc>
                  <a:txBody>
                    <a:bodyPr/>
                    <a:lstStyle/>
                    <a:p>
                      <a:pPr algn="ctr"/>
                      <a:r>
                        <a:rPr lang="en-US" sz="1050" dirty="0">
                          <a:solidFill>
                            <a:schemeClr val="tx1"/>
                          </a:solidFill>
                        </a:rPr>
                        <a:t>No. 3</a:t>
                      </a:r>
                    </a:p>
                  </a:txBody>
                  <a:tcPr>
                    <a:solidFill>
                      <a:schemeClr val="tx2">
                        <a:lumMod val="25000"/>
                        <a:lumOff val="75000"/>
                      </a:schemeClr>
                    </a:solidFill>
                  </a:tcPr>
                </a:tc>
                <a:extLst>
                  <a:ext uri="{0D108BD9-81ED-4DB2-BD59-A6C34878D82A}">
                    <a16:rowId xmlns:a16="http://schemas.microsoft.com/office/drawing/2014/main" val="2776939740"/>
                  </a:ext>
                </a:extLst>
              </a:tr>
            </a:tbl>
          </a:graphicData>
        </a:graphic>
      </p:graphicFrame>
      <p:graphicFrame>
        <p:nvGraphicFramePr>
          <p:cNvPr id="19" name="Table 6">
            <a:extLst>
              <a:ext uri="{FF2B5EF4-FFF2-40B4-BE49-F238E27FC236}">
                <a16:creationId xmlns:a16="http://schemas.microsoft.com/office/drawing/2014/main" id="{14EB498E-8DA0-75BE-7C43-6B9295D35706}"/>
              </a:ext>
            </a:extLst>
          </p:cNvPr>
          <p:cNvGraphicFramePr>
            <a:graphicFrameLocks noGrp="1"/>
          </p:cNvGraphicFramePr>
          <p:nvPr>
            <p:extLst>
              <p:ext uri="{D42A27DB-BD31-4B8C-83A1-F6EECF244321}">
                <p14:modId xmlns:p14="http://schemas.microsoft.com/office/powerpoint/2010/main" val="4174757033"/>
              </p:ext>
            </p:extLst>
          </p:nvPr>
        </p:nvGraphicFramePr>
        <p:xfrm>
          <a:off x="869577" y="4763371"/>
          <a:ext cx="3086100" cy="251460"/>
        </p:xfrm>
        <a:graphic>
          <a:graphicData uri="http://schemas.openxmlformats.org/drawingml/2006/table">
            <a:tbl>
              <a:tblPr firstRow="1" bandRow="1">
                <a:tableStyleId>{5C22544A-7EE6-4342-B048-85BDC9FD1C3A}</a:tableStyleId>
              </a:tblPr>
              <a:tblGrid>
                <a:gridCol w="771525">
                  <a:extLst>
                    <a:ext uri="{9D8B030D-6E8A-4147-A177-3AD203B41FA5}">
                      <a16:colId xmlns:a16="http://schemas.microsoft.com/office/drawing/2014/main" val="3657501448"/>
                    </a:ext>
                  </a:extLst>
                </a:gridCol>
                <a:gridCol w="771525">
                  <a:extLst>
                    <a:ext uri="{9D8B030D-6E8A-4147-A177-3AD203B41FA5}">
                      <a16:colId xmlns:a16="http://schemas.microsoft.com/office/drawing/2014/main" val="2575470735"/>
                    </a:ext>
                  </a:extLst>
                </a:gridCol>
                <a:gridCol w="771525">
                  <a:extLst>
                    <a:ext uri="{9D8B030D-6E8A-4147-A177-3AD203B41FA5}">
                      <a16:colId xmlns:a16="http://schemas.microsoft.com/office/drawing/2014/main" val="1153573221"/>
                    </a:ext>
                  </a:extLst>
                </a:gridCol>
                <a:gridCol w="771525">
                  <a:extLst>
                    <a:ext uri="{9D8B030D-6E8A-4147-A177-3AD203B41FA5}">
                      <a16:colId xmlns:a16="http://schemas.microsoft.com/office/drawing/2014/main" val="4290826224"/>
                    </a:ext>
                  </a:extLst>
                </a:gridCol>
              </a:tblGrid>
              <a:tr h="185209">
                <a:tc>
                  <a:txBody>
                    <a:bodyPr/>
                    <a:lstStyle/>
                    <a:p>
                      <a:pPr algn="ctr"/>
                      <a:r>
                        <a:rPr lang="en-US" sz="1050" dirty="0">
                          <a:solidFill>
                            <a:schemeClr val="tx1"/>
                          </a:solidFill>
                        </a:rPr>
                        <a:t>No. 3</a:t>
                      </a:r>
                    </a:p>
                  </a:txBody>
                  <a:tcPr>
                    <a:solidFill>
                      <a:schemeClr val="tx2">
                        <a:lumMod val="25000"/>
                        <a:lumOff val="75000"/>
                      </a:schemeClr>
                    </a:solidFill>
                  </a:tcPr>
                </a:tc>
                <a:tc>
                  <a:txBody>
                    <a:bodyPr/>
                    <a:lstStyle/>
                    <a:p>
                      <a:pPr algn="ctr"/>
                      <a:r>
                        <a:rPr lang="en-US" sz="1050" dirty="0">
                          <a:solidFill>
                            <a:schemeClr val="tx1"/>
                          </a:solidFill>
                        </a:rPr>
                        <a:t>No. 4</a:t>
                      </a:r>
                    </a:p>
                  </a:txBody>
                  <a:tcPr>
                    <a:solidFill>
                      <a:schemeClr val="tx2">
                        <a:lumMod val="10000"/>
                        <a:lumOff val="90000"/>
                      </a:schemeClr>
                    </a:solidFill>
                  </a:tcPr>
                </a:tc>
                <a:tc>
                  <a:txBody>
                    <a:bodyPr/>
                    <a:lstStyle/>
                    <a:p>
                      <a:pPr algn="ctr"/>
                      <a:r>
                        <a:rPr lang="en-US" sz="1050" dirty="0">
                          <a:solidFill>
                            <a:schemeClr val="bg1"/>
                          </a:solidFill>
                        </a:rPr>
                        <a:t>No. 1</a:t>
                      </a:r>
                    </a:p>
                  </a:txBody>
                  <a:tcPr>
                    <a:solidFill>
                      <a:srgbClr val="FF0000"/>
                    </a:solidFill>
                  </a:tcPr>
                </a:tc>
                <a:tc>
                  <a:txBody>
                    <a:bodyPr/>
                    <a:lstStyle/>
                    <a:p>
                      <a:pPr algn="ctr"/>
                      <a:r>
                        <a:rPr lang="en-US" sz="1050" dirty="0">
                          <a:solidFill>
                            <a:schemeClr val="bg1"/>
                          </a:solidFill>
                        </a:rPr>
                        <a:t>No. 2</a:t>
                      </a:r>
                    </a:p>
                  </a:txBody>
                  <a:tcPr>
                    <a:solidFill>
                      <a:schemeClr val="tx1">
                        <a:lumMod val="50000"/>
                        <a:lumOff val="50000"/>
                      </a:schemeClr>
                    </a:solidFill>
                  </a:tcPr>
                </a:tc>
                <a:extLst>
                  <a:ext uri="{0D108BD9-81ED-4DB2-BD59-A6C34878D82A}">
                    <a16:rowId xmlns:a16="http://schemas.microsoft.com/office/drawing/2014/main" val="2776939740"/>
                  </a:ext>
                </a:extLst>
              </a:tr>
            </a:tbl>
          </a:graphicData>
        </a:graphic>
      </p:graphicFrame>
      <p:graphicFrame>
        <p:nvGraphicFramePr>
          <p:cNvPr id="24" name="Table 6">
            <a:extLst>
              <a:ext uri="{FF2B5EF4-FFF2-40B4-BE49-F238E27FC236}">
                <a16:creationId xmlns:a16="http://schemas.microsoft.com/office/drawing/2014/main" id="{FF8556C2-F465-3C1E-5022-DBF3FDEA440E}"/>
              </a:ext>
            </a:extLst>
          </p:cNvPr>
          <p:cNvGraphicFramePr>
            <a:graphicFrameLocks noGrp="1"/>
          </p:cNvGraphicFramePr>
          <p:nvPr>
            <p:extLst>
              <p:ext uri="{D42A27DB-BD31-4B8C-83A1-F6EECF244321}">
                <p14:modId xmlns:p14="http://schemas.microsoft.com/office/powerpoint/2010/main" val="2172293233"/>
              </p:ext>
            </p:extLst>
          </p:nvPr>
        </p:nvGraphicFramePr>
        <p:xfrm>
          <a:off x="869577" y="5158338"/>
          <a:ext cx="3086100" cy="251460"/>
        </p:xfrm>
        <a:graphic>
          <a:graphicData uri="http://schemas.openxmlformats.org/drawingml/2006/table">
            <a:tbl>
              <a:tblPr firstRow="1" bandRow="1">
                <a:tableStyleId>{5C22544A-7EE6-4342-B048-85BDC9FD1C3A}</a:tableStyleId>
              </a:tblPr>
              <a:tblGrid>
                <a:gridCol w="771525">
                  <a:extLst>
                    <a:ext uri="{9D8B030D-6E8A-4147-A177-3AD203B41FA5}">
                      <a16:colId xmlns:a16="http://schemas.microsoft.com/office/drawing/2014/main" val="3657501448"/>
                    </a:ext>
                  </a:extLst>
                </a:gridCol>
                <a:gridCol w="771525">
                  <a:extLst>
                    <a:ext uri="{9D8B030D-6E8A-4147-A177-3AD203B41FA5}">
                      <a16:colId xmlns:a16="http://schemas.microsoft.com/office/drawing/2014/main" val="2575470735"/>
                    </a:ext>
                  </a:extLst>
                </a:gridCol>
                <a:gridCol w="771525">
                  <a:extLst>
                    <a:ext uri="{9D8B030D-6E8A-4147-A177-3AD203B41FA5}">
                      <a16:colId xmlns:a16="http://schemas.microsoft.com/office/drawing/2014/main" val="1153573221"/>
                    </a:ext>
                  </a:extLst>
                </a:gridCol>
                <a:gridCol w="771525">
                  <a:extLst>
                    <a:ext uri="{9D8B030D-6E8A-4147-A177-3AD203B41FA5}">
                      <a16:colId xmlns:a16="http://schemas.microsoft.com/office/drawing/2014/main" val="4290826224"/>
                    </a:ext>
                  </a:extLst>
                </a:gridCol>
              </a:tblGrid>
              <a:tr h="185209">
                <a:tc>
                  <a:txBody>
                    <a:bodyPr/>
                    <a:lstStyle/>
                    <a:p>
                      <a:pPr algn="ctr"/>
                      <a:r>
                        <a:rPr lang="en-US" sz="1050" dirty="0">
                          <a:solidFill>
                            <a:schemeClr val="bg1"/>
                          </a:solidFill>
                        </a:rPr>
                        <a:t>No. 2</a:t>
                      </a:r>
                    </a:p>
                  </a:txBody>
                  <a:tcPr>
                    <a:solidFill>
                      <a:schemeClr val="tx1">
                        <a:lumMod val="50000"/>
                        <a:lumOff val="50000"/>
                      </a:schemeClr>
                    </a:solidFill>
                  </a:tcPr>
                </a:tc>
                <a:tc>
                  <a:txBody>
                    <a:bodyPr/>
                    <a:lstStyle/>
                    <a:p>
                      <a:pPr algn="ctr"/>
                      <a:r>
                        <a:rPr lang="en-US" sz="1050" dirty="0">
                          <a:solidFill>
                            <a:schemeClr val="tx1"/>
                          </a:solidFill>
                        </a:rPr>
                        <a:t>No. 3</a:t>
                      </a:r>
                    </a:p>
                  </a:txBody>
                  <a:tcPr>
                    <a:solidFill>
                      <a:schemeClr val="tx2">
                        <a:lumMod val="25000"/>
                        <a:lumOff val="75000"/>
                      </a:schemeClr>
                    </a:solidFill>
                  </a:tcPr>
                </a:tc>
                <a:tc>
                  <a:txBody>
                    <a:bodyPr/>
                    <a:lstStyle/>
                    <a:p>
                      <a:pPr algn="ctr"/>
                      <a:r>
                        <a:rPr lang="en-US" sz="1050" dirty="0">
                          <a:solidFill>
                            <a:schemeClr val="tx1"/>
                          </a:solidFill>
                        </a:rPr>
                        <a:t>No. 4</a:t>
                      </a:r>
                    </a:p>
                  </a:txBody>
                  <a:tcPr>
                    <a:solidFill>
                      <a:schemeClr val="tx2">
                        <a:lumMod val="10000"/>
                        <a:lumOff val="90000"/>
                      </a:schemeClr>
                    </a:solidFill>
                  </a:tcPr>
                </a:tc>
                <a:tc>
                  <a:txBody>
                    <a:bodyPr/>
                    <a:lstStyle/>
                    <a:p>
                      <a:pPr algn="ctr"/>
                      <a:r>
                        <a:rPr lang="en-US" sz="1050" dirty="0">
                          <a:solidFill>
                            <a:schemeClr val="bg1"/>
                          </a:solidFill>
                        </a:rPr>
                        <a:t>No. 1</a:t>
                      </a:r>
                    </a:p>
                  </a:txBody>
                  <a:tcPr>
                    <a:solidFill>
                      <a:srgbClr val="FF0000"/>
                    </a:solidFill>
                  </a:tcPr>
                </a:tc>
                <a:extLst>
                  <a:ext uri="{0D108BD9-81ED-4DB2-BD59-A6C34878D82A}">
                    <a16:rowId xmlns:a16="http://schemas.microsoft.com/office/drawing/2014/main" val="2776939740"/>
                  </a:ext>
                </a:extLst>
              </a:tr>
            </a:tbl>
          </a:graphicData>
        </a:graphic>
      </p:graphicFrame>
      <p:sp>
        <p:nvSpPr>
          <p:cNvPr id="25" name="TextBox 24">
            <a:extLst>
              <a:ext uri="{FF2B5EF4-FFF2-40B4-BE49-F238E27FC236}">
                <a16:creationId xmlns:a16="http://schemas.microsoft.com/office/drawing/2014/main" id="{125E2488-8A9B-F139-E45C-9F698BE3BC61}"/>
              </a:ext>
            </a:extLst>
          </p:cNvPr>
          <p:cNvSpPr txBox="1"/>
          <p:nvPr/>
        </p:nvSpPr>
        <p:spPr>
          <a:xfrm>
            <a:off x="838391" y="4220733"/>
            <a:ext cx="794123" cy="184666"/>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Main water heater</a:t>
            </a:r>
          </a:p>
        </p:txBody>
      </p:sp>
      <p:sp>
        <p:nvSpPr>
          <p:cNvPr id="27" name="TextBox 26">
            <a:extLst>
              <a:ext uri="{FF2B5EF4-FFF2-40B4-BE49-F238E27FC236}">
                <a16:creationId xmlns:a16="http://schemas.microsoft.com/office/drawing/2014/main" id="{1B634531-CD34-EB2F-6CD5-2B8E4133E0FE}"/>
              </a:ext>
            </a:extLst>
          </p:cNvPr>
          <p:cNvSpPr txBox="1"/>
          <p:nvPr/>
        </p:nvSpPr>
        <p:spPr>
          <a:xfrm>
            <a:off x="1619951" y="4607006"/>
            <a:ext cx="794123" cy="184666"/>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Main water heater</a:t>
            </a:r>
          </a:p>
        </p:txBody>
      </p:sp>
      <p:sp>
        <p:nvSpPr>
          <p:cNvPr id="28" name="TextBox 27">
            <a:extLst>
              <a:ext uri="{FF2B5EF4-FFF2-40B4-BE49-F238E27FC236}">
                <a16:creationId xmlns:a16="http://schemas.microsoft.com/office/drawing/2014/main" id="{93D1D335-736E-81AD-B153-3693912AF237}"/>
              </a:ext>
            </a:extLst>
          </p:cNvPr>
          <p:cNvSpPr txBox="1"/>
          <p:nvPr/>
        </p:nvSpPr>
        <p:spPr>
          <a:xfrm>
            <a:off x="2390937" y="4994252"/>
            <a:ext cx="828676" cy="184666"/>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Main water heater</a:t>
            </a:r>
          </a:p>
        </p:txBody>
      </p:sp>
      <p:sp>
        <p:nvSpPr>
          <p:cNvPr id="29" name="TextBox 28">
            <a:extLst>
              <a:ext uri="{FF2B5EF4-FFF2-40B4-BE49-F238E27FC236}">
                <a16:creationId xmlns:a16="http://schemas.microsoft.com/office/drawing/2014/main" id="{4E9DCEE1-0BF8-7CFD-4A91-84306506B747}"/>
              </a:ext>
            </a:extLst>
          </p:cNvPr>
          <p:cNvSpPr txBox="1"/>
          <p:nvPr/>
        </p:nvSpPr>
        <p:spPr>
          <a:xfrm>
            <a:off x="3157826" y="5400920"/>
            <a:ext cx="828676" cy="184666"/>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Main water heater</a:t>
            </a:r>
          </a:p>
        </p:txBody>
      </p:sp>
      <p:sp>
        <p:nvSpPr>
          <p:cNvPr id="30" name="Arc 29">
            <a:extLst>
              <a:ext uri="{FF2B5EF4-FFF2-40B4-BE49-F238E27FC236}">
                <a16:creationId xmlns:a16="http://schemas.microsoft.com/office/drawing/2014/main" id="{A982CED9-4285-4F23-B717-A362DC486C74}"/>
              </a:ext>
            </a:extLst>
          </p:cNvPr>
          <p:cNvSpPr/>
          <p:nvPr/>
        </p:nvSpPr>
        <p:spPr>
          <a:xfrm rot="1599079">
            <a:off x="3663096" y="4534195"/>
            <a:ext cx="438150" cy="438150"/>
          </a:xfrm>
          <a:prstGeom prst="arc">
            <a:avLst>
              <a:gd name="adj1" fmla="val 16200000"/>
              <a:gd name="adj2" fmla="val 1783935"/>
            </a:avLst>
          </a:prstGeom>
          <a:ln w="38100">
            <a:solidFill>
              <a:srgbClr val="FF0000"/>
            </a:solidFill>
            <a:headEnd type="none" w="med" len="med"/>
            <a:tailEnd type="triangle" w="med" len="med"/>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A360A620-8FF7-6B63-79BC-B866BB9C11BD}"/>
              </a:ext>
            </a:extLst>
          </p:cNvPr>
          <p:cNvSpPr/>
          <p:nvPr/>
        </p:nvSpPr>
        <p:spPr>
          <a:xfrm rot="1599079">
            <a:off x="3680615" y="4967435"/>
            <a:ext cx="438150" cy="438150"/>
          </a:xfrm>
          <a:prstGeom prst="arc">
            <a:avLst>
              <a:gd name="adj1" fmla="val 16200000"/>
              <a:gd name="adj2" fmla="val 1783935"/>
            </a:avLst>
          </a:prstGeom>
          <a:ln w="38100">
            <a:solidFill>
              <a:srgbClr val="FF0000"/>
            </a:solidFill>
            <a:headEnd type="none" w="med" len="med"/>
            <a:tailEnd type="triangle" w="med" len="med"/>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9329101-B9DE-3A53-FDF0-C6AA54116248}"/>
              </a:ext>
            </a:extLst>
          </p:cNvPr>
          <p:cNvSpPr txBox="1"/>
          <p:nvPr/>
        </p:nvSpPr>
        <p:spPr>
          <a:xfrm>
            <a:off x="-143344" y="4660937"/>
            <a:ext cx="828676" cy="230832"/>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0000"/>
                </a:solidFill>
                <a:effectLst>
                  <a:outerShdw blurRad="63500" dist="63500" dir="2700000" algn="tl" rotWithShape="0">
                    <a:prstClr val="black">
                      <a:alpha val="40000"/>
                    </a:prstClr>
                  </a:outerShdw>
                </a:effectLst>
                <a:uLnTx/>
                <a:uFillTx/>
                <a:latin typeface="Calibri" panose="020F0502020204030204"/>
                <a:ea typeface="+mn-ea"/>
                <a:cs typeface="+mn-cs"/>
              </a:rPr>
              <a:t>Rotation</a:t>
            </a:r>
          </a:p>
        </p:txBody>
      </p:sp>
      <p:sp>
        <p:nvSpPr>
          <p:cNvPr id="33" name="TextBox 32">
            <a:extLst>
              <a:ext uri="{FF2B5EF4-FFF2-40B4-BE49-F238E27FC236}">
                <a16:creationId xmlns:a16="http://schemas.microsoft.com/office/drawing/2014/main" id="{D3C00D3A-D801-2045-E2A2-83B0049207C6}"/>
              </a:ext>
            </a:extLst>
          </p:cNvPr>
          <p:cNvSpPr txBox="1"/>
          <p:nvPr/>
        </p:nvSpPr>
        <p:spPr>
          <a:xfrm>
            <a:off x="3955677" y="4226193"/>
            <a:ext cx="828676" cy="230832"/>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0000"/>
                </a:solidFill>
                <a:effectLst>
                  <a:outerShdw blurRad="63500" dist="63500" dir="2700000" algn="tl" rotWithShape="0">
                    <a:prstClr val="black">
                      <a:alpha val="40000"/>
                    </a:prstClr>
                  </a:outerShdw>
                </a:effectLst>
                <a:uLnTx/>
                <a:uFillTx/>
                <a:latin typeface="Calibri" panose="020F0502020204030204"/>
                <a:ea typeface="+mn-ea"/>
                <a:cs typeface="+mn-cs"/>
              </a:rPr>
              <a:t>Rotation</a:t>
            </a:r>
          </a:p>
        </p:txBody>
      </p:sp>
      <p:sp>
        <p:nvSpPr>
          <p:cNvPr id="34" name="TextBox 33">
            <a:extLst>
              <a:ext uri="{FF2B5EF4-FFF2-40B4-BE49-F238E27FC236}">
                <a16:creationId xmlns:a16="http://schemas.microsoft.com/office/drawing/2014/main" id="{732BB33C-D42A-E03E-C1A7-B6B8F5D72018}"/>
              </a:ext>
            </a:extLst>
          </p:cNvPr>
          <p:cNvSpPr txBox="1"/>
          <p:nvPr/>
        </p:nvSpPr>
        <p:spPr>
          <a:xfrm>
            <a:off x="3964117" y="4654639"/>
            <a:ext cx="828676" cy="230832"/>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0000"/>
                </a:solidFill>
                <a:effectLst>
                  <a:outerShdw blurRad="63500" dist="63500" dir="2700000" algn="tl" rotWithShape="0">
                    <a:prstClr val="black">
                      <a:alpha val="40000"/>
                    </a:prstClr>
                  </a:outerShdw>
                </a:effectLst>
                <a:uLnTx/>
                <a:uFillTx/>
                <a:latin typeface="Calibri" panose="020F0502020204030204"/>
                <a:ea typeface="+mn-ea"/>
                <a:cs typeface="+mn-cs"/>
              </a:rPr>
              <a:t>Rotation</a:t>
            </a:r>
          </a:p>
        </p:txBody>
      </p:sp>
      <p:sp>
        <p:nvSpPr>
          <p:cNvPr id="35" name="TextBox 34">
            <a:extLst>
              <a:ext uri="{FF2B5EF4-FFF2-40B4-BE49-F238E27FC236}">
                <a16:creationId xmlns:a16="http://schemas.microsoft.com/office/drawing/2014/main" id="{84F678D2-0AEF-D5D8-84FE-7D0EEE945D70}"/>
              </a:ext>
            </a:extLst>
          </p:cNvPr>
          <p:cNvSpPr txBox="1"/>
          <p:nvPr/>
        </p:nvSpPr>
        <p:spPr>
          <a:xfrm>
            <a:off x="3954601" y="5105254"/>
            <a:ext cx="828676" cy="230832"/>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0000"/>
                </a:solidFill>
                <a:effectLst>
                  <a:outerShdw blurRad="63500" dist="63500" dir="2700000" algn="tl" rotWithShape="0">
                    <a:prstClr val="black">
                      <a:alpha val="40000"/>
                    </a:prstClr>
                  </a:outerShdw>
                </a:effectLst>
                <a:uLnTx/>
                <a:uFillTx/>
                <a:latin typeface="Calibri" panose="020F0502020204030204"/>
                <a:ea typeface="+mn-ea"/>
                <a:cs typeface="+mn-cs"/>
              </a:rPr>
              <a:t>Rotation</a:t>
            </a:r>
          </a:p>
        </p:txBody>
      </p:sp>
      <p:pic>
        <p:nvPicPr>
          <p:cNvPr id="2" name="Picture 1">
            <a:extLst>
              <a:ext uri="{FF2B5EF4-FFF2-40B4-BE49-F238E27FC236}">
                <a16:creationId xmlns:a16="http://schemas.microsoft.com/office/drawing/2014/main" id="{B5EB97E7-01D7-7620-A067-BEDF9A08F19C}"/>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13" name="Title 1">
            <a:extLst>
              <a:ext uri="{FF2B5EF4-FFF2-40B4-BE49-F238E27FC236}">
                <a16:creationId xmlns:a16="http://schemas.microsoft.com/office/drawing/2014/main" id="{5162523F-C7DA-AD77-5821-07A473BB9EFE}"/>
              </a:ext>
            </a:extLst>
          </p:cNvPr>
          <p:cNvSpPr txBox="1">
            <a:spLocks/>
          </p:cNvSpPr>
          <p:nvPr/>
        </p:nvSpPr>
        <p:spPr>
          <a:xfrm>
            <a:off x="4719320" y="0"/>
            <a:ext cx="747268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2">
                    <a:lumMod val="25000"/>
                  </a:schemeClr>
                </a:solidFill>
                <a:latin typeface="Franklin Gothic Demi"/>
                <a:cs typeface="Calibri Light"/>
              </a:rPr>
              <a:t>MODULAR OPERATION</a:t>
            </a:r>
          </a:p>
        </p:txBody>
      </p:sp>
      <p:sp>
        <p:nvSpPr>
          <p:cNvPr id="5" name="Title 1">
            <a:extLst>
              <a:ext uri="{FF2B5EF4-FFF2-40B4-BE49-F238E27FC236}">
                <a16:creationId xmlns:a16="http://schemas.microsoft.com/office/drawing/2014/main" id="{B09030CE-D7B8-8AAE-49D0-6378E94341CF}"/>
              </a:ext>
            </a:extLst>
          </p:cNvPr>
          <p:cNvSpPr txBox="1">
            <a:spLocks/>
          </p:cNvSpPr>
          <p:nvPr/>
        </p:nvSpPr>
        <p:spPr>
          <a:xfrm>
            <a:off x="0" y="734295"/>
            <a:ext cx="2501946" cy="716056"/>
          </a:xfrm>
          <a:prstGeom prst="rect">
            <a:avLst/>
          </a:prstGeom>
          <a:effectLst>
            <a:outerShdw blurRad="63500" dist="63500" dir="2700000" algn="tl"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9" name="Picture 8">
            <a:extLst>
              <a:ext uri="{FF2B5EF4-FFF2-40B4-BE49-F238E27FC236}">
                <a16:creationId xmlns:a16="http://schemas.microsoft.com/office/drawing/2014/main" id="{99075D54-CA92-935D-96E3-A3C4BEEF6FA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645DBEC-4B78-8067-3C86-6B975CA32E1E}"/>
              </a:ext>
            </a:extLst>
          </p:cNvPr>
          <p:cNvPicPr>
            <a:picLocks noChangeAspect="1"/>
          </p:cNvPicPr>
          <p:nvPr/>
        </p:nvPicPr>
        <p:blipFill>
          <a:blip r:embed="rId5"/>
          <a:stretch>
            <a:fillRect/>
          </a:stretch>
        </p:blipFill>
        <p:spPr>
          <a:xfrm>
            <a:off x="6729984" y="1682496"/>
            <a:ext cx="3645440" cy="4793451"/>
          </a:xfrm>
          <a:prstGeom prst="rect">
            <a:avLst/>
          </a:prstGeom>
        </p:spPr>
      </p:pic>
      <p:graphicFrame>
        <p:nvGraphicFramePr>
          <p:cNvPr id="26" name="Table 6">
            <a:extLst>
              <a:ext uri="{FF2B5EF4-FFF2-40B4-BE49-F238E27FC236}">
                <a16:creationId xmlns:a16="http://schemas.microsoft.com/office/drawing/2014/main" id="{C50B06F5-6690-3BE1-93AF-3D52A36F8803}"/>
              </a:ext>
            </a:extLst>
          </p:cNvPr>
          <p:cNvGraphicFramePr>
            <a:graphicFrameLocks noGrp="1"/>
          </p:cNvGraphicFramePr>
          <p:nvPr>
            <p:extLst>
              <p:ext uri="{D42A27DB-BD31-4B8C-83A1-F6EECF244321}">
                <p14:modId xmlns:p14="http://schemas.microsoft.com/office/powerpoint/2010/main" val="3723199416"/>
              </p:ext>
            </p:extLst>
          </p:nvPr>
        </p:nvGraphicFramePr>
        <p:xfrm>
          <a:off x="7285879" y="3561061"/>
          <a:ext cx="2533650" cy="251460"/>
        </p:xfrm>
        <a:graphic>
          <a:graphicData uri="http://schemas.openxmlformats.org/drawingml/2006/table">
            <a:tbl>
              <a:tblPr firstRow="1" bandRow="1">
                <a:tableStyleId>{5C22544A-7EE6-4342-B048-85BDC9FD1C3A}</a:tableStyleId>
              </a:tblPr>
              <a:tblGrid>
                <a:gridCol w="1266825">
                  <a:extLst>
                    <a:ext uri="{9D8B030D-6E8A-4147-A177-3AD203B41FA5}">
                      <a16:colId xmlns:a16="http://schemas.microsoft.com/office/drawing/2014/main" val="3657501448"/>
                    </a:ext>
                  </a:extLst>
                </a:gridCol>
                <a:gridCol w="1266825">
                  <a:extLst>
                    <a:ext uri="{9D8B030D-6E8A-4147-A177-3AD203B41FA5}">
                      <a16:colId xmlns:a16="http://schemas.microsoft.com/office/drawing/2014/main" val="2575470735"/>
                    </a:ext>
                  </a:extLst>
                </a:gridCol>
              </a:tblGrid>
              <a:tr h="185209">
                <a:tc>
                  <a:txBody>
                    <a:bodyPr/>
                    <a:lstStyle/>
                    <a:p>
                      <a:pPr algn="ctr"/>
                      <a:r>
                        <a:rPr lang="en-US" sz="1050" dirty="0"/>
                        <a:t>No. 1</a:t>
                      </a:r>
                    </a:p>
                  </a:txBody>
                  <a:tcPr>
                    <a:solidFill>
                      <a:srgbClr val="FF0000"/>
                    </a:solidFill>
                  </a:tcPr>
                </a:tc>
                <a:tc>
                  <a:txBody>
                    <a:bodyPr/>
                    <a:lstStyle/>
                    <a:p>
                      <a:pPr algn="ctr"/>
                      <a:r>
                        <a:rPr lang="en-US" sz="1050" dirty="0"/>
                        <a:t>No. 2</a:t>
                      </a:r>
                    </a:p>
                  </a:txBody>
                  <a:tcPr>
                    <a:solidFill>
                      <a:schemeClr val="tx1">
                        <a:lumMod val="50000"/>
                        <a:lumOff val="50000"/>
                      </a:schemeClr>
                    </a:solidFill>
                  </a:tcPr>
                </a:tc>
                <a:extLst>
                  <a:ext uri="{0D108BD9-81ED-4DB2-BD59-A6C34878D82A}">
                    <a16:rowId xmlns:a16="http://schemas.microsoft.com/office/drawing/2014/main" val="2776939740"/>
                  </a:ext>
                </a:extLst>
              </a:tr>
            </a:tbl>
          </a:graphicData>
        </a:graphic>
      </p:graphicFrame>
      <p:graphicFrame>
        <p:nvGraphicFramePr>
          <p:cNvPr id="36" name="Table 35">
            <a:extLst>
              <a:ext uri="{FF2B5EF4-FFF2-40B4-BE49-F238E27FC236}">
                <a16:creationId xmlns:a16="http://schemas.microsoft.com/office/drawing/2014/main" id="{C2964B1B-6892-A152-69AA-897A23D333A5}"/>
              </a:ext>
            </a:extLst>
          </p:cNvPr>
          <p:cNvGraphicFramePr>
            <a:graphicFrameLocks noGrp="1"/>
          </p:cNvGraphicFramePr>
          <p:nvPr>
            <p:extLst>
              <p:ext uri="{D42A27DB-BD31-4B8C-83A1-F6EECF244321}">
                <p14:modId xmlns:p14="http://schemas.microsoft.com/office/powerpoint/2010/main" val="1362880662"/>
              </p:ext>
            </p:extLst>
          </p:nvPr>
        </p:nvGraphicFramePr>
        <p:xfrm>
          <a:off x="7285879" y="3827761"/>
          <a:ext cx="2533650" cy="251460"/>
        </p:xfrm>
        <a:graphic>
          <a:graphicData uri="http://schemas.openxmlformats.org/drawingml/2006/table">
            <a:tbl>
              <a:tblPr firstRow="1" bandRow="1">
                <a:tableStyleId>{5C22544A-7EE6-4342-B048-85BDC9FD1C3A}</a:tableStyleId>
              </a:tblPr>
              <a:tblGrid>
                <a:gridCol w="1266825">
                  <a:extLst>
                    <a:ext uri="{9D8B030D-6E8A-4147-A177-3AD203B41FA5}">
                      <a16:colId xmlns:a16="http://schemas.microsoft.com/office/drawing/2014/main" val="3657501448"/>
                    </a:ext>
                  </a:extLst>
                </a:gridCol>
                <a:gridCol w="1266825">
                  <a:extLst>
                    <a:ext uri="{9D8B030D-6E8A-4147-A177-3AD203B41FA5}">
                      <a16:colId xmlns:a16="http://schemas.microsoft.com/office/drawing/2014/main" val="2575470735"/>
                    </a:ext>
                  </a:extLst>
                </a:gridCol>
              </a:tblGrid>
              <a:tr h="185209">
                <a:tc>
                  <a:txBody>
                    <a:bodyPr/>
                    <a:lstStyle/>
                    <a:p>
                      <a:pPr algn="ctr"/>
                      <a:r>
                        <a:rPr lang="en-US" sz="1050" dirty="0">
                          <a:solidFill>
                            <a:schemeClr val="tx1"/>
                          </a:solidFill>
                        </a:rPr>
                        <a:t>No. 4</a:t>
                      </a:r>
                    </a:p>
                  </a:txBody>
                  <a:tcPr>
                    <a:solidFill>
                      <a:schemeClr val="tx2">
                        <a:lumMod val="10000"/>
                        <a:lumOff val="90000"/>
                      </a:schemeClr>
                    </a:solidFill>
                  </a:tcPr>
                </a:tc>
                <a:tc>
                  <a:txBody>
                    <a:bodyPr/>
                    <a:lstStyle/>
                    <a:p>
                      <a:pPr algn="ctr"/>
                      <a:r>
                        <a:rPr lang="en-US" sz="1050" dirty="0">
                          <a:solidFill>
                            <a:schemeClr val="tx1"/>
                          </a:solidFill>
                        </a:rPr>
                        <a:t>No. 3</a:t>
                      </a:r>
                    </a:p>
                  </a:txBody>
                  <a:tcPr>
                    <a:solidFill>
                      <a:schemeClr val="tx2">
                        <a:lumMod val="25000"/>
                        <a:lumOff val="75000"/>
                      </a:schemeClr>
                    </a:solidFill>
                  </a:tcPr>
                </a:tc>
                <a:extLst>
                  <a:ext uri="{0D108BD9-81ED-4DB2-BD59-A6C34878D82A}">
                    <a16:rowId xmlns:a16="http://schemas.microsoft.com/office/drawing/2014/main" val="2776939740"/>
                  </a:ext>
                </a:extLst>
              </a:tr>
            </a:tbl>
          </a:graphicData>
        </a:graphic>
      </p:graphicFrame>
      <p:sp>
        <p:nvSpPr>
          <p:cNvPr id="37" name="Arc 36">
            <a:extLst>
              <a:ext uri="{FF2B5EF4-FFF2-40B4-BE49-F238E27FC236}">
                <a16:creationId xmlns:a16="http://schemas.microsoft.com/office/drawing/2014/main" id="{03A76CE8-A3C0-27A0-3AEC-26589EC400F3}"/>
              </a:ext>
            </a:extLst>
          </p:cNvPr>
          <p:cNvSpPr/>
          <p:nvPr/>
        </p:nvSpPr>
        <p:spPr>
          <a:xfrm rot="12498409">
            <a:off x="7143006" y="3593445"/>
            <a:ext cx="438150" cy="438150"/>
          </a:xfrm>
          <a:prstGeom prst="arc">
            <a:avLst>
              <a:gd name="adj1" fmla="val 16200000"/>
              <a:gd name="adj2" fmla="val 1783935"/>
            </a:avLst>
          </a:prstGeom>
          <a:ln w="50800">
            <a:solidFill>
              <a:srgbClr val="FF0000"/>
            </a:solidFill>
            <a:headEnd type="none" w="med" len="med"/>
            <a:tailEnd type="triangle" w="med" len="med"/>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id="{C9824A03-E2F1-7653-B513-4FC7D578C670}"/>
              </a:ext>
            </a:extLst>
          </p:cNvPr>
          <p:cNvSpPr/>
          <p:nvPr/>
        </p:nvSpPr>
        <p:spPr>
          <a:xfrm rot="1831479">
            <a:off x="9546910" y="3601474"/>
            <a:ext cx="438150" cy="438150"/>
          </a:xfrm>
          <a:prstGeom prst="arc">
            <a:avLst>
              <a:gd name="adj1" fmla="val 16200000"/>
              <a:gd name="adj2" fmla="val 1783935"/>
            </a:avLst>
          </a:prstGeom>
          <a:ln w="50800">
            <a:solidFill>
              <a:srgbClr val="FF0000"/>
            </a:solidFill>
            <a:headEnd type="none" w="med" len="med"/>
            <a:tailEnd type="triangle" w="med" len="med"/>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716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p:bldP spid="27" grpId="0"/>
      <p:bldP spid="28" grpId="0"/>
      <p:bldP spid="29" grpId="0"/>
      <p:bldP spid="30" grpId="0" animBg="1"/>
      <p:bldP spid="31" grpId="0" animBg="1"/>
      <p:bldP spid="32" grpId="0"/>
      <p:bldP spid="33" grpId="0"/>
      <p:bldP spid="34" grpId="0"/>
      <p:bldP spid="3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34C9BA-C1C3-EC37-DBC3-B301F611216C}"/>
              </a:ext>
            </a:extLst>
          </p:cNvPr>
          <p:cNvSpPr/>
          <p:nvPr/>
        </p:nvSpPr>
        <p:spPr>
          <a:xfrm>
            <a:off x="4719320" y="0"/>
            <a:ext cx="7472680" cy="6858000"/>
          </a:xfrm>
          <a:prstGeom prst="rect">
            <a:avLst/>
          </a:prstGeom>
          <a:solidFill>
            <a:schemeClr val="bg1"/>
          </a:solidFill>
          <a:ln>
            <a:noFill/>
          </a:ln>
          <a:effectLst>
            <a:innerShdw blurRad="101600" dist="635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Box 5">
            <a:extLst>
              <a:ext uri="{FF2B5EF4-FFF2-40B4-BE49-F238E27FC236}">
                <a16:creationId xmlns:a16="http://schemas.microsoft.com/office/drawing/2014/main" id="{F50A36E5-3D59-CCF1-250F-E1A5E37FEC2F}"/>
              </a:ext>
            </a:extLst>
          </p:cNvPr>
          <p:cNvSpPr txBox="1"/>
          <p:nvPr/>
        </p:nvSpPr>
        <p:spPr>
          <a:xfrm>
            <a:off x="262333" y="1898848"/>
            <a:ext cx="4390019" cy="26776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If 1 unit is inoperable due to maintenance or issues, the other units can pick up the demand.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Ensuring the property NEVER loses hot water.</a:t>
            </a:r>
          </a:p>
        </p:txBody>
      </p:sp>
      <p:pic>
        <p:nvPicPr>
          <p:cNvPr id="2" name="Picture 1">
            <a:extLst>
              <a:ext uri="{FF2B5EF4-FFF2-40B4-BE49-F238E27FC236}">
                <a16:creationId xmlns:a16="http://schemas.microsoft.com/office/drawing/2014/main" id="{5114FDEA-C223-982D-0316-C47F4C1FE374}"/>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4" name="Title 1">
            <a:extLst>
              <a:ext uri="{FF2B5EF4-FFF2-40B4-BE49-F238E27FC236}">
                <a16:creationId xmlns:a16="http://schemas.microsoft.com/office/drawing/2014/main" id="{0EC9EC56-D1F4-3E5B-0F62-4E3469FAE3B7}"/>
              </a:ext>
            </a:extLst>
          </p:cNvPr>
          <p:cNvSpPr txBox="1">
            <a:spLocks/>
          </p:cNvSpPr>
          <p:nvPr/>
        </p:nvSpPr>
        <p:spPr>
          <a:xfrm>
            <a:off x="4719320" y="0"/>
            <a:ext cx="747268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2">
                    <a:lumMod val="25000"/>
                  </a:schemeClr>
                </a:solidFill>
                <a:latin typeface="Franklin Gothic Demi"/>
                <a:cs typeface="Calibri Light"/>
              </a:rPr>
              <a:t>MODULAR OPERATION</a:t>
            </a:r>
          </a:p>
        </p:txBody>
      </p:sp>
      <p:sp>
        <p:nvSpPr>
          <p:cNvPr id="8" name="Title 1">
            <a:extLst>
              <a:ext uri="{FF2B5EF4-FFF2-40B4-BE49-F238E27FC236}">
                <a16:creationId xmlns:a16="http://schemas.microsoft.com/office/drawing/2014/main" id="{F133D0C4-4B98-427E-98C6-C2B93328E037}"/>
              </a:ext>
            </a:extLst>
          </p:cNvPr>
          <p:cNvSpPr txBox="1">
            <a:spLocks/>
          </p:cNvSpPr>
          <p:nvPr/>
        </p:nvSpPr>
        <p:spPr>
          <a:xfrm>
            <a:off x="0" y="734295"/>
            <a:ext cx="2501946" cy="716056"/>
          </a:xfrm>
          <a:prstGeom prst="rect">
            <a:avLst/>
          </a:prstGeom>
          <a:effectLst>
            <a:outerShdw blurRad="63500" dist="63500" dir="2700000" algn="tl"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S Series</a:t>
            </a:r>
            <a:endParaRPr lang="en-US" sz="4000" dirty="0">
              <a:solidFill>
                <a:srgbClr val="ED1C24"/>
              </a:solidFill>
              <a:latin typeface="Franklin Gothic Book" panose="020B0503020102020204" pitchFamily="34" charset="0"/>
            </a:endParaRPr>
          </a:p>
        </p:txBody>
      </p:sp>
      <p:pic>
        <p:nvPicPr>
          <p:cNvPr id="10" name="Picture 9">
            <a:extLst>
              <a:ext uri="{FF2B5EF4-FFF2-40B4-BE49-F238E27FC236}">
                <a16:creationId xmlns:a16="http://schemas.microsoft.com/office/drawing/2014/main" id="{65E6861E-7963-0713-4E16-0D54F2C7CD8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04C8002-926A-15AE-024E-867BD4B85DC1}"/>
              </a:ext>
            </a:extLst>
          </p:cNvPr>
          <p:cNvPicPr>
            <a:picLocks noChangeAspect="1"/>
          </p:cNvPicPr>
          <p:nvPr/>
        </p:nvPicPr>
        <p:blipFill>
          <a:blip r:embed="rId4"/>
          <a:stretch>
            <a:fillRect/>
          </a:stretch>
        </p:blipFill>
        <p:spPr>
          <a:xfrm>
            <a:off x="6729984" y="1682496"/>
            <a:ext cx="3645440" cy="4793451"/>
          </a:xfrm>
          <a:prstGeom prst="rect">
            <a:avLst/>
          </a:prstGeom>
        </p:spPr>
      </p:pic>
      <p:pic>
        <p:nvPicPr>
          <p:cNvPr id="14" name="Graphic 13" descr="Irritant with solid fill">
            <a:extLst>
              <a:ext uri="{FF2B5EF4-FFF2-40B4-BE49-F238E27FC236}">
                <a16:creationId xmlns:a16="http://schemas.microsoft.com/office/drawing/2014/main" id="{F7423C7D-E9AD-CD3B-D6C7-8512C96D25D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41429" y="2515348"/>
            <a:ext cx="914400" cy="91440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07105669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119A4-C67B-5B07-AA6B-4665E2F0D86C}"/>
              </a:ext>
            </a:extLst>
          </p:cNvPr>
          <p:cNvPicPr>
            <a:picLocks noGrp="1" noRot="1" noChangeAspect="1" noMove="1" noResize="1" noEditPoints="1" noAdjustHandles="1" noChangeArrowheads="1" noChangeShapeType="1" noCrop="1"/>
          </p:cNvPicPr>
          <p:nvPr/>
        </p:nvPicPr>
        <p:blipFill>
          <a:blip r:embed="rId2"/>
          <a:stretch>
            <a:fillRect/>
          </a:stretch>
        </p:blipFill>
        <p:spPr>
          <a:xfrm>
            <a:off x="2677194" y="637906"/>
            <a:ext cx="9224802" cy="6010913"/>
          </a:xfrm>
          <a:prstGeom prst="rect">
            <a:avLst/>
          </a:prstGeom>
        </p:spPr>
      </p:pic>
      <p:cxnSp>
        <p:nvCxnSpPr>
          <p:cNvPr id="6" name="Straight Connector 5">
            <a:extLst>
              <a:ext uri="{FF2B5EF4-FFF2-40B4-BE49-F238E27FC236}">
                <a16:creationId xmlns:a16="http://schemas.microsoft.com/office/drawing/2014/main" id="{90848266-3D74-71F2-6EA9-59920DB07994}"/>
              </a:ext>
            </a:extLst>
          </p:cNvPr>
          <p:cNvCxnSpPr>
            <a:cxnSpLocks/>
            <a:stCxn id="49" idx="2"/>
          </p:cNvCxnSpPr>
          <p:nvPr/>
        </p:nvCxnSpPr>
        <p:spPr>
          <a:xfrm flipH="1">
            <a:off x="6623685" y="372370"/>
            <a:ext cx="16116" cy="2205095"/>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DE0BFC-2912-30CC-71EA-38367618E9D6}"/>
              </a:ext>
            </a:extLst>
          </p:cNvPr>
          <p:cNvCxnSpPr>
            <a:cxnSpLocks/>
          </p:cNvCxnSpPr>
          <p:nvPr/>
        </p:nvCxnSpPr>
        <p:spPr>
          <a:xfrm>
            <a:off x="6595052" y="2562225"/>
            <a:ext cx="710623" cy="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81922B-C4C8-58FB-1204-21A46ED1F3F9}"/>
              </a:ext>
            </a:extLst>
          </p:cNvPr>
          <p:cNvCxnSpPr>
            <a:cxnSpLocks/>
          </p:cNvCxnSpPr>
          <p:nvPr/>
        </p:nvCxnSpPr>
        <p:spPr>
          <a:xfrm flipV="1">
            <a:off x="7267575" y="2562225"/>
            <a:ext cx="0" cy="923925"/>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E33466-A37D-37B8-02BD-91BE03CD5F0C}"/>
              </a:ext>
            </a:extLst>
          </p:cNvPr>
          <p:cNvCxnSpPr>
            <a:cxnSpLocks/>
          </p:cNvCxnSpPr>
          <p:nvPr/>
        </p:nvCxnSpPr>
        <p:spPr>
          <a:xfrm flipV="1">
            <a:off x="7267575" y="3486150"/>
            <a:ext cx="0" cy="2947937"/>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632FD21-23D7-9E3A-E027-835A38FCB50D}"/>
              </a:ext>
            </a:extLst>
          </p:cNvPr>
          <p:cNvGrpSpPr/>
          <p:nvPr/>
        </p:nvGrpSpPr>
        <p:grpSpPr>
          <a:xfrm>
            <a:off x="8303703" y="3683256"/>
            <a:ext cx="133349" cy="607706"/>
            <a:chOff x="7748843" y="4872038"/>
            <a:chExt cx="133349" cy="523875"/>
          </a:xfrm>
        </p:grpSpPr>
        <p:cxnSp>
          <p:nvCxnSpPr>
            <p:cNvPr id="32" name="Straight Connector 31">
              <a:extLst>
                <a:ext uri="{FF2B5EF4-FFF2-40B4-BE49-F238E27FC236}">
                  <a16:creationId xmlns:a16="http://schemas.microsoft.com/office/drawing/2014/main" id="{792A7437-7841-B114-6E02-C4FF492D620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Isosceles Triangle 32">
              <a:extLst>
                <a:ext uri="{FF2B5EF4-FFF2-40B4-BE49-F238E27FC236}">
                  <a16:creationId xmlns:a16="http://schemas.microsoft.com/office/drawing/2014/main" id="{D63A2F0F-0354-D43F-0F27-A586D212AD23}"/>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ADC4AADB-B79A-3FD7-AB8A-1CFB94DFF180}"/>
              </a:ext>
            </a:extLst>
          </p:cNvPr>
          <p:cNvGrpSpPr/>
          <p:nvPr/>
        </p:nvGrpSpPr>
        <p:grpSpPr>
          <a:xfrm>
            <a:off x="9577954" y="3732977"/>
            <a:ext cx="133349" cy="607706"/>
            <a:chOff x="7748843" y="4872038"/>
            <a:chExt cx="133349" cy="523875"/>
          </a:xfrm>
        </p:grpSpPr>
        <p:cxnSp>
          <p:nvCxnSpPr>
            <p:cNvPr id="35" name="Straight Connector 34">
              <a:extLst>
                <a:ext uri="{FF2B5EF4-FFF2-40B4-BE49-F238E27FC236}">
                  <a16:creationId xmlns:a16="http://schemas.microsoft.com/office/drawing/2014/main" id="{5B591FDD-AD77-C153-8721-789C368D74EE}"/>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Isosceles Triangle 35">
              <a:extLst>
                <a:ext uri="{FF2B5EF4-FFF2-40B4-BE49-F238E27FC236}">
                  <a16:creationId xmlns:a16="http://schemas.microsoft.com/office/drawing/2014/main" id="{D814C028-C9E5-D70A-A4B9-2A8EA9892A5C}"/>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B3325B4-06EC-01B1-6497-3076602DBBA2}"/>
              </a:ext>
            </a:extLst>
          </p:cNvPr>
          <p:cNvGrpSpPr/>
          <p:nvPr/>
        </p:nvGrpSpPr>
        <p:grpSpPr>
          <a:xfrm>
            <a:off x="10871253" y="3732977"/>
            <a:ext cx="133349" cy="607706"/>
            <a:chOff x="7748843" y="4872038"/>
            <a:chExt cx="133349" cy="523875"/>
          </a:xfrm>
        </p:grpSpPr>
        <p:cxnSp>
          <p:nvCxnSpPr>
            <p:cNvPr id="38" name="Straight Connector 37">
              <a:extLst>
                <a:ext uri="{FF2B5EF4-FFF2-40B4-BE49-F238E27FC236}">
                  <a16:creationId xmlns:a16="http://schemas.microsoft.com/office/drawing/2014/main" id="{582870F3-523F-43AB-CAFA-95CFD668AA44}"/>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Isosceles Triangle 38">
              <a:extLst>
                <a:ext uri="{FF2B5EF4-FFF2-40B4-BE49-F238E27FC236}">
                  <a16:creationId xmlns:a16="http://schemas.microsoft.com/office/drawing/2014/main" id="{211716F7-1FC0-1D9F-7109-4355E391453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EB791DD0-9E95-0414-D8DC-A4FD9988301E}"/>
              </a:ext>
            </a:extLst>
          </p:cNvPr>
          <p:cNvGrpSpPr/>
          <p:nvPr/>
        </p:nvGrpSpPr>
        <p:grpSpPr>
          <a:xfrm>
            <a:off x="8293560" y="5826380"/>
            <a:ext cx="133349" cy="607706"/>
            <a:chOff x="7748843" y="4872038"/>
            <a:chExt cx="133349" cy="523875"/>
          </a:xfrm>
        </p:grpSpPr>
        <p:cxnSp>
          <p:nvCxnSpPr>
            <p:cNvPr id="41" name="Straight Connector 40">
              <a:extLst>
                <a:ext uri="{FF2B5EF4-FFF2-40B4-BE49-F238E27FC236}">
                  <a16:creationId xmlns:a16="http://schemas.microsoft.com/office/drawing/2014/main" id="{4BBA8324-BA0D-75D3-0778-FDBCC993A9C5}"/>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3570253E-CE3F-3408-EE9A-04D1650F809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21DCB717-6D6C-426E-83E4-FD045C89EC89}"/>
              </a:ext>
            </a:extLst>
          </p:cNvPr>
          <p:cNvGrpSpPr/>
          <p:nvPr/>
        </p:nvGrpSpPr>
        <p:grpSpPr>
          <a:xfrm>
            <a:off x="9567811" y="5876101"/>
            <a:ext cx="133349" cy="607706"/>
            <a:chOff x="7748843" y="4872038"/>
            <a:chExt cx="133349" cy="523875"/>
          </a:xfrm>
        </p:grpSpPr>
        <p:cxnSp>
          <p:nvCxnSpPr>
            <p:cNvPr id="44" name="Straight Connector 43">
              <a:extLst>
                <a:ext uri="{FF2B5EF4-FFF2-40B4-BE49-F238E27FC236}">
                  <a16:creationId xmlns:a16="http://schemas.microsoft.com/office/drawing/2014/main" id="{2553B038-ACCE-99BA-5042-97072064B937}"/>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Isosceles Triangle 44">
              <a:extLst>
                <a:ext uri="{FF2B5EF4-FFF2-40B4-BE49-F238E27FC236}">
                  <a16:creationId xmlns:a16="http://schemas.microsoft.com/office/drawing/2014/main" id="{EBAE0449-C6B3-E2EA-EEB7-3AD1B3BE2DBF}"/>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D0D6AD41-3480-EB00-B5E3-897AAA2E0181}"/>
              </a:ext>
            </a:extLst>
          </p:cNvPr>
          <p:cNvGrpSpPr/>
          <p:nvPr/>
        </p:nvGrpSpPr>
        <p:grpSpPr>
          <a:xfrm>
            <a:off x="10861110" y="5876101"/>
            <a:ext cx="133349" cy="607706"/>
            <a:chOff x="7748843" y="4872038"/>
            <a:chExt cx="133349" cy="523875"/>
          </a:xfrm>
        </p:grpSpPr>
        <p:cxnSp>
          <p:nvCxnSpPr>
            <p:cNvPr id="47" name="Straight Connector 46">
              <a:extLst>
                <a:ext uri="{FF2B5EF4-FFF2-40B4-BE49-F238E27FC236}">
                  <a16:creationId xmlns:a16="http://schemas.microsoft.com/office/drawing/2014/main" id="{5A2C72BD-AD2B-A7EE-0337-E1A1E47E651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Isosceles Triangle 47">
              <a:extLst>
                <a:ext uri="{FF2B5EF4-FFF2-40B4-BE49-F238E27FC236}">
                  <a16:creationId xmlns:a16="http://schemas.microsoft.com/office/drawing/2014/main" id="{658A805B-05BF-8766-CC5C-130C33D73E16}"/>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TextBox 48">
            <a:extLst>
              <a:ext uri="{FF2B5EF4-FFF2-40B4-BE49-F238E27FC236}">
                <a16:creationId xmlns:a16="http://schemas.microsoft.com/office/drawing/2014/main" id="{A86C2C32-6AAD-8FBA-5C08-1B25B535F09F}"/>
              </a:ext>
            </a:extLst>
          </p:cNvPr>
          <p:cNvSpPr txBox="1"/>
          <p:nvPr/>
        </p:nvSpPr>
        <p:spPr>
          <a:xfrm>
            <a:off x="5753342" y="33816"/>
            <a:ext cx="177291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Cold Water Inlet</a:t>
            </a:r>
          </a:p>
        </p:txBody>
      </p:sp>
      <p:grpSp>
        <p:nvGrpSpPr>
          <p:cNvPr id="52" name="Group 51">
            <a:extLst>
              <a:ext uri="{FF2B5EF4-FFF2-40B4-BE49-F238E27FC236}">
                <a16:creationId xmlns:a16="http://schemas.microsoft.com/office/drawing/2014/main" id="{9CEF9B39-DA32-6054-99FC-C37AB5290729}"/>
              </a:ext>
            </a:extLst>
          </p:cNvPr>
          <p:cNvGrpSpPr/>
          <p:nvPr/>
        </p:nvGrpSpPr>
        <p:grpSpPr>
          <a:xfrm rot="10800000">
            <a:off x="8170355" y="3643362"/>
            <a:ext cx="133349" cy="607706"/>
            <a:chOff x="7748843" y="4872038"/>
            <a:chExt cx="133349" cy="523875"/>
          </a:xfrm>
        </p:grpSpPr>
        <p:cxnSp>
          <p:nvCxnSpPr>
            <p:cNvPr id="53" name="Straight Connector 52">
              <a:extLst>
                <a:ext uri="{FF2B5EF4-FFF2-40B4-BE49-F238E27FC236}">
                  <a16:creationId xmlns:a16="http://schemas.microsoft.com/office/drawing/2014/main" id="{7CEBB996-9E14-12C3-158C-DCF64E4FFD88}"/>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D95391FC-A68B-7ADA-8618-AF22CC027B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B2BA9258-A480-C420-D2F5-72CA23A1B09A}"/>
              </a:ext>
            </a:extLst>
          </p:cNvPr>
          <p:cNvGrpSpPr/>
          <p:nvPr/>
        </p:nvGrpSpPr>
        <p:grpSpPr>
          <a:xfrm rot="10800000">
            <a:off x="9447403" y="3657673"/>
            <a:ext cx="133349" cy="607706"/>
            <a:chOff x="7748843" y="4872038"/>
            <a:chExt cx="133349" cy="523875"/>
          </a:xfrm>
        </p:grpSpPr>
        <p:cxnSp>
          <p:nvCxnSpPr>
            <p:cNvPr id="56" name="Straight Connector 55">
              <a:extLst>
                <a:ext uri="{FF2B5EF4-FFF2-40B4-BE49-F238E27FC236}">
                  <a16:creationId xmlns:a16="http://schemas.microsoft.com/office/drawing/2014/main" id="{3A8D663A-5AC8-373D-68DE-24A251954216}"/>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Isosceles Triangle 56">
              <a:extLst>
                <a:ext uri="{FF2B5EF4-FFF2-40B4-BE49-F238E27FC236}">
                  <a16:creationId xmlns:a16="http://schemas.microsoft.com/office/drawing/2014/main" id="{687385A9-A309-5D5C-965D-EA4C882305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6E003498-74A5-F644-E9F5-A4CCE9675CA4}"/>
              </a:ext>
            </a:extLst>
          </p:cNvPr>
          <p:cNvGrpSpPr/>
          <p:nvPr/>
        </p:nvGrpSpPr>
        <p:grpSpPr>
          <a:xfrm rot="10800000">
            <a:off x="10721653" y="3663309"/>
            <a:ext cx="133349" cy="607706"/>
            <a:chOff x="7748843" y="4872038"/>
            <a:chExt cx="133349" cy="523875"/>
          </a:xfrm>
        </p:grpSpPr>
        <p:cxnSp>
          <p:nvCxnSpPr>
            <p:cNvPr id="59" name="Straight Connector 58">
              <a:extLst>
                <a:ext uri="{FF2B5EF4-FFF2-40B4-BE49-F238E27FC236}">
                  <a16:creationId xmlns:a16="http://schemas.microsoft.com/office/drawing/2014/main" id="{9AEA8194-8D3A-2D1A-F149-1F8934A81805}"/>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6966F5DC-33DF-FBE8-0272-31FE32C27BF6}"/>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66CA5B0C-A24E-4C50-30BA-A903E2738EA6}"/>
              </a:ext>
            </a:extLst>
          </p:cNvPr>
          <p:cNvGrpSpPr/>
          <p:nvPr/>
        </p:nvGrpSpPr>
        <p:grpSpPr>
          <a:xfrm rot="10800000">
            <a:off x="8170354" y="5776499"/>
            <a:ext cx="133349" cy="607706"/>
            <a:chOff x="7748843" y="4872038"/>
            <a:chExt cx="133349" cy="523875"/>
          </a:xfrm>
        </p:grpSpPr>
        <p:cxnSp>
          <p:nvCxnSpPr>
            <p:cNvPr id="62" name="Straight Connector 61">
              <a:extLst>
                <a:ext uri="{FF2B5EF4-FFF2-40B4-BE49-F238E27FC236}">
                  <a16:creationId xmlns:a16="http://schemas.microsoft.com/office/drawing/2014/main" id="{9691C893-6A65-0D75-0D07-E71BD6E59ABA}"/>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Isosceles Triangle 62">
              <a:extLst>
                <a:ext uri="{FF2B5EF4-FFF2-40B4-BE49-F238E27FC236}">
                  <a16:creationId xmlns:a16="http://schemas.microsoft.com/office/drawing/2014/main" id="{D3DDDE36-42EF-AA96-7CF7-FF6A0C1EA63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0B58C1C2-99BC-0145-C2E9-4A21D434E93C}"/>
              </a:ext>
            </a:extLst>
          </p:cNvPr>
          <p:cNvGrpSpPr/>
          <p:nvPr/>
        </p:nvGrpSpPr>
        <p:grpSpPr>
          <a:xfrm rot="10800000">
            <a:off x="9447402" y="5790810"/>
            <a:ext cx="133349" cy="607706"/>
            <a:chOff x="7748843" y="4872038"/>
            <a:chExt cx="133349" cy="523875"/>
          </a:xfrm>
        </p:grpSpPr>
        <p:cxnSp>
          <p:nvCxnSpPr>
            <p:cNvPr id="65" name="Straight Connector 64">
              <a:extLst>
                <a:ext uri="{FF2B5EF4-FFF2-40B4-BE49-F238E27FC236}">
                  <a16:creationId xmlns:a16="http://schemas.microsoft.com/office/drawing/2014/main" id="{1594F594-D460-255A-DFA9-E61C9A019902}"/>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Isosceles Triangle 65">
              <a:extLst>
                <a:ext uri="{FF2B5EF4-FFF2-40B4-BE49-F238E27FC236}">
                  <a16:creationId xmlns:a16="http://schemas.microsoft.com/office/drawing/2014/main" id="{5DEC0E5E-6489-4567-B6BD-D81CEE91B610}"/>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227FC605-3072-6B44-2E50-5397FC20B7C2}"/>
              </a:ext>
            </a:extLst>
          </p:cNvPr>
          <p:cNvGrpSpPr/>
          <p:nvPr/>
        </p:nvGrpSpPr>
        <p:grpSpPr>
          <a:xfrm rot="10800000">
            <a:off x="10721652" y="5796446"/>
            <a:ext cx="133349" cy="607706"/>
            <a:chOff x="7748843" y="4872038"/>
            <a:chExt cx="133349" cy="523875"/>
          </a:xfrm>
        </p:grpSpPr>
        <p:cxnSp>
          <p:nvCxnSpPr>
            <p:cNvPr id="68" name="Straight Connector 67">
              <a:extLst>
                <a:ext uri="{FF2B5EF4-FFF2-40B4-BE49-F238E27FC236}">
                  <a16:creationId xmlns:a16="http://schemas.microsoft.com/office/drawing/2014/main" id="{9C5B2200-5FBB-D6E4-4C58-9CDA0827773D}"/>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Isosceles Triangle 68">
              <a:extLst>
                <a:ext uri="{FF2B5EF4-FFF2-40B4-BE49-F238E27FC236}">
                  <a16:creationId xmlns:a16="http://schemas.microsoft.com/office/drawing/2014/main" id="{02148C72-F278-E159-A429-83CBBB1E3E7C}"/>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70" name="Straight Connector 69">
            <a:extLst>
              <a:ext uri="{FF2B5EF4-FFF2-40B4-BE49-F238E27FC236}">
                <a16:creationId xmlns:a16="http://schemas.microsoft.com/office/drawing/2014/main" id="{D6503533-0B5B-71D9-4187-7B4A88A9B067}"/>
              </a:ext>
            </a:extLst>
          </p:cNvPr>
          <p:cNvCxnSpPr>
            <a:cxnSpLocks/>
          </p:cNvCxnSpPr>
          <p:nvPr/>
        </p:nvCxnSpPr>
        <p:spPr>
          <a:xfrm>
            <a:off x="6381750" y="4251068"/>
            <a:ext cx="53149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AD9DFDB-8CE5-F180-3E70-CFB002B10DB7}"/>
              </a:ext>
            </a:extLst>
          </p:cNvPr>
          <p:cNvCxnSpPr>
            <a:cxnSpLocks/>
          </p:cNvCxnSpPr>
          <p:nvPr/>
        </p:nvCxnSpPr>
        <p:spPr>
          <a:xfrm flipV="1">
            <a:off x="6381750" y="6382044"/>
            <a:ext cx="5314950" cy="2162"/>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64883AE-C2C5-847F-212E-8375407650A1}"/>
              </a:ext>
            </a:extLst>
          </p:cNvPr>
          <p:cNvCxnSpPr>
            <a:cxnSpLocks/>
          </p:cNvCxnSpPr>
          <p:nvPr/>
        </p:nvCxnSpPr>
        <p:spPr>
          <a:xfrm flipV="1">
            <a:off x="6381750" y="3521719"/>
            <a:ext cx="0" cy="2912367"/>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138CD96-03BD-97FA-35A9-A4F77D92EC23}"/>
              </a:ext>
            </a:extLst>
          </p:cNvPr>
          <p:cNvCxnSpPr>
            <a:cxnSpLocks/>
          </p:cNvCxnSpPr>
          <p:nvPr/>
        </p:nvCxnSpPr>
        <p:spPr>
          <a:xfrm>
            <a:off x="6381750" y="2018030"/>
            <a:ext cx="0" cy="1503689"/>
          </a:xfrm>
          <a:prstGeom prst="line">
            <a:avLst/>
          </a:prstGeom>
          <a:ln w="571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733BCC7-1727-9F55-CCC1-85CD9BDB8A40}"/>
              </a:ext>
            </a:extLst>
          </p:cNvPr>
          <p:cNvCxnSpPr>
            <a:cxnSpLocks/>
          </p:cNvCxnSpPr>
          <p:nvPr/>
        </p:nvCxnSpPr>
        <p:spPr>
          <a:xfrm flipV="1">
            <a:off x="6381750" y="788670"/>
            <a:ext cx="0" cy="122936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301D07-DB18-6E32-51AD-48F9D011C5FF}"/>
              </a:ext>
            </a:extLst>
          </p:cNvPr>
          <p:cNvCxnSpPr>
            <a:cxnSpLocks/>
          </p:cNvCxnSpPr>
          <p:nvPr/>
        </p:nvCxnSpPr>
        <p:spPr>
          <a:xfrm>
            <a:off x="5262880" y="788670"/>
            <a:ext cx="111887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5478F6-8F80-7B61-92E3-72940FB8D925}"/>
              </a:ext>
            </a:extLst>
          </p:cNvPr>
          <p:cNvCxnSpPr>
            <a:cxnSpLocks/>
          </p:cNvCxnSpPr>
          <p:nvPr/>
        </p:nvCxnSpPr>
        <p:spPr>
          <a:xfrm>
            <a:off x="5262880" y="788670"/>
            <a:ext cx="0" cy="500214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70D7E95-0CFD-D699-FEF3-42B141D2903A}"/>
              </a:ext>
            </a:extLst>
          </p:cNvPr>
          <p:cNvCxnSpPr>
            <a:cxnSpLocks/>
          </p:cNvCxnSpPr>
          <p:nvPr/>
        </p:nvCxnSpPr>
        <p:spPr>
          <a:xfrm>
            <a:off x="6859212" y="2018030"/>
            <a:ext cx="0" cy="61087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076ACE0-DDF6-D96E-B6B4-87E2A1067C21}"/>
              </a:ext>
            </a:extLst>
          </p:cNvPr>
          <p:cNvCxnSpPr>
            <a:cxnSpLocks/>
          </p:cNvCxnSpPr>
          <p:nvPr/>
        </p:nvCxnSpPr>
        <p:spPr>
          <a:xfrm>
            <a:off x="6859212" y="1620553"/>
            <a:ext cx="0" cy="442595"/>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692165C-C996-7BBC-B912-04662454EB6F}"/>
              </a:ext>
            </a:extLst>
          </p:cNvPr>
          <p:cNvCxnSpPr>
            <a:cxnSpLocks/>
          </p:cNvCxnSpPr>
          <p:nvPr/>
        </p:nvCxnSpPr>
        <p:spPr>
          <a:xfrm flipH="1">
            <a:off x="5588000" y="1620553"/>
            <a:ext cx="1271212"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F0424A8-4CAC-3B4A-4A3D-908F35992FEF}"/>
              </a:ext>
            </a:extLst>
          </p:cNvPr>
          <p:cNvCxnSpPr>
            <a:cxnSpLocks/>
          </p:cNvCxnSpPr>
          <p:nvPr/>
        </p:nvCxnSpPr>
        <p:spPr>
          <a:xfrm flipV="1">
            <a:off x="5588000" y="1620553"/>
            <a:ext cx="0" cy="4678521"/>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7392569-8AE5-FD76-CCC9-72E1D2613DB8}"/>
              </a:ext>
            </a:extLst>
          </p:cNvPr>
          <p:cNvCxnSpPr>
            <a:cxnSpLocks/>
          </p:cNvCxnSpPr>
          <p:nvPr/>
        </p:nvCxnSpPr>
        <p:spPr>
          <a:xfrm flipH="1">
            <a:off x="4879655" y="6299074"/>
            <a:ext cx="708345"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4" name="Freeform: Shape 113">
            <a:extLst>
              <a:ext uri="{FF2B5EF4-FFF2-40B4-BE49-F238E27FC236}">
                <a16:creationId xmlns:a16="http://schemas.microsoft.com/office/drawing/2014/main" id="{481BCEA4-2EFB-2CE3-5443-C2DB040B992F}"/>
              </a:ext>
            </a:extLst>
          </p:cNvPr>
          <p:cNvSpPr/>
          <p:nvPr/>
        </p:nvSpPr>
        <p:spPr>
          <a:xfrm flipV="1">
            <a:off x="2895605" y="2562224"/>
            <a:ext cx="1959213" cy="4004487"/>
          </a:xfrm>
          <a:custGeom>
            <a:avLst/>
            <a:gdLst>
              <a:gd name="connsiteX0" fmla="*/ 0 w 1958848"/>
              <a:gd name="connsiteY0" fmla="*/ 2454533 h 2454533"/>
              <a:gd name="connsiteX1" fmla="*/ 1958848 w 1958848"/>
              <a:gd name="connsiteY1" fmla="*/ 2454533 h 2454533"/>
              <a:gd name="connsiteX2" fmla="*/ 1958848 w 1958848"/>
              <a:gd name="connsiteY2" fmla="*/ 97884 h 2454533"/>
              <a:gd name="connsiteX3" fmla="*/ 1860964 w 1958848"/>
              <a:gd name="connsiteY3" fmla="*/ 0 h 2454533"/>
              <a:gd name="connsiteX4" fmla="*/ 97884 w 1958848"/>
              <a:gd name="connsiteY4" fmla="*/ 0 h 2454533"/>
              <a:gd name="connsiteX5" fmla="*/ 0 w 1958848"/>
              <a:gd name="connsiteY5" fmla="*/ 97884 h 245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848" h="2454533">
                <a:moveTo>
                  <a:pt x="0" y="2454533"/>
                </a:moveTo>
                <a:lnTo>
                  <a:pt x="1958848" y="2454533"/>
                </a:lnTo>
                <a:lnTo>
                  <a:pt x="1958848" y="97884"/>
                </a:lnTo>
                <a:cubicBezTo>
                  <a:pt x="1958848" y="43824"/>
                  <a:pt x="1915024" y="0"/>
                  <a:pt x="1860964" y="0"/>
                </a:cubicBezTo>
                <a:lnTo>
                  <a:pt x="97884" y="0"/>
                </a:lnTo>
                <a:cubicBezTo>
                  <a:pt x="43824" y="0"/>
                  <a:pt x="0" y="43824"/>
                  <a:pt x="0" y="97884"/>
                </a:cubicBezTo>
                <a:close/>
              </a:path>
            </a:pathLst>
          </a:custGeom>
          <a:gradFill>
            <a:gsLst>
              <a:gs pos="12000">
                <a:srgbClr val="0070C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5C57FAB7-5DED-DA29-230E-97A44C37CCDF}"/>
              </a:ext>
            </a:extLst>
          </p:cNvPr>
          <p:cNvCxnSpPr>
            <a:cxnSpLocks/>
          </p:cNvCxnSpPr>
          <p:nvPr/>
        </p:nvCxnSpPr>
        <p:spPr>
          <a:xfrm flipH="1">
            <a:off x="6381750" y="4290962"/>
            <a:ext cx="5314950"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D73CA1C-C46B-ED1A-AB88-09008EC18D00}"/>
              </a:ext>
            </a:extLst>
          </p:cNvPr>
          <p:cNvCxnSpPr>
            <a:cxnSpLocks/>
          </p:cNvCxnSpPr>
          <p:nvPr/>
        </p:nvCxnSpPr>
        <p:spPr>
          <a:xfrm>
            <a:off x="4755830" y="5797805"/>
            <a:ext cx="5070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9" name="Rectangle: Rounded Corners 118">
            <a:extLst>
              <a:ext uri="{FF2B5EF4-FFF2-40B4-BE49-F238E27FC236}">
                <a16:creationId xmlns:a16="http://schemas.microsoft.com/office/drawing/2014/main" id="{D60B6C06-C2C5-F425-F9DF-F8FD6EE237C1}"/>
              </a:ext>
            </a:extLst>
          </p:cNvPr>
          <p:cNvSpPr/>
          <p:nvPr/>
        </p:nvSpPr>
        <p:spPr>
          <a:xfrm>
            <a:off x="2895604" y="2428875"/>
            <a:ext cx="1981249" cy="4137836"/>
          </a:xfrm>
          <a:prstGeom prst="roundRect">
            <a:avLst>
              <a:gd name="adj" fmla="val 4313"/>
            </a:avLst>
          </a:pr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0" name="Straight Connector 119">
            <a:extLst>
              <a:ext uri="{FF2B5EF4-FFF2-40B4-BE49-F238E27FC236}">
                <a16:creationId xmlns:a16="http://schemas.microsoft.com/office/drawing/2014/main" id="{45186821-8F70-AF11-A992-AD1D180703C6}"/>
              </a:ext>
            </a:extLst>
          </p:cNvPr>
          <p:cNvCxnSpPr>
            <a:cxnSpLocks/>
          </p:cNvCxnSpPr>
          <p:nvPr/>
        </p:nvCxnSpPr>
        <p:spPr>
          <a:xfrm flipH="1" flipV="1">
            <a:off x="3875211" y="767272"/>
            <a:ext cx="4323" cy="1673956"/>
          </a:xfrm>
          <a:prstGeom prst="line">
            <a:avLst/>
          </a:prstGeom>
          <a:ln w="10795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F96A8FDC-C673-B24D-A2BD-C1564ADD1736}"/>
              </a:ext>
            </a:extLst>
          </p:cNvPr>
          <p:cNvSpPr txBox="1"/>
          <p:nvPr/>
        </p:nvSpPr>
        <p:spPr>
          <a:xfrm>
            <a:off x="3580499" y="384112"/>
            <a:ext cx="167595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Hot Water Outlet</a:t>
            </a:r>
          </a:p>
        </p:txBody>
      </p:sp>
      <p:cxnSp>
        <p:nvCxnSpPr>
          <p:cNvPr id="21" name="Straight Connector 20">
            <a:extLst>
              <a:ext uri="{FF2B5EF4-FFF2-40B4-BE49-F238E27FC236}">
                <a16:creationId xmlns:a16="http://schemas.microsoft.com/office/drawing/2014/main" id="{2AE106DD-F94B-4EAF-75C6-62DB6DBCC791}"/>
              </a:ext>
            </a:extLst>
          </p:cNvPr>
          <p:cNvCxnSpPr>
            <a:cxnSpLocks/>
          </p:cNvCxnSpPr>
          <p:nvPr/>
        </p:nvCxnSpPr>
        <p:spPr>
          <a:xfrm flipH="1">
            <a:off x="6381750" y="6434087"/>
            <a:ext cx="5314950"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0651DA-9453-FF84-2BB3-A46013ACD206}"/>
              </a:ext>
            </a:extLst>
          </p:cNvPr>
          <p:cNvCxnSpPr>
            <a:cxnSpLocks/>
          </p:cNvCxnSpPr>
          <p:nvPr/>
        </p:nvCxnSpPr>
        <p:spPr>
          <a:xfrm flipV="1">
            <a:off x="6381750" y="4290962"/>
            <a:ext cx="0" cy="2143125"/>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A8A040B-3807-1D7B-D83F-B6BCC62F54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1" t="32292" r="-23" b="44873"/>
          <a:stretch>
            <a:fillRect/>
          </a:stretch>
        </p:blipFill>
        <p:spPr bwMode="auto">
          <a:xfrm>
            <a:off x="0" y="57374"/>
            <a:ext cx="3829440" cy="68220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ED84E83-D70A-56D6-F88A-98F8498C0966}"/>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dirty="0">
                <a:solidFill>
                  <a:srgbClr val="ED1C24"/>
                </a:solidFill>
                <a:latin typeface="Franklin Gothic Book" panose="020B0503020102020204" pitchFamily="34" charset="0"/>
              </a:rPr>
              <a:t>Sequence of Operation</a:t>
            </a:r>
          </a:p>
        </p:txBody>
      </p:sp>
      <p:pic>
        <p:nvPicPr>
          <p:cNvPr id="163" name="Picture 162">
            <a:extLst>
              <a:ext uri="{FF2B5EF4-FFF2-40B4-BE49-F238E27FC236}">
                <a16:creationId xmlns:a16="http://schemas.microsoft.com/office/drawing/2014/main" id="{B465FFE6-3965-FFDD-5646-AD2C0C52EB8F}"/>
              </a:ext>
            </a:extLst>
          </p:cNvPr>
          <p:cNvPicPr>
            <a:picLocks noChangeAspect="1"/>
          </p:cNvPicPr>
          <p:nvPr/>
        </p:nvPicPr>
        <p:blipFill>
          <a:blip r:embed="rId4">
            <a:extLst>
              <a:ext uri="{28A0092B-C50C-407E-A947-70E740481C1C}">
                <a14:useLocalDpi xmlns:a14="http://schemas.microsoft.com/office/drawing/2010/main" val="0"/>
              </a:ext>
            </a:extLst>
          </a:blip>
          <a:srcRect l="3462" t="15650" b="17404"/>
          <a:stretch>
            <a:fillRect/>
          </a:stretch>
        </p:blipFill>
        <p:spPr>
          <a:xfrm>
            <a:off x="0" y="6398896"/>
            <a:ext cx="2089057" cy="459104"/>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951841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wipe(down)">
                                      <p:cBhvr>
                                        <p:cTn id="18" dur="500"/>
                                        <p:tgtEl>
                                          <p:spTgt spid="95"/>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down)">
                                      <p:cBhvr>
                                        <p:cTn id="22" dur="500"/>
                                        <p:tgtEl>
                                          <p:spTgt spid="97"/>
                                        </p:tgtEl>
                                      </p:cBhvr>
                                    </p:animEffect>
                                  </p:childTnLst>
                                </p:cTn>
                              </p:par>
                            </p:childTnLst>
                          </p:cTn>
                        </p:par>
                        <p:par>
                          <p:cTn id="23" fill="hold">
                            <p:stCondLst>
                              <p:cond delay="2500"/>
                            </p:stCondLst>
                            <p:childTnLst>
                              <p:par>
                                <p:cTn id="24" presetID="22" presetClass="entr" presetSubtype="2" fill="hold" nodeType="after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wipe(right)">
                                      <p:cBhvr>
                                        <p:cTn id="26" dur="500"/>
                                        <p:tgtEl>
                                          <p:spTgt spid="99"/>
                                        </p:tgtEl>
                                      </p:cBhvr>
                                    </p:animEffect>
                                  </p:childTnLst>
                                </p:cTn>
                              </p:par>
                            </p:childTnLst>
                          </p:cTn>
                        </p:par>
                        <p:par>
                          <p:cTn id="27" fill="hold">
                            <p:stCondLst>
                              <p:cond delay="3000"/>
                            </p:stCondLst>
                            <p:childTnLst>
                              <p:par>
                                <p:cTn id="28" presetID="22" presetClass="entr" presetSubtype="1" fill="hold" nodeType="after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up)">
                                      <p:cBhvr>
                                        <p:cTn id="30" dur="500"/>
                                        <p:tgtEl>
                                          <p:spTgt spid="103"/>
                                        </p:tgtEl>
                                      </p:cBhvr>
                                    </p:animEffect>
                                  </p:childTnLst>
                                </p:cTn>
                              </p:par>
                            </p:childTnLst>
                          </p:cTn>
                        </p:par>
                        <p:par>
                          <p:cTn id="31" fill="hold">
                            <p:stCondLst>
                              <p:cond delay="3500"/>
                            </p:stCondLst>
                            <p:childTnLst>
                              <p:par>
                                <p:cTn id="32" presetID="22" presetClass="entr" presetSubtype="2" fill="hold" nodeType="after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wipe(right)">
                                      <p:cBhvr>
                                        <p:cTn id="34" dur="500"/>
                                        <p:tgtEl>
                                          <p:spTgt spid="106"/>
                                        </p:tgtEl>
                                      </p:cBhvr>
                                    </p:animEffect>
                                  </p:childTnLst>
                                </p:cTn>
                              </p:par>
                            </p:childTnLst>
                          </p:cTn>
                        </p:par>
                        <p:par>
                          <p:cTn id="35" fill="hold">
                            <p:stCondLst>
                              <p:cond delay="4000"/>
                            </p:stCondLst>
                            <p:childTnLst>
                              <p:par>
                                <p:cTn id="36" presetID="22" presetClass="entr" presetSubtype="4" fill="hold" grpId="0" nodeType="after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wipe(down)">
                                      <p:cBhvr>
                                        <p:cTn id="38" dur="500"/>
                                        <p:tgtEl>
                                          <p:spTgt spid="114"/>
                                        </p:tgtEl>
                                      </p:cBhvr>
                                    </p:animEffect>
                                  </p:childTnLst>
                                </p:cTn>
                              </p:par>
                              <p:par>
                                <p:cTn id="39" presetID="22" presetClass="entr" presetSubtype="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par>
                          <p:cTn id="42" fill="hold">
                            <p:stCondLst>
                              <p:cond delay="4500"/>
                            </p:stCondLst>
                            <p:childTnLst>
                              <p:par>
                                <p:cTn id="43" presetID="22" presetClass="entr" presetSubtype="1"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childTnLst>
                          </p:cTn>
                        </p:par>
                        <p:par>
                          <p:cTn id="46" fill="hold">
                            <p:stCondLst>
                              <p:cond delay="5000"/>
                            </p:stCondLst>
                            <p:childTnLst>
                              <p:par>
                                <p:cTn id="47" presetID="16" presetClass="entr" presetSubtype="37"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outVertical)">
                                      <p:cBhvr>
                                        <p:cTn id="49" dur="500"/>
                                        <p:tgtEl>
                                          <p:spTgt spid="21"/>
                                        </p:tgtEl>
                                      </p:cBhvr>
                                    </p:animEffect>
                                  </p:childTnLst>
                                </p:cTn>
                              </p:par>
                            </p:childTnLst>
                          </p:cTn>
                        </p:par>
                        <p:par>
                          <p:cTn id="50" fill="hold">
                            <p:stCondLst>
                              <p:cond delay="5500"/>
                            </p:stCondLst>
                            <p:childTnLst>
                              <p:par>
                                <p:cTn id="51" presetID="22" presetClass="entr" presetSubtype="4"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par>
                          <p:cTn id="54" fill="hold">
                            <p:stCondLst>
                              <p:cond delay="6000"/>
                            </p:stCondLst>
                            <p:childTnLst>
                              <p:par>
                                <p:cTn id="55" presetID="22" presetClass="entr" presetSubtype="8"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6500"/>
                            </p:stCondLst>
                            <p:childTnLst>
                              <p:par>
                                <p:cTn id="59" presetID="22" presetClass="entr" presetSubtype="4" repeatCount="indefinite"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par>
                                <p:cTn id="62" presetID="22" presetClass="entr" presetSubtype="4" repeatCount="indefinite"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down)">
                                      <p:cBhvr>
                                        <p:cTn id="64" dur="500"/>
                                        <p:tgtEl>
                                          <p:spTgt spid="34"/>
                                        </p:tgtEl>
                                      </p:cBhvr>
                                    </p:animEffect>
                                  </p:childTnLst>
                                </p:cTn>
                              </p:par>
                              <p:par>
                                <p:cTn id="65" presetID="22" presetClass="entr" presetSubtype="4" repeatCount="indefinite"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down)">
                                      <p:cBhvr>
                                        <p:cTn id="67" dur="500"/>
                                        <p:tgtEl>
                                          <p:spTgt spid="37"/>
                                        </p:tgtEl>
                                      </p:cBhvr>
                                    </p:animEffect>
                                  </p:childTnLst>
                                </p:cTn>
                              </p:par>
                              <p:par>
                                <p:cTn id="68" presetID="22" presetClass="entr" presetSubtype="4" repeatCount="indefinite"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down)">
                                      <p:cBhvr>
                                        <p:cTn id="70" dur="500"/>
                                        <p:tgtEl>
                                          <p:spTgt spid="40"/>
                                        </p:tgtEl>
                                      </p:cBhvr>
                                    </p:animEffect>
                                  </p:childTnLst>
                                </p:cTn>
                              </p:par>
                              <p:par>
                                <p:cTn id="71" presetID="22" presetClass="entr" presetSubtype="4" repeatCount="indefinite"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wipe(down)">
                                      <p:cBhvr>
                                        <p:cTn id="73" dur="500"/>
                                        <p:tgtEl>
                                          <p:spTgt spid="43"/>
                                        </p:tgtEl>
                                      </p:cBhvr>
                                    </p:animEffect>
                                  </p:childTnLst>
                                </p:cTn>
                              </p:par>
                              <p:par>
                                <p:cTn id="74" presetID="22" presetClass="entr" presetSubtype="4" repeatCount="indefinite"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down)">
                                      <p:cBhvr>
                                        <p:cTn id="76" dur="500"/>
                                        <p:tgtEl>
                                          <p:spTgt spid="46"/>
                                        </p:tgtEl>
                                      </p:cBhvr>
                                    </p:animEffect>
                                  </p:childTnLst>
                                </p:cTn>
                              </p:par>
                            </p:childTnLst>
                          </p:cTn>
                        </p:par>
                        <p:par>
                          <p:cTn id="77" fill="hold">
                            <p:stCondLst>
                              <p:cond delay="7000"/>
                            </p:stCondLst>
                            <p:childTnLst>
                              <p:par>
                                <p:cTn id="78" presetID="22" presetClass="entr" presetSubtype="1" repeatCount="indefinite" fill="hold" nodeType="after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wipe(up)">
                                      <p:cBhvr>
                                        <p:cTn id="80" dur="500"/>
                                        <p:tgtEl>
                                          <p:spTgt spid="55"/>
                                        </p:tgtEl>
                                      </p:cBhvr>
                                    </p:animEffect>
                                  </p:childTnLst>
                                </p:cTn>
                              </p:par>
                              <p:par>
                                <p:cTn id="81" presetID="22" presetClass="entr" presetSubtype="1" repeatCount="indefinite"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wipe(up)">
                                      <p:cBhvr>
                                        <p:cTn id="83" dur="500"/>
                                        <p:tgtEl>
                                          <p:spTgt spid="58"/>
                                        </p:tgtEl>
                                      </p:cBhvr>
                                    </p:animEffect>
                                  </p:childTnLst>
                                </p:cTn>
                              </p:par>
                              <p:par>
                                <p:cTn id="84" presetID="22" presetClass="entr" presetSubtype="1" repeatCount="indefinite" fill="hold"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wipe(up)">
                                      <p:cBhvr>
                                        <p:cTn id="86" dur="500"/>
                                        <p:tgtEl>
                                          <p:spTgt spid="52"/>
                                        </p:tgtEl>
                                      </p:cBhvr>
                                    </p:animEffect>
                                  </p:childTnLst>
                                </p:cTn>
                              </p:par>
                              <p:par>
                                <p:cTn id="87" presetID="22" presetClass="entr" presetSubtype="1" repeatCount="indefinite" fill="hold" nodeType="with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wipe(up)">
                                      <p:cBhvr>
                                        <p:cTn id="89" dur="500"/>
                                        <p:tgtEl>
                                          <p:spTgt spid="61"/>
                                        </p:tgtEl>
                                      </p:cBhvr>
                                    </p:animEffect>
                                  </p:childTnLst>
                                </p:cTn>
                              </p:par>
                              <p:par>
                                <p:cTn id="90" presetID="22" presetClass="entr" presetSubtype="1" repeatCount="indefinite" fill="hold" nodeType="with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ipe(up)">
                                      <p:cBhvr>
                                        <p:cTn id="92" dur="500"/>
                                        <p:tgtEl>
                                          <p:spTgt spid="64"/>
                                        </p:tgtEl>
                                      </p:cBhvr>
                                    </p:animEffect>
                                  </p:childTnLst>
                                </p:cTn>
                              </p:par>
                              <p:par>
                                <p:cTn id="93" presetID="22" presetClass="entr" presetSubtype="1" repeatCount="indefinite" fill="hold" nodeType="withEffect">
                                  <p:stCondLst>
                                    <p:cond delay="0"/>
                                  </p:stCondLst>
                                  <p:childTnLst>
                                    <p:set>
                                      <p:cBhvr>
                                        <p:cTn id="94" dur="1" fill="hold">
                                          <p:stCondLst>
                                            <p:cond delay="0"/>
                                          </p:stCondLst>
                                        </p:cTn>
                                        <p:tgtEl>
                                          <p:spTgt spid="67"/>
                                        </p:tgtEl>
                                        <p:attrNameLst>
                                          <p:attrName>style.visibility</p:attrName>
                                        </p:attrNameLst>
                                      </p:cBhvr>
                                      <p:to>
                                        <p:strVal val="visible"/>
                                      </p:to>
                                    </p:set>
                                    <p:animEffect transition="in" filter="wipe(up)">
                                      <p:cBhvr>
                                        <p:cTn id="95" dur="500"/>
                                        <p:tgtEl>
                                          <p:spTgt spid="67"/>
                                        </p:tgtEl>
                                      </p:cBhvr>
                                    </p:animEffect>
                                  </p:childTnLst>
                                </p:cTn>
                              </p:par>
                              <p:par>
                                <p:cTn id="96" presetID="22" presetClass="entr" presetSubtype="2" fill="hold" nodeType="withEffect">
                                  <p:stCondLst>
                                    <p:cond delay="0"/>
                                  </p:stCondLst>
                                  <p:childTnLst>
                                    <p:set>
                                      <p:cBhvr>
                                        <p:cTn id="97" dur="1" fill="hold">
                                          <p:stCondLst>
                                            <p:cond delay="0"/>
                                          </p:stCondLst>
                                        </p:cTn>
                                        <p:tgtEl>
                                          <p:spTgt spid="70"/>
                                        </p:tgtEl>
                                        <p:attrNameLst>
                                          <p:attrName>style.visibility</p:attrName>
                                        </p:attrNameLst>
                                      </p:cBhvr>
                                      <p:to>
                                        <p:strVal val="visible"/>
                                      </p:to>
                                    </p:set>
                                    <p:animEffect transition="in" filter="wipe(right)">
                                      <p:cBhvr>
                                        <p:cTn id="98" dur="500"/>
                                        <p:tgtEl>
                                          <p:spTgt spid="70"/>
                                        </p:tgtEl>
                                      </p:cBhvr>
                                    </p:animEffect>
                                  </p:childTnLst>
                                </p:cTn>
                              </p:par>
                              <p:par>
                                <p:cTn id="99" presetID="22" presetClass="entr" presetSubtype="2" fill="hold"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wipe(right)">
                                      <p:cBhvr>
                                        <p:cTn id="101" dur="500"/>
                                        <p:tgtEl>
                                          <p:spTgt spid="73"/>
                                        </p:tgtEl>
                                      </p:cBhvr>
                                    </p:animEffect>
                                  </p:childTnLst>
                                </p:cTn>
                              </p:par>
                            </p:childTnLst>
                          </p:cTn>
                        </p:par>
                        <p:par>
                          <p:cTn id="102" fill="hold">
                            <p:stCondLst>
                              <p:cond delay="7500"/>
                            </p:stCondLst>
                            <p:childTnLst>
                              <p:par>
                                <p:cTn id="103" presetID="22" presetClass="entr" presetSubtype="4" fill="hold" nodeType="afterEffect">
                                  <p:stCondLst>
                                    <p:cond delay="0"/>
                                  </p:stCondLst>
                                  <p:childTnLst>
                                    <p:set>
                                      <p:cBhvr>
                                        <p:cTn id="104" dur="1" fill="hold">
                                          <p:stCondLst>
                                            <p:cond delay="0"/>
                                          </p:stCondLst>
                                        </p:cTn>
                                        <p:tgtEl>
                                          <p:spTgt spid="74"/>
                                        </p:tgtEl>
                                        <p:attrNameLst>
                                          <p:attrName>style.visibility</p:attrName>
                                        </p:attrNameLst>
                                      </p:cBhvr>
                                      <p:to>
                                        <p:strVal val="visible"/>
                                      </p:to>
                                    </p:set>
                                    <p:animEffect transition="in" filter="wipe(down)">
                                      <p:cBhvr>
                                        <p:cTn id="105" dur="500"/>
                                        <p:tgtEl>
                                          <p:spTgt spid="74"/>
                                        </p:tgtEl>
                                      </p:cBhvr>
                                    </p:animEffect>
                                  </p:childTnLst>
                                </p:cTn>
                              </p:par>
                            </p:childTnLst>
                          </p:cTn>
                        </p:par>
                        <p:par>
                          <p:cTn id="106" fill="hold">
                            <p:stCondLst>
                              <p:cond delay="8000"/>
                            </p:stCondLst>
                            <p:childTnLst>
                              <p:par>
                                <p:cTn id="107" presetID="22" presetClass="entr" presetSubtype="4" fill="hold" nodeType="afterEffect">
                                  <p:stCondLst>
                                    <p:cond delay="0"/>
                                  </p:stCondLst>
                                  <p:childTnLst>
                                    <p:set>
                                      <p:cBhvr>
                                        <p:cTn id="108" dur="1" fill="hold">
                                          <p:stCondLst>
                                            <p:cond delay="0"/>
                                          </p:stCondLst>
                                        </p:cTn>
                                        <p:tgtEl>
                                          <p:spTgt spid="81"/>
                                        </p:tgtEl>
                                        <p:attrNameLst>
                                          <p:attrName>style.visibility</p:attrName>
                                        </p:attrNameLst>
                                      </p:cBhvr>
                                      <p:to>
                                        <p:strVal val="visible"/>
                                      </p:to>
                                    </p:set>
                                    <p:animEffect transition="in" filter="wipe(down)">
                                      <p:cBhvr>
                                        <p:cTn id="109" dur="500"/>
                                        <p:tgtEl>
                                          <p:spTgt spid="81"/>
                                        </p:tgtEl>
                                      </p:cBhvr>
                                    </p:animEffect>
                                  </p:childTnLst>
                                </p:cTn>
                              </p:par>
                            </p:childTnLst>
                          </p:cTn>
                        </p:par>
                        <p:par>
                          <p:cTn id="110" fill="hold">
                            <p:stCondLst>
                              <p:cond delay="8500"/>
                            </p:stCondLst>
                            <p:childTnLst>
                              <p:par>
                                <p:cTn id="111" presetID="22" presetClass="entr" presetSubtype="4" fill="hold" nodeType="after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wipe(down)">
                                      <p:cBhvr>
                                        <p:cTn id="113" dur="500"/>
                                        <p:tgtEl>
                                          <p:spTgt spid="85"/>
                                        </p:tgtEl>
                                      </p:cBhvr>
                                    </p:animEffect>
                                  </p:childTnLst>
                                </p:cTn>
                              </p:par>
                            </p:childTnLst>
                          </p:cTn>
                        </p:par>
                        <p:par>
                          <p:cTn id="114" fill="hold">
                            <p:stCondLst>
                              <p:cond delay="9000"/>
                            </p:stCondLst>
                            <p:childTnLst>
                              <p:par>
                                <p:cTn id="115" presetID="22" presetClass="entr" presetSubtype="2" fill="hold" nodeType="afterEffect">
                                  <p:stCondLst>
                                    <p:cond delay="0"/>
                                  </p:stCondLst>
                                  <p:childTnLst>
                                    <p:set>
                                      <p:cBhvr>
                                        <p:cTn id="116" dur="1" fill="hold">
                                          <p:stCondLst>
                                            <p:cond delay="0"/>
                                          </p:stCondLst>
                                        </p:cTn>
                                        <p:tgtEl>
                                          <p:spTgt spid="88"/>
                                        </p:tgtEl>
                                        <p:attrNameLst>
                                          <p:attrName>style.visibility</p:attrName>
                                        </p:attrNameLst>
                                      </p:cBhvr>
                                      <p:to>
                                        <p:strVal val="visible"/>
                                      </p:to>
                                    </p:set>
                                    <p:animEffect transition="in" filter="wipe(right)">
                                      <p:cBhvr>
                                        <p:cTn id="117" dur="500"/>
                                        <p:tgtEl>
                                          <p:spTgt spid="88"/>
                                        </p:tgtEl>
                                      </p:cBhvr>
                                    </p:animEffect>
                                  </p:childTnLst>
                                </p:cTn>
                              </p:par>
                            </p:childTnLst>
                          </p:cTn>
                        </p:par>
                        <p:par>
                          <p:cTn id="118" fill="hold">
                            <p:stCondLst>
                              <p:cond delay="9500"/>
                            </p:stCondLst>
                            <p:childTnLst>
                              <p:par>
                                <p:cTn id="119" presetID="22" presetClass="entr" presetSubtype="1" fill="hold" nodeType="afterEffect">
                                  <p:stCondLst>
                                    <p:cond delay="0"/>
                                  </p:stCondLst>
                                  <p:childTnLst>
                                    <p:set>
                                      <p:cBhvr>
                                        <p:cTn id="120" dur="1" fill="hold">
                                          <p:stCondLst>
                                            <p:cond delay="0"/>
                                          </p:stCondLst>
                                        </p:cTn>
                                        <p:tgtEl>
                                          <p:spTgt spid="92"/>
                                        </p:tgtEl>
                                        <p:attrNameLst>
                                          <p:attrName>style.visibility</p:attrName>
                                        </p:attrNameLst>
                                      </p:cBhvr>
                                      <p:to>
                                        <p:strVal val="visible"/>
                                      </p:to>
                                    </p:set>
                                    <p:animEffect transition="in" filter="wipe(up)">
                                      <p:cBhvr>
                                        <p:cTn id="121" dur="500"/>
                                        <p:tgtEl>
                                          <p:spTgt spid="92"/>
                                        </p:tgtEl>
                                      </p:cBhvr>
                                    </p:animEffect>
                                  </p:childTnLst>
                                </p:cTn>
                              </p:par>
                            </p:childTnLst>
                          </p:cTn>
                        </p:par>
                        <p:par>
                          <p:cTn id="122" fill="hold">
                            <p:stCondLst>
                              <p:cond delay="10000"/>
                            </p:stCondLst>
                            <p:childTnLst>
                              <p:par>
                                <p:cTn id="123" presetID="22" presetClass="entr" presetSubtype="2" fill="hold" nodeType="afterEffect">
                                  <p:stCondLst>
                                    <p:cond delay="0"/>
                                  </p:stCondLst>
                                  <p:childTnLst>
                                    <p:set>
                                      <p:cBhvr>
                                        <p:cTn id="124" dur="1" fill="hold">
                                          <p:stCondLst>
                                            <p:cond delay="0"/>
                                          </p:stCondLst>
                                        </p:cTn>
                                        <p:tgtEl>
                                          <p:spTgt spid="116"/>
                                        </p:tgtEl>
                                        <p:attrNameLst>
                                          <p:attrName>style.visibility</p:attrName>
                                        </p:attrNameLst>
                                      </p:cBhvr>
                                      <p:to>
                                        <p:strVal val="visible"/>
                                      </p:to>
                                    </p:set>
                                    <p:animEffect transition="in" filter="wipe(right)">
                                      <p:cBhvr>
                                        <p:cTn id="125" dur="500"/>
                                        <p:tgtEl>
                                          <p:spTgt spid="116"/>
                                        </p:tgtEl>
                                      </p:cBhvr>
                                    </p:animEffect>
                                  </p:childTnLst>
                                </p:cTn>
                              </p:par>
                            </p:childTnLst>
                          </p:cTn>
                        </p:par>
                        <p:par>
                          <p:cTn id="126" fill="hold">
                            <p:stCondLst>
                              <p:cond delay="10500"/>
                            </p:stCondLst>
                            <p:childTnLst>
                              <p:par>
                                <p:cTn id="127" presetID="22" presetClass="entr" presetSubtype="4" fill="hold" grpId="0" nodeType="afterEffect">
                                  <p:stCondLst>
                                    <p:cond delay="0"/>
                                  </p:stCondLst>
                                  <p:childTnLst>
                                    <p:set>
                                      <p:cBhvr>
                                        <p:cTn id="128" dur="1" fill="hold">
                                          <p:stCondLst>
                                            <p:cond delay="0"/>
                                          </p:stCondLst>
                                        </p:cTn>
                                        <p:tgtEl>
                                          <p:spTgt spid="119"/>
                                        </p:tgtEl>
                                        <p:attrNameLst>
                                          <p:attrName>style.visibility</p:attrName>
                                        </p:attrNameLst>
                                      </p:cBhvr>
                                      <p:to>
                                        <p:strVal val="visible"/>
                                      </p:to>
                                    </p:set>
                                    <p:animEffect transition="in" filter="wipe(down)">
                                      <p:cBhvr>
                                        <p:cTn id="129" dur="500"/>
                                        <p:tgtEl>
                                          <p:spTgt spid="119"/>
                                        </p:tgtEl>
                                      </p:cBhvr>
                                    </p:animEffect>
                                  </p:childTnLst>
                                </p:cTn>
                              </p:par>
                            </p:childTnLst>
                          </p:cTn>
                        </p:par>
                        <p:par>
                          <p:cTn id="130" fill="hold">
                            <p:stCondLst>
                              <p:cond delay="11000"/>
                            </p:stCondLst>
                            <p:childTnLst>
                              <p:par>
                                <p:cTn id="131" presetID="22" presetClass="entr" presetSubtype="4" fill="hold" nodeType="afterEffect">
                                  <p:stCondLst>
                                    <p:cond delay="0"/>
                                  </p:stCondLst>
                                  <p:childTnLst>
                                    <p:set>
                                      <p:cBhvr>
                                        <p:cTn id="132" dur="1" fill="hold">
                                          <p:stCondLst>
                                            <p:cond delay="0"/>
                                          </p:stCondLst>
                                        </p:cTn>
                                        <p:tgtEl>
                                          <p:spTgt spid="120"/>
                                        </p:tgtEl>
                                        <p:attrNameLst>
                                          <p:attrName>style.visibility</p:attrName>
                                        </p:attrNameLst>
                                      </p:cBhvr>
                                      <p:to>
                                        <p:strVal val="visible"/>
                                      </p:to>
                                    </p:set>
                                    <p:animEffect transition="in" filter="wipe(down)">
                                      <p:cBhvr>
                                        <p:cTn id="133" dur="500"/>
                                        <p:tgtEl>
                                          <p:spTgt spid="120"/>
                                        </p:tgtEl>
                                      </p:cBhvr>
                                    </p:animEffect>
                                  </p:childTnLst>
                                </p:cTn>
                              </p:par>
                            </p:childTnLst>
                          </p:cTn>
                        </p:par>
                        <p:par>
                          <p:cTn id="134" fill="hold">
                            <p:stCondLst>
                              <p:cond delay="11500"/>
                            </p:stCondLst>
                            <p:childTnLst>
                              <p:par>
                                <p:cTn id="135" presetID="1" presetClass="exit" presetSubtype="0" fill="hold" grpId="1" nodeType="afterEffect">
                                  <p:stCondLst>
                                    <p:cond delay="0"/>
                                  </p:stCondLst>
                                  <p:childTnLst>
                                    <p:set>
                                      <p:cBhvr>
                                        <p:cTn id="136" dur="1" fill="hold">
                                          <p:stCondLst>
                                            <p:cond delay="0"/>
                                          </p:stCondLst>
                                        </p:cTn>
                                        <p:tgtEl>
                                          <p:spTgt spid="114"/>
                                        </p:tgtEl>
                                        <p:attrNameLst>
                                          <p:attrName>style.visibility</p:attrName>
                                        </p:attrNameLst>
                                      </p:cBhvr>
                                      <p:to>
                                        <p:strVal val="hidden"/>
                                      </p:to>
                                    </p:set>
                                  </p:childTnLst>
                                </p:cTn>
                              </p:par>
                              <p:par>
                                <p:cTn id="137" presetID="10" presetClass="entr" presetSubtype="0" fill="hold" grpId="0" nodeType="withEffect">
                                  <p:stCondLst>
                                    <p:cond delay="0"/>
                                  </p:stCondLst>
                                  <p:childTnLst>
                                    <p:set>
                                      <p:cBhvr>
                                        <p:cTn id="138" dur="1" fill="hold">
                                          <p:stCondLst>
                                            <p:cond delay="0"/>
                                          </p:stCondLst>
                                        </p:cTn>
                                        <p:tgtEl>
                                          <p:spTgt spid="123"/>
                                        </p:tgtEl>
                                        <p:attrNameLst>
                                          <p:attrName>style.visibility</p:attrName>
                                        </p:attrNameLst>
                                      </p:cBhvr>
                                      <p:to>
                                        <p:strVal val="visible"/>
                                      </p:to>
                                    </p:set>
                                    <p:animEffect transition="in" filter="fade">
                                      <p:cBhvr>
                                        <p:cTn id="139"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14" grpId="0" animBg="1"/>
      <p:bldP spid="114" grpId="1" animBg="1"/>
      <p:bldP spid="119" grpId="0" animBg="1"/>
      <p:bldP spid="12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09D85714-3C8F-9DD6-D7FB-AD32B483BBEA}"/>
              </a:ext>
            </a:extLst>
          </p:cNvPr>
          <p:cNvPicPr>
            <a:picLocks noGrp="1" noRot="1" noChangeAspect="1" noMove="1" noResize="1" noEditPoints="1" noAdjustHandles="1" noChangeArrowheads="1" noChangeShapeType="1" noCrop="1"/>
          </p:cNvPicPr>
          <p:nvPr/>
        </p:nvPicPr>
        <p:blipFill>
          <a:blip r:embed="rId2">
            <a:alphaModFix/>
          </a:blip>
          <a:stretch>
            <a:fillRect/>
          </a:stretch>
        </p:blipFill>
        <p:spPr>
          <a:xfrm>
            <a:off x="2678034" y="637905"/>
            <a:ext cx="9224802" cy="6010913"/>
          </a:xfrm>
          <a:prstGeom prst="rect">
            <a:avLst/>
          </a:prstGeom>
        </p:spPr>
      </p:pic>
      <p:cxnSp>
        <p:nvCxnSpPr>
          <p:cNvPr id="187" name="Straight Connector 186">
            <a:extLst>
              <a:ext uri="{FF2B5EF4-FFF2-40B4-BE49-F238E27FC236}">
                <a16:creationId xmlns:a16="http://schemas.microsoft.com/office/drawing/2014/main" id="{2A2609CE-B756-DDFF-ABC2-BEAC49C95933}"/>
              </a:ext>
            </a:extLst>
          </p:cNvPr>
          <p:cNvCxnSpPr>
            <a:cxnSpLocks/>
            <a:stCxn id="278" idx="2"/>
          </p:cNvCxnSpPr>
          <p:nvPr/>
        </p:nvCxnSpPr>
        <p:spPr>
          <a:xfrm flipH="1">
            <a:off x="6624467" y="372370"/>
            <a:ext cx="15334" cy="2194075"/>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5C87184-374A-8E61-9BC5-D43F0A342F7D}"/>
              </a:ext>
            </a:extLst>
          </p:cNvPr>
          <p:cNvCxnSpPr>
            <a:cxnSpLocks/>
          </p:cNvCxnSpPr>
          <p:nvPr/>
        </p:nvCxnSpPr>
        <p:spPr>
          <a:xfrm>
            <a:off x="6595892" y="2562224"/>
            <a:ext cx="710623" cy="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BA9C933-A7B2-9D4A-18AD-47F1D2D945A5}"/>
              </a:ext>
            </a:extLst>
          </p:cNvPr>
          <p:cNvCxnSpPr>
            <a:cxnSpLocks/>
          </p:cNvCxnSpPr>
          <p:nvPr/>
        </p:nvCxnSpPr>
        <p:spPr>
          <a:xfrm flipV="1">
            <a:off x="7268415" y="2562224"/>
            <a:ext cx="0" cy="923925"/>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2527D12-EA39-D570-5F01-F2DA38531D5B}"/>
              </a:ext>
            </a:extLst>
          </p:cNvPr>
          <p:cNvCxnSpPr>
            <a:cxnSpLocks/>
          </p:cNvCxnSpPr>
          <p:nvPr/>
        </p:nvCxnSpPr>
        <p:spPr>
          <a:xfrm flipV="1">
            <a:off x="7268415" y="3486149"/>
            <a:ext cx="0" cy="2947937"/>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1" name="Group 190">
            <a:extLst>
              <a:ext uri="{FF2B5EF4-FFF2-40B4-BE49-F238E27FC236}">
                <a16:creationId xmlns:a16="http://schemas.microsoft.com/office/drawing/2014/main" id="{60FA0303-6CA7-D11D-8B7F-E24ABA2D46E5}"/>
              </a:ext>
            </a:extLst>
          </p:cNvPr>
          <p:cNvGrpSpPr/>
          <p:nvPr/>
        </p:nvGrpSpPr>
        <p:grpSpPr>
          <a:xfrm>
            <a:off x="8304543" y="3683255"/>
            <a:ext cx="133349" cy="607706"/>
            <a:chOff x="7748843" y="4872038"/>
            <a:chExt cx="133349" cy="523875"/>
          </a:xfrm>
        </p:grpSpPr>
        <p:cxnSp>
          <p:nvCxnSpPr>
            <p:cNvPr id="192" name="Straight Connector 191">
              <a:extLst>
                <a:ext uri="{FF2B5EF4-FFF2-40B4-BE49-F238E27FC236}">
                  <a16:creationId xmlns:a16="http://schemas.microsoft.com/office/drawing/2014/main" id="{0C93D68B-A12A-48A9-7914-713D620F5D0C}"/>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3" name="Isosceles Triangle 192">
              <a:extLst>
                <a:ext uri="{FF2B5EF4-FFF2-40B4-BE49-F238E27FC236}">
                  <a16:creationId xmlns:a16="http://schemas.microsoft.com/office/drawing/2014/main" id="{6307AC88-8981-48C5-C079-CF8CAD7A1EE1}"/>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4" name="Group 193">
            <a:extLst>
              <a:ext uri="{FF2B5EF4-FFF2-40B4-BE49-F238E27FC236}">
                <a16:creationId xmlns:a16="http://schemas.microsoft.com/office/drawing/2014/main" id="{4695BBCC-D069-9265-C241-F7D995F77D15}"/>
              </a:ext>
            </a:extLst>
          </p:cNvPr>
          <p:cNvGrpSpPr/>
          <p:nvPr/>
        </p:nvGrpSpPr>
        <p:grpSpPr>
          <a:xfrm>
            <a:off x="9578794" y="3732976"/>
            <a:ext cx="133349" cy="607706"/>
            <a:chOff x="7748843" y="4872038"/>
            <a:chExt cx="133349" cy="523875"/>
          </a:xfrm>
        </p:grpSpPr>
        <p:cxnSp>
          <p:nvCxnSpPr>
            <p:cNvPr id="195" name="Straight Connector 194">
              <a:extLst>
                <a:ext uri="{FF2B5EF4-FFF2-40B4-BE49-F238E27FC236}">
                  <a16:creationId xmlns:a16="http://schemas.microsoft.com/office/drawing/2014/main" id="{812761C6-CA3D-D8F4-AD82-41265D062D76}"/>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6" name="Isosceles Triangle 195">
              <a:extLst>
                <a:ext uri="{FF2B5EF4-FFF2-40B4-BE49-F238E27FC236}">
                  <a16:creationId xmlns:a16="http://schemas.microsoft.com/office/drawing/2014/main" id="{2FE82860-812E-3BF3-CBE7-FED499296161}"/>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7" name="Group 196">
            <a:extLst>
              <a:ext uri="{FF2B5EF4-FFF2-40B4-BE49-F238E27FC236}">
                <a16:creationId xmlns:a16="http://schemas.microsoft.com/office/drawing/2014/main" id="{E95E15ED-DCCF-9E08-66F0-4D7579C90969}"/>
              </a:ext>
            </a:extLst>
          </p:cNvPr>
          <p:cNvGrpSpPr/>
          <p:nvPr/>
        </p:nvGrpSpPr>
        <p:grpSpPr>
          <a:xfrm>
            <a:off x="10872093" y="3732976"/>
            <a:ext cx="133349" cy="607706"/>
            <a:chOff x="7748843" y="4872038"/>
            <a:chExt cx="133349" cy="523875"/>
          </a:xfrm>
        </p:grpSpPr>
        <p:cxnSp>
          <p:nvCxnSpPr>
            <p:cNvPr id="198" name="Straight Connector 197">
              <a:extLst>
                <a:ext uri="{FF2B5EF4-FFF2-40B4-BE49-F238E27FC236}">
                  <a16:creationId xmlns:a16="http://schemas.microsoft.com/office/drawing/2014/main" id="{AB0C8CC3-EA88-812E-667E-766FE09A7A09}"/>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9" name="Isosceles Triangle 198">
              <a:extLst>
                <a:ext uri="{FF2B5EF4-FFF2-40B4-BE49-F238E27FC236}">
                  <a16:creationId xmlns:a16="http://schemas.microsoft.com/office/drawing/2014/main" id="{A2FCE5C3-F273-6A67-EE39-C9F443EDE376}"/>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0" name="Group 199">
            <a:extLst>
              <a:ext uri="{FF2B5EF4-FFF2-40B4-BE49-F238E27FC236}">
                <a16:creationId xmlns:a16="http://schemas.microsoft.com/office/drawing/2014/main" id="{E01F142E-C2A1-6C94-571F-35E13BBEC283}"/>
              </a:ext>
            </a:extLst>
          </p:cNvPr>
          <p:cNvGrpSpPr/>
          <p:nvPr/>
        </p:nvGrpSpPr>
        <p:grpSpPr>
          <a:xfrm>
            <a:off x="8294400" y="5826379"/>
            <a:ext cx="133349" cy="607706"/>
            <a:chOff x="7748843" y="4872038"/>
            <a:chExt cx="133349" cy="523875"/>
          </a:xfrm>
        </p:grpSpPr>
        <p:cxnSp>
          <p:nvCxnSpPr>
            <p:cNvPr id="201" name="Straight Connector 200">
              <a:extLst>
                <a:ext uri="{FF2B5EF4-FFF2-40B4-BE49-F238E27FC236}">
                  <a16:creationId xmlns:a16="http://schemas.microsoft.com/office/drawing/2014/main" id="{F7BFC7E3-C4A8-2F47-0B1B-0CB107749A6A}"/>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2" name="Isosceles Triangle 201">
              <a:extLst>
                <a:ext uri="{FF2B5EF4-FFF2-40B4-BE49-F238E27FC236}">
                  <a16:creationId xmlns:a16="http://schemas.microsoft.com/office/drawing/2014/main" id="{1CF07887-5615-A36B-5EA9-2C288C0B6DA7}"/>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3" name="Group 202">
            <a:extLst>
              <a:ext uri="{FF2B5EF4-FFF2-40B4-BE49-F238E27FC236}">
                <a16:creationId xmlns:a16="http://schemas.microsoft.com/office/drawing/2014/main" id="{AC77229C-47EA-510C-9E72-CDAC0E2CC806}"/>
              </a:ext>
            </a:extLst>
          </p:cNvPr>
          <p:cNvGrpSpPr/>
          <p:nvPr/>
        </p:nvGrpSpPr>
        <p:grpSpPr>
          <a:xfrm>
            <a:off x="9568651" y="5876100"/>
            <a:ext cx="133349" cy="607706"/>
            <a:chOff x="7748843" y="4872038"/>
            <a:chExt cx="133349" cy="523875"/>
          </a:xfrm>
        </p:grpSpPr>
        <p:cxnSp>
          <p:nvCxnSpPr>
            <p:cNvPr id="204" name="Straight Connector 203">
              <a:extLst>
                <a:ext uri="{FF2B5EF4-FFF2-40B4-BE49-F238E27FC236}">
                  <a16:creationId xmlns:a16="http://schemas.microsoft.com/office/drawing/2014/main" id="{98D8A83F-88DF-120F-D2ED-0B1E49BB2ECD}"/>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5" name="Isosceles Triangle 204">
              <a:extLst>
                <a:ext uri="{FF2B5EF4-FFF2-40B4-BE49-F238E27FC236}">
                  <a16:creationId xmlns:a16="http://schemas.microsoft.com/office/drawing/2014/main" id="{70E737D9-58DD-6180-D993-991B3809E4F9}"/>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6" name="Group 205">
            <a:extLst>
              <a:ext uri="{FF2B5EF4-FFF2-40B4-BE49-F238E27FC236}">
                <a16:creationId xmlns:a16="http://schemas.microsoft.com/office/drawing/2014/main" id="{80F56E41-2043-68A1-5181-1F4AAFE4288B}"/>
              </a:ext>
            </a:extLst>
          </p:cNvPr>
          <p:cNvGrpSpPr/>
          <p:nvPr/>
        </p:nvGrpSpPr>
        <p:grpSpPr>
          <a:xfrm>
            <a:off x="10861950" y="5876100"/>
            <a:ext cx="133349" cy="607706"/>
            <a:chOff x="7748843" y="4872038"/>
            <a:chExt cx="133349" cy="523875"/>
          </a:xfrm>
        </p:grpSpPr>
        <p:cxnSp>
          <p:nvCxnSpPr>
            <p:cNvPr id="207" name="Straight Connector 206">
              <a:extLst>
                <a:ext uri="{FF2B5EF4-FFF2-40B4-BE49-F238E27FC236}">
                  <a16:creationId xmlns:a16="http://schemas.microsoft.com/office/drawing/2014/main" id="{C02E3F9C-B579-5B20-9774-81592B42146A}"/>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8" name="Isosceles Triangle 207">
              <a:extLst>
                <a:ext uri="{FF2B5EF4-FFF2-40B4-BE49-F238E27FC236}">
                  <a16:creationId xmlns:a16="http://schemas.microsoft.com/office/drawing/2014/main" id="{61849C90-6FA7-231B-EB97-8C296CC39B89}"/>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9" name="Group 208">
            <a:extLst>
              <a:ext uri="{FF2B5EF4-FFF2-40B4-BE49-F238E27FC236}">
                <a16:creationId xmlns:a16="http://schemas.microsoft.com/office/drawing/2014/main" id="{7F4E81DA-BC00-4586-6976-3EA046802D6C}"/>
              </a:ext>
            </a:extLst>
          </p:cNvPr>
          <p:cNvGrpSpPr/>
          <p:nvPr/>
        </p:nvGrpSpPr>
        <p:grpSpPr>
          <a:xfrm rot="10800000">
            <a:off x="8171195" y="3643361"/>
            <a:ext cx="133349" cy="607706"/>
            <a:chOff x="7748843" y="4872038"/>
            <a:chExt cx="133349" cy="523875"/>
          </a:xfrm>
        </p:grpSpPr>
        <p:cxnSp>
          <p:nvCxnSpPr>
            <p:cNvPr id="210" name="Straight Connector 209">
              <a:extLst>
                <a:ext uri="{FF2B5EF4-FFF2-40B4-BE49-F238E27FC236}">
                  <a16:creationId xmlns:a16="http://schemas.microsoft.com/office/drawing/2014/main" id="{E09CB2E9-1FE9-4232-35E1-B17806D75477}"/>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1" name="Isosceles Triangle 210">
              <a:extLst>
                <a:ext uri="{FF2B5EF4-FFF2-40B4-BE49-F238E27FC236}">
                  <a16:creationId xmlns:a16="http://schemas.microsoft.com/office/drawing/2014/main" id="{CA494B0D-7E7B-70E8-4F72-CF317260425F}"/>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2" name="Group 211">
            <a:extLst>
              <a:ext uri="{FF2B5EF4-FFF2-40B4-BE49-F238E27FC236}">
                <a16:creationId xmlns:a16="http://schemas.microsoft.com/office/drawing/2014/main" id="{CE475F8A-F24E-41EA-44F2-F86EDEDE0B5B}"/>
              </a:ext>
            </a:extLst>
          </p:cNvPr>
          <p:cNvGrpSpPr/>
          <p:nvPr/>
        </p:nvGrpSpPr>
        <p:grpSpPr>
          <a:xfrm rot="10800000">
            <a:off x="9448243" y="3657672"/>
            <a:ext cx="133349" cy="607706"/>
            <a:chOff x="7748843" y="4872038"/>
            <a:chExt cx="133349" cy="523875"/>
          </a:xfrm>
        </p:grpSpPr>
        <p:cxnSp>
          <p:nvCxnSpPr>
            <p:cNvPr id="213" name="Straight Connector 212">
              <a:extLst>
                <a:ext uri="{FF2B5EF4-FFF2-40B4-BE49-F238E27FC236}">
                  <a16:creationId xmlns:a16="http://schemas.microsoft.com/office/drawing/2014/main" id="{F10C13D3-8486-AFBD-BFE4-A5545E18E9A4}"/>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4" name="Isosceles Triangle 213">
              <a:extLst>
                <a:ext uri="{FF2B5EF4-FFF2-40B4-BE49-F238E27FC236}">
                  <a16:creationId xmlns:a16="http://schemas.microsoft.com/office/drawing/2014/main" id="{324094B6-4623-C25D-7792-0BBC01CAE37A}"/>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5" name="Group 214">
            <a:extLst>
              <a:ext uri="{FF2B5EF4-FFF2-40B4-BE49-F238E27FC236}">
                <a16:creationId xmlns:a16="http://schemas.microsoft.com/office/drawing/2014/main" id="{FDA610D5-BE0D-A7F9-9A51-5DECE5053D40}"/>
              </a:ext>
            </a:extLst>
          </p:cNvPr>
          <p:cNvGrpSpPr/>
          <p:nvPr/>
        </p:nvGrpSpPr>
        <p:grpSpPr>
          <a:xfrm rot="10800000">
            <a:off x="10722493" y="3663308"/>
            <a:ext cx="133349" cy="607706"/>
            <a:chOff x="7748843" y="4872038"/>
            <a:chExt cx="133349" cy="523875"/>
          </a:xfrm>
        </p:grpSpPr>
        <p:cxnSp>
          <p:nvCxnSpPr>
            <p:cNvPr id="216" name="Straight Connector 215">
              <a:extLst>
                <a:ext uri="{FF2B5EF4-FFF2-40B4-BE49-F238E27FC236}">
                  <a16:creationId xmlns:a16="http://schemas.microsoft.com/office/drawing/2014/main" id="{D25D02BF-4E86-CCDC-815D-A78512F7A10E}"/>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7" name="Isosceles Triangle 216">
              <a:extLst>
                <a:ext uri="{FF2B5EF4-FFF2-40B4-BE49-F238E27FC236}">
                  <a16:creationId xmlns:a16="http://schemas.microsoft.com/office/drawing/2014/main" id="{CCE5890A-E580-5FE0-9AD6-255C0DE3778A}"/>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8" name="Group 217">
            <a:extLst>
              <a:ext uri="{FF2B5EF4-FFF2-40B4-BE49-F238E27FC236}">
                <a16:creationId xmlns:a16="http://schemas.microsoft.com/office/drawing/2014/main" id="{7E006D0A-0FD1-5F3D-E3C5-F9C07E870DB5}"/>
              </a:ext>
            </a:extLst>
          </p:cNvPr>
          <p:cNvGrpSpPr/>
          <p:nvPr/>
        </p:nvGrpSpPr>
        <p:grpSpPr>
          <a:xfrm rot="10800000">
            <a:off x="8171194" y="5776498"/>
            <a:ext cx="133349" cy="607706"/>
            <a:chOff x="7748843" y="4872038"/>
            <a:chExt cx="133349" cy="523875"/>
          </a:xfrm>
        </p:grpSpPr>
        <p:cxnSp>
          <p:nvCxnSpPr>
            <p:cNvPr id="219" name="Straight Connector 218">
              <a:extLst>
                <a:ext uri="{FF2B5EF4-FFF2-40B4-BE49-F238E27FC236}">
                  <a16:creationId xmlns:a16="http://schemas.microsoft.com/office/drawing/2014/main" id="{22D79E38-69E5-0143-1E1F-65CDE7FA0343}"/>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0" name="Isosceles Triangle 219">
              <a:extLst>
                <a:ext uri="{FF2B5EF4-FFF2-40B4-BE49-F238E27FC236}">
                  <a16:creationId xmlns:a16="http://schemas.microsoft.com/office/drawing/2014/main" id="{B3E1527B-F268-B66F-5BCD-F2A07A962AFE}"/>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1" name="Group 220">
            <a:extLst>
              <a:ext uri="{FF2B5EF4-FFF2-40B4-BE49-F238E27FC236}">
                <a16:creationId xmlns:a16="http://schemas.microsoft.com/office/drawing/2014/main" id="{DAA5EFB1-1700-970B-D2D2-1E10BEEC158B}"/>
              </a:ext>
            </a:extLst>
          </p:cNvPr>
          <p:cNvGrpSpPr/>
          <p:nvPr/>
        </p:nvGrpSpPr>
        <p:grpSpPr>
          <a:xfrm rot="10800000">
            <a:off x="9448242" y="5790809"/>
            <a:ext cx="133349" cy="607706"/>
            <a:chOff x="7748843" y="4872038"/>
            <a:chExt cx="133349" cy="523875"/>
          </a:xfrm>
        </p:grpSpPr>
        <p:cxnSp>
          <p:nvCxnSpPr>
            <p:cNvPr id="222" name="Straight Connector 221">
              <a:extLst>
                <a:ext uri="{FF2B5EF4-FFF2-40B4-BE49-F238E27FC236}">
                  <a16:creationId xmlns:a16="http://schemas.microsoft.com/office/drawing/2014/main" id="{33C06541-7077-A31A-8FD0-A5D081D7C03A}"/>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3" name="Isosceles Triangle 222">
              <a:extLst>
                <a:ext uri="{FF2B5EF4-FFF2-40B4-BE49-F238E27FC236}">
                  <a16:creationId xmlns:a16="http://schemas.microsoft.com/office/drawing/2014/main" id="{68790EE7-05D3-40BE-5F86-1B17CE5A869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4" name="Group 223">
            <a:extLst>
              <a:ext uri="{FF2B5EF4-FFF2-40B4-BE49-F238E27FC236}">
                <a16:creationId xmlns:a16="http://schemas.microsoft.com/office/drawing/2014/main" id="{86F8FD4C-AE40-6571-228D-7F9237CFFCC5}"/>
              </a:ext>
            </a:extLst>
          </p:cNvPr>
          <p:cNvGrpSpPr/>
          <p:nvPr/>
        </p:nvGrpSpPr>
        <p:grpSpPr>
          <a:xfrm rot="10800000">
            <a:off x="10722492" y="5796445"/>
            <a:ext cx="133349" cy="607706"/>
            <a:chOff x="7748843" y="4872038"/>
            <a:chExt cx="133349" cy="523875"/>
          </a:xfrm>
        </p:grpSpPr>
        <p:cxnSp>
          <p:nvCxnSpPr>
            <p:cNvPr id="225" name="Straight Connector 224">
              <a:extLst>
                <a:ext uri="{FF2B5EF4-FFF2-40B4-BE49-F238E27FC236}">
                  <a16:creationId xmlns:a16="http://schemas.microsoft.com/office/drawing/2014/main" id="{38D809BE-9EBE-2CA9-D4A5-CB30D678512E}"/>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6" name="Isosceles Triangle 225">
              <a:extLst>
                <a:ext uri="{FF2B5EF4-FFF2-40B4-BE49-F238E27FC236}">
                  <a16:creationId xmlns:a16="http://schemas.microsoft.com/office/drawing/2014/main" id="{01C2BEE1-3099-E549-F00A-B1D4502740BD}"/>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27" name="Straight Connector 226">
            <a:extLst>
              <a:ext uri="{FF2B5EF4-FFF2-40B4-BE49-F238E27FC236}">
                <a16:creationId xmlns:a16="http://schemas.microsoft.com/office/drawing/2014/main" id="{5BEBAE8D-8561-7207-D8D1-141C5D3E635A}"/>
              </a:ext>
            </a:extLst>
          </p:cNvPr>
          <p:cNvCxnSpPr>
            <a:cxnSpLocks/>
          </p:cNvCxnSpPr>
          <p:nvPr/>
        </p:nvCxnSpPr>
        <p:spPr>
          <a:xfrm>
            <a:off x="6382590" y="4251067"/>
            <a:ext cx="53149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160D4C8B-C429-4DB4-1359-BB200A248089}"/>
              </a:ext>
            </a:extLst>
          </p:cNvPr>
          <p:cNvCxnSpPr>
            <a:cxnSpLocks/>
          </p:cNvCxnSpPr>
          <p:nvPr/>
        </p:nvCxnSpPr>
        <p:spPr>
          <a:xfrm flipV="1">
            <a:off x="6382590" y="3521718"/>
            <a:ext cx="0" cy="2912367"/>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8FE5F88B-6627-A482-A33B-4086C48B7B83}"/>
              </a:ext>
            </a:extLst>
          </p:cNvPr>
          <p:cNvCxnSpPr>
            <a:cxnSpLocks/>
          </p:cNvCxnSpPr>
          <p:nvPr/>
        </p:nvCxnSpPr>
        <p:spPr>
          <a:xfrm>
            <a:off x="6382590" y="2018029"/>
            <a:ext cx="0" cy="1503689"/>
          </a:xfrm>
          <a:prstGeom prst="line">
            <a:avLst/>
          </a:prstGeom>
          <a:ln w="571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B6D0414A-5CA5-C05A-ECC5-EC259DF29F7D}"/>
              </a:ext>
            </a:extLst>
          </p:cNvPr>
          <p:cNvCxnSpPr>
            <a:cxnSpLocks/>
          </p:cNvCxnSpPr>
          <p:nvPr/>
        </p:nvCxnSpPr>
        <p:spPr>
          <a:xfrm flipV="1">
            <a:off x="6382590" y="788669"/>
            <a:ext cx="0" cy="122936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1F79989C-0DA0-9F9B-48C1-8CB898CDB5E6}"/>
              </a:ext>
            </a:extLst>
          </p:cNvPr>
          <p:cNvCxnSpPr>
            <a:cxnSpLocks/>
          </p:cNvCxnSpPr>
          <p:nvPr/>
        </p:nvCxnSpPr>
        <p:spPr>
          <a:xfrm>
            <a:off x="5263720" y="788669"/>
            <a:ext cx="111887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1CE51A45-CE66-49BF-0A21-50D6082CDD06}"/>
              </a:ext>
            </a:extLst>
          </p:cNvPr>
          <p:cNvCxnSpPr>
            <a:cxnSpLocks/>
          </p:cNvCxnSpPr>
          <p:nvPr/>
        </p:nvCxnSpPr>
        <p:spPr>
          <a:xfrm>
            <a:off x="5263720" y="788669"/>
            <a:ext cx="0" cy="500214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2CC6133C-6013-9E9D-EA43-50812763122D}"/>
              </a:ext>
            </a:extLst>
          </p:cNvPr>
          <p:cNvCxnSpPr>
            <a:cxnSpLocks/>
          </p:cNvCxnSpPr>
          <p:nvPr/>
        </p:nvCxnSpPr>
        <p:spPr>
          <a:xfrm flipH="1">
            <a:off x="6860051" y="2018029"/>
            <a:ext cx="1" cy="565151"/>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5A6FA12E-BB8A-B36D-DD55-B1AC685C42C4}"/>
              </a:ext>
            </a:extLst>
          </p:cNvPr>
          <p:cNvCxnSpPr>
            <a:cxnSpLocks/>
          </p:cNvCxnSpPr>
          <p:nvPr/>
        </p:nvCxnSpPr>
        <p:spPr>
          <a:xfrm flipH="1">
            <a:off x="6860051" y="1620552"/>
            <a:ext cx="1" cy="397477"/>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4E1A607-C60B-8906-C012-EF9A79F16CDB}"/>
              </a:ext>
            </a:extLst>
          </p:cNvPr>
          <p:cNvCxnSpPr>
            <a:cxnSpLocks/>
          </p:cNvCxnSpPr>
          <p:nvPr/>
        </p:nvCxnSpPr>
        <p:spPr>
          <a:xfrm flipH="1">
            <a:off x="5588840" y="1620552"/>
            <a:ext cx="1271212"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83078699-3496-F1BD-2CB6-46EC92108CED}"/>
              </a:ext>
            </a:extLst>
          </p:cNvPr>
          <p:cNvCxnSpPr>
            <a:cxnSpLocks/>
          </p:cNvCxnSpPr>
          <p:nvPr/>
        </p:nvCxnSpPr>
        <p:spPr>
          <a:xfrm flipV="1">
            <a:off x="5588840" y="1620552"/>
            <a:ext cx="0" cy="4678521"/>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35C0F8A-7530-50C6-1018-7B6F48590744}"/>
              </a:ext>
            </a:extLst>
          </p:cNvPr>
          <p:cNvCxnSpPr>
            <a:cxnSpLocks/>
          </p:cNvCxnSpPr>
          <p:nvPr/>
        </p:nvCxnSpPr>
        <p:spPr>
          <a:xfrm flipH="1" flipV="1">
            <a:off x="4880495" y="6299073"/>
            <a:ext cx="706302" cy="5636"/>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C35AB367-6A09-DC91-5522-4C9301173BFC}"/>
              </a:ext>
            </a:extLst>
          </p:cNvPr>
          <p:cNvCxnSpPr>
            <a:cxnSpLocks/>
          </p:cNvCxnSpPr>
          <p:nvPr/>
        </p:nvCxnSpPr>
        <p:spPr>
          <a:xfrm flipH="1">
            <a:off x="6382590" y="4290961"/>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13C4C8E-7CBB-32B8-B1D9-5432F0636EDF}"/>
              </a:ext>
            </a:extLst>
          </p:cNvPr>
          <p:cNvCxnSpPr>
            <a:cxnSpLocks/>
          </p:cNvCxnSpPr>
          <p:nvPr/>
        </p:nvCxnSpPr>
        <p:spPr>
          <a:xfrm>
            <a:off x="4756670" y="5797804"/>
            <a:ext cx="499785"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0661622-8756-DA7A-B099-D331885F35A0}"/>
              </a:ext>
            </a:extLst>
          </p:cNvPr>
          <p:cNvCxnSpPr>
            <a:cxnSpLocks/>
          </p:cNvCxnSpPr>
          <p:nvPr/>
        </p:nvCxnSpPr>
        <p:spPr>
          <a:xfrm flipH="1" flipV="1">
            <a:off x="3876051" y="767271"/>
            <a:ext cx="4323" cy="1673956"/>
          </a:xfrm>
          <a:prstGeom prst="line">
            <a:avLst/>
          </a:prstGeom>
          <a:ln w="10795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1" name="Rectangle: Rounded Corners 240">
            <a:extLst>
              <a:ext uri="{FF2B5EF4-FFF2-40B4-BE49-F238E27FC236}">
                <a16:creationId xmlns:a16="http://schemas.microsoft.com/office/drawing/2014/main" id="{1532D5E7-F7CE-CAA3-3B43-262B56AECDB3}"/>
              </a:ext>
            </a:extLst>
          </p:cNvPr>
          <p:cNvSpPr/>
          <p:nvPr/>
        </p:nvSpPr>
        <p:spPr>
          <a:xfrm>
            <a:off x="2896444" y="2428874"/>
            <a:ext cx="1981249" cy="4137836"/>
          </a:xfrm>
          <a:prstGeom prst="roundRect">
            <a:avLst>
              <a:gd name="adj" fmla="val 4313"/>
            </a:avLst>
          </a:pr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42" name="Straight Connector 241">
            <a:extLst>
              <a:ext uri="{FF2B5EF4-FFF2-40B4-BE49-F238E27FC236}">
                <a16:creationId xmlns:a16="http://schemas.microsoft.com/office/drawing/2014/main" id="{A6F414AD-00F9-922C-ED9B-4266F14FE955}"/>
              </a:ext>
            </a:extLst>
          </p:cNvPr>
          <p:cNvCxnSpPr>
            <a:cxnSpLocks/>
          </p:cNvCxnSpPr>
          <p:nvPr/>
        </p:nvCxnSpPr>
        <p:spPr>
          <a:xfrm flipV="1">
            <a:off x="6382590" y="6382043"/>
            <a:ext cx="5314950" cy="2162"/>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F56DB01-C460-29B5-79A8-E287A4A7DF65}"/>
              </a:ext>
            </a:extLst>
          </p:cNvPr>
          <p:cNvCxnSpPr>
            <a:cxnSpLocks/>
          </p:cNvCxnSpPr>
          <p:nvPr/>
        </p:nvCxnSpPr>
        <p:spPr>
          <a:xfrm flipH="1">
            <a:off x="6382590" y="6434086"/>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7BBD3B14-623C-3744-15F9-90F42C2D9EB8}"/>
              </a:ext>
            </a:extLst>
          </p:cNvPr>
          <p:cNvCxnSpPr>
            <a:cxnSpLocks/>
          </p:cNvCxnSpPr>
          <p:nvPr/>
        </p:nvCxnSpPr>
        <p:spPr>
          <a:xfrm flipV="1">
            <a:off x="6382590" y="4290961"/>
            <a:ext cx="0" cy="2143125"/>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FB386EE-DA73-050F-B166-905556BEE050}"/>
              </a:ext>
            </a:extLst>
          </p:cNvPr>
          <p:cNvCxnSpPr>
            <a:cxnSpLocks/>
          </p:cNvCxnSpPr>
          <p:nvPr/>
        </p:nvCxnSpPr>
        <p:spPr>
          <a:xfrm flipH="1">
            <a:off x="4880495" y="6302882"/>
            <a:ext cx="706302"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877A7C46-7493-EAB6-62F8-37302BC2FA0B}"/>
              </a:ext>
            </a:extLst>
          </p:cNvPr>
          <p:cNvCxnSpPr>
            <a:cxnSpLocks/>
          </p:cNvCxnSpPr>
          <p:nvPr/>
        </p:nvCxnSpPr>
        <p:spPr>
          <a:xfrm>
            <a:off x="5587517" y="1617153"/>
            <a:ext cx="0" cy="4660812"/>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7D586135-F3D3-5AD8-F330-BEA0E4EBEDD5}"/>
              </a:ext>
            </a:extLst>
          </p:cNvPr>
          <p:cNvCxnSpPr>
            <a:cxnSpLocks/>
          </p:cNvCxnSpPr>
          <p:nvPr/>
        </p:nvCxnSpPr>
        <p:spPr>
          <a:xfrm>
            <a:off x="5586797" y="1620963"/>
            <a:ext cx="1273254"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FF959372-CFE7-45CD-CEC7-7B02AA607C05}"/>
              </a:ext>
            </a:extLst>
          </p:cNvPr>
          <p:cNvCxnSpPr>
            <a:cxnSpLocks/>
          </p:cNvCxnSpPr>
          <p:nvPr/>
        </p:nvCxnSpPr>
        <p:spPr>
          <a:xfrm>
            <a:off x="6860051" y="1638300"/>
            <a:ext cx="0" cy="379729"/>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5359240-EA51-AED0-CCEE-25BD9B573313}"/>
              </a:ext>
            </a:extLst>
          </p:cNvPr>
          <p:cNvCxnSpPr>
            <a:cxnSpLocks/>
          </p:cNvCxnSpPr>
          <p:nvPr/>
        </p:nvCxnSpPr>
        <p:spPr>
          <a:xfrm>
            <a:off x="6860051" y="2018029"/>
            <a:ext cx="0" cy="540796"/>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E79BCB04-7B84-7D11-F210-E525B1020A5A}"/>
              </a:ext>
            </a:extLst>
          </p:cNvPr>
          <p:cNvCxnSpPr>
            <a:cxnSpLocks/>
          </p:cNvCxnSpPr>
          <p:nvPr/>
        </p:nvCxnSpPr>
        <p:spPr>
          <a:xfrm>
            <a:off x="6868091" y="2558825"/>
            <a:ext cx="438424" cy="0"/>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06148832-FDCB-376C-C3B9-F68D5EF37ED8}"/>
              </a:ext>
            </a:extLst>
          </p:cNvPr>
          <p:cNvCxnSpPr>
            <a:cxnSpLocks/>
          </p:cNvCxnSpPr>
          <p:nvPr/>
        </p:nvCxnSpPr>
        <p:spPr>
          <a:xfrm flipV="1">
            <a:off x="7266622" y="2558825"/>
            <a:ext cx="0" cy="927324"/>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C72F616-9005-F20B-7D40-229BC0AD43CC}"/>
              </a:ext>
            </a:extLst>
          </p:cNvPr>
          <p:cNvCxnSpPr>
            <a:cxnSpLocks/>
          </p:cNvCxnSpPr>
          <p:nvPr/>
        </p:nvCxnSpPr>
        <p:spPr>
          <a:xfrm flipV="1">
            <a:off x="7275953" y="3486148"/>
            <a:ext cx="0" cy="2947937"/>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3" name="Flowchart: Summing Junction 252">
            <a:extLst>
              <a:ext uri="{FF2B5EF4-FFF2-40B4-BE49-F238E27FC236}">
                <a16:creationId xmlns:a16="http://schemas.microsoft.com/office/drawing/2014/main" id="{571E38DC-DA96-5C68-98FE-B2B39FAAA9AC}"/>
              </a:ext>
            </a:extLst>
          </p:cNvPr>
          <p:cNvSpPr/>
          <p:nvPr/>
        </p:nvSpPr>
        <p:spPr>
          <a:xfrm>
            <a:off x="7004412" y="4580311"/>
            <a:ext cx="528006" cy="528006"/>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A6863863-D976-F98B-16FD-62E3C7843ADD}"/>
              </a:ext>
            </a:extLst>
          </p:cNvPr>
          <p:cNvCxnSpPr>
            <a:cxnSpLocks/>
          </p:cNvCxnSpPr>
          <p:nvPr/>
        </p:nvCxnSpPr>
        <p:spPr>
          <a:xfrm flipH="1">
            <a:off x="6382590" y="6434085"/>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8745F646-B680-E817-572C-A6A87C47E497}"/>
              </a:ext>
            </a:extLst>
          </p:cNvPr>
          <p:cNvCxnSpPr>
            <a:cxnSpLocks/>
          </p:cNvCxnSpPr>
          <p:nvPr/>
        </p:nvCxnSpPr>
        <p:spPr>
          <a:xfrm flipH="1">
            <a:off x="6382590" y="4290961"/>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998F93CE-9851-01C6-6AF9-DC76121BA5A4}"/>
              </a:ext>
            </a:extLst>
          </p:cNvPr>
          <p:cNvCxnSpPr>
            <a:cxnSpLocks/>
          </p:cNvCxnSpPr>
          <p:nvPr/>
        </p:nvCxnSpPr>
        <p:spPr>
          <a:xfrm flipV="1">
            <a:off x="6382590" y="4290961"/>
            <a:ext cx="0" cy="2143125"/>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57" name="Group 256">
            <a:extLst>
              <a:ext uri="{FF2B5EF4-FFF2-40B4-BE49-F238E27FC236}">
                <a16:creationId xmlns:a16="http://schemas.microsoft.com/office/drawing/2014/main" id="{D2876E09-F18B-E07F-1BD4-C25D782A0CE7}"/>
              </a:ext>
            </a:extLst>
          </p:cNvPr>
          <p:cNvGrpSpPr/>
          <p:nvPr/>
        </p:nvGrpSpPr>
        <p:grpSpPr>
          <a:xfrm>
            <a:off x="8304543" y="3683255"/>
            <a:ext cx="133349" cy="607706"/>
            <a:chOff x="7748843" y="4872038"/>
            <a:chExt cx="133349" cy="523875"/>
          </a:xfrm>
          <a:solidFill>
            <a:srgbClr val="FFC000"/>
          </a:solidFill>
        </p:grpSpPr>
        <p:cxnSp>
          <p:nvCxnSpPr>
            <p:cNvPr id="258" name="Straight Connector 257">
              <a:extLst>
                <a:ext uri="{FF2B5EF4-FFF2-40B4-BE49-F238E27FC236}">
                  <a16:creationId xmlns:a16="http://schemas.microsoft.com/office/drawing/2014/main" id="{820C6A80-E39B-55CF-4843-06F01A28D480}"/>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9" name="Isosceles Triangle 258">
              <a:extLst>
                <a:ext uri="{FF2B5EF4-FFF2-40B4-BE49-F238E27FC236}">
                  <a16:creationId xmlns:a16="http://schemas.microsoft.com/office/drawing/2014/main" id="{02D0B7C9-D662-4D3B-342A-BAAB190E92AF}"/>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60" name="Group 259">
            <a:extLst>
              <a:ext uri="{FF2B5EF4-FFF2-40B4-BE49-F238E27FC236}">
                <a16:creationId xmlns:a16="http://schemas.microsoft.com/office/drawing/2014/main" id="{175BF8F8-CA15-D8DB-F7B3-50850112FB86}"/>
              </a:ext>
            </a:extLst>
          </p:cNvPr>
          <p:cNvGrpSpPr/>
          <p:nvPr/>
        </p:nvGrpSpPr>
        <p:grpSpPr>
          <a:xfrm>
            <a:off x="9578794" y="3732976"/>
            <a:ext cx="133349" cy="607706"/>
            <a:chOff x="7748843" y="4872038"/>
            <a:chExt cx="133349" cy="523875"/>
          </a:xfrm>
          <a:solidFill>
            <a:srgbClr val="FFC000"/>
          </a:solidFill>
        </p:grpSpPr>
        <p:cxnSp>
          <p:nvCxnSpPr>
            <p:cNvPr id="261" name="Straight Connector 260">
              <a:extLst>
                <a:ext uri="{FF2B5EF4-FFF2-40B4-BE49-F238E27FC236}">
                  <a16:creationId xmlns:a16="http://schemas.microsoft.com/office/drawing/2014/main" id="{BC68D2A8-8CF0-2AC4-5294-486BF22CFCD1}"/>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2" name="Isosceles Triangle 261">
              <a:extLst>
                <a:ext uri="{FF2B5EF4-FFF2-40B4-BE49-F238E27FC236}">
                  <a16:creationId xmlns:a16="http://schemas.microsoft.com/office/drawing/2014/main" id="{8B1F70AC-0AF9-DAB4-9E7C-28BBE4F8308F}"/>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63" name="Group 262">
            <a:extLst>
              <a:ext uri="{FF2B5EF4-FFF2-40B4-BE49-F238E27FC236}">
                <a16:creationId xmlns:a16="http://schemas.microsoft.com/office/drawing/2014/main" id="{72B7FCD9-F878-CB58-AA0C-6E27CEEA6847}"/>
              </a:ext>
            </a:extLst>
          </p:cNvPr>
          <p:cNvGrpSpPr/>
          <p:nvPr/>
        </p:nvGrpSpPr>
        <p:grpSpPr>
          <a:xfrm>
            <a:off x="10872093" y="3732976"/>
            <a:ext cx="133349" cy="607706"/>
            <a:chOff x="7748843" y="4872038"/>
            <a:chExt cx="133349" cy="523875"/>
          </a:xfrm>
          <a:solidFill>
            <a:srgbClr val="FFC000"/>
          </a:solidFill>
        </p:grpSpPr>
        <p:cxnSp>
          <p:nvCxnSpPr>
            <p:cNvPr id="264" name="Straight Connector 263">
              <a:extLst>
                <a:ext uri="{FF2B5EF4-FFF2-40B4-BE49-F238E27FC236}">
                  <a16:creationId xmlns:a16="http://schemas.microsoft.com/office/drawing/2014/main" id="{022F944C-4A10-071E-D0DF-83D5F6BB002F}"/>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5" name="Isosceles Triangle 264">
              <a:extLst>
                <a:ext uri="{FF2B5EF4-FFF2-40B4-BE49-F238E27FC236}">
                  <a16:creationId xmlns:a16="http://schemas.microsoft.com/office/drawing/2014/main" id="{5849BF2F-3E03-E611-BDA0-91570D60DE86}"/>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66" name="Group 265">
            <a:extLst>
              <a:ext uri="{FF2B5EF4-FFF2-40B4-BE49-F238E27FC236}">
                <a16:creationId xmlns:a16="http://schemas.microsoft.com/office/drawing/2014/main" id="{50199DED-FBE8-04F2-39A7-880EFC770273}"/>
              </a:ext>
            </a:extLst>
          </p:cNvPr>
          <p:cNvGrpSpPr/>
          <p:nvPr/>
        </p:nvGrpSpPr>
        <p:grpSpPr>
          <a:xfrm>
            <a:off x="8294400" y="5826379"/>
            <a:ext cx="133349" cy="607706"/>
            <a:chOff x="7748843" y="4872038"/>
            <a:chExt cx="133349" cy="523875"/>
          </a:xfrm>
          <a:solidFill>
            <a:srgbClr val="FFC000"/>
          </a:solidFill>
        </p:grpSpPr>
        <p:cxnSp>
          <p:nvCxnSpPr>
            <p:cNvPr id="267" name="Straight Connector 266">
              <a:extLst>
                <a:ext uri="{FF2B5EF4-FFF2-40B4-BE49-F238E27FC236}">
                  <a16:creationId xmlns:a16="http://schemas.microsoft.com/office/drawing/2014/main" id="{585BF691-05F4-D9FB-EF62-6D3ABA05B18C}"/>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8" name="Isosceles Triangle 267">
              <a:extLst>
                <a:ext uri="{FF2B5EF4-FFF2-40B4-BE49-F238E27FC236}">
                  <a16:creationId xmlns:a16="http://schemas.microsoft.com/office/drawing/2014/main" id="{BCB6DB21-F783-AE8B-D9B9-BA97791902F4}"/>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69" name="Group 268">
            <a:extLst>
              <a:ext uri="{FF2B5EF4-FFF2-40B4-BE49-F238E27FC236}">
                <a16:creationId xmlns:a16="http://schemas.microsoft.com/office/drawing/2014/main" id="{FBBD4B7F-865C-F18B-A1E1-89ABF30CB640}"/>
              </a:ext>
            </a:extLst>
          </p:cNvPr>
          <p:cNvGrpSpPr/>
          <p:nvPr/>
        </p:nvGrpSpPr>
        <p:grpSpPr>
          <a:xfrm>
            <a:off x="9568651" y="5876100"/>
            <a:ext cx="133349" cy="607706"/>
            <a:chOff x="7748843" y="4872038"/>
            <a:chExt cx="133349" cy="523875"/>
          </a:xfrm>
          <a:solidFill>
            <a:srgbClr val="FFC000"/>
          </a:solidFill>
        </p:grpSpPr>
        <p:cxnSp>
          <p:nvCxnSpPr>
            <p:cNvPr id="270" name="Straight Connector 269">
              <a:extLst>
                <a:ext uri="{FF2B5EF4-FFF2-40B4-BE49-F238E27FC236}">
                  <a16:creationId xmlns:a16="http://schemas.microsoft.com/office/drawing/2014/main" id="{8600D6CD-4B8B-ACC0-51BB-8730A45FAA15}"/>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1" name="Isosceles Triangle 270">
              <a:extLst>
                <a:ext uri="{FF2B5EF4-FFF2-40B4-BE49-F238E27FC236}">
                  <a16:creationId xmlns:a16="http://schemas.microsoft.com/office/drawing/2014/main" id="{614F1420-EFB4-0F98-CF32-57B00DB6816F}"/>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72" name="Group 271">
            <a:extLst>
              <a:ext uri="{FF2B5EF4-FFF2-40B4-BE49-F238E27FC236}">
                <a16:creationId xmlns:a16="http://schemas.microsoft.com/office/drawing/2014/main" id="{03C5CD78-7D14-69A6-EF19-CFC4B2B67F52}"/>
              </a:ext>
            </a:extLst>
          </p:cNvPr>
          <p:cNvGrpSpPr/>
          <p:nvPr/>
        </p:nvGrpSpPr>
        <p:grpSpPr>
          <a:xfrm>
            <a:off x="10861950" y="5876100"/>
            <a:ext cx="133349" cy="607706"/>
            <a:chOff x="7748843" y="4872038"/>
            <a:chExt cx="133349" cy="523875"/>
          </a:xfrm>
          <a:solidFill>
            <a:srgbClr val="FFC000"/>
          </a:solidFill>
        </p:grpSpPr>
        <p:cxnSp>
          <p:nvCxnSpPr>
            <p:cNvPr id="273" name="Straight Connector 272">
              <a:extLst>
                <a:ext uri="{FF2B5EF4-FFF2-40B4-BE49-F238E27FC236}">
                  <a16:creationId xmlns:a16="http://schemas.microsoft.com/office/drawing/2014/main" id="{41F62742-31FD-7599-9EA3-F767B5F8A33D}"/>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4" name="Isosceles Triangle 273">
              <a:extLst>
                <a:ext uri="{FF2B5EF4-FFF2-40B4-BE49-F238E27FC236}">
                  <a16:creationId xmlns:a16="http://schemas.microsoft.com/office/drawing/2014/main" id="{097B01F2-E9D2-8BBA-A9B0-8DB571728932}"/>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5" name="TextBox 274">
            <a:extLst>
              <a:ext uri="{FF2B5EF4-FFF2-40B4-BE49-F238E27FC236}">
                <a16:creationId xmlns:a16="http://schemas.microsoft.com/office/drawing/2014/main" id="{395F22E6-3B71-2508-4D20-9CEE4BD9CDC5}"/>
              </a:ext>
            </a:extLst>
          </p:cNvPr>
          <p:cNvSpPr txBox="1"/>
          <p:nvPr/>
        </p:nvSpPr>
        <p:spPr>
          <a:xfrm>
            <a:off x="7200433" y="887808"/>
            <a:ext cx="208375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Storage Tank Return</a:t>
            </a:r>
          </a:p>
        </p:txBody>
      </p:sp>
      <p:sp>
        <p:nvSpPr>
          <p:cNvPr id="118" name="Callout: Bent Line 117">
            <a:extLst>
              <a:ext uri="{FF2B5EF4-FFF2-40B4-BE49-F238E27FC236}">
                <a16:creationId xmlns:a16="http://schemas.microsoft.com/office/drawing/2014/main" id="{B4FEA16E-6388-2890-887C-D155E1442AFF}"/>
              </a:ext>
            </a:extLst>
          </p:cNvPr>
          <p:cNvSpPr/>
          <p:nvPr/>
        </p:nvSpPr>
        <p:spPr>
          <a:xfrm>
            <a:off x="10037159" y="4631245"/>
            <a:ext cx="2072978" cy="946226"/>
          </a:xfrm>
          <a:prstGeom prst="borderCallout2">
            <a:avLst>
              <a:gd name="adj1" fmla="val 26614"/>
              <a:gd name="adj2" fmla="val -1444"/>
              <a:gd name="adj3" fmla="val 11618"/>
              <a:gd name="adj4" fmla="val -24074"/>
              <a:gd name="adj5" fmla="val 18767"/>
              <a:gd name="adj6" fmla="val -117433"/>
            </a:avLst>
          </a:prstGeom>
          <a:solidFill>
            <a:srgbClr val="FFC000"/>
          </a:solidFill>
          <a:ln w="38100" cap="rnd">
            <a:solidFill>
              <a:srgbClr val="FFC000"/>
            </a:solidFill>
            <a:headEnd type="none" w="med" len="med"/>
            <a:tailEnd type="triangle" w="med" len="med"/>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63500" dist="38100" dir="2700000" algn="tl" rotWithShape="0">
                    <a:prstClr val="black">
                      <a:alpha val="40000"/>
                    </a:prstClr>
                  </a:outerShdw>
                </a:effectLst>
                <a:uLnTx/>
                <a:uFillTx/>
                <a:latin typeface="Calibri" panose="020F0502020204030204"/>
                <a:ea typeface="+mn-ea"/>
                <a:cs typeface="+mn-cs"/>
              </a:rPr>
              <a:t>System Pump Increases to Ramp Up Tankless Units to Bring Storage Tank Back to Temperature Set Point</a:t>
            </a:r>
          </a:p>
        </p:txBody>
      </p:sp>
      <p:pic>
        <p:nvPicPr>
          <p:cNvPr id="276" name="Picture 275">
            <a:extLst>
              <a:ext uri="{FF2B5EF4-FFF2-40B4-BE49-F238E27FC236}">
                <a16:creationId xmlns:a16="http://schemas.microsoft.com/office/drawing/2014/main" id="{ED31814A-BC57-2C50-0717-CC948D1636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1" t="32292" r="-23" b="44873"/>
          <a:stretch>
            <a:fillRect/>
          </a:stretch>
        </p:blipFill>
        <p:spPr bwMode="auto">
          <a:xfrm>
            <a:off x="0" y="57374"/>
            <a:ext cx="3829440" cy="68220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277" name="Title 1">
            <a:extLst>
              <a:ext uri="{FF2B5EF4-FFF2-40B4-BE49-F238E27FC236}">
                <a16:creationId xmlns:a16="http://schemas.microsoft.com/office/drawing/2014/main" id="{503E470B-FC0F-8072-B210-6A229AFEFBC1}"/>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dirty="0">
                <a:solidFill>
                  <a:srgbClr val="ED1C24"/>
                </a:solidFill>
                <a:latin typeface="Franklin Gothic Book" panose="020B0503020102020204" pitchFamily="34" charset="0"/>
              </a:rPr>
              <a:t>Sequence of Operation</a:t>
            </a:r>
          </a:p>
        </p:txBody>
      </p:sp>
      <p:sp>
        <p:nvSpPr>
          <p:cNvPr id="278" name="TextBox 277">
            <a:extLst>
              <a:ext uri="{FF2B5EF4-FFF2-40B4-BE49-F238E27FC236}">
                <a16:creationId xmlns:a16="http://schemas.microsoft.com/office/drawing/2014/main" id="{1536BFE4-347F-3250-4FE9-B74AC06025B6}"/>
              </a:ext>
            </a:extLst>
          </p:cNvPr>
          <p:cNvSpPr txBox="1"/>
          <p:nvPr/>
        </p:nvSpPr>
        <p:spPr>
          <a:xfrm>
            <a:off x="5753342" y="33816"/>
            <a:ext cx="177291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Cold Water Inlet</a:t>
            </a:r>
          </a:p>
        </p:txBody>
      </p:sp>
      <p:sp>
        <p:nvSpPr>
          <p:cNvPr id="279" name="TextBox 278">
            <a:extLst>
              <a:ext uri="{FF2B5EF4-FFF2-40B4-BE49-F238E27FC236}">
                <a16:creationId xmlns:a16="http://schemas.microsoft.com/office/drawing/2014/main" id="{6035AFCE-69B7-9550-6A4B-9BD5B1063A6C}"/>
              </a:ext>
            </a:extLst>
          </p:cNvPr>
          <p:cNvSpPr txBox="1"/>
          <p:nvPr/>
        </p:nvSpPr>
        <p:spPr>
          <a:xfrm>
            <a:off x="3580499" y="384112"/>
            <a:ext cx="167595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Hot Water Outlet</a:t>
            </a:r>
          </a:p>
        </p:txBody>
      </p:sp>
      <p:pic>
        <p:nvPicPr>
          <p:cNvPr id="374" name="Picture 373">
            <a:extLst>
              <a:ext uri="{FF2B5EF4-FFF2-40B4-BE49-F238E27FC236}">
                <a16:creationId xmlns:a16="http://schemas.microsoft.com/office/drawing/2014/main" id="{93CB39B5-55FA-A9A3-EDC2-73C87070BBD4}"/>
              </a:ext>
            </a:extLst>
          </p:cNvPr>
          <p:cNvPicPr>
            <a:picLocks noChangeAspect="1"/>
          </p:cNvPicPr>
          <p:nvPr/>
        </p:nvPicPr>
        <p:blipFill>
          <a:blip r:embed="rId4">
            <a:extLst>
              <a:ext uri="{28A0092B-C50C-407E-A947-70E740481C1C}">
                <a14:useLocalDpi xmlns:a14="http://schemas.microsoft.com/office/drawing/2010/main" val="0"/>
              </a:ext>
            </a:extLst>
          </a:blip>
          <a:srcRect l="3462" t="15650" b="17404"/>
          <a:stretch>
            <a:fillRect/>
          </a:stretch>
        </p:blipFill>
        <p:spPr>
          <a:xfrm>
            <a:off x="0" y="6398896"/>
            <a:ext cx="2089057" cy="459104"/>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14966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8" presetClass="emph" presetSubtype="0" repeatCount="indefinite" fill="hold" grpId="0" nodeType="withEffect">
                                  <p:stCondLst>
                                    <p:cond delay="0"/>
                                  </p:stCondLst>
                                  <p:childTnLst>
                                    <p:animRot by="21600000">
                                      <p:cBhvr>
                                        <p:cTn id="9" dur="2000" fill="hold"/>
                                        <p:tgtEl>
                                          <p:spTgt spid="253"/>
                                        </p:tgtEl>
                                        <p:attrNameLst>
                                          <p:attrName>r</p:attrName>
                                        </p:attrNameLst>
                                      </p:cBhvr>
                                    </p:animRo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245"/>
                                        </p:tgtEl>
                                        <p:attrNameLst>
                                          <p:attrName>style.visibility</p:attrName>
                                        </p:attrNameLst>
                                      </p:cBhvr>
                                      <p:to>
                                        <p:strVal val="visible"/>
                                      </p:to>
                                    </p:set>
                                    <p:animEffect transition="in" filter="wipe(left)">
                                      <p:cBhvr>
                                        <p:cTn id="13" dur="500"/>
                                        <p:tgtEl>
                                          <p:spTgt spid="245"/>
                                        </p:tgtEl>
                                      </p:cBhvr>
                                    </p:animEffect>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246"/>
                                        </p:tgtEl>
                                        <p:attrNameLst>
                                          <p:attrName>style.visibility</p:attrName>
                                        </p:attrNameLst>
                                      </p:cBhvr>
                                      <p:to>
                                        <p:strVal val="visible"/>
                                      </p:to>
                                    </p:set>
                                    <p:animEffect transition="in" filter="wipe(down)">
                                      <p:cBhvr>
                                        <p:cTn id="17" dur="500"/>
                                        <p:tgtEl>
                                          <p:spTgt spid="246"/>
                                        </p:tgtEl>
                                      </p:cBhvr>
                                    </p:animEffect>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247"/>
                                        </p:tgtEl>
                                        <p:attrNameLst>
                                          <p:attrName>style.visibility</p:attrName>
                                        </p:attrNameLst>
                                      </p:cBhvr>
                                      <p:to>
                                        <p:strVal val="visible"/>
                                      </p:to>
                                    </p:set>
                                    <p:animEffect transition="in" filter="wipe(left)">
                                      <p:cBhvr>
                                        <p:cTn id="21" dur="500"/>
                                        <p:tgtEl>
                                          <p:spTgt spid="247"/>
                                        </p:tgtEl>
                                      </p:cBhvr>
                                    </p:animEffect>
                                  </p:childTnLst>
                                </p:cTn>
                              </p:par>
                            </p:childTnLst>
                          </p:cTn>
                        </p:par>
                        <p:par>
                          <p:cTn id="22" fill="hold">
                            <p:stCondLst>
                              <p:cond delay="3500"/>
                            </p:stCondLst>
                            <p:childTnLst>
                              <p:par>
                                <p:cTn id="23" presetID="22" presetClass="entr" presetSubtype="1" fill="hold" nodeType="afterEffect">
                                  <p:stCondLst>
                                    <p:cond delay="0"/>
                                  </p:stCondLst>
                                  <p:childTnLst>
                                    <p:set>
                                      <p:cBhvr>
                                        <p:cTn id="24" dur="1" fill="hold">
                                          <p:stCondLst>
                                            <p:cond delay="0"/>
                                          </p:stCondLst>
                                        </p:cTn>
                                        <p:tgtEl>
                                          <p:spTgt spid="248"/>
                                        </p:tgtEl>
                                        <p:attrNameLst>
                                          <p:attrName>style.visibility</p:attrName>
                                        </p:attrNameLst>
                                      </p:cBhvr>
                                      <p:to>
                                        <p:strVal val="visible"/>
                                      </p:to>
                                    </p:set>
                                    <p:animEffect transition="in" filter="wipe(up)">
                                      <p:cBhvr>
                                        <p:cTn id="25" dur="500"/>
                                        <p:tgtEl>
                                          <p:spTgt spid="248"/>
                                        </p:tgtEl>
                                      </p:cBhvr>
                                    </p:animEffect>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249"/>
                                        </p:tgtEl>
                                        <p:attrNameLst>
                                          <p:attrName>style.visibility</p:attrName>
                                        </p:attrNameLst>
                                      </p:cBhvr>
                                      <p:to>
                                        <p:strVal val="visible"/>
                                      </p:to>
                                    </p:set>
                                    <p:animEffect transition="in" filter="wipe(up)">
                                      <p:cBhvr>
                                        <p:cTn id="29" dur="500"/>
                                        <p:tgtEl>
                                          <p:spTgt spid="249"/>
                                        </p:tgtEl>
                                      </p:cBhvr>
                                    </p:animEffect>
                                  </p:childTnLst>
                                </p:cTn>
                              </p:par>
                            </p:childTnLst>
                          </p:cTn>
                        </p:par>
                        <p:par>
                          <p:cTn id="30" fill="hold">
                            <p:stCondLst>
                              <p:cond delay="4500"/>
                            </p:stCondLst>
                            <p:childTnLst>
                              <p:par>
                                <p:cTn id="31" presetID="22" presetClass="entr" presetSubtype="8" fill="hold" nodeType="afterEffect">
                                  <p:stCondLst>
                                    <p:cond delay="0"/>
                                  </p:stCondLst>
                                  <p:childTnLst>
                                    <p:set>
                                      <p:cBhvr>
                                        <p:cTn id="32" dur="1" fill="hold">
                                          <p:stCondLst>
                                            <p:cond delay="0"/>
                                          </p:stCondLst>
                                        </p:cTn>
                                        <p:tgtEl>
                                          <p:spTgt spid="250"/>
                                        </p:tgtEl>
                                        <p:attrNameLst>
                                          <p:attrName>style.visibility</p:attrName>
                                        </p:attrNameLst>
                                      </p:cBhvr>
                                      <p:to>
                                        <p:strVal val="visible"/>
                                      </p:to>
                                    </p:set>
                                    <p:animEffect transition="in" filter="wipe(left)">
                                      <p:cBhvr>
                                        <p:cTn id="33" dur="500"/>
                                        <p:tgtEl>
                                          <p:spTgt spid="250"/>
                                        </p:tgtEl>
                                      </p:cBhvr>
                                    </p:animEffect>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251"/>
                                        </p:tgtEl>
                                        <p:attrNameLst>
                                          <p:attrName>style.visibility</p:attrName>
                                        </p:attrNameLst>
                                      </p:cBhvr>
                                      <p:to>
                                        <p:strVal val="visible"/>
                                      </p:to>
                                    </p:set>
                                    <p:animEffect transition="in" filter="wipe(up)">
                                      <p:cBhvr>
                                        <p:cTn id="37" dur="500"/>
                                        <p:tgtEl>
                                          <p:spTgt spid="251"/>
                                        </p:tgtEl>
                                      </p:cBhvr>
                                    </p:animEffect>
                                  </p:childTnLst>
                                </p:cTn>
                              </p:par>
                            </p:childTnLst>
                          </p:cTn>
                        </p:par>
                        <p:par>
                          <p:cTn id="38" fill="hold">
                            <p:stCondLst>
                              <p:cond delay="5500"/>
                            </p:stCondLst>
                            <p:childTnLst>
                              <p:par>
                                <p:cTn id="39" presetID="22" presetClass="entr" presetSubtype="1" fill="hold" nodeType="afterEffect">
                                  <p:stCondLst>
                                    <p:cond delay="0"/>
                                  </p:stCondLst>
                                  <p:childTnLst>
                                    <p:set>
                                      <p:cBhvr>
                                        <p:cTn id="40" dur="1" fill="hold">
                                          <p:stCondLst>
                                            <p:cond delay="0"/>
                                          </p:stCondLst>
                                        </p:cTn>
                                        <p:tgtEl>
                                          <p:spTgt spid="252"/>
                                        </p:tgtEl>
                                        <p:attrNameLst>
                                          <p:attrName>style.visibility</p:attrName>
                                        </p:attrNameLst>
                                      </p:cBhvr>
                                      <p:to>
                                        <p:strVal val="visible"/>
                                      </p:to>
                                    </p:set>
                                    <p:animEffect transition="in" filter="wipe(up)">
                                      <p:cBhvr>
                                        <p:cTn id="41" dur="500"/>
                                        <p:tgtEl>
                                          <p:spTgt spid="252"/>
                                        </p:tgtEl>
                                      </p:cBhvr>
                                    </p:animEffect>
                                  </p:childTnLst>
                                </p:cTn>
                              </p:par>
                            </p:childTnLst>
                          </p:cTn>
                        </p:par>
                        <p:par>
                          <p:cTn id="42" fill="hold">
                            <p:stCondLst>
                              <p:cond delay="6000"/>
                            </p:stCondLst>
                            <p:childTnLst>
                              <p:par>
                                <p:cTn id="43" presetID="16" presetClass="entr" presetSubtype="37" fill="hold" nodeType="afterEffect">
                                  <p:stCondLst>
                                    <p:cond delay="0"/>
                                  </p:stCondLst>
                                  <p:childTnLst>
                                    <p:set>
                                      <p:cBhvr>
                                        <p:cTn id="44" dur="1" fill="hold">
                                          <p:stCondLst>
                                            <p:cond delay="0"/>
                                          </p:stCondLst>
                                        </p:cTn>
                                        <p:tgtEl>
                                          <p:spTgt spid="254"/>
                                        </p:tgtEl>
                                        <p:attrNameLst>
                                          <p:attrName>style.visibility</p:attrName>
                                        </p:attrNameLst>
                                      </p:cBhvr>
                                      <p:to>
                                        <p:strVal val="visible"/>
                                      </p:to>
                                    </p:set>
                                    <p:animEffect transition="in" filter="barn(outVertical)">
                                      <p:cBhvr>
                                        <p:cTn id="45" dur="500"/>
                                        <p:tgtEl>
                                          <p:spTgt spid="254"/>
                                        </p:tgtEl>
                                      </p:cBhvr>
                                    </p:animEffect>
                                  </p:childTnLst>
                                </p:cTn>
                              </p:par>
                            </p:childTnLst>
                          </p:cTn>
                        </p:par>
                        <p:par>
                          <p:cTn id="46" fill="hold">
                            <p:stCondLst>
                              <p:cond delay="6500"/>
                            </p:stCondLst>
                            <p:childTnLst>
                              <p:par>
                                <p:cTn id="47" presetID="22" presetClass="entr" presetSubtype="4" fill="hold" nodeType="afterEffect">
                                  <p:stCondLst>
                                    <p:cond delay="0"/>
                                  </p:stCondLst>
                                  <p:childTnLst>
                                    <p:set>
                                      <p:cBhvr>
                                        <p:cTn id="48" dur="1" fill="hold">
                                          <p:stCondLst>
                                            <p:cond delay="0"/>
                                          </p:stCondLst>
                                        </p:cTn>
                                        <p:tgtEl>
                                          <p:spTgt spid="256"/>
                                        </p:tgtEl>
                                        <p:attrNameLst>
                                          <p:attrName>style.visibility</p:attrName>
                                        </p:attrNameLst>
                                      </p:cBhvr>
                                      <p:to>
                                        <p:strVal val="visible"/>
                                      </p:to>
                                    </p:set>
                                    <p:animEffect transition="in" filter="wipe(down)">
                                      <p:cBhvr>
                                        <p:cTn id="49" dur="500"/>
                                        <p:tgtEl>
                                          <p:spTgt spid="256"/>
                                        </p:tgtEl>
                                      </p:cBhvr>
                                    </p:animEffect>
                                  </p:childTnLst>
                                </p:cTn>
                              </p:par>
                            </p:childTnLst>
                          </p:cTn>
                        </p:par>
                        <p:par>
                          <p:cTn id="50" fill="hold">
                            <p:stCondLst>
                              <p:cond delay="7000"/>
                            </p:stCondLst>
                            <p:childTnLst>
                              <p:par>
                                <p:cTn id="51" presetID="22" presetClass="entr" presetSubtype="8" fill="hold" nodeType="afterEffect">
                                  <p:stCondLst>
                                    <p:cond delay="0"/>
                                  </p:stCondLst>
                                  <p:childTnLst>
                                    <p:set>
                                      <p:cBhvr>
                                        <p:cTn id="52" dur="1" fill="hold">
                                          <p:stCondLst>
                                            <p:cond delay="0"/>
                                          </p:stCondLst>
                                        </p:cTn>
                                        <p:tgtEl>
                                          <p:spTgt spid="255"/>
                                        </p:tgtEl>
                                        <p:attrNameLst>
                                          <p:attrName>style.visibility</p:attrName>
                                        </p:attrNameLst>
                                      </p:cBhvr>
                                      <p:to>
                                        <p:strVal val="visible"/>
                                      </p:to>
                                    </p:set>
                                    <p:animEffect transition="in" filter="wipe(left)">
                                      <p:cBhvr>
                                        <p:cTn id="53" dur="500"/>
                                        <p:tgtEl>
                                          <p:spTgt spid="255"/>
                                        </p:tgtEl>
                                      </p:cBhvr>
                                    </p:animEffect>
                                  </p:childTnLst>
                                </p:cTn>
                              </p:par>
                            </p:childTnLst>
                          </p:cTn>
                        </p:par>
                        <p:par>
                          <p:cTn id="54" fill="hold">
                            <p:stCondLst>
                              <p:cond delay="7500"/>
                            </p:stCondLst>
                            <p:childTnLst>
                              <p:par>
                                <p:cTn id="55" presetID="10" presetClass="exit" presetSubtype="0" fill="hold" nodeType="afterEffect">
                                  <p:stCondLst>
                                    <p:cond delay="0"/>
                                  </p:stCondLst>
                                  <p:childTnLst>
                                    <p:animEffect transition="out" filter="fade">
                                      <p:cBhvr>
                                        <p:cTn id="56" dur="500"/>
                                        <p:tgtEl>
                                          <p:spTgt spid="191"/>
                                        </p:tgtEl>
                                      </p:cBhvr>
                                    </p:animEffect>
                                    <p:set>
                                      <p:cBhvr>
                                        <p:cTn id="57" dur="1" fill="hold">
                                          <p:stCondLst>
                                            <p:cond delay="499"/>
                                          </p:stCondLst>
                                        </p:cTn>
                                        <p:tgtEl>
                                          <p:spTgt spid="19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94"/>
                                        </p:tgtEl>
                                      </p:cBhvr>
                                    </p:animEffect>
                                    <p:set>
                                      <p:cBhvr>
                                        <p:cTn id="60" dur="1" fill="hold">
                                          <p:stCondLst>
                                            <p:cond delay="499"/>
                                          </p:stCondLst>
                                        </p:cTn>
                                        <p:tgtEl>
                                          <p:spTgt spid="19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97"/>
                                        </p:tgtEl>
                                      </p:cBhvr>
                                    </p:animEffect>
                                    <p:set>
                                      <p:cBhvr>
                                        <p:cTn id="63" dur="1" fill="hold">
                                          <p:stCondLst>
                                            <p:cond delay="499"/>
                                          </p:stCondLst>
                                        </p:cTn>
                                        <p:tgtEl>
                                          <p:spTgt spid="19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00"/>
                                        </p:tgtEl>
                                      </p:cBhvr>
                                    </p:animEffect>
                                    <p:set>
                                      <p:cBhvr>
                                        <p:cTn id="66" dur="1" fill="hold">
                                          <p:stCondLst>
                                            <p:cond delay="499"/>
                                          </p:stCondLst>
                                        </p:cTn>
                                        <p:tgtEl>
                                          <p:spTgt spid="20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03"/>
                                        </p:tgtEl>
                                      </p:cBhvr>
                                    </p:animEffect>
                                    <p:set>
                                      <p:cBhvr>
                                        <p:cTn id="69" dur="1" fill="hold">
                                          <p:stCondLst>
                                            <p:cond delay="499"/>
                                          </p:stCondLst>
                                        </p:cTn>
                                        <p:tgtEl>
                                          <p:spTgt spid="20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06"/>
                                        </p:tgtEl>
                                      </p:cBhvr>
                                    </p:animEffect>
                                    <p:set>
                                      <p:cBhvr>
                                        <p:cTn id="72" dur="1" fill="hold">
                                          <p:stCondLst>
                                            <p:cond delay="499"/>
                                          </p:stCondLst>
                                        </p:cTn>
                                        <p:tgtEl>
                                          <p:spTgt spid="206"/>
                                        </p:tgtEl>
                                        <p:attrNameLst>
                                          <p:attrName>style.visibility</p:attrName>
                                        </p:attrNameLst>
                                      </p:cBhvr>
                                      <p:to>
                                        <p:strVal val="hidden"/>
                                      </p:to>
                                    </p:set>
                                  </p:childTnLst>
                                </p:cTn>
                              </p:par>
                            </p:childTnLst>
                          </p:cTn>
                        </p:par>
                        <p:par>
                          <p:cTn id="73" fill="hold">
                            <p:stCondLst>
                              <p:cond delay="8000"/>
                            </p:stCondLst>
                            <p:childTnLst>
                              <p:par>
                                <p:cTn id="74" presetID="22" presetClass="entr" presetSubtype="4" repeatCount="indefinite" fill="hold" nodeType="afterEffect">
                                  <p:stCondLst>
                                    <p:cond delay="0"/>
                                  </p:stCondLst>
                                  <p:childTnLst>
                                    <p:set>
                                      <p:cBhvr>
                                        <p:cTn id="75" dur="1" fill="hold">
                                          <p:stCondLst>
                                            <p:cond delay="0"/>
                                          </p:stCondLst>
                                        </p:cTn>
                                        <p:tgtEl>
                                          <p:spTgt spid="257"/>
                                        </p:tgtEl>
                                        <p:attrNameLst>
                                          <p:attrName>style.visibility</p:attrName>
                                        </p:attrNameLst>
                                      </p:cBhvr>
                                      <p:to>
                                        <p:strVal val="visible"/>
                                      </p:to>
                                    </p:set>
                                    <p:animEffect transition="in" filter="wipe(down)">
                                      <p:cBhvr>
                                        <p:cTn id="76" dur="500"/>
                                        <p:tgtEl>
                                          <p:spTgt spid="257"/>
                                        </p:tgtEl>
                                      </p:cBhvr>
                                    </p:animEffect>
                                  </p:childTnLst>
                                </p:cTn>
                              </p:par>
                              <p:par>
                                <p:cTn id="77" presetID="22" presetClass="entr" presetSubtype="4" repeatCount="indefinite" fill="hold" nodeType="withEffect">
                                  <p:stCondLst>
                                    <p:cond delay="0"/>
                                  </p:stCondLst>
                                  <p:childTnLst>
                                    <p:set>
                                      <p:cBhvr>
                                        <p:cTn id="78" dur="1" fill="hold">
                                          <p:stCondLst>
                                            <p:cond delay="0"/>
                                          </p:stCondLst>
                                        </p:cTn>
                                        <p:tgtEl>
                                          <p:spTgt spid="260"/>
                                        </p:tgtEl>
                                        <p:attrNameLst>
                                          <p:attrName>style.visibility</p:attrName>
                                        </p:attrNameLst>
                                      </p:cBhvr>
                                      <p:to>
                                        <p:strVal val="visible"/>
                                      </p:to>
                                    </p:set>
                                    <p:animEffect transition="in" filter="wipe(down)">
                                      <p:cBhvr>
                                        <p:cTn id="79" dur="500"/>
                                        <p:tgtEl>
                                          <p:spTgt spid="260"/>
                                        </p:tgtEl>
                                      </p:cBhvr>
                                    </p:animEffect>
                                  </p:childTnLst>
                                </p:cTn>
                              </p:par>
                              <p:par>
                                <p:cTn id="80" presetID="22" presetClass="entr" presetSubtype="4" repeatCount="indefinite" fill="hold" nodeType="withEffect">
                                  <p:stCondLst>
                                    <p:cond delay="0"/>
                                  </p:stCondLst>
                                  <p:childTnLst>
                                    <p:set>
                                      <p:cBhvr>
                                        <p:cTn id="81" dur="1" fill="hold">
                                          <p:stCondLst>
                                            <p:cond delay="0"/>
                                          </p:stCondLst>
                                        </p:cTn>
                                        <p:tgtEl>
                                          <p:spTgt spid="263"/>
                                        </p:tgtEl>
                                        <p:attrNameLst>
                                          <p:attrName>style.visibility</p:attrName>
                                        </p:attrNameLst>
                                      </p:cBhvr>
                                      <p:to>
                                        <p:strVal val="visible"/>
                                      </p:to>
                                    </p:set>
                                    <p:animEffect transition="in" filter="wipe(down)">
                                      <p:cBhvr>
                                        <p:cTn id="82" dur="500"/>
                                        <p:tgtEl>
                                          <p:spTgt spid="263"/>
                                        </p:tgtEl>
                                      </p:cBhvr>
                                    </p:animEffect>
                                  </p:childTnLst>
                                </p:cTn>
                              </p:par>
                              <p:par>
                                <p:cTn id="83" presetID="22" presetClass="entr" presetSubtype="4" repeatCount="indefinite" fill="hold" nodeType="withEffect">
                                  <p:stCondLst>
                                    <p:cond delay="0"/>
                                  </p:stCondLst>
                                  <p:childTnLst>
                                    <p:set>
                                      <p:cBhvr>
                                        <p:cTn id="84" dur="1" fill="hold">
                                          <p:stCondLst>
                                            <p:cond delay="0"/>
                                          </p:stCondLst>
                                        </p:cTn>
                                        <p:tgtEl>
                                          <p:spTgt spid="266"/>
                                        </p:tgtEl>
                                        <p:attrNameLst>
                                          <p:attrName>style.visibility</p:attrName>
                                        </p:attrNameLst>
                                      </p:cBhvr>
                                      <p:to>
                                        <p:strVal val="visible"/>
                                      </p:to>
                                    </p:set>
                                    <p:animEffect transition="in" filter="wipe(down)">
                                      <p:cBhvr>
                                        <p:cTn id="85" dur="500"/>
                                        <p:tgtEl>
                                          <p:spTgt spid="266"/>
                                        </p:tgtEl>
                                      </p:cBhvr>
                                    </p:animEffect>
                                  </p:childTnLst>
                                </p:cTn>
                              </p:par>
                              <p:par>
                                <p:cTn id="86" presetID="22" presetClass="entr" presetSubtype="4" repeatCount="indefinite" fill="hold" nodeType="withEffect">
                                  <p:stCondLst>
                                    <p:cond delay="0"/>
                                  </p:stCondLst>
                                  <p:childTnLst>
                                    <p:set>
                                      <p:cBhvr>
                                        <p:cTn id="87" dur="1" fill="hold">
                                          <p:stCondLst>
                                            <p:cond delay="0"/>
                                          </p:stCondLst>
                                        </p:cTn>
                                        <p:tgtEl>
                                          <p:spTgt spid="269"/>
                                        </p:tgtEl>
                                        <p:attrNameLst>
                                          <p:attrName>style.visibility</p:attrName>
                                        </p:attrNameLst>
                                      </p:cBhvr>
                                      <p:to>
                                        <p:strVal val="visible"/>
                                      </p:to>
                                    </p:set>
                                    <p:animEffect transition="in" filter="wipe(down)">
                                      <p:cBhvr>
                                        <p:cTn id="88" dur="500"/>
                                        <p:tgtEl>
                                          <p:spTgt spid="269"/>
                                        </p:tgtEl>
                                      </p:cBhvr>
                                    </p:animEffect>
                                  </p:childTnLst>
                                </p:cTn>
                              </p:par>
                              <p:par>
                                <p:cTn id="89" presetID="22" presetClass="entr" presetSubtype="4" repeatCount="indefinite" fill="hold" nodeType="withEffect">
                                  <p:stCondLst>
                                    <p:cond delay="0"/>
                                  </p:stCondLst>
                                  <p:childTnLst>
                                    <p:set>
                                      <p:cBhvr>
                                        <p:cTn id="90" dur="1" fill="hold">
                                          <p:stCondLst>
                                            <p:cond delay="0"/>
                                          </p:stCondLst>
                                        </p:cTn>
                                        <p:tgtEl>
                                          <p:spTgt spid="272"/>
                                        </p:tgtEl>
                                        <p:attrNameLst>
                                          <p:attrName>style.visibility</p:attrName>
                                        </p:attrNameLst>
                                      </p:cBhvr>
                                      <p:to>
                                        <p:strVal val="visible"/>
                                      </p:to>
                                    </p:set>
                                    <p:animEffect transition="in" filter="wipe(down)">
                                      <p:cBhvr>
                                        <p:cTn id="91" dur="500"/>
                                        <p:tgtEl>
                                          <p:spTgt spid="27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78"/>
                                        </p:tgtEl>
                                        <p:attrNameLst>
                                          <p:attrName>style.visibility</p:attrName>
                                        </p:attrNameLst>
                                      </p:cBhvr>
                                      <p:to>
                                        <p:strVal val="visible"/>
                                      </p:to>
                                    </p:set>
                                    <p:animEffect transition="in" filter="fade">
                                      <p:cBhvr>
                                        <p:cTn id="96" dur="500"/>
                                        <p:tgtEl>
                                          <p:spTgt spid="27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79"/>
                                        </p:tgtEl>
                                        <p:attrNameLst>
                                          <p:attrName>style.visibility</p:attrName>
                                        </p:attrNameLst>
                                      </p:cBhvr>
                                      <p:to>
                                        <p:strVal val="visible"/>
                                      </p:to>
                                    </p:set>
                                    <p:animEffect transition="in" filter="fade">
                                      <p:cBhvr>
                                        <p:cTn id="99"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p:bldP spid="118" grpId="0" animBg="1"/>
      <p:bldP spid="278" grpId="0"/>
      <p:bldP spid="27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DAAA-B3E5-3587-DFA7-EC4AE2067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3F2ACF-F9F0-7E68-8AE6-21C6423A41DD}"/>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NCC199CDV PRO ADD’L FEATURES</a:t>
            </a:r>
          </a:p>
        </p:txBody>
      </p:sp>
      <p:cxnSp>
        <p:nvCxnSpPr>
          <p:cNvPr id="6" name="Straight Arrow Connector 5">
            <a:extLst>
              <a:ext uri="{FF2B5EF4-FFF2-40B4-BE49-F238E27FC236}">
                <a16:creationId xmlns:a16="http://schemas.microsoft.com/office/drawing/2014/main" id="{39CAEA9E-A06F-F19D-9019-DE22260A746C}"/>
              </a:ext>
            </a:extLst>
          </p:cNvPr>
          <p:cNvCxnSpPr>
            <a:cxnSpLocks/>
          </p:cNvCxnSpPr>
          <p:nvPr/>
        </p:nvCxnSpPr>
        <p:spPr>
          <a:xfrm>
            <a:off x="115054" y="777904"/>
            <a:ext cx="107104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4C053B-A525-0EEB-416F-4538E9BC8E0A}"/>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
        <p:nvSpPr>
          <p:cNvPr id="9" name="Content Placeholder 1033">
            <a:extLst>
              <a:ext uri="{FF2B5EF4-FFF2-40B4-BE49-F238E27FC236}">
                <a16:creationId xmlns:a16="http://schemas.microsoft.com/office/drawing/2014/main" id="{13B473B6-91F5-ABBB-A2E1-DA3AA2AEF3DD}"/>
              </a:ext>
            </a:extLst>
          </p:cNvPr>
          <p:cNvSpPr txBox="1">
            <a:spLocks/>
          </p:cNvSpPr>
          <p:nvPr/>
        </p:nvSpPr>
        <p:spPr>
          <a:xfrm>
            <a:off x="4999985" y="1185426"/>
            <a:ext cx="6876207" cy="5392674"/>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Bluetooth Connectivity: EZ Start Plus App</a:t>
            </a:r>
          </a:p>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Wi-Fi Capable </a:t>
            </a:r>
          </a:p>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Operation Panel </a:t>
            </a:r>
          </a:p>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Service Reminder</a:t>
            </a:r>
          </a:p>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Field Convertible: LP parts included in box</a:t>
            </a:r>
          </a:p>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Built in non-return valve</a:t>
            </a:r>
          </a:p>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Common Vent up to 12 units</a:t>
            </a:r>
          </a:p>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High Altitude Approved up to 10,200 ft</a:t>
            </a:r>
          </a:p>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Scale Detection</a:t>
            </a:r>
          </a:p>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Pre-Mix Burner w/ Negative Pressure Gas Valve</a:t>
            </a:r>
          </a:p>
          <a:p>
            <a:pPr marL="347472" indent="-347472">
              <a:lnSpc>
                <a:spcPct val="80000"/>
              </a:lnSpc>
              <a:buClr>
                <a:srgbClr val="21549F"/>
              </a:buClr>
              <a:buFont typeface="Wingdings" panose="05000000000000000000" pitchFamily="2"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Quick Connect Capable up to 8 units</a:t>
            </a:r>
          </a:p>
        </p:txBody>
      </p:sp>
      <p:pic>
        <p:nvPicPr>
          <p:cNvPr id="8" name="Picture 7">
            <a:extLst>
              <a:ext uri="{FF2B5EF4-FFF2-40B4-BE49-F238E27FC236}">
                <a16:creationId xmlns:a16="http://schemas.microsoft.com/office/drawing/2014/main" id="{C09B3FAE-5616-7D0E-5FE0-8E531992DB68}"/>
              </a:ext>
            </a:extLst>
          </p:cNvPr>
          <p:cNvPicPr>
            <a:picLocks noChangeAspect="1"/>
          </p:cNvPicPr>
          <p:nvPr/>
        </p:nvPicPr>
        <p:blipFill>
          <a:blip r:embed="rId3">
            <a:extLst>
              <a:ext uri="{28A0092B-C50C-407E-A947-70E740481C1C}">
                <a14:useLocalDpi xmlns:a14="http://schemas.microsoft.com/office/drawing/2010/main" val="0"/>
              </a:ext>
            </a:extLst>
          </a:blip>
          <a:srcRect l="9346" t="10079" r="22297" b="4832"/>
          <a:stretch>
            <a:fillRect/>
          </a:stretch>
        </p:blipFill>
        <p:spPr>
          <a:xfrm>
            <a:off x="1" y="960120"/>
            <a:ext cx="4734560" cy="5893414"/>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631242547"/>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1" name="Picture 280">
            <a:extLst>
              <a:ext uri="{FF2B5EF4-FFF2-40B4-BE49-F238E27FC236}">
                <a16:creationId xmlns:a16="http://schemas.microsoft.com/office/drawing/2014/main" id="{07C119A4-C67B-5B07-AA6B-4665E2F0D86C}"/>
              </a:ext>
            </a:extLst>
          </p:cNvPr>
          <p:cNvPicPr>
            <a:picLocks noGrp="1" noRot="1" noChangeAspect="1" noMove="1" noResize="1" noEditPoints="1" noAdjustHandles="1" noChangeArrowheads="1" noChangeShapeType="1" noCrop="1"/>
          </p:cNvPicPr>
          <p:nvPr/>
        </p:nvPicPr>
        <p:blipFill>
          <a:blip r:embed="rId2">
            <a:alphaModFix/>
          </a:blip>
          <a:stretch>
            <a:fillRect/>
          </a:stretch>
        </p:blipFill>
        <p:spPr>
          <a:xfrm>
            <a:off x="2679099" y="639811"/>
            <a:ext cx="9224802" cy="6010913"/>
          </a:xfrm>
          <a:prstGeom prst="rect">
            <a:avLst/>
          </a:prstGeom>
        </p:spPr>
      </p:pic>
      <p:sp>
        <p:nvSpPr>
          <p:cNvPr id="29" name="TextBox 28">
            <a:extLst>
              <a:ext uri="{FF2B5EF4-FFF2-40B4-BE49-F238E27FC236}">
                <a16:creationId xmlns:a16="http://schemas.microsoft.com/office/drawing/2014/main" id="{537D3DA0-C7E8-88CC-069B-B8A5C31EAD50}"/>
              </a:ext>
            </a:extLst>
          </p:cNvPr>
          <p:cNvSpPr txBox="1"/>
          <p:nvPr/>
        </p:nvSpPr>
        <p:spPr>
          <a:xfrm>
            <a:off x="6869156" y="347768"/>
            <a:ext cx="219812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Building Return Inlet</a:t>
            </a:r>
          </a:p>
        </p:txBody>
      </p:sp>
      <p:sp>
        <p:nvSpPr>
          <p:cNvPr id="75" name="Callout: Bent Line 74">
            <a:extLst>
              <a:ext uri="{FF2B5EF4-FFF2-40B4-BE49-F238E27FC236}">
                <a16:creationId xmlns:a16="http://schemas.microsoft.com/office/drawing/2014/main" id="{900965E2-9D07-9469-CBAD-4EC9DB223487}"/>
              </a:ext>
            </a:extLst>
          </p:cNvPr>
          <p:cNvSpPr/>
          <p:nvPr/>
        </p:nvSpPr>
        <p:spPr>
          <a:xfrm>
            <a:off x="9060850" y="790575"/>
            <a:ext cx="2026402" cy="631564"/>
          </a:xfrm>
          <a:prstGeom prst="borderCallout2">
            <a:avLst>
              <a:gd name="adj1" fmla="val 94893"/>
              <a:gd name="adj2" fmla="val 21968"/>
              <a:gd name="adj3" fmla="val 155348"/>
              <a:gd name="adj4" fmla="val 21256"/>
              <a:gd name="adj5" fmla="val 347328"/>
              <a:gd name="adj6" fmla="val -104361"/>
            </a:avLst>
          </a:prstGeom>
          <a:solidFill>
            <a:srgbClr val="00B050"/>
          </a:solidFill>
          <a:ln w="38100">
            <a:solidFill>
              <a:srgbClr val="00B050"/>
            </a:solidFill>
            <a:headEnd type="none" w="med" len="med"/>
            <a:tailEnd type="triangle" w="med" len="med"/>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63500" dist="38100" dir="2700000" algn="tl" rotWithShape="0">
                    <a:prstClr val="black">
                      <a:alpha val="40000"/>
                    </a:prstClr>
                  </a:outerShdw>
                </a:effectLst>
                <a:uLnTx/>
                <a:uFillTx/>
                <a:latin typeface="Calibri" panose="020F0502020204030204"/>
                <a:ea typeface="+mn-ea"/>
                <a:cs typeface="+mn-cs"/>
              </a:rPr>
              <a:t>Building Recirculated Water being mixed with Inlet </a:t>
            </a:r>
          </a:p>
        </p:txBody>
      </p:sp>
      <p:pic>
        <p:nvPicPr>
          <p:cNvPr id="9" name="Picture 8">
            <a:extLst>
              <a:ext uri="{FF2B5EF4-FFF2-40B4-BE49-F238E27FC236}">
                <a16:creationId xmlns:a16="http://schemas.microsoft.com/office/drawing/2014/main" id="{C49D053E-6BBC-7D07-2887-4E13C9148B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1" t="32292" r="-23" b="44873"/>
          <a:stretch>
            <a:fillRect/>
          </a:stretch>
        </p:blipFill>
        <p:spPr bwMode="auto">
          <a:xfrm>
            <a:off x="0" y="57374"/>
            <a:ext cx="3829440" cy="68220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A79817FC-1F9C-03CF-2950-06050D314158}"/>
              </a:ext>
            </a:extLst>
          </p:cNvPr>
          <p:cNvSpPr txBox="1">
            <a:spLocks/>
          </p:cNvSpPr>
          <p:nvPr/>
        </p:nvSpPr>
        <p:spPr>
          <a:xfrm>
            <a:off x="1904" y="791445"/>
            <a:ext cx="3007361"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dirty="0">
                <a:solidFill>
                  <a:srgbClr val="ED1C24"/>
                </a:solidFill>
                <a:latin typeface="Franklin Gothic Book" panose="020B0503020102020204" pitchFamily="34" charset="0"/>
              </a:rPr>
              <a:t>Sequence of Operation</a:t>
            </a:r>
          </a:p>
        </p:txBody>
      </p:sp>
      <p:cxnSp>
        <p:nvCxnSpPr>
          <p:cNvPr id="282" name="Straight Connector 281">
            <a:extLst>
              <a:ext uri="{FF2B5EF4-FFF2-40B4-BE49-F238E27FC236}">
                <a16:creationId xmlns:a16="http://schemas.microsoft.com/office/drawing/2014/main" id="{90848266-3D74-71F2-6EA9-59920DB07994}"/>
              </a:ext>
            </a:extLst>
          </p:cNvPr>
          <p:cNvCxnSpPr>
            <a:cxnSpLocks/>
            <a:stCxn id="16" idx="2"/>
          </p:cNvCxnSpPr>
          <p:nvPr/>
        </p:nvCxnSpPr>
        <p:spPr>
          <a:xfrm flipH="1">
            <a:off x="6627209" y="372370"/>
            <a:ext cx="12592" cy="2212715"/>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2BDE0BFC-2912-30CC-71EA-38367618E9D6}"/>
              </a:ext>
            </a:extLst>
          </p:cNvPr>
          <p:cNvCxnSpPr>
            <a:cxnSpLocks/>
          </p:cNvCxnSpPr>
          <p:nvPr/>
        </p:nvCxnSpPr>
        <p:spPr>
          <a:xfrm>
            <a:off x="6596957" y="2564130"/>
            <a:ext cx="710623" cy="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1A81922B-C4C8-58FB-1204-21A46ED1F3F9}"/>
              </a:ext>
            </a:extLst>
          </p:cNvPr>
          <p:cNvCxnSpPr>
            <a:cxnSpLocks/>
          </p:cNvCxnSpPr>
          <p:nvPr/>
        </p:nvCxnSpPr>
        <p:spPr>
          <a:xfrm flipV="1">
            <a:off x="7269480" y="2564130"/>
            <a:ext cx="0" cy="923925"/>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4E33466-A37D-37B8-02BD-91BE03CD5F0C}"/>
              </a:ext>
            </a:extLst>
          </p:cNvPr>
          <p:cNvCxnSpPr>
            <a:cxnSpLocks/>
          </p:cNvCxnSpPr>
          <p:nvPr/>
        </p:nvCxnSpPr>
        <p:spPr>
          <a:xfrm flipV="1">
            <a:off x="7269480" y="3488055"/>
            <a:ext cx="0" cy="2947937"/>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6" name="Group 285">
            <a:extLst>
              <a:ext uri="{FF2B5EF4-FFF2-40B4-BE49-F238E27FC236}">
                <a16:creationId xmlns:a16="http://schemas.microsoft.com/office/drawing/2014/main" id="{F632FD21-23D7-9E3A-E027-835A38FCB50D}"/>
              </a:ext>
            </a:extLst>
          </p:cNvPr>
          <p:cNvGrpSpPr/>
          <p:nvPr/>
        </p:nvGrpSpPr>
        <p:grpSpPr>
          <a:xfrm>
            <a:off x="8305608" y="3685161"/>
            <a:ext cx="133349" cy="607706"/>
            <a:chOff x="7748843" y="4872038"/>
            <a:chExt cx="133349" cy="523875"/>
          </a:xfrm>
        </p:grpSpPr>
        <p:cxnSp>
          <p:nvCxnSpPr>
            <p:cNvPr id="287" name="Straight Connector 286">
              <a:extLst>
                <a:ext uri="{FF2B5EF4-FFF2-40B4-BE49-F238E27FC236}">
                  <a16:creationId xmlns:a16="http://schemas.microsoft.com/office/drawing/2014/main" id="{792A7437-7841-B114-6E02-C4FF492D620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8" name="Isosceles Triangle 287">
              <a:extLst>
                <a:ext uri="{FF2B5EF4-FFF2-40B4-BE49-F238E27FC236}">
                  <a16:creationId xmlns:a16="http://schemas.microsoft.com/office/drawing/2014/main" id="{D63A2F0F-0354-D43F-0F27-A586D212AD23}"/>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89" name="Group 288">
            <a:extLst>
              <a:ext uri="{FF2B5EF4-FFF2-40B4-BE49-F238E27FC236}">
                <a16:creationId xmlns:a16="http://schemas.microsoft.com/office/drawing/2014/main" id="{ADC4AADB-B79A-3FD7-AB8A-1CFB94DFF180}"/>
              </a:ext>
            </a:extLst>
          </p:cNvPr>
          <p:cNvGrpSpPr/>
          <p:nvPr/>
        </p:nvGrpSpPr>
        <p:grpSpPr>
          <a:xfrm>
            <a:off x="9579859" y="3734882"/>
            <a:ext cx="133349" cy="607706"/>
            <a:chOff x="7748843" y="4872038"/>
            <a:chExt cx="133349" cy="523875"/>
          </a:xfrm>
        </p:grpSpPr>
        <p:cxnSp>
          <p:nvCxnSpPr>
            <p:cNvPr id="290" name="Straight Connector 289">
              <a:extLst>
                <a:ext uri="{FF2B5EF4-FFF2-40B4-BE49-F238E27FC236}">
                  <a16:creationId xmlns:a16="http://schemas.microsoft.com/office/drawing/2014/main" id="{5B591FDD-AD77-C153-8721-789C368D74EE}"/>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1" name="Isosceles Triangle 290">
              <a:extLst>
                <a:ext uri="{FF2B5EF4-FFF2-40B4-BE49-F238E27FC236}">
                  <a16:creationId xmlns:a16="http://schemas.microsoft.com/office/drawing/2014/main" id="{D814C028-C9E5-D70A-A4B9-2A8EA9892A5C}"/>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2" name="Group 291">
            <a:extLst>
              <a:ext uri="{FF2B5EF4-FFF2-40B4-BE49-F238E27FC236}">
                <a16:creationId xmlns:a16="http://schemas.microsoft.com/office/drawing/2014/main" id="{BB3325B4-06EC-01B1-6497-3076602DBBA2}"/>
              </a:ext>
            </a:extLst>
          </p:cNvPr>
          <p:cNvGrpSpPr/>
          <p:nvPr/>
        </p:nvGrpSpPr>
        <p:grpSpPr>
          <a:xfrm>
            <a:off x="10873158" y="3734882"/>
            <a:ext cx="133349" cy="607706"/>
            <a:chOff x="7748843" y="4872038"/>
            <a:chExt cx="133349" cy="523875"/>
          </a:xfrm>
        </p:grpSpPr>
        <p:cxnSp>
          <p:nvCxnSpPr>
            <p:cNvPr id="293" name="Straight Connector 292">
              <a:extLst>
                <a:ext uri="{FF2B5EF4-FFF2-40B4-BE49-F238E27FC236}">
                  <a16:creationId xmlns:a16="http://schemas.microsoft.com/office/drawing/2014/main" id="{582870F3-523F-43AB-CAFA-95CFD668AA44}"/>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4" name="Isosceles Triangle 293">
              <a:extLst>
                <a:ext uri="{FF2B5EF4-FFF2-40B4-BE49-F238E27FC236}">
                  <a16:creationId xmlns:a16="http://schemas.microsoft.com/office/drawing/2014/main" id="{211716F7-1FC0-1D9F-7109-4355E391453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5" name="Group 294">
            <a:extLst>
              <a:ext uri="{FF2B5EF4-FFF2-40B4-BE49-F238E27FC236}">
                <a16:creationId xmlns:a16="http://schemas.microsoft.com/office/drawing/2014/main" id="{EB791DD0-9E95-0414-D8DC-A4FD9988301E}"/>
              </a:ext>
            </a:extLst>
          </p:cNvPr>
          <p:cNvGrpSpPr/>
          <p:nvPr/>
        </p:nvGrpSpPr>
        <p:grpSpPr>
          <a:xfrm>
            <a:off x="8295465" y="5828285"/>
            <a:ext cx="133349" cy="607706"/>
            <a:chOff x="7748843" y="4872038"/>
            <a:chExt cx="133349" cy="523875"/>
          </a:xfrm>
        </p:grpSpPr>
        <p:cxnSp>
          <p:nvCxnSpPr>
            <p:cNvPr id="296" name="Straight Connector 295">
              <a:extLst>
                <a:ext uri="{FF2B5EF4-FFF2-40B4-BE49-F238E27FC236}">
                  <a16:creationId xmlns:a16="http://schemas.microsoft.com/office/drawing/2014/main" id="{4BBA8324-BA0D-75D3-0778-FDBCC993A9C5}"/>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7" name="Isosceles Triangle 296">
              <a:extLst>
                <a:ext uri="{FF2B5EF4-FFF2-40B4-BE49-F238E27FC236}">
                  <a16:creationId xmlns:a16="http://schemas.microsoft.com/office/drawing/2014/main" id="{3570253E-CE3F-3408-EE9A-04D1650F809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8" name="Group 297">
            <a:extLst>
              <a:ext uri="{FF2B5EF4-FFF2-40B4-BE49-F238E27FC236}">
                <a16:creationId xmlns:a16="http://schemas.microsoft.com/office/drawing/2014/main" id="{21DCB717-6D6C-426E-83E4-FD045C89EC89}"/>
              </a:ext>
            </a:extLst>
          </p:cNvPr>
          <p:cNvGrpSpPr/>
          <p:nvPr/>
        </p:nvGrpSpPr>
        <p:grpSpPr>
          <a:xfrm>
            <a:off x="9569716" y="5878006"/>
            <a:ext cx="133349" cy="607706"/>
            <a:chOff x="7748843" y="4872038"/>
            <a:chExt cx="133349" cy="523875"/>
          </a:xfrm>
        </p:grpSpPr>
        <p:cxnSp>
          <p:nvCxnSpPr>
            <p:cNvPr id="299" name="Straight Connector 298">
              <a:extLst>
                <a:ext uri="{FF2B5EF4-FFF2-40B4-BE49-F238E27FC236}">
                  <a16:creationId xmlns:a16="http://schemas.microsoft.com/office/drawing/2014/main" id="{2553B038-ACCE-99BA-5042-97072064B937}"/>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0" name="Isosceles Triangle 299">
              <a:extLst>
                <a:ext uri="{FF2B5EF4-FFF2-40B4-BE49-F238E27FC236}">
                  <a16:creationId xmlns:a16="http://schemas.microsoft.com/office/drawing/2014/main" id="{EBAE0449-C6B3-E2EA-EEB7-3AD1B3BE2DBF}"/>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01" name="Group 300">
            <a:extLst>
              <a:ext uri="{FF2B5EF4-FFF2-40B4-BE49-F238E27FC236}">
                <a16:creationId xmlns:a16="http://schemas.microsoft.com/office/drawing/2014/main" id="{D0D6AD41-3480-EB00-B5E3-897AAA2E0181}"/>
              </a:ext>
            </a:extLst>
          </p:cNvPr>
          <p:cNvGrpSpPr/>
          <p:nvPr/>
        </p:nvGrpSpPr>
        <p:grpSpPr>
          <a:xfrm>
            <a:off x="10863015" y="5878006"/>
            <a:ext cx="133349" cy="607706"/>
            <a:chOff x="7748843" y="4872038"/>
            <a:chExt cx="133349" cy="523875"/>
          </a:xfrm>
        </p:grpSpPr>
        <p:cxnSp>
          <p:nvCxnSpPr>
            <p:cNvPr id="302" name="Straight Connector 301">
              <a:extLst>
                <a:ext uri="{FF2B5EF4-FFF2-40B4-BE49-F238E27FC236}">
                  <a16:creationId xmlns:a16="http://schemas.microsoft.com/office/drawing/2014/main" id="{5A2C72BD-AD2B-A7EE-0337-E1A1E47E651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3" name="Isosceles Triangle 302">
              <a:extLst>
                <a:ext uri="{FF2B5EF4-FFF2-40B4-BE49-F238E27FC236}">
                  <a16:creationId xmlns:a16="http://schemas.microsoft.com/office/drawing/2014/main" id="{658A805B-05BF-8766-CC5C-130C33D73E16}"/>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04" name="Group 303">
            <a:extLst>
              <a:ext uri="{FF2B5EF4-FFF2-40B4-BE49-F238E27FC236}">
                <a16:creationId xmlns:a16="http://schemas.microsoft.com/office/drawing/2014/main" id="{9CEF9B39-DA32-6054-99FC-C37AB5290729}"/>
              </a:ext>
            </a:extLst>
          </p:cNvPr>
          <p:cNvGrpSpPr/>
          <p:nvPr/>
        </p:nvGrpSpPr>
        <p:grpSpPr>
          <a:xfrm rot="10800000">
            <a:off x="8172260" y="3645267"/>
            <a:ext cx="133349" cy="607706"/>
            <a:chOff x="7748843" y="4872038"/>
            <a:chExt cx="133349" cy="523875"/>
          </a:xfrm>
        </p:grpSpPr>
        <p:cxnSp>
          <p:nvCxnSpPr>
            <p:cNvPr id="305" name="Straight Connector 304">
              <a:extLst>
                <a:ext uri="{FF2B5EF4-FFF2-40B4-BE49-F238E27FC236}">
                  <a16:creationId xmlns:a16="http://schemas.microsoft.com/office/drawing/2014/main" id="{7CEBB996-9E14-12C3-158C-DCF64E4FFD88}"/>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6" name="Isosceles Triangle 305">
              <a:extLst>
                <a:ext uri="{FF2B5EF4-FFF2-40B4-BE49-F238E27FC236}">
                  <a16:creationId xmlns:a16="http://schemas.microsoft.com/office/drawing/2014/main" id="{D95391FC-A68B-7ADA-8618-AF22CC027B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07" name="Group 306">
            <a:extLst>
              <a:ext uri="{FF2B5EF4-FFF2-40B4-BE49-F238E27FC236}">
                <a16:creationId xmlns:a16="http://schemas.microsoft.com/office/drawing/2014/main" id="{B2BA9258-A480-C420-D2F5-72CA23A1B09A}"/>
              </a:ext>
            </a:extLst>
          </p:cNvPr>
          <p:cNvGrpSpPr/>
          <p:nvPr/>
        </p:nvGrpSpPr>
        <p:grpSpPr>
          <a:xfrm rot="10800000">
            <a:off x="9449308" y="3659578"/>
            <a:ext cx="133349" cy="607706"/>
            <a:chOff x="7748843" y="4872038"/>
            <a:chExt cx="133349" cy="523875"/>
          </a:xfrm>
        </p:grpSpPr>
        <p:cxnSp>
          <p:nvCxnSpPr>
            <p:cNvPr id="308" name="Straight Connector 307">
              <a:extLst>
                <a:ext uri="{FF2B5EF4-FFF2-40B4-BE49-F238E27FC236}">
                  <a16:creationId xmlns:a16="http://schemas.microsoft.com/office/drawing/2014/main" id="{3A8D663A-5AC8-373D-68DE-24A251954216}"/>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9" name="Isosceles Triangle 308">
              <a:extLst>
                <a:ext uri="{FF2B5EF4-FFF2-40B4-BE49-F238E27FC236}">
                  <a16:creationId xmlns:a16="http://schemas.microsoft.com/office/drawing/2014/main" id="{687385A9-A309-5D5C-965D-EA4C882305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0" name="Group 309">
            <a:extLst>
              <a:ext uri="{FF2B5EF4-FFF2-40B4-BE49-F238E27FC236}">
                <a16:creationId xmlns:a16="http://schemas.microsoft.com/office/drawing/2014/main" id="{6E003498-74A5-F644-E9F5-A4CCE9675CA4}"/>
              </a:ext>
            </a:extLst>
          </p:cNvPr>
          <p:cNvGrpSpPr/>
          <p:nvPr/>
        </p:nvGrpSpPr>
        <p:grpSpPr>
          <a:xfrm rot="10800000">
            <a:off x="10723558" y="3665214"/>
            <a:ext cx="133349" cy="607706"/>
            <a:chOff x="7748843" y="4872038"/>
            <a:chExt cx="133349" cy="523875"/>
          </a:xfrm>
        </p:grpSpPr>
        <p:cxnSp>
          <p:nvCxnSpPr>
            <p:cNvPr id="311" name="Straight Connector 310">
              <a:extLst>
                <a:ext uri="{FF2B5EF4-FFF2-40B4-BE49-F238E27FC236}">
                  <a16:creationId xmlns:a16="http://schemas.microsoft.com/office/drawing/2014/main" id="{9AEA8194-8D3A-2D1A-F149-1F8934A81805}"/>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2" name="Isosceles Triangle 311">
              <a:extLst>
                <a:ext uri="{FF2B5EF4-FFF2-40B4-BE49-F238E27FC236}">
                  <a16:creationId xmlns:a16="http://schemas.microsoft.com/office/drawing/2014/main" id="{6966F5DC-33DF-FBE8-0272-31FE32C27BF6}"/>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3" name="Group 312">
            <a:extLst>
              <a:ext uri="{FF2B5EF4-FFF2-40B4-BE49-F238E27FC236}">
                <a16:creationId xmlns:a16="http://schemas.microsoft.com/office/drawing/2014/main" id="{66CA5B0C-A24E-4C50-30BA-A903E2738EA6}"/>
              </a:ext>
            </a:extLst>
          </p:cNvPr>
          <p:cNvGrpSpPr/>
          <p:nvPr/>
        </p:nvGrpSpPr>
        <p:grpSpPr>
          <a:xfrm rot="10800000">
            <a:off x="8172259" y="5778404"/>
            <a:ext cx="133349" cy="607706"/>
            <a:chOff x="7748843" y="4872038"/>
            <a:chExt cx="133349" cy="523875"/>
          </a:xfrm>
        </p:grpSpPr>
        <p:cxnSp>
          <p:nvCxnSpPr>
            <p:cNvPr id="314" name="Straight Connector 313">
              <a:extLst>
                <a:ext uri="{FF2B5EF4-FFF2-40B4-BE49-F238E27FC236}">
                  <a16:creationId xmlns:a16="http://schemas.microsoft.com/office/drawing/2014/main" id="{9691C893-6A65-0D75-0D07-E71BD6E59ABA}"/>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5" name="Isosceles Triangle 314">
              <a:extLst>
                <a:ext uri="{FF2B5EF4-FFF2-40B4-BE49-F238E27FC236}">
                  <a16:creationId xmlns:a16="http://schemas.microsoft.com/office/drawing/2014/main" id="{D3DDDE36-42EF-AA96-7CF7-FF6A0C1EA63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6" name="Group 315">
            <a:extLst>
              <a:ext uri="{FF2B5EF4-FFF2-40B4-BE49-F238E27FC236}">
                <a16:creationId xmlns:a16="http://schemas.microsoft.com/office/drawing/2014/main" id="{0B58C1C2-99BC-0145-C2E9-4A21D434E93C}"/>
              </a:ext>
            </a:extLst>
          </p:cNvPr>
          <p:cNvGrpSpPr/>
          <p:nvPr/>
        </p:nvGrpSpPr>
        <p:grpSpPr>
          <a:xfrm rot="10800000">
            <a:off x="9449307" y="5792715"/>
            <a:ext cx="133349" cy="607706"/>
            <a:chOff x="7748843" y="4872038"/>
            <a:chExt cx="133349" cy="523875"/>
          </a:xfrm>
        </p:grpSpPr>
        <p:cxnSp>
          <p:nvCxnSpPr>
            <p:cNvPr id="317" name="Straight Connector 316">
              <a:extLst>
                <a:ext uri="{FF2B5EF4-FFF2-40B4-BE49-F238E27FC236}">
                  <a16:creationId xmlns:a16="http://schemas.microsoft.com/office/drawing/2014/main" id="{1594F594-D460-255A-DFA9-E61C9A019902}"/>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8" name="Isosceles Triangle 317">
              <a:extLst>
                <a:ext uri="{FF2B5EF4-FFF2-40B4-BE49-F238E27FC236}">
                  <a16:creationId xmlns:a16="http://schemas.microsoft.com/office/drawing/2014/main" id="{5DEC0E5E-6489-4567-B6BD-D81CEE91B610}"/>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9" name="Group 318">
            <a:extLst>
              <a:ext uri="{FF2B5EF4-FFF2-40B4-BE49-F238E27FC236}">
                <a16:creationId xmlns:a16="http://schemas.microsoft.com/office/drawing/2014/main" id="{227FC605-3072-6B44-2E50-5397FC20B7C2}"/>
              </a:ext>
            </a:extLst>
          </p:cNvPr>
          <p:cNvGrpSpPr/>
          <p:nvPr/>
        </p:nvGrpSpPr>
        <p:grpSpPr>
          <a:xfrm rot="10800000">
            <a:off x="10723557" y="5798351"/>
            <a:ext cx="133349" cy="607706"/>
            <a:chOff x="7748843" y="4872038"/>
            <a:chExt cx="133349" cy="523875"/>
          </a:xfrm>
        </p:grpSpPr>
        <p:cxnSp>
          <p:nvCxnSpPr>
            <p:cNvPr id="320" name="Straight Connector 319">
              <a:extLst>
                <a:ext uri="{FF2B5EF4-FFF2-40B4-BE49-F238E27FC236}">
                  <a16:creationId xmlns:a16="http://schemas.microsoft.com/office/drawing/2014/main" id="{9C5B2200-5FBB-D6E4-4C58-9CDA0827773D}"/>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1" name="Isosceles Triangle 320">
              <a:extLst>
                <a:ext uri="{FF2B5EF4-FFF2-40B4-BE49-F238E27FC236}">
                  <a16:creationId xmlns:a16="http://schemas.microsoft.com/office/drawing/2014/main" id="{02148C72-F278-E159-A429-83CBBB1E3E7C}"/>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22" name="Straight Connector 321">
            <a:extLst>
              <a:ext uri="{FF2B5EF4-FFF2-40B4-BE49-F238E27FC236}">
                <a16:creationId xmlns:a16="http://schemas.microsoft.com/office/drawing/2014/main" id="{D6503533-0B5B-71D9-4187-7B4A88A9B067}"/>
              </a:ext>
            </a:extLst>
          </p:cNvPr>
          <p:cNvCxnSpPr>
            <a:cxnSpLocks/>
          </p:cNvCxnSpPr>
          <p:nvPr/>
        </p:nvCxnSpPr>
        <p:spPr>
          <a:xfrm>
            <a:off x="6383655" y="4248740"/>
            <a:ext cx="53149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A64883AE-C2C5-847F-212E-8375407650A1}"/>
              </a:ext>
            </a:extLst>
          </p:cNvPr>
          <p:cNvCxnSpPr>
            <a:cxnSpLocks/>
          </p:cNvCxnSpPr>
          <p:nvPr/>
        </p:nvCxnSpPr>
        <p:spPr>
          <a:xfrm flipV="1">
            <a:off x="6383655" y="3523624"/>
            <a:ext cx="0" cy="2912367"/>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9138CD96-03BD-97FA-35A9-A4F77D92EC23}"/>
              </a:ext>
            </a:extLst>
          </p:cNvPr>
          <p:cNvCxnSpPr>
            <a:cxnSpLocks/>
          </p:cNvCxnSpPr>
          <p:nvPr/>
        </p:nvCxnSpPr>
        <p:spPr>
          <a:xfrm>
            <a:off x="6378575" y="2014855"/>
            <a:ext cx="0" cy="1503689"/>
          </a:xfrm>
          <a:prstGeom prst="line">
            <a:avLst/>
          </a:prstGeom>
          <a:ln w="571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0733BCC7-1727-9F55-CCC1-85CD9BDB8A40}"/>
              </a:ext>
            </a:extLst>
          </p:cNvPr>
          <p:cNvCxnSpPr>
            <a:cxnSpLocks/>
          </p:cNvCxnSpPr>
          <p:nvPr/>
        </p:nvCxnSpPr>
        <p:spPr>
          <a:xfrm flipV="1">
            <a:off x="6378575" y="790575"/>
            <a:ext cx="0" cy="122936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D5301D07-DB18-6E32-51AD-48F9D011C5FF}"/>
              </a:ext>
            </a:extLst>
          </p:cNvPr>
          <p:cNvCxnSpPr>
            <a:cxnSpLocks/>
          </p:cNvCxnSpPr>
          <p:nvPr/>
        </p:nvCxnSpPr>
        <p:spPr>
          <a:xfrm>
            <a:off x="5264785" y="785495"/>
            <a:ext cx="111887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525478F6-8F80-7B61-92E3-72940FB8D925}"/>
              </a:ext>
            </a:extLst>
          </p:cNvPr>
          <p:cNvCxnSpPr>
            <a:cxnSpLocks/>
          </p:cNvCxnSpPr>
          <p:nvPr/>
        </p:nvCxnSpPr>
        <p:spPr>
          <a:xfrm>
            <a:off x="5260552" y="790575"/>
            <a:ext cx="0" cy="500214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F70D7E95-0CFD-D699-FEF3-42B141D2903A}"/>
              </a:ext>
            </a:extLst>
          </p:cNvPr>
          <p:cNvCxnSpPr>
            <a:cxnSpLocks/>
          </p:cNvCxnSpPr>
          <p:nvPr/>
        </p:nvCxnSpPr>
        <p:spPr>
          <a:xfrm>
            <a:off x="6861117" y="2019935"/>
            <a:ext cx="0" cy="61087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A076ACE0-DDF6-D96E-B6B4-87E2A1067C21}"/>
              </a:ext>
            </a:extLst>
          </p:cNvPr>
          <p:cNvCxnSpPr>
            <a:cxnSpLocks/>
          </p:cNvCxnSpPr>
          <p:nvPr/>
        </p:nvCxnSpPr>
        <p:spPr>
          <a:xfrm>
            <a:off x="6861117" y="1622458"/>
            <a:ext cx="0" cy="442595"/>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5692165C-C996-7BBC-B912-04662454EB6F}"/>
              </a:ext>
            </a:extLst>
          </p:cNvPr>
          <p:cNvCxnSpPr>
            <a:cxnSpLocks/>
          </p:cNvCxnSpPr>
          <p:nvPr/>
        </p:nvCxnSpPr>
        <p:spPr>
          <a:xfrm flipH="1">
            <a:off x="5589905" y="1622458"/>
            <a:ext cx="1271212"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CF0424A8-4CAC-3B4A-4A3D-908F35992FEF}"/>
              </a:ext>
            </a:extLst>
          </p:cNvPr>
          <p:cNvCxnSpPr>
            <a:cxnSpLocks/>
          </p:cNvCxnSpPr>
          <p:nvPr/>
        </p:nvCxnSpPr>
        <p:spPr>
          <a:xfrm flipV="1">
            <a:off x="5589905" y="1622458"/>
            <a:ext cx="0" cy="4678521"/>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67392569-8AE5-FD76-CCC9-72E1D2613DB8}"/>
              </a:ext>
            </a:extLst>
          </p:cNvPr>
          <p:cNvCxnSpPr>
            <a:cxnSpLocks/>
          </p:cNvCxnSpPr>
          <p:nvPr/>
        </p:nvCxnSpPr>
        <p:spPr>
          <a:xfrm flipH="1">
            <a:off x="4881560" y="6305212"/>
            <a:ext cx="706302"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5C57FAB7-5DED-DA29-230E-97A44C37CCDF}"/>
              </a:ext>
            </a:extLst>
          </p:cNvPr>
          <p:cNvCxnSpPr>
            <a:cxnSpLocks/>
          </p:cNvCxnSpPr>
          <p:nvPr/>
        </p:nvCxnSpPr>
        <p:spPr>
          <a:xfrm flipH="1">
            <a:off x="6383655" y="4292867"/>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D73CA1C-C46B-ED1A-AB88-09008EC18D00}"/>
              </a:ext>
            </a:extLst>
          </p:cNvPr>
          <p:cNvCxnSpPr>
            <a:cxnSpLocks/>
          </p:cNvCxnSpPr>
          <p:nvPr/>
        </p:nvCxnSpPr>
        <p:spPr>
          <a:xfrm>
            <a:off x="4757735" y="5794630"/>
            <a:ext cx="49872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45186821-8F70-AF11-A992-AD1D180703C6}"/>
              </a:ext>
            </a:extLst>
          </p:cNvPr>
          <p:cNvCxnSpPr>
            <a:cxnSpLocks/>
          </p:cNvCxnSpPr>
          <p:nvPr/>
        </p:nvCxnSpPr>
        <p:spPr>
          <a:xfrm flipH="1" flipV="1">
            <a:off x="3877116" y="769177"/>
            <a:ext cx="4323" cy="1673956"/>
          </a:xfrm>
          <a:prstGeom prst="line">
            <a:avLst/>
          </a:prstGeom>
          <a:ln w="10795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6" name="Rectangle: Rounded Corners 335">
            <a:extLst>
              <a:ext uri="{FF2B5EF4-FFF2-40B4-BE49-F238E27FC236}">
                <a16:creationId xmlns:a16="http://schemas.microsoft.com/office/drawing/2014/main" id="{D60B6C06-C2C5-F425-F9DF-F8FD6EE237C1}"/>
              </a:ext>
            </a:extLst>
          </p:cNvPr>
          <p:cNvSpPr/>
          <p:nvPr/>
        </p:nvSpPr>
        <p:spPr>
          <a:xfrm>
            <a:off x="2897509" y="2425700"/>
            <a:ext cx="1981249" cy="4137836"/>
          </a:xfrm>
          <a:prstGeom prst="roundRect">
            <a:avLst>
              <a:gd name="adj" fmla="val 4313"/>
            </a:avLst>
          </a:pr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37" name="Straight Connector 336">
            <a:extLst>
              <a:ext uri="{FF2B5EF4-FFF2-40B4-BE49-F238E27FC236}">
                <a16:creationId xmlns:a16="http://schemas.microsoft.com/office/drawing/2014/main" id="{BAD9DFDB-8CE5-F180-3E70-CFB002B10DB7}"/>
              </a:ext>
            </a:extLst>
          </p:cNvPr>
          <p:cNvCxnSpPr>
            <a:cxnSpLocks/>
          </p:cNvCxnSpPr>
          <p:nvPr/>
        </p:nvCxnSpPr>
        <p:spPr>
          <a:xfrm flipV="1">
            <a:off x="6383655" y="6383102"/>
            <a:ext cx="5314950" cy="2162"/>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2AE106DD-F94B-4EAF-75C6-62DB6DBCC791}"/>
              </a:ext>
            </a:extLst>
          </p:cNvPr>
          <p:cNvCxnSpPr>
            <a:cxnSpLocks/>
          </p:cNvCxnSpPr>
          <p:nvPr/>
        </p:nvCxnSpPr>
        <p:spPr>
          <a:xfrm flipH="1">
            <a:off x="6383655" y="6435992"/>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5B0651DA-9453-FF84-2BB3-A46013ACD206}"/>
              </a:ext>
            </a:extLst>
          </p:cNvPr>
          <p:cNvCxnSpPr>
            <a:cxnSpLocks/>
          </p:cNvCxnSpPr>
          <p:nvPr/>
        </p:nvCxnSpPr>
        <p:spPr>
          <a:xfrm flipV="1">
            <a:off x="6383655" y="4292867"/>
            <a:ext cx="0" cy="2143125"/>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50D8F00E-1B11-6470-9C5A-CCE280BD8286}"/>
              </a:ext>
            </a:extLst>
          </p:cNvPr>
          <p:cNvCxnSpPr>
            <a:cxnSpLocks/>
          </p:cNvCxnSpPr>
          <p:nvPr/>
        </p:nvCxnSpPr>
        <p:spPr>
          <a:xfrm flipH="1">
            <a:off x="4878758" y="6304448"/>
            <a:ext cx="709104"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73A38094-28C3-BF88-39D0-97C426F22A30}"/>
              </a:ext>
            </a:extLst>
          </p:cNvPr>
          <p:cNvCxnSpPr>
            <a:cxnSpLocks/>
          </p:cNvCxnSpPr>
          <p:nvPr/>
        </p:nvCxnSpPr>
        <p:spPr>
          <a:xfrm>
            <a:off x="5587439" y="1619059"/>
            <a:ext cx="0" cy="468192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731AADEA-18EC-598C-3332-CB12191878C6}"/>
              </a:ext>
            </a:extLst>
          </p:cNvPr>
          <p:cNvCxnSpPr>
            <a:cxnSpLocks/>
          </p:cNvCxnSpPr>
          <p:nvPr/>
        </p:nvCxnSpPr>
        <p:spPr>
          <a:xfrm>
            <a:off x="5587862" y="1622869"/>
            <a:ext cx="1273254"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36CA09C6-AD14-6536-86D3-147D17DB440D}"/>
              </a:ext>
            </a:extLst>
          </p:cNvPr>
          <p:cNvCxnSpPr>
            <a:cxnSpLocks/>
          </p:cNvCxnSpPr>
          <p:nvPr/>
        </p:nvCxnSpPr>
        <p:spPr>
          <a:xfrm>
            <a:off x="6861116" y="1642110"/>
            <a:ext cx="0" cy="377825"/>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E56CBFD5-B496-34D2-8073-1CE304B90C2B}"/>
              </a:ext>
            </a:extLst>
          </p:cNvPr>
          <p:cNvCxnSpPr>
            <a:cxnSpLocks/>
          </p:cNvCxnSpPr>
          <p:nvPr/>
        </p:nvCxnSpPr>
        <p:spPr>
          <a:xfrm>
            <a:off x="6861116" y="2019935"/>
            <a:ext cx="0" cy="540796"/>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93F84FEE-75AD-C714-991A-9DC680CEA4B3}"/>
              </a:ext>
            </a:extLst>
          </p:cNvPr>
          <p:cNvCxnSpPr>
            <a:cxnSpLocks/>
          </p:cNvCxnSpPr>
          <p:nvPr/>
        </p:nvCxnSpPr>
        <p:spPr>
          <a:xfrm>
            <a:off x="6869156" y="2560731"/>
            <a:ext cx="438424" cy="0"/>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C9741F07-5DA2-B6DA-B75E-342F0476218C}"/>
              </a:ext>
            </a:extLst>
          </p:cNvPr>
          <p:cNvCxnSpPr>
            <a:cxnSpLocks/>
          </p:cNvCxnSpPr>
          <p:nvPr/>
        </p:nvCxnSpPr>
        <p:spPr>
          <a:xfrm flipV="1">
            <a:off x="7267687" y="2560731"/>
            <a:ext cx="0" cy="927324"/>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70A1D65A-5536-5095-15FF-651775FC8269}"/>
              </a:ext>
            </a:extLst>
          </p:cNvPr>
          <p:cNvCxnSpPr>
            <a:cxnSpLocks/>
          </p:cNvCxnSpPr>
          <p:nvPr/>
        </p:nvCxnSpPr>
        <p:spPr>
          <a:xfrm flipV="1">
            <a:off x="7277018" y="3488054"/>
            <a:ext cx="0" cy="2947937"/>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8" name="Flowchart: Summing Junction 347">
            <a:extLst>
              <a:ext uri="{FF2B5EF4-FFF2-40B4-BE49-F238E27FC236}">
                <a16:creationId xmlns:a16="http://schemas.microsoft.com/office/drawing/2014/main" id="{431DF4C0-2DA3-0AA8-BCE1-F46C0E9E0EFF}"/>
              </a:ext>
            </a:extLst>
          </p:cNvPr>
          <p:cNvSpPr/>
          <p:nvPr/>
        </p:nvSpPr>
        <p:spPr>
          <a:xfrm>
            <a:off x="7005477" y="4582217"/>
            <a:ext cx="528006" cy="528006"/>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49" name="Straight Connector 348">
            <a:extLst>
              <a:ext uri="{FF2B5EF4-FFF2-40B4-BE49-F238E27FC236}">
                <a16:creationId xmlns:a16="http://schemas.microsoft.com/office/drawing/2014/main" id="{60769FE3-DD58-617B-8B2E-EDFAD0019A3E}"/>
              </a:ext>
            </a:extLst>
          </p:cNvPr>
          <p:cNvCxnSpPr>
            <a:cxnSpLocks/>
          </p:cNvCxnSpPr>
          <p:nvPr/>
        </p:nvCxnSpPr>
        <p:spPr>
          <a:xfrm flipH="1">
            <a:off x="6383655" y="6435991"/>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18B50541-0E4B-131F-A272-797BD0DEE3D1}"/>
              </a:ext>
            </a:extLst>
          </p:cNvPr>
          <p:cNvCxnSpPr>
            <a:cxnSpLocks/>
          </p:cNvCxnSpPr>
          <p:nvPr/>
        </p:nvCxnSpPr>
        <p:spPr>
          <a:xfrm flipH="1">
            <a:off x="6383655" y="4292867"/>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D988AC-35AE-598F-859B-BB7D2665F121}"/>
              </a:ext>
            </a:extLst>
          </p:cNvPr>
          <p:cNvCxnSpPr>
            <a:cxnSpLocks/>
          </p:cNvCxnSpPr>
          <p:nvPr/>
        </p:nvCxnSpPr>
        <p:spPr>
          <a:xfrm flipV="1">
            <a:off x="6378575" y="4292867"/>
            <a:ext cx="0" cy="2143125"/>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52" name="Group 351">
            <a:extLst>
              <a:ext uri="{FF2B5EF4-FFF2-40B4-BE49-F238E27FC236}">
                <a16:creationId xmlns:a16="http://schemas.microsoft.com/office/drawing/2014/main" id="{F5E200D1-EB16-4B2F-E8E7-AF8D14A88F14}"/>
              </a:ext>
            </a:extLst>
          </p:cNvPr>
          <p:cNvGrpSpPr/>
          <p:nvPr/>
        </p:nvGrpSpPr>
        <p:grpSpPr>
          <a:xfrm>
            <a:off x="8305608" y="3685161"/>
            <a:ext cx="133349" cy="607706"/>
            <a:chOff x="7748843" y="4872038"/>
            <a:chExt cx="133349" cy="523875"/>
          </a:xfrm>
          <a:solidFill>
            <a:srgbClr val="FFC000"/>
          </a:solidFill>
        </p:grpSpPr>
        <p:cxnSp>
          <p:nvCxnSpPr>
            <p:cNvPr id="353" name="Straight Connector 352">
              <a:extLst>
                <a:ext uri="{FF2B5EF4-FFF2-40B4-BE49-F238E27FC236}">
                  <a16:creationId xmlns:a16="http://schemas.microsoft.com/office/drawing/2014/main" id="{97CDDD71-5594-DF37-3D01-AE9C22229D16}"/>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4" name="Isosceles Triangle 353">
              <a:extLst>
                <a:ext uri="{FF2B5EF4-FFF2-40B4-BE49-F238E27FC236}">
                  <a16:creationId xmlns:a16="http://schemas.microsoft.com/office/drawing/2014/main" id="{8A61BCD1-4B35-C9B9-983E-C9510C8B2B6B}"/>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55" name="Group 354">
            <a:extLst>
              <a:ext uri="{FF2B5EF4-FFF2-40B4-BE49-F238E27FC236}">
                <a16:creationId xmlns:a16="http://schemas.microsoft.com/office/drawing/2014/main" id="{67EA723F-21D8-E163-211A-1FDE3CF87758}"/>
              </a:ext>
            </a:extLst>
          </p:cNvPr>
          <p:cNvGrpSpPr/>
          <p:nvPr/>
        </p:nvGrpSpPr>
        <p:grpSpPr>
          <a:xfrm>
            <a:off x="9579859" y="3734882"/>
            <a:ext cx="133349" cy="607706"/>
            <a:chOff x="7748843" y="4872038"/>
            <a:chExt cx="133349" cy="523875"/>
          </a:xfrm>
          <a:solidFill>
            <a:srgbClr val="FFC000"/>
          </a:solidFill>
        </p:grpSpPr>
        <p:cxnSp>
          <p:nvCxnSpPr>
            <p:cNvPr id="356" name="Straight Connector 355">
              <a:extLst>
                <a:ext uri="{FF2B5EF4-FFF2-40B4-BE49-F238E27FC236}">
                  <a16:creationId xmlns:a16="http://schemas.microsoft.com/office/drawing/2014/main" id="{310A6F14-37C5-1B91-FDBF-7BAB6E8C011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7" name="Isosceles Triangle 356">
              <a:extLst>
                <a:ext uri="{FF2B5EF4-FFF2-40B4-BE49-F238E27FC236}">
                  <a16:creationId xmlns:a16="http://schemas.microsoft.com/office/drawing/2014/main" id="{A4D9D91D-4E84-DDDE-69C2-669B4EAD4630}"/>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58" name="Group 357">
            <a:extLst>
              <a:ext uri="{FF2B5EF4-FFF2-40B4-BE49-F238E27FC236}">
                <a16:creationId xmlns:a16="http://schemas.microsoft.com/office/drawing/2014/main" id="{59803B11-66B1-1111-A9B9-FA41849B9474}"/>
              </a:ext>
            </a:extLst>
          </p:cNvPr>
          <p:cNvGrpSpPr/>
          <p:nvPr/>
        </p:nvGrpSpPr>
        <p:grpSpPr>
          <a:xfrm>
            <a:off x="10873158" y="3734882"/>
            <a:ext cx="133349" cy="607706"/>
            <a:chOff x="7748843" y="4872038"/>
            <a:chExt cx="133349" cy="523875"/>
          </a:xfrm>
          <a:solidFill>
            <a:srgbClr val="FFC000"/>
          </a:solidFill>
        </p:grpSpPr>
        <p:cxnSp>
          <p:nvCxnSpPr>
            <p:cNvPr id="359" name="Straight Connector 358">
              <a:extLst>
                <a:ext uri="{FF2B5EF4-FFF2-40B4-BE49-F238E27FC236}">
                  <a16:creationId xmlns:a16="http://schemas.microsoft.com/office/drawing/2014/main" id="{1D352D06-338D-93FD-F6E7-19A79C7C641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0" name="Isosceles Triangle 359">
              <a:extLst>
                <a:ext uri="{FF2B5EF4-FFF2-40B4-BE49-F238E27FC236}">
                  <a16:creationId xmlns:a16="http://schemas.microsoft.com/office/drawing/2014/main" id="{1A164419-4605-5C80-662A-BDE1028657D3}"/>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61" name="Group 360">
            <a:extLst>
              <a:ext uri="{FF2B5EF4-FFF2-40B4-BE49-F238E27FC236}">
                <a16:creationId xmlns:a16="http://schemas.microsoft.com/office/drawing/2014/main" id="{FE410CFA-D188-E2C8-9953-03D7CB7BB622}"/>
              </a:ext>
            </a:extLst>
          </p:cNvPr>
          <p:cNvGrpSpPr/>
          <p:nvPr/>
        </p:nvGrpSpPr>
        <p:grpSpPr>
          <a:xfrm>
            <a:off x="8295465" y="5828285"/>
            <a:ext cx="133349" cy="607706"/>
            <a:chOff x="7748843" y="4872038"/>
            <a:chExt cx="133349" cy="523875"/>
          </a:xfrm>
          <a:solidFill>
            <a:srgbClr val="FFC000"/>
          </a:solidFill>
        </p:grpSpPr>
        <p:cxnSp>
          <p:nvCxnSpPr>
            <p:cNvPr id="362" name="Straight Connector 361">
              <a:extLst>
                <a:ext uri="{FF2B5EF4-FFF2-40B4-BE49-F238E27FC236}">
                  <a16:creationId xmlns:a16="http://schemas.microsoft.com/office/drawing/2014/main" id="{6A494612-7981-4B64-63E9-3109D22098FA}"/>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3" name="Isosceles Triangle 362">
              <a:extLst>
                <a:ext uri="{FF2B5EF4-FFF2-40B4-BE49-F238E27FC236}">
                  <a16:creationId xmlns:a16="http://schemas.microsoft.com/office/drawing/2014/main" id="{CC014B4C-AF3F-7F5D-52F4-53C98B6AE16E}"/>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64" name="Group 363">
            <a:extLst>
              <a:ext uri="{FF2B5EF4-FFF2-40B4-BE49-F238E27FC236}">
                <a16:creationId xmlns:a16="http://schemas.microsoft.com/office/drawing/2014/main" id="{FD13AA91-3DF6-9EC2-AD52-C9E077736279}"/>
              </a:ext>
            </a:extLst>
          </p:cNvPr>
          <p:cNvGrpSpPr/>
          <p:nvPr/>
        </p:nvGrpSpPr>
        <p:grpSpPr>
          <a:xfrm>
            <a:off x="9569716" y="5878006"/>
            <a:ext cx="133349" cy="607706"/>
            <a:chOff x="7748843" y="4872038"/>
            <a:chExt cx="133349" cy="523875"/>
          </a:xfrm>
          <a:solidFill>
            <a:srgbClr val="FFC000"/>
          </a:solidFill>
        </p:grpSpPr>
        <p:cxnSp>
          <p:nvCxnSpPr>
            <p:cNvPr id="365" name="Straight Connector 364">
              <a:extLst>
                <a:ext uri="{FF2B5EF4-FFF2-40B4-BE49-F238E27FC236}">
                  <a16:creationId xmlns:a16="http://schemas.microsoft.com/office/drawing/2014/main" id="{B9CA2B5D-7D01-0708-0C6A-34BA541A3125}"/>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6" name="Isosceles Triangle 365">
              <a:extLst>
                <a:ext uri="{FF2B5EF4-FFF2-40B4-BE49-F238E27FC236}">
                  <a16:creationId xmlns:a16="http://schemas.microsoft.com/office/drawing/2014/main" id="{6B0CDB87-BD7C-1B49-4ADF-9B39E239EF97}"/>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67" name="Group 366">
            <a:extLst>
              <a:ext uri="{FF2B5EF4-FFF2-40B4-BE49-F238E27FC236}">
                <a16:creationId xmlns:a16="http://schemas.microsoft.com/office/drawing/2014/main" id="{CCA8C4DC-90A7-5CF0-DAB4-C9166FB7B2E8}"/>
              </a:ext>
            </a:extLst>
          </p:cNvPr>
          <p:cNvGrpSpPr/>
          <p:nvPr/>
        </p:nvGrpSpPr>
        <p:grpSpPr>
          <a:xfrm>
            <a:off x="10863015" y="5878006"/>
            <a:ext cx="133349" cy="607706"/>
            <a:chOff x="7748843" y="4872038"/>
            <a:chExt cx="133349" cy="523875"/>
          </a:xfrm>
          <a:solidFill>
            <a:srgbClr val="FFC000"/>
          </a:solidFill>
        </p:grpSpPr>
        <p:cxnSp>
          <p:nvCxnSpPr>
            <p:cNvPr id="368" name="Straight Connector 367">
              <a:extLst>
                <a:ext uri="{FF2B5EF4-FFF2-40B4-BE49-F238E27FC236}">
                  <a16:creationId xmlns:a16="http://schemas.microsoft.com/office/drawing/2014/main" id="{6B356ADB-9E4A-F769-940D-A1A81EB59B7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9" name="Isosceles Triangle 368">
              <a:extLst>
                <a:ext uri="{FF2B5EF4-FFF2-40B4-BE49-F238E27FC236}">
                  <a16:creationId xmlns:a16="http://schemas.microsoft.com/office/drawing/2014/main" id="{43FB0430-9C9A-9125-5E89-2C73DDFE01E8}"/>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70" name="Straight Connector 369">
            <a:extLst>
              <a:ext uri="{FF2B5EF4-FFF2-40B4-BE49-F238E27FC236}">
                <a16:creationId xmlns:a16="http://schemas.microsoft.com/office/drawing/2014/main" id="{18EFE99D-53D2-13D3-760C-7D101C7E12C1}"/>
              </a:ext>
            </a:extLst>
          </p:cNvPr>
          <p:cNvCxnSpPr>
            <a:cxnSpLocks/>
          </p:cNvCxnSpPr>
          <p:nvPr/>
        </p:nvCxnSpPr>
        <p:spPr>
          <a:xfrm>
            <a:off x="7127559" y="654379"/>
            <a:ext cx="0" cy="3200852"/>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DF6024C1-AD97-C45E-294D-AB6D56AB687A}"/>
              </a:ext>
            </a:extLst>
          </p:cNvPr>
          <p:cNvCxnSpPr>
            <a:cxnSpLocks/>
          </p:cNvCxnSpPr>
          <p:nvPr/>
        </p:nvCxnSpPr>
        <p:spPr>
          <a:xfrm>
            <a:off x="6784916" y="3855231"/>
            <a:ext cx="342643" cy="0"/>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0EF22570-8C11-21CE-1A03-14B6FC9954F7}"/>
              </a:ext>
            </a:extLst>
          </p:cNvPr>
          <p:cNvCxnSpPr>
            <a:cxnSpLocks/>
          </p:cNvCxnSpPr>
          <p:nvPr/>
        </p:nvCxnSpPr>
        <p:spPr>
          <a:xfrm>
            <a:off x="6784916" y="2170206"/>
            <a:ext cx="0" cy="1685025"/>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3" name="Flowchart: Summing Junction 372">
            <a:extLst>
              <a:ext uri="{FF2B5EF4-FFF2-40B4-BE49-F238E27FC236}">
                <a16:creationId xmlns:a16="http://schemas.microsoft.com/office/drawing/2014/main" id="{05A29F4E-1538-EC73-6DE1-B43DE6D1FAB2}"/>
              </a:ext>
            </a:extLst>
          </p:cNvPr>
          <p:cNvSpPr/>
          <p:nvPr/>
        </p:nvSpPr>
        <p:spPr>
          <a:xfrm>
            <a:off x="6637825" y="2923111"/>
            <a:ext cx="304799" cy="304799"/>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E35B808-07B5-8111-7C0A-1A222CBF89A4}"/>
              </a:ext>
            </a:extLst>
          </p:cNvPr>
          <p:cNvSpPr txBox="1"/>
          <p:nvPr/>
        </p:nvSpPr>
        <p:spPr>
          <a:xfrm>
            <a:off x="5753342" y="33816"/>
            <a:ext cx="177291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Cold Water Inlet</a:t>
            </a:r>
          </a:p>
        </p:txBody>
      </p:sp>
      <p:sp>
        <p:nvSpPr>
          <p:cNvPr id="19" name="TextBox 18">
            <a:extLst>
              <a:ext uri="{FF2B5EF4-FFF2-40B4-BE49-F238E27FC236}">
                <a16:creationId xmlns:a16="http://schemas.microsoft.com/office/drawing/2014/main" id="{617A0702-EF7E-4582-AC03-F5CE8E95EE59}"/>
              </a:ext>
            </a:extLst>
          </p:cNvPr>
          <p:cNvSpPr txBox="1"/>
          <p:nvPr/>
        </p:nvSpPr>
        <p:spPr>
          <a:xfrm>
            <a:off x="3580499" y="384112"/>
            <a:ext cx="167595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Hot Water Outlet</a:t>
            </a:r>
          </a:p>
        </p:txBody>
      </p:sp>
      <p:pic>
        <p:nvPicPr>
          <p:cNvPr id="25" name="Picture 24">
            <a:extLst>
              <a:ext uri="{FF2B5EF4-FFF2-40B4-BE49-F238E27FC236}">
                <a16:creationId xmlns:a16="http://schemas.microsoft.com/office/drawing/2014/main" id="{51EE2E1B-C6F6-D3BC-FDF2-8B3435E4EFE1}"/>
              </a:ext>
            </a:extLst>
          </p:cNvPr>
          <p:cNvPicPr>
            <a:picLocks noChangeAspect="1"/>
          </p:cNvPicPr>
          <p:nvPr/>
        </p:nvPicPr>
        <p:blipFill>
          <a:blip r:embed="rId4">
            <a:extLst>
              <a:ext uri="{28A0092B-C50C-407E-A947-70E740481C1C}">
                <a14:useLocalDpi xmlns:a14="http://schemas.microsoft.com/office/drawing/2010/main" val="0"/>
              </a:ext>
            </a:extLst>
          </a:blip>
          <a:srcRect l="3462" t="15650" b="17404"/>
          <a:stretch>
            <a:fillRect/>
          </a:stretch>
        </p:blipFill>
        <p:spPr>
          <a:xfrm>
            <a:off x="0" y="6398896"/>
            <a:ext cx="2089057" cy="459104"/>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078111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8" presetClass="emph" presetSubtype="0" repeatCount="indefinite" fill="hold" grpId="0" nodeType="withEffect">
                                  <p:stCondLst>
                                    <p:cond delay="0"/>
                                  </p:stCondLst>
                                  <p:childTnLst>
                                    <p:animRot by="21600000">
                                      <p:cBhvr>
                                        <p:cTn id="9" dur="2000" fill="hold"/>
                                        <p:tgtEl>
                                          <p:spTgt spid="348"/>
                                        </p:tgtEl>
                                        <p:attrNameLst>
                                          <p:attrName>r</p:attrName>
                                        </p:attrNameLst>
                                      </p:cBhvr>
                                    </p:animRot>
                                  </p:childTnLst>
                                </p:cTn>
                              </p:par>
                              <p:par>
                                <p:cTn id="10" presetID="8" presetClass="emph" presetSubtype="0" repeatCount="indefinite" fill="hold" grpId="0" nodeType="withEffect">
                                  <p:stCondLst>
                                    <p:cond delay="0"/>
                                  </p:stCondLst>
                                  <p:childTnLst>
                                    <p:animRot by="21600000">
                                      <p:cBhvr>
                                        <p:cTn id="11" dur="2000" fill="hold"/>
                                        <p:tgtEl>
                                          <p:spTgt spid="373"/>
                                        </p:tgtEl>
                                        <p:attrNameLst>
                                          <p:attrName>r</p:attrName>
                                        </p:attrNameLst>
                                      </p:cBhvr>
                                    </p:animRo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70"/>
                                        </p:tgtEl>
                                        <p:attrNameLst>
                                          <p:attrName>style.visibility</p:attrName>
                                        </p:attrNameLst>
                                      </p:cBhvr>
                                      <p:to>
                                        <p:strVal val="visible"/>
                                      </p:to>
                                    </p:set>
                                    <p:animEffect transition="in" filter="wipe(up)">
                                      <p:cBhvr>
                                        <p:cTn id="15" dur="500"/>
                                        <p:tgtEl>
                                          <p:spTgt spid="370"/>
                                        </p:tgtEl>
                                      </p:cBhvr>
                                    </p:animEffect>
                                  </p:childTnLst>
                                </p:cTn>
                              </p:par>
                            </p:childTnLst>
                          </p:cTn>
                        </p:par>
                        <p:par>
                          <p:cTn id="16" fill="hold">
                            <p:stCondLst>
                              <p:cond delay="2500"/>
                            </p:stCondLst>
                            <p:childTnLst>
                              <p:par>
                                <p:cTn id="17" presetID="22" presetClass="entr" presetSubtype="2" fill="hold" nodeType="afterEffect">
                                  <p:stCondLst>
                                    <p:cond delay="0"/>
                                  </p:stCondLst>
                                  <p:childTnLst>
                                    <p:set>
                                      <p:cBhvr>
                                        <p:cTn id="18" dur="1" fill="hold">
                                          <p:stCondLst>
                                            <p:cond delay="0"/>
                                          </p:stCondLst>
                                        </p:cTn>
                                        <p:tgtEl>
                                          <p:spTgt spid="371"/>
                                        </p:tgtEl>
                                        <p:attrNameLst>
                                          <p:attrName>style.visibility</p:attrName>
                                        </p:attrNameLst>
                                      </p:cBhvr>
                                      <p:to>
                                        <p:strVal val="visible"/>
                                      </p:to>
                                    </p:set>
                                    <p:animEffect transition="in" filter="wipe(right)">
                                      <p:cBhvr>
                                        <p:cTn id="19" dur="500"/>
                                        <p:tgtEl>
                                          <p:spTgt spid="371"/>
                                        </p:tgtEl>
                                      </p:cBhvr>
                                    </p:animEffect>
                                  </p:childTnLst>
                                </p:cTn>
                              </p:par>
                            </p:childTnLst>
                          </p:cTn>
                        </p:par>
                        <p:par>
                          <p:cTn id="20" fill="hold">
                            <p:stCondLst>
                              <p:cond delay="3000"/>
                            </p:stCondLst>
                            <p:childTnLst>
                              <p:par>
                                <p:cTn id="21" presetID="22" presetClass="entr" presetSubtype="4" fill="hold" nodeType="afterEffect">
                                  <p:stCondLst>
                                    <p:cond delay="0"/>
                                  </p:stCondLst>
                                  <p:childTnLst>
                                    <p:set>
                                      <p:cBhvr>
                                        <p:cTn id="22" dur="1" fill="hold">
                                          <p:stCondLst>
                                            <p:cond delay="0"/>
                                          </p:stCondLst>
                                        </p:cTn>
                                        <p:tgtEl>
                                          <p:spTgt spid="372"/>
                                        </p:tgtEl>
                                        <p:attrNameLst>
                                          <p:attrName>style.visibility</p:attrName>
                                        </p:attrNameLst>
                                      </p:cBhvr>
                                      <p:to>
                                        <p:strVal val="visible"/>
                                      </p:to>
                                    </p:set>
                                    <p:animEffect transition="in" filter="wipe(down)">
                                      <p:cBhvr>
                                        <p:cTn id="23" dur="500"/>
                                        <p:tgtEl>
                                          <p:spTgt spid="3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348" grpId="0" animBg="1"/>
      <p:bldP spid="373" grpId="0" animBg="1"/>
      <p:bldP spid="16" grpId="0"/>
      <p:bldP spid="19"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119A4-C67B-5B07-AA6B-4665E2F0D86C}"/>
              </a:ext>
            </a:extLst>
          </p:cNvPr>
          <p:cNvPicPr>
            <a:picLocks noGrp="1" noRot="1" noChangeAspect="1" noMove="1" noResize="1" noEditPoints="1" noAdjustHandles="1" noChangeArrowheads="1" noChangeShapeType="1" noCrop="1"/>
          </p:cNvPicPr>
          <p:nvPr/>
        </p:nvPicPr>
        <p:blipFill>
          <a:blip r:embed="rId2"/>
          <a:stretch>
            <a:fillRect/>
          </a:stretch>
        </p:blipFill>
        <p:spPr>
          <a:xfrm>
            <a:off x="1153194" y="580756"/>
            <a:ext cx="9224802" cy="6010913"/>
          </a:xfrm>
          <a:prstGeom prst="rect">
            <a:avLst/>
          </a:prstGeom>
        </p:spPr>
      </p:pic>
      <p:cxnSp>
        <p:nvCxnSpPr>
          <p:cNvPr id="6" name="Straight Connector 5">
            <a:extLst>
              <a:ext uri="{FF2B5EF4-FFF2-40B4-BE49-F238E27FC236}">
                <a16:creationId xmlns:a16="http://schemas.microsoft.com/office/drawing/2014/main" id="{90848266-3D74-71F2-6EA9-59920DB07994}"/>
              </a:ext>
            </a:extLst>
          </p:cNvPr>
          <p:cNvCxnSpPr>
            <a:cxnSpLocks/>
            <a:stCxn id="49" idx="2"/>
          </p:cNvCxnSpPr>
          <p:nvPr/>
        </p:nvCxnSpPr>
        <p:spPr>
          <a:xfrm>
            <a:off x="5071052" y="595324"/>
            <a:ext cx="0" cy="1976426"/>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DE0BFC-2912-30CC-71EA-38367618E9D6}"/>
              </a:ext>
            </a:extLst>
          </p:cNvPr>
          <p:cNvCxnSpPr>
            <a:cxnSpLocks/>
          </p:cNvCxnSpPr>
          <p:nvPr/>
        </p:nvCxnSpPr>
        <p:spPr>
          <a:xfrm>
            <a:off x="5071052" y="2505075"/>
            <a:ext cx="710623" cy="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81922B-C4C8-58FB-1204-21A46ED1F3F9}"/>
              </a:ext>
            </a:extLst>
          </p:cNvPr>
          <p:cNvCxnSpPr>
            <a:cxnSpLocks/>
          </p:cNvCxnSpPr>
          <p:nvPr/>
        </p:nvCxnSpPr>
        <p:spPr>
          <a:xfrm flipV="1">
            <a:off x="5743575" y="2505075"/>
            <a:ext cx="0" cy="923925"/>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E33466-A37D-37B8-02BD-91BE03CD5F0C}"/>
              </a:ext>
            </a:extLst>
          </p:cNvPr>
          <p:cNvCxnSpPr>
            <a:cxnSpLocks/>
          </p:cNvCxnSpPr>
          <p:nvPr/>
        </p:nvCxnSpPr>
        <p:spPr>
          <a:xfrm flipV="1">
            <a:off x="5743575" y="3429000"/>
            <a:ext cx="0" cy="2947937"/>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632FD21-23D7-9E3A-E027-835A38FCB50D}"/>
              </a:ext>
            </a:extLst>
          </p:cNvPr>
          <p:cNvGrpSpPr/>
          <p:nvPr/>
        </p:nvGrpSpPr>
        <p:grpSpPr>
          <a:xfrm>
            <a:off x="6779703" y="3626106"/>
            <a:ext cx="133349" cy="607706"/>
            <a:chOff x="7748843" y="4872038"/>
            <a:chExt cx="133349" cy="523875"/>
          </a:xfrm>
        </p:grpSpPr>
        <p:cxnSp>
          <p:nvCxnSpPr>
            <p:cNvPr id="32" name="Straight Connector 31">
              <a:extLst>
                <a:ext uri="{FF2B5EF4-FFF2-40B4-BE49-F238E27FC236}">
                  <a16:creationId xmlns:a16="http://schemas.microsoft.com/office/drawing/2014/main" id="{792A7437-7841-B114-6E02-C4FF492D620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Isosceles Triangle 32">
              <a:extLst>
                <a:ext uri="{FF2B5EF4-FFF2-40B4-BE49-F238E27FC236}">
                  <a16:creationId xmlns:a16="http://schemas.microsoft.com/office/drawing/2014/main" id="{D63A2F0F-0354-D43F-0F27-A586D212AD23}"/>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ADC4AADB-B79A-3FD7-AB8A-1CFB94DFF180}"/>
              </a:ext>
            </a:extLst>
          </p:cNvPr>
          <p:cNvGrpSpPr/>
          <p:nvPr/>
        </p:nvGrpSpPr>
        <p:grpSpPr>
          <a:xfrm>
            <a:off x="8053954" y="3675827"/>
            <a:ext cx="133349" cy="607706"/>
            <a:chOff x="7748843" y="4872038"/>
            <a:chExt cx="133349" cy="523875"/>
          </a:xfrm>
        </p:grpSpPr>
        <p:cxnSp>
          <p:nvCxnSpPr>
            <p:cNvPr id="35" name="Straight Connector 34">
              <a:extLst>
                <a:ext uri="{FF2B5EF4-FFF2-40B4-BE49-F238E27FC236}">
                  <a16:creationId xmlns:a16="http://schemas.microsoft.com/office/drawing/2014/main" id="{5B591FDD-AD77-C153-8721-789C368D74EE}"/>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Isosceles Triangle 35">
              <a:extLst>
                <a:ext uri="{FF2B5EF4-FFF2-40B4-BE49-F238E27FC236}">
                  <a16:creationId xmlns:a16="http://schemas.microsoft.com/office/drawing/2014/main" id="{D814C028-C9E5-D70A-A4B9-2A8EA9892A5C}"/>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B3325B4-06EC-01B1-6497-3076602DBBA2}"/>
              </a:ext>
            </a:extLst>
          </p:cNvPr>
          <p:cNvGrpSpPr/>
          <p:nvPr/>
        </p:nvGrpSpPr>
        <p:grpSpPr>
          <a:xfrm>
            <a:off x="9347253" y="3675827"/>
            <a:ext cx="133349" cy="607706"/>
            <a:chOff x="7748843" y="4872038"/>
            <a:chExt cx="133349" cy="523875"/>
          </a:xfrm>
        </p:grpSpPr>
        <p:cxnSp>
          <p:nvCxnSpPr>
            <p:cNvPr id="38" name="Straight Connector 37">
              <a:extLst>
                <a:ext uri="{FF2B5EF4-FFF2-40B4-BE49-F238E27FC236}">
                  <a16:creationId xmlns:a16="http://schemas.microsoft.com/office/drawing/2014/main" id="{582870F3-523F-43AB-CAFA-95CFD668AA44}"/>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Isosceles Triangle 38">
              <a:extLst>
                <a:ext uri="{FF2B5EF4-FFF2-40B4-BE49-F238E27FC236}">
                  <a16:creationId xmlns:a16="http://schemas.microsoft.com/office/drawing/2014/main" id="{211716F7-1FC0-1D9F-7109-4355E391453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EB791DD0-9E95-0414-D8DC-A4FD9988301E}"/>
              </a:ext>
            </a:extLst>
          </p:cNvPr>
          <p:cNvGrpSpPr/>
          <p:nvPr/>
        </p:nvGrpSpPr>
        <p:grpSpPr>
          <a:xfrm>
            <a:off x="6769560" y="5769230"/>
            <a:ext cx="133349" cy="607706"/>
            <a:chOff x="7748843" y="4872038"/>
            <a:chExt cx="133349" cy="523875"/>
          </a:xfrm>
        </p:grpSpPr>
        <p:cxnSp>
          <p:nvCxnSpPr>
            <p:cNvPr id="41" name="Straight Connector 40">
              <a:extLst>
                <a:ext uri="{FF2B5EF4-FFF2-40B4-BE49-F238E27FC236}">
                  <a16:creationId xmlns:a16="http://schemas.microsoft.com/office/drawing/2014/main" id="{4BBA8324-BA0D-75D3-0778-FDBCC993A9C5}"/>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3570253E-CE3F-3408-EE9A-04D1650F809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21DCB717-6D6C-426E-83E4-FD045C89EC89}"/>
              </a:ext>
            </a:extLst>
          </p:cNvPr>
          <p:cNvGrpSpPr/>
          <p:nvPr/>
        </p:nvGrpSpPr>
        <p:grpSpPr>
          <a:xfrm>
            <a:off x="8043811" y="5818951"/>
            <a:ext cx="133349" cy="607706"/>
            <a:chOff x="7748843" y="4872038"/>
            <a:chExt cx="133349" cy="523875"/>
          </a:xfrm>
        </p:grpSpPr>
        <p:cxnSp>
          <p:nvCxnSpPr>
            <p:cNvPr id="44" name="Straight Connector 43">
              <a:extLst>
                <a:ext uri="{FF2B5EF4-FFF2-40B4-BE49-F238E27FC236}">
                  <a16:creationId xmlns:a16="http://schemas.microsoft.com/office/drawing/2014/main" id="{2553B038-ACCE-99BA-5042-97072064B937}"/>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Isosceles Triangle 44">
              <a:extLst>
                <a:ext uri="{FF2B5EF4-FFF2-40B4-BE49-F238E27FC236}">
                  <a16:creationId xmlns:a16="http://schemas.microsoft.com/office/drawing/2014/main" id="{EBAE0449-C6B3-E2EA-EEB7-3AD1B3BE2DBF}"/>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D0D6AD41-3480-EB00-B5E3-897AAA2E0181}"/>
              </a:ext>
            </a:extLst>
          </p:cNvPr>
          <p:cNvGrpSpPr/>
          <p:nvPr/>
        </p:nvGrpSpPr>
        <p:grpSpPr>
          <a:xfrm>
            <a:off x="9337110" y="5818951"/>
            <a:ext cx="133349" cy="607706"/>
            <a:chOff x="7748843" y="4872038"/>
            <a:chExt cx="133349" cy="523875"/>
          </a:xfrm>
        </p:grpSpPr>
        <p:cxnSp>
          <p:nvCxnSpPr>
            <p:cNvPr id="47" name="Straight Connector 46">
              <a:extLst>
                <a:ext uri="{FF2B5EF4-FFF2-40B4-BE49-F238E27FC236}">
                  <a16:creationId xmlns:a16="http://schemas.microsoft.com/office/drawing/2014/main" id="{5A2C72BD-AD2B-A7EE-0337-E1A1E47E651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Isosceles Triangle 47">
              <a:extLst>
                <a:ext uri="{FF2B5EF4-FFF2-40B4-BE49-F238E27FC236}">
                  <a16:creationId xmlns:a16="http://schemas.microsoft.com/office/drawing/2014/main" id="{658A805B-05BF-8766-CC5C-130C33D73E16}"/>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TextBox 48">
            <a:extLst>
              <a:ext uri="{FF2B5EF4-FFF2-40B4-BE49-F238E27FC236}">
                <a16:creationId xmlns:a16="http://schemas.microsoft.com/office/drawing/2014/main" id="{A86C2C32-6AAD-8FBA-5C08-1B25B535F09F}"/>
              </a:ext>
            </a:extLst>
          </p:cNvPr>
          <p:cNvSpPr txBox="1"/>
          <p:nvPr/>
        </p:nvSpPr>
        <p:spPr>
          <a:xfrm>
            <a:off x="4474985" y="10549"/>
            <a:ext cx="119213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Cold Water Inlet</a:t>
            </a:r>
          </a:p>
        </p:txBody>
      </p:sp>
      <p:grpSp>
        <p:nvGrpSpPr>
          <p:cNvPr id="52" name="Group 51">
            <a:extLst>
              <a:ext uri="{FF2B5EF4-FFF2-40B4-BE49-F238E27FC236}">
                <a16:creationId xmlns:a16="http://schemas.microsoft.com/office/drawing/2014/main" id="{9CEF9B39-DA32-6054-99FC-C37AB5290729}"/>
              </a:ext>
            </a:extLst>
          </p:cNvPr>
          <p:cNvGrpSpPr/>
          <p:nvPr/>
        </p:nvGrpSpPr>
        <p:grpSpPr>
          <a:xfrm rot="10800000">
            <a:off x="6646355" y="3586212"/>
            <a:ext cx="133349" cy="607706"/>
            <a:chOff x="7748843" y="4872038"/>
            <a:chExt cx="133349" cy="523875"/>
          </a:xfrm>
        </p:grpSpPr>
        <p:cxnSp>
          <p:nvCxnSpPr>
            <p:cNvPr id="53" name="Straight Connector 52">
              <a:extLst>
                <a:ext uri="{FF2B5EF4-FFF2-40B4-BE49-F238E27FC236}">
                  <a16:creationId xmlns:a16="http://schemas.microsoft.com/office/drawing/2014/main" id="{7CEBB996-9E14-12C3-158C-DCF64E4FFD88}"/>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D95391FC-A68B-7ADA-8618-AF22CC027B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B2BA9258-A480-C420-D2F5-72CA23A1B09A}"/>
              </a:ext>
            </a:extLst>
          </p:cNvPr>
          <p:cNvGrpSpPr/>
          <p:nvPr/>
        </p:nvGrpSpPr>
        <p:grpSpPr>
          <a:xfrm rot="10800000">
            <a:off x="7923403" y="3600523"/>
            <a:ext cx="133349" cy="607706"/>
            <a:chOff x="7748843" y="4872038"/>
            <a:chExt cx="133349" cy="523875"/>
          </a:xfrm>
        </p:grpSpPr>
        <p:cxnSp>
          <p:nvCxnSpPr>
            <p:cNvPr id="56" name="Straight Connector 55">
              <a:extLst>
                <a:ext uri="{FF2B5EF4-FFF2-40B4-BE49-F238E27FC236}">
                  <a16:creationId xmlns:a16="http://schemas.microsoft.com/office/drawing/2014/main" id="{3A8D663A-5AC8-373D-68DE-24A251954216}"/>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Isosceles Triangle 56">
              <a:extLst>
                <a:ext uri="{FF2B5EF4-FFF2-40B4-BE49-F238E27FC236}">
                  <a16:creationId xmlns:a16="http://schemas.microsoft.com/office/drawing/2014/main" id="{687385A9-A309-5D5C-965D-EA4C882305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6E003498-74A5-F644-E9F5-A4CCE9675CA4}"/>
              </a:ext>
            </a:extLst>
          </p:cNvPr>
          <p:cNvGrpSpPr/>
          <p:nvPr/>
        </p:nvGrpSpPr>
        <p:grpSpPr>
          <a:xfrm rot="10800000">
            <a:off x="9197653" y="3606159"/>
            <a:ext cx="133349" cy="607706"/>
            <a:chOff x="7748843" y="4872038"/>
            <a:chExt cx="133349" cy="523875"/>
          </a:xfrm>
        </p:grpSpPr>
        <p:cxnSp>
          <p:nvCxnSpPr>
            <p:cNvPr id="59" name="Straight Connector 58">
              <a:extLst>
                <a:ext uri="{FF2B5EF4-FFF2-40B4-BE49-F238E27FC236}">
                  <a16:creationId xmlns:a16="http://schemas.microsoft.com/office/drawing/2014/main" id="{9AEA8194-8D3A-2D1A-F149-1F8934A81805}"/>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6966F5DC-33DF-FBE8-0272-31FE32C27BF6}"/>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66CA5B0C-A24E-4C50-30BA-A903E2738EA6}"/>
              </a:ext>
            </a:extLst>
          </p:cNvPr>
          <p:cNvGrpSpPr/>
          <p:nvPr/>
        </p:nvGrpSpPr>
        <p:grpSpPr>
          <a:xfrm rot="10800000">
            <a:off x="6646354" y="5719349"/>
            <a:ext cx="133349" cy="607706"/>
            <a:chOff x="7748843" y="4872038"/>
            <a:chExt cx="133349" cy="523875"/>
          </a:xfrm>
        </p:grpSpPr>
        <p:cxnSp>
          <p:nvCxnSpPr>
            <p:cNvPr id="62" name="Straight Connector 61">
              <a:extLst>
                <a:ext uri="{FF2B5EF4-FFF2-40B4-BE49-F238E27FC236}">
                  <a16:creationId xmlns:a16="http://schemas.microsoft.com/office/drawing/2014/main" id="{9691C893-6A65-0D75-0D07-E71BD6E59ABA}"/>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Isosceles Triangle 62">
              <a:extLst>
                <a:ext uri="{FF2B5EF4-FFF2-40B4-BE49-F238E27FC236}">
                  <a16:creationId xmlns:a16="http://schemas.microsoft.com/office/drawing/2014/main" id="{D3DDDE36-42EF-AA96-7CF7-FF6A0C1EA63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0B58C1C2-99BC-0145-C2E9-4A21D434E93C}"/>
              </a:ext>
            </a:extLst>
          </p:cNvPr>
          <p:cNvGrpSpPr/>
          <p:nvPr/>
        </p:nvGrpSpPr>
        <p:grpSpPr>
          <a:xfrm rot="10800000">
            <a:off x="7923402" y="5733660"/>
            <a:ext cx="133349" cy="607706"/>
            <a:chOff x="7748843" y="4872038"/>
            <a:chExt cx="133349" cy="523875"/>
          </a:xfrm>
        </p:grpSpPr>
        <p:cxnSp>
          <p:nvCxnSpPr>
            <p:cNvPr id="65" name="Straight Connector 64">
              <a:extLst>
                <a:ext uri="{FF2B5EF4-FFF2-40B4-BE49-F238E27FC236}">
                  <a16:creationId xmlns:a16="http://schemas.microsoft.com/office/drawing/2014/main" id="{1594F594-D460-255A-DFA9-E61C9A019902}"/>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Isosceles Triangle 65">
              <a:extLst>
                <a:ext uri="{FF2B5EF4-FFF2-40B4-BE49-F238E27FC236}">
                  <a16:creationId xmlns:a16="http://schemas.microsoft.com/office/drawing/2014/main" id="{5DEC0E5E-6489-4567-B6BD-D81CEE91B610}"/>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227FC605-3072-6B44-2E50-5397FC20B7C2}"/>
              </a:ext>
            </a:extLst>
          </p:cNvPr>
          <p:cNvGrpSpPr/>
          <p:nvPr/>
        </p:nvGrpSpPr>
        <p:grpSpPr>
          <a:xfrm rot="10800000">
            <a:off x="9197652" y="5739296"/>
            <a:ext cx="133349" cy="607706"/>
            <a:chOff x="7748843" y="4872038"/>
            <a:chExt cx="133349" cy="523875"/>
          </a:xfrm>
        </p:grpSpPr>
        <p:cxnSp>
          <p:nvCxnSpPr>
            <p:cNvPr id="68" name="Straight Connector 67">
              <a:extLst>
                <a:ext uri="{FF2B5EF4-FFF2-40B4-BE49-F238E27FC236}">
                  <a16:creationId xmlns:a16="http://schemas.microsoft.com/office/drawing/2014/main" id="{9C5B2200-5FBB-D6E4-4C58-9CDA0827773D}"/>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Isosceles Triangle 68">
              <a:extLst>
                <a:ext uri="{FF2B5EF4-FFF2-40B4-BE49-F238E27FC236}">
                  <a16:creationId xmlns:a16="http://schemas.microsoft.com/office/drawing/2014/main" id="{02148C72-F278-E159-A429-83CBBB1E3E7C}"/>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70" name="Straight Connector 69">
            <a:extLst>
              <a:ext uri="{FF2B5EF4-FFF2-40B4-BE49-F238E27FC236}">
                <a16:creationId xmlns:a16="http://schemas.microsoft.com/office/drawing/2014/main" id="{D6503533-0B5B-71D9-4187-7B4A88A9B067}"/>
              </a:ext>
            </a:extLst>
          </p:cNvPr>
          <p:cNvCxnSpPr>
            <a:cxnSpLocks/>
          </p:cNvCxnSpPr>
          <p:nvPr/>
        </p:nvCxnSpPr>
        <p:spPr>
          <a:xfrm>
            <a:off x="4857750" y="4193918"/>
            <a:ext cx="53149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64883AE-C2C5-847F-212E-8375407650A1}"/>
              </a:ext>
            </a:extLst>
          </p:cNvPr>
          <p:cNvCxnSpPr>
            <a:cxnSpLocks/>
          </p:cNvCxnSpPr>
          <p:nvPr/>
        </p:nvCxnSpPr>
        <p:spPr>
          <a:xfrm flipV="1">
            <a:off x="4857750" y="3464569"/>
            <a:ext cx="0" cy="2912367"/>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138CD96-03BD-97FA-35A9-A4F77D92EC23}"/>
              </a:ext>
            </a:extLst>
          </p:cNvPr>
          <p:cNvCxnSpPr>
            <a:cxnSpLocks/>
          </p:cNvCxnSpPr>
          <p:nvPr/>
        </p:nvCxnSpPr>
        <p:spPr>
          <a:xfrm>
            <a:off x="4857750" y="1960880"/>
            <a:ext cx="0" cy="1503689"/>
          </a:xfrm>
          <a:prstGeom prst="line">
            <a:avLst/>
          </a:prstGeom>
          <a:ln w="571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733BCC7-1727-9F55-CCC1-85CD9BDB8A40}"/>
              </a:ext>
            </a:extLst>
          </p:cNvPr>
          <p:cNvCxnSpPr>
            <a:cxnSpLocks/>
          </p:cNvCxnSpPr>
          <p:nvPr/>
        </p:nvCxnSpPr>
        <p:spPr>
          <a:xfrm flipV="1">
            <a:off x="4857750" y="731520"/>
            <a:ext cx="0" cy="122936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301D07-DB18-6E32-51AD-48F9D011C5FF}"/>
              </a:ext>
            </a:extLst>
          </p:cNvPr>
          <p:cNvCxnSpPr>
            <a:cxnSpLocks/>
          </p:cNvCxnSpPr>
          <p:nvPr/>
        </p:nvCxnSpPr>
        <p:spPr>
          <a:xfrm>
            <a:off x="3738880" y="731520"/>
            <a:ext cx="111887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5478F6-8F80-7B61-92E3-72940FB8D925}"/>
              </a:ext>
            </a:extLst>
          </p:cNvPr>
          <p:cNvCxnSpPr>
            <a:cxnSpLocks/>
          </p:cNvCxnSpPr>
          <p:nvPr/>
        </p:nvCxnSpPr>
        <p:spPr>
          <a:xfrm>
            <a:off x="3738880" y="731520"/>
            <a:ext cx="0" cy="500214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70D7E95-0CFD-D699-FEF3-42B141D2903A}"/>
              </a:ext>
            </a:extLst>
          </p:cNvPr>
          <p:cNvCxnSpPr>
            <a:cxnSpLocks/>
          </p:cNvCxnSpPr>
          <p:nvPr/>
        </p:nvCxnSpPr>
        <p:spPr>
          <a:xfrm>
            <a:off x="5335212" y="1960880"/>
            <a:ext cx="0" cy="61087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076ACE0-DDF6-D96E-B6B4-87E2A1067C21}"/>
              </a:ext>
            </a:extLst>
          </p:cNvPr>
          <p:cNvCxnSpPr>
            <a:cxnSpLocks/>
          </p:cNvCxnSpPr>
          <p:nvPr/>
        </p:nvCxnSpPr>
        <p:spPr>
          <a:xfrm>
            <a:off x="5335212" y="1563403"/>
            <a:ext cx="0" cy="433037"/>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692165C-C996-7BBC-B912-04662454EB6F}"/>
              </a:ext>
            </a:extLst>
          </p:cNvPr>
          <p:cNvCxnSpPr>
            <a:cxnSpLocks/>
          </p:cNvCxnSpPr>
          <p:nvPr/>
        </p:nvCxnSpPr>
        <p:spPr>
          <a:xfrm flipH="1">
            <a:off x="4064000" y="1563403"/>
            <a:ext cx="1271212"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F0424A8-4CAC-3B4A-4A3D-908F35992FEF}"/>
              </a:ext>
            </a:extLst>
          </p:cNvPr>
          <p:cNvCxnSpPr>
            <a:cxnSpLocks/>
          </p:cNvCxnSpPr>
          <p:nvPr/>
        </p:nvCxnSpPr>
        <p:spPr>
          <a:xfrm flipV="1">
            <a:off x="4064000" y="1563403"/>
            <a:ext cx="0" cy="4678521"/>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7392569-8AE5-FD76-CCC9-72E1D2613DB8}"/>
              </a:ext>
            </a:extLst>
          </p:cNvPr>
          <p:cNvCxnSpPr>
            <a:cxnSpLocks/>
          </p:cNvCxnSpPr>
          <p:nvPr/>
        </p:nvCxnSpPr>
        <p:spPr>
          <a:xfrm flipH="1">
            <a:off x="3355655" y="6241924"/>
            <a:ext cx="708345"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C57FAB7-5DED-DA29-230E-97A44C37CCDF}"/>
              </a:ext>
            </a:extLst>
          </p:cNvPr>
          <p:cNvCxnSpPr>
            <a:cxnSpLocks/>
          </p:cNvCxnSpPr>
          <p:nvPr/>
        </p:nvCxnSpPr>
        <p:spPr>
          <a:xfrm flipH="1">
            <a:off x="4857750" y="4233812"/>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D73CA1C-C46B-ED1A-AB88-09008EC18D00}"/>
              </a:ext>
            </a:extLst>
          </p:cNvPr>
          <p:cNvCxnSpPr>
            <a:cxnSpLocks/>
          </p:cNvCxnSpPr>
          <p:nvPr/>
        </p:nvCxnSpPr>
        <p:spPr>
          <a:xfrm>
            <a:off x="3231830" y="5740655"/>
            <a:ext cx="5070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5186821-8F70-AF11-A992-AD1D180703C6}"/>
              </a:ext>
            </a:extLst>
          </p:cNvPr>
          <p:cNvCxnSpPr>
            <a:cxnSpLocks/>
          </p:cNvCxnSpPr>
          <p:nvPr/>
        </p:nvCxnSpPr>
        <p:spPr>
          <a:xfrm flipH="1" flipV="1">
            <a:off x="2351211" y="710122"/>
            <a:ext cx="4323" cy="1673956"/>
          </a:xfrm>
          <a:prstGeom prst="line">
            <a:avLst/>
          </a:prstGeom>
          <a:ln w="10795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F96A8FDC-C673-B24D-A2BD-C1564ADD1736}"/>
              </a:ext>
            </a:extLst>
          </p:cNvPr>
          <p:cNvSpPr txBox="1"/>
          <p:nvPr/>
        </p:nvSpPr>
        <p:spPr>
          <a:xfrm>
            <a:off x="1814004" y="110572"/>
            <a:ext cx="117979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Hot Water Outlet</a:t>
            </a:r>
          </a:p>
        </p:txBody>
      </p:sp>
      <p:sp>
        <p:nvSpPr>
          <p:cNvPr id="119" name="Rectangle: Rounded Corners 118">
            <a:extLst>
              <a:ext uri="{FF2B5EF4-FFF2-40B4-BE49-F238E27FC236}">
                <a16:creationId xmlns:a16="http://schemas.microsoft.com/office/drawing/2014/main" id="{D60B6C06-C2C5-F425-F9DF-F8FD6EE237C1}"/>
              </a:ext>
            </a:extLst>
          </p:cNvPr>
          <p:cNvSpPr/>
          <p:nvPr/>
        </p:nvSpPr>
        <p:spPr>
          <a:xfrm>
            <a:off x="1371604" y="2371725"/>
            <a:ext cx="1981249" cy="4137836"/>
          </a:xfrm>
          <a:prstGeom prst="roundRect">
            <a:avLst>
              <a:gd name="adj" fmla="val 4313"/>
            </a:avLst>
          </a:pr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3" name="Straight Connector 72">
            <a:extLst>
              <a:ext uri="{FF2B5EF4-FFF2-40B4-BE49-F238E27FC236}">
                <a16:creationId xmlns:a16="http://schemas.microsoft.com/office/drawing/2014/main" id="{BAD9DFDB-8CE5-F180-3E70-CFB002B10DB7}"/>
              </a:ext>
            </a:extLst>
          </p:cNvPr>
          <p:cNvCxnSpPr>
            <a:cxnSpLocks/>
          </p:cNvCxnSpPr>
          <p:nvPr/>
        </p:nvCxnSpPr>
        <p:spPr>
          <a:xfrm flipV="1">
            <a:off x="4857750" y="6324894"/>
            <a:ext cx="5314950" cy="2162"/>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E106DD-F94B-4EAF-75C6-62DB6DBCC791}"/>
              </a:ext>
            </a:extLst>
          </p:cNvPr>
          <p:cNvCxnSpPr>
            <a:cxnSpLocks/>
          </p:cNvCxnSpPr>
          <p:nvPr/>
        </p:nvCxnSpPr>
        <p:spPr>
          <a:xfrm flipH="1">
            <a:off x="4857750" y="6376937"/>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0651DA-9453-FF84-2BB3-A46013ACD206}"/>
              </a:ext>
            </a:extLst>
          </p:cNvPr>
          <p:cNvCxnSpPr>
            <a:cxnSpLocks/>
          </p:cNvCxnSpPr>
          <p:nvPr/>
        </p:nvCxnSpPr>
        <p:spPr>
          <a:xfrm flipV="1">
            <a:off x="4857750" y="4233812"/>
            <a:ext cx="0" cy="2143125"/>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0D8F00E-1B11-6470-9C5A-CCE280BD8286}"/>
              </a:ext>
            </a:extLst>
          </p:cNvPr>
          <p:cNvCxnSpPr>
            <a:cxnSpLocks/>
          </p:cNvCxnSpPr>
          <p:nvPr/>
        </p:nvCxnSpPr>
        <p:spPr>
          <a:xfrm flipH="1">
            <a:off x="3352853" y="6241924"/>
            <a:ext cx="711147"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A38094-28C3-BF88-39D0-97C426F22A30}"/>
              </a:ext>
            </a:extLst>
          </p:cNvPr>
          <p:cNvCxnSpPr>
            <a:cxnSpLocks/>
          </p:cNvCxnSpPr>
          <p:nvPr/>
        </p:nvCxnSpPr>
        <p:spPr>
          <a:xfrm>
            <a:off x="4061679" y="1560004"/>
            <a:ext cx="0" cy="468192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1AADEA-18EC-598C-3332-CB12191878C6}"/>
              </a:ext>
            </a:extLst>
          </p:cNvPr>
          <p:cNvCxnSpPr>
            <a:cxnSpLocks/>
          </p:cNvCxnSpPr>
          <p:nvPr/>
        </p:nvCxnSpPr>
        <p:spPr>
          <a:xfrm>
            <a:off x="4061679" y="1563403"/>
            <a:ext cx="1273254"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CA09C6-AD14-6536-86D3-147D17DB440D}"/>
              </a:ext>
            </a:extLst>
          </p:cNvPr>
          <p:cNvCxnSpPr>
            <a:cxnSpLocks/>
          </p:cNvCxnSpPr>
          <p:nvPr/>
        </p:nvCxnSpPr>
        <p:spPr>
          <a:xfrm flipH="1">
            <a:off x="5334795" y="1563139"/>
            <a:ext cx="278" cy="433301"/>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6CBFD5-B496-34D2-8073-1CE304B90C2B}"/>
              </a:ext>
            </a:extLst>
          </p:cNvPr>
          <p:cNvCxnSpPr>
            <a:cxnSpLocks/>
          </p:cNvCxnSpPr>
          <p:nvPr/>
        </p:nvCxnSpPr>
        <p:spPr>
          <a:xfrm>
            <a:off x="5335211" y="1960880"/>
            <a:ext cx="0" cy="540796"/>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3F84FEE-75AD-C714-991A-9DC680CEA4B3}"/>
              </a:ext>
            </a:extLst>
          </p:cNvPr>
          <p:cNvCxnSpPr>
            <a:cxnSpLocks/>
          </p:cNvCxnSpPr>
          <p:nvPr/>
        </p:nvCxnSpPr>
        <p:spPr>
          <a:xfrm>
            <a:off x="5343251" y="2501676"/>
            <a:ext cx="438424" cy="0"/>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9741F07-5DA2-B6DA-B75E-342F0476218C}"/>
              </a:ext>
            </a:extLst>
          </p:cNvPr>
          <p:cNvCxnSpPr>
            <a:cxnSpLocks/>
          </p:cNvCxnSpPr>
          <p:nvPr/>
        </p:nvCxnSpPr>
        <p:spPr>
          <a:xfrm flipV="1">
            <a:off x="5741782" y="2501676"/>
            <a:ext cx="0" cy="927324"/>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0A1D65A-5536-5095-15FF-651775FC8269}"/>
              </a:ext>
            </a:extLst>
          </p:cNvPr>
          <p:cNvCxnSpPr>
            <a:cxnSpLocks/>
          </p:cNvCxnSpPr>
          <p:nvPr/>
        </p:nvCxnSpPr>
        <p:spPr>
          <a:xfrm flipV="1">
            <a:off x="5751113" y="3428999"/>
            <a:ext cx="0" cy="2947937"/>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lowchart: Summing Junction 1">
            <a:extLst>
              <a:ext uri="{FF2B5EF4-FFF2-40B4-BE49-F238E27FC236}">
                <a16:creationId xmlns:a16="http://schemas.microsoft.com/office/drawing/2014/main" id="{431DF4C0-2DA3-0AA8-BCE1-F46C0E9E0EFF}"/>
              </a:ext>
            </a:extLst>
          </p:cNvPr>
          <p:cNvSpPr/>
          <p:nvPr/>
        </p:nvSpPr>
        <p:spPr>
          <a:xfrm>
            <a:off x="5479572" y="4523162"/>
            <a:ext cx="528006" cy="528006"/>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60769FE3-DD58-617B-8B2E-EDFAD0019A3E}"/>
              </a:ext>
            </a:extLst>
          </p:cNvPr>
          <p:cNvCxnSpPr>
            <a:cxnSpLocks/>
          </p:cNvCxnSpPr>
          <p:nvPr/>
        </p:nvCxnSpPr>
        <p:spPr>
          <a:xfrm flipH="1">
            <a:off x="4857750" y="6376936"/>
            <a:ext cx="5314950" cy="0"/>
          </a:xfrm>
          <a:prstGeom prst="line">
            <a:avLst/>
          </a:prstGeom>
          <a:ln w="76200" cap="rnd">
            <a:solidFill>
              <a:srgbClr val="FFC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B50541-0E4B-131F-A272-797BD0DEE3D1}"/>
              </a:ext>
            </a:extLst>
          </p:cNvPr>
          <p:cNvCxnSpPr>
            <a:cxnSpLocks/>
          </p:cNvCxnSpPr>
          <p:nvPr/>
        </p:nvCxnSpPr>
        <p:spPr>
          <a:xfrm flipH="1">
            <a:off x="4857750" y="4233812"/>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4D988AC-35AE-598F-859B-BB7D2665F121}"/>
              </a:ext>
            </a:extLst>
          </p:cNvPr>
          <p:cNvCxnSpPr>
            <a:cxnSpLocks/>
          </p:cNvCxnSpPr>
          <p:nvPr/>
        </p:nvCxnSpPr>
        <p:spPr>
          <a:xfrm flipV="1">
            <a:off x="4857750" y="4233812"/>
            <a:ext cx="0" cy="2143125"/>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F5E200D1-EB16-4B2F-E8E7-AF8D14A88F14}"/>
              </a:ext>
            </a:extLst>
          </p:cNvPr>
          <p:cNvGrpSpPr/>
          <p:nvPr/>
        </p:nvGrpSpPr>
        <p:grpSpPr>
          <a:xfrm>
            <a:off x="6779703" y="3626106"/>
            <a:ext cx="133349" cy="607706"/>
            <a:chOff x="7748843" y="4872038"/>
            <a:chExt cx="133349" cy="523875"/>
          </a:xfrm>
          <a:solidFill>
            <a:srgbClr val="FFC000"/>
          </a:solidFill>
        </p:grpSpPr>
        <p:cxnSp>
          <p:nvCxnSpPr>
            <p:cNvPr id="93" name="Straight Connector 92">
              <a:extLst>
                <a:ext uri="{FF2B5EF4-FFF2-40B4-BE49-F238E27FC236}">
                  <a16:creationId xmlns:a16="http://schemas.microsoft.com/office/drawing/2014/main" id="{97CDDD71-5594-DF37-3D01-AE9C22229D16}"/>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Isosceles Triangle 93">
              <a:extLst>
                <a:ext uri="{FF2B5EF4-FFF2-40B4-BE49-F238E27FC236}">
                  <a16:creationId xmlns:a16="http://schemas.microsoft.com/office/drawing/2014/main" id="{8A61BCD1-4B35-C9B9-983E-C9510C8B2B6B}"/>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67EA723F-21D8-E163-211A-1FDE3CF87758}"/>
              </a:ext>
            </a:extLst>
          </p:cNvPr>
          <p:cNvGrpSpPr/>
          <p:nvPr/>
        </p:nvGrpSpPr>
        <p:grpSpPr>
          <a:xfrm>
            <a:off x="8053954" y="3675827"/>
            <a:ext cx="133349" cy="607706"/>
            <a:chOff x="7748843" y="4872038"/>
            <a:chExt cx="133349" cy="523875"/>
          </a:xfrm>
          <a:solidFill>
            <a:srgbClr val="FFC000"/>
          </a:solidFill>
        </p:grpSpPr>
        <p:cxnSp>
          <p:nvCxnSpPr>
            <p:cNvPr id="98" name="Straight Connector 97">
              <a:extLst>
                <a:ext uri="{FF2B5EF4-FFF2-40B4-BE49-F238E27FC236}">
                  <a16:creationId xmlns:a16="http://schemas.microsoft.com/office/drawing/2014/main" id="{310A6F14-37C5-1B91-FDBF-7BAB6E8C011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Isosceles Triangle 99">
              <a:extLst>
                <a:ext uri="{FF2B5EF4-FFF2-40B4-BE49-F238E27FC236}">
                  <a16:creationId xmlns:a16="http://schemas.microsoft.com/office/drawing/2014/main" id="{A4D9D91D-4E84-DDDE-69C2-669B4EAD4630}"/>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1" name="Group 100">
            <a:extLst>
              <a:ext uri="{FF2B5EF4-FFF2-40B4-BE49-F238E27FC236}">
                <a16:creationId xmlns:a16="http://schemas.microsoft.com/office/drawing/2014/main" id="{59803B11-66B1-1111-A9B9-FA41849B9474}"/>
              </a:ext>
            </a:extLst>
          </p:cNvPr>
          <p:cNvGrpSpPr/>
          <p:nvPr/>
        </p:nvGrpSpPr>
        <p:grpSpPr>
          <a:xfrm>
            <a:off x="9347253" y="3675827"/>
            <a:ext cx="133349" cy="607706"/>
            <a:chOff x="7748843" y="4872038"/>
            <a:chExt cx="133349" cy="523875"/>
          </a:xfrm>
          <a:solidFill>
            <a:srgbClr val="FFC000"/>
          </a:solidFill>
        </p:grpSpPr>
        <p:cxnSp>
          <p:nvCxnSpPr>
            <p:cNvPr id="102" name="Straight Connector 101">
              <a:extLst>
                <a:ext uri="{FF2B5EF4-FFF2-40B4-BE49-F238E27FC236}">
                  <a16:creationId xmlns:a16="http://schemas.microsoft.com/office/drawing/2014/main" id="{1D352D06-338D-93FD-F6E7-19A79C7C641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4" name="Isosceles Triangle 103">
              <a:extLst>
                <a:ext uri="{FF2B5EF4-FFF2-40B4-BE49-F238E27FC236}">
                  <a16:creationId xmlns:a16="http://schemas.microsoft.com/office/drawing/2014/main" id="{1A164419-4605-5C80-662A-BDE1028657D3}"/>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FE410CFA-D188-E2C8-9953-03D7CB7BB622}"/>
              </a:ext>
            </a:extLst>
          </p:cNvPr>
          <p:cNvGrpSpPr/>
          <p:nvPr/>
        </p:nvGrpSpPr>
        <p:grpSpPr>
          <a:xfrm>
            <a:off x="6769560" y="5769230"/>
            <a:ext cx="133349" cy="607706"/>
            <a:chOff x="7748843" y="4872038"/>
            <a:chExt cx="133349" cy="523875"/>
          </a:xfrm>
          <a:solidFill>
            <a:srgbClr val="FFC000"/>
          </a:solidFill>
        </p:grpSpPr>
        <p:cxnSp>
          <p:nvCxnSpPr>
            <p:cNvPr id="107" name="Straight Connector 106">
              <a:extLst>
                <a:ext uri="{FF2B5EF4-FFF2-40B4-BE49-F238E27FC236}">
                  <a16:creationId xmlns:a16="http://schemas.microsoft.com/office/drawing/2014/main" id="{6A494612-7981-4B64-63E9-3109D22098FA}"/>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8" name="Isosceles Triangle 107">
              <a:extLst>
                <a:ext uri="{FF2B5EF4-FFF2-40B4-BE49-F238E27FC236}">
                  <a16:creationId xmlns:a16="http://schemas.microsoft.com/office/drawing/2014/main" id="{CC014B4C-AF3F-7F5D-52F4-53C98B6AE16E}"/>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9" name="Group 108">
            <a:extLst>
              <a:ext uri="{FF2B5EF4-FFF2-40B4-BE49-F238E27FC236}">
                <a16:creationId xmlns:a16="http://schemas.microsoft.com/office/drawing/2014/main" id="{FD13AA91-3DF6-9EC2-AD52-C9E077736279}"/>
              </a:ext>
            </a:extLst>
          </p:cNvPr>
          <p:cNvGrpSpPr/>
          <p:nvPr/>
        </p:nvGrpSpPr>
        <p:grpSpPr>
          <a:xfrm>
            <a:off x="8043811" y="5818951"/>
            <a:ext cx="133349" cy="607706"/>
            <a:chOff x="7748843" y="4872038"/>
            <a:chExt cx="133349" cy="523875"/>
          </a:xfrm>
          <a:solidFill>
            <a:srgbClr val="FFC000"/>
          </a:solidFill>
        </p:grpSpPr>
        <p:cxnSp>
          <p:nvCxnSpPr>
            <p:cNvPr id="110" name="Straight Connector 109">
              <a:extLst>
                <a:ext uri="{FF2B5EF4-FFF2-40B4-BE49-F238E27FC236}">
                  <a16:creationId xmlns:a16="http://schemas.microsoft.com/office/drawing/2014/main" id="{B9CA2B5D-7D01-0708-0C6A-34BA541A3125}"/>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Isosceles Triangle 110">
              <a:extLst>
                <a:ext uri="{FF2B5EF4-FFF2-40B4-BE49-F238E27FC236}">
                  <a16:creationId xmlns:a16="http://schemas.microsoft.com/office/drawing/2014/main" id="{6B0CDB87-BD7C-1B49-4ADF-9B39E239EF97}"/>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2" name="Group 111">
            <a:extLst>
              <a:ext uri="{FF2B5EF4-FFF2-40B4-BE49-F238E27FC236}">
                <a16:creationId xmlns:a16="http://schemas.microsoft.com/office/drawing/2014/main" id="{CCA8C4DC-90A7-5CF0-DAB4-C9166FB7B2E8}"/>
              </a:ext>
            </a:extLst>
          </p:cNvPr>
          <p:cNvGrpSpPr/>
          <p:nvPr/>
        </p:nvGrpSpPr>
        <p:grpSpPr>
          <a:xfrm>
            <a:off x="9337110" y="5818951"/>
            <a:ext cx="133349" cy="607706"/>
            <a:chOff x="7748843" y="4872038"/>
            <a:chExt cx="133349" cy="523875"/>
          </a:xfrm>
          <a:solidFill>
            <a:srgbClr val="FFC000"/>
          </a:solidFill>
        </p:grpSpPr>
        <p:cxnSp>
          <p:nvCxnSpPr>
            <p:cNvPr id="113" name="Straight Connector 112">
              <a:extLst>
                <a:ext uri="{FF2B5EF4-FFF2-40B4-BE49-F238E27FC236}">
                  <a16:creationId xmlns:a16="http://schemas.microsoft.com/office/drawing/2014/main" id="{6B356ADB-9E4A-F769-940D-A1A81EB59B7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5" name="Isosceles Triangle 114">
              <a:extLst>
                <a:ext uri="{FF2B5EF4-FFF2-40B4-BE49-F238E27FC236}">
                  <a16:creationId xmlns:a16="http://schemas.microsoft.com/office/drawing/2014/main" id="{43FB0430-9C9A-9125-5E89-2C73DDFE01E8}"/>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2" name="Straight Connector 11">
            <a:extLst>
              <a:ext uri="{FF2B5EF4-FFF2-40B4-BE49-F238E27FC236}">
                <a16:creationId xmlns:a16="http://schemas.microsoft.com/office/drawing/2014/main" id="{18EFE99D-53D2-13D3-760C-7D101C7E12C1}"/>
              </a:ext>
            </a:extLst>
          </p:cNvPr>
          <p:cNvCxnSpPr>
            <a:cxnSpLocks/>
          </p:cNvCxnSpPr>
          <p:nvPr/>
        </p:nvCxnSpPr>
        <p:spPr>
          <a:xfrm>
            <a:off x="5601654" y="595324"/>
            <a:ext cx="0" cy="3200852"/>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6024C1-AD97-C45E-294D-AB6D56AB687A}"/>
              </a:ext>
            </a:extLst>
          </p:cNvPr>
          <p:cNvCxnSpPr>
            <a:cxnSpLocks/>
          </p:cNvCxnSpPr>
          <p:nvPr/>
        </p:nvCxnSpPr>
        <p:spPr>
          <a:xfrm>
            <a:off x="5259011" y="3796176"/>
            <a:ext cx="342643" cy="0"/>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F22570-8C11-21CE-1A03-14B6FC9954F7}"/>
              </a:ext>
            </a:extLst>
          </p:cNvPr>
          <p:cNvCxnSpPr>
            <a:cxnSpLocks/>
          </p:cNvCxnSpPr>
          <p:nvPr/>
        </p:nvCxnSpPr>
        <p:spPr>
          <a:xfrm>
            <a:off x="5259011" y="2111151"/>
            <a:ext cx="0" cy="1685025"/>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Flowchart: Summing Junction 4">
            <a:extLst>
              <a:ext uri="{FF2B5EF4-FFF2-40B4-BE49-F238E27FC236}">
                <a16:creationId xmlns:a16="http://schemas.microsoft.com/office/drawing/2014/main" id="{05A29F4E-1538-EC73-6DE1-B43DE6D1FAB2}"/>
              </a:ext>
            </a:extLst>
          </p:cNvPr>
          <p:cNvSpPr/>
          <p:nvPr/>
        </p:nvSpPr>
        <p:spPr>
          <a:xfrm>
            <a:off x="5111920" y="2864056"/>
            <a:ext cx="304799" cy="304799"/>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37D3DA0-C7E8-88CC-069B-B8A5C31EAD50}"/>
              </a:ext>
            </a:extLst>
          </p:cNvPr>
          <p:cNvSpPr txBox="1"/>
          <p:nvPr/>
        </p:nvSpPr>
        <p:spPr>
          <a:xfrm>
            <a:off x="5543413" y="21309"/>
            <a:ext cx="128391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Building Return Inlet</a:t>
            </a:r>
          </a:p>
        </p:txBody>
      </p:sp>
      <p:sp>
        <p:nvSpPr>
          <p:cNvPr id="9" name="Callout: Bent Line 8">
            <a:extLst>
              <a:ext uri="{FF2B5EF4-FFF2-40B4-BE49-F238E27FC236}">
                <a16:creationId xmlns:a16="http://schemas.microsoft.com/office/drawing/2014/main" id="{9C63A5D4-B8AC-A809-B003-69236E098F44}"/>
              </a:ext>
            </a:extLst>
          </p:cNvPr>
          <p:cNvSpPr/>
          <p:nvPr/>
        </p:nvSpPr>
        <p:spPr>
          <a:xfrm>
            <a:off x="114303" y="1304460"/>
            <a:ext cx="1938875" cy="961855"/>
          </a:xfrm>
          <a:prstGeom prst="borderCallout2">
            <a:avLst>
              <a:gd name="adj1" fmla="val 89741"/>
              <a:gd name="adj2" fmla="val 103986"/>
              <a:gd name="adj3" fmla="val 91185"/>
              <a:gd name="adj4" fmla="val 154514"/>
              <a:gd name="adj5" fmla="val 161058"/>
              <a:gd name="adj6" fmla="val 222686"/>
            </a:avLst>
          </a:prstGeom>
          <a:solidFill>
            <a:schemeClr val="tx1">
              <a:lumMod val="50000"/>
              <a:lumOff val="50000"/>
            </a:schemeClr>
          </a:solidFill>
          <a:ln w="28575">
            <a:solidFill>
              <a:schemeClr val="tx1">
                <a:lumMod val="65000"/>
                <a:lumOff val="3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Dixel Temperature Controller &amp; Sensor (Set Point at 145 </a:t>
            </a:r>
            <a:r>
              <a:rPr kumimoji="0" lang="en-US" sz="12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F with a 3 </a:t>
            </a:r>
            <a:r>
              <a:rPr kumimoji="0" lang="en-US" sz="12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sym typeface="Symbol" panose="05050102010706020507" pitchFamily="18" charset="2"/>
              </a:rPr>
              <a:t> </a:t>
            </a:r>
            <a:r>
              <a:rPr kumimoji="0" lang="en-US" sz="12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F Dif)</a:t>
            </a:r>
          </a:p>
        </p:txBody>
      </p:sp>
      <p:sp>
        <p:nvSpPr>
          <p:cNvPr id="11" name="Rectangle: Rounded Corners 10">
            <a:extLst>
              <a:ext uri="{FF2B5EF4-FFF2-40B4-BE49-F238E27FC236}">
                <a16:creationId xmlns:a16="http://schemas.microsoft.com/office/drawing/2014/main" id="{F4AB7151-7328-DC6B-A8C5-E1901D1078DD}"/>
              </a:ext>
            </a:extLst>
          </p:cNvPr>
          <p:cNvSpPr/>
          <p:nvPr/>
        </p:nvSpPr>
        <p:spPr>
          <a:xfrm>
            <a:off x="1936687" y="2671526"/>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145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15" name="Rectangle: Rounded Corners 14">
            <a:extLst>
              <a:ext uri="{FF2B5EF4-FFF2-40B4-BE49-F238E27FC236}">
                <a16:creationId xmlns:a16="http://schemas.microsoft.com/office/drawing/2014/main" id="{093592D8-5FE5-04A2-1A59-30BFC80E61B7}"/>
              </a:ext>
            </a:extLst>
          </p:cNvPr>
          <p:cNvSpPr/>
          <p:nvPr/>
        </p:nvSpPr>
        <p:spPr>
          <a:xfrm>
            <a:off x="6386625" y="2724114"/>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16" name="Rectangle: Rounded Corners 15">
            <a:extLst>
              <a:ext uri="{FF2B5EF4-FFF2-40B4-BE49-F238E27FC236}">
                <a16:creationId xmlns:a16="http://schemas.microsoft.com/office/drawing/2014/main" id="{EB3F03C1-AEFB-4B88-D5E9-2E468FD546B9}"/>
              </a:ext>
            </a:extLst>
          </p:cNvPr>
          <p:cNvSpPr/>
          <p:nvPr/>
        </p:nvSpPr>
        <p:spPr>
          <a:xfrm>
            <a:off x="7686797" y="2724114"/>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19" name="Rectangle: Rounded Corners 18">
            <a:extLst>
              <a:ext uri="{FF2B5EF4-FFF2-40B4-BE49-F238E27FC236}">
                <a16:creationId xmlns:a16="http://schemas.microsoft.com/office/drawing/2014/main" id="{470C1D7F-F60F-D68C-52E2-F4475394192F}"/>
              </a:ext>
            </a:extLst>
          </p:cNvPr>
          <p:cNvSpPr/>
          <p:nvPr/>
        </p:nvSpPr>
        <p:spPr>
          <a:xfrm>
            <a:off x="8952957" y="2724114"/>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22" name="Rectangle: Rounded Corners 21">
            <a:extLst>
              <a:ext uri="{FF2B5EF4-FFF2-40B4-BE49-F238E27FC236}">
                <a16:creationId xmlns:a16="http://schemas.microsoft.com/office/drawing/2014/main" id="{C7A5BFE3-2C32-5551-88DC-6929461938D4}"/>
              </a:ext>
            </a:extLst>
          </p:cNvPr>
          <p:cNvSpPr/>
          <p:nvPr/>
        </p:nvSpPr>
        <p:spPr>
          <a:xfrm>
            <a:off x="6386625" y="4771083"/>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24" name="Rectangle: Rounded Corners 23">
            <a:extLst>
              <a:ext uri="{FF2B5EF4-FFF2-40B4-BE49-F238E27FC236}">
                <a16:creationId xmlns:a16="http://schemas.microsoft.com/office/drawing/2014/main" id="{9B287CD0-A8F8-D203-3356-99EF0F0F8DB2}"/>
              </a:ext>
            </a:extLst>
          </p:cNvPr>
          <p:cNvSpPr/>
          <p:nvPr/>
        </p:nvSpPr>
        <p:spPr>
          <a:xfrm>
            <a:off x="7686797" y="4771083"/>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25" name="Rectangle: Rounded Corners 24">
            <a:extLst>
              <a:ext uri="{FF2B5EF4-FFF2-40B4-BE49-F238E27FC236}">
                <a16:creationId xmlns:a16="http://schemas.microsoft.com/office/drawing/2014/main" id="{3EBB1F28-E73F-E07E-694C-1AA2435EE844}"/>
              </a:ext>
            </a:extLst>
          </p:cNvPr>
          <p:cNvSpPr/>
          <p:nvPr/>
        </p:nvSpPr>
        <p:spPr>
          <a:xfrm>
            <a:off x="8952957" y="4771083"/>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71" name="Rectangle: Rounded Corners 70">
            <a:extLst>
              <a:ext uri="{FF2B5EF4-FFF2-40B4-BE49-F238E27FC236}">
                <a16:creationId xmlns:a16="http://schemas.microsoft.com/office/drawing/2014/main" id="{F7B52CAD-5DA0-30DE-94A3-08644D33DB12}"/>
              </a:ext>
            </a:extLst>
          </p:cNvPr>
          <p:cNvSpPr/>
          <p:nvPr/>
        </p:nvSpPr>
        <p:spPr>
          <a:xfrm>
            <a:off x="5319869" y="5169642"/>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155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 </a:t>
            </a:r>
          </a:p>
        </p:txBody>
      </p:sp>
      <p:sp>
        <p:nvSpPr>
          <p:cNvPr id="72" name="TextBox 71">
            <a:extLst>
              <a:ext uri="{FF2B5EF4-FFF2-40B4-BE49-F238E27FC236}">
                <a16:creationId xmlns:a16="http://schemas.microsoft.com/office/drawing/2014/main" id="{CAF1BEA1-940C-A4DC-69E9-DBA17AB9DB1A}"/>
              </a:ext>
            </a:extLst>
          </p:cNvPr>
          <p:cNvSpPr txBox="1"/>
          <p:nvPr/>
        </p:nvSpPr>
        <p:spPr>
          <a:xfrm>
            <a:off x="5677853" y="1183763"/>
            <a:ext cx="3647906" cy="584775"/>
          </a:xfrm>
          <a:prstGeom prst="rect">
            <a:avLst/>
          </a:prstGeom>
          <a:noFill/>
          <a:ln w="5715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Tank Temperature Settings controlled by Pump Control &amp; System Pump</a:t>
            </a:r>
          </a:p>
        </p:txBody>
      </p:sp>
      <p:sp>
        <p:nvSpPr>
          <p:cNvPr id="76" name="Rectangle: Rounded Corners 75">
            <a:extLst>
              <a:ext uri="{FF2B5EF4-FFF2-40B4-BE49-F238E27FC236}">
                <a16:creationId xmlns:a16="http://schemas.microsoft.com/office/drawing/2014/main" id="{E27B9058-AC68-14A1-61D9-E60AE325B457}"/>
              </a:ext>
            </a:extLst>
          </p:cNvPr>
          <p:cNvSpPr/>
          <p:nvPr/>
        </p:nvSpPr>
        <p:spPr>
          <a:xfrm>
            <a:off x="2118462" y="5237571"/>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145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77" name="Rectangle: Rounded Corners 76">
            <a:extLst>
              <a:ext uri="{FF2B5EF4-FFF2-40B4-BE49-F238E27FC236}">
                <a16:creationId xmlns:a16="http://schemas.microsoft.com/office/drawing/2014/main" id="{17FB0EEE-1F7A-E71E-3F16-A03A06A06B13}"/>
              </a:ext>
            </a:extLst>
          </p:cNvPr>
          <p:cNvSpPr/>
          <p:nvPr/>
        </p:nvSpPr>
        <p:spPr>
          <a:xfrm>
            <a:off x="3045577" y="5426809"/>
            <a:ext cx="473996" cy="91972"/>
          </a:xfrm>
          <a:prstGeom prst="round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Callout: Bent Line 79">
            <a:extLst>
              <a:ext uri="{FF2B5EF4-FFF2-40B4-BE49-F238E27FC236}">
                <a16:creationId xmlns:a16="http://schemas.microsoft.com/office/drawing/2014/main" id="{1D25A50E-858B-7791-BD27-5408CCE2ABAD}"/>
              </a:ext>
            </a:extLst>
          </p:cNvPr>
          <p:cNvSpPr/>
          <p:nvPr/>
        </p:nvSpPr>
        <p:spPr>
          <a:xfrm>
            <a:off x="3375693" y="3932085"/>
            <a:ext cx="1322613" cy="383756"/>
          </a:xfrm>
          <a:prstGeom prst="borderCallout2">
            <a:avLst>
              <a:gd name="adj1" fmla="val 112740"/>
              <a:gd name="adj2" fmla="val 34850"/>
              <a:gd name="adj3" fmla="val 143631"/>
              <a:gd name="adj4" fmla="val 34322"/>
              <a:gd name="adj5" fmla="val 386517"/>
              <a:gd name="adj6" fmla="val 11297"/>
            </a:avLst>
          </a:prstGeom>
          <a:solidFill>
            <a:schemeClr val="tx1">
              <a:lumMod val="50000"/>
              <a:lumOff val="50000"/>
            </a:schemeClr>
          </a:solidFill>
          <a:ln w="28575">
            <a:solidFill>
              <a:schemeClr val="tx1">
                <a:lumMod val="65000"/>
                <a:lumOff val="3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Thermistor</a:t>
            </a:r>
          </a:p>
        </p:txBody>
      </p:sp>
      <p:pic>
        <p:nvPicPr>
          <p:cNvPr id="82" name="Graphic 81" descr="Shower with solid fill">
            <a:extLst>
              <a:ext uri="{FF2B5EF4-FFF2-40B4-BE49-F238E27FC236}">
                <a16:creationId xmlns:a16="http://schemas.microsoft.com/office/drawing/2014/main" id="{3AF0C567-FCC2-391C-7EAC-ED570C6A2E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7910" y="2219798"/>
            <a:ext cx="673907" cy="673907"/>
          </a:xfrm>
          <a:prstGeom prst="rect">
            <a:avLst/>
          </a:prstGeom>
          <a:effectLst>
            <a:outerShdw blurRad="63500" dist="63500" dir="2700000" algn="tl" rotWithShape="0">
              <a:prstClr val="black">
                <a:alpha val="40000"/>
              </a:prstClr>
            </a:outerShdw>
          </a:effectLst>
        </p:spPr>
      </p:pic>
      <p:pic>
        <p:nvPicPr>
          <p:cNvPr id="83" name="Graphic 82" descr="Shower with solid fill">
            <a:extLst>
              <a:ext uri="{FF2B5EF4-FFF2-40B4-BE49-F238E27FC236}">
                <a16:creationId xmlns:a16="http://schemas.microsoft.com/office/drawing/2014/main" id="{494C4C40-55E2-2F31-5A47-120C9C72756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7910" y="1499396"/>
            <a:ext cx="673907" cy="673907"/>
          </a:xfrm>
          <a:prstGeom prst="rect">
            <a:avLst/>
          </a:prstGeom>
          <a:effectLst>
            <a:outerShdw blurRad="63500" dist="63500" dir="2700000" algn="tl" rotWithShape="0">
              <a:prstClr val="black">
                <a:alpha val="40000"/>
              </a:prstClr>
            </a:outerShdw>
          </a:effectLst>
        </p:spPr>
      </p:pic>
      <p:pic>
        <p:nvPicPr>
          <p:cNvPr id="51" name="Picture 50">
            <a:extLst>
              <a:ext uri="{FF2B5EF4-FFF2-40B4-BE49-F238E27FC236}">
                <a16:creationId xmlns:a16="http://schemas.microsoft.com/office/drawing/2014/main" id="{0FD88BD1-8969-5404-6F63-E94DB79292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1" t="32292" r="-23" b="44873"/>
          <a:stretch>
            <a:fillRect/>
          </a:stretch>
        </p:blipFill>
        <p:spPr bwMode="auto">
          <a:xfrm>
            <a:off x="8361680" y="57374"/>
            <a:ext cx="3829440" cy="68220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78" name="Title 1">
            <a:extLst>
              <a:ext uri="{FF2B5EF4-FFF2-40B4-BE49-F238E27FC236}">
                <a16:creationId xmlns:a16="http://schemas.microsoft.com/office/drawing/2014/main" id="{B88F0C09-FBCE-0175-40B4-15A2E236FE16}"/>
              </a:ext>
            </a:extLst>
          </p:cNvPr>
          <p:cNvSpPr txBox="1">
            <a:spLocks/>
          </p:cNvSpPr>
          <p:nvPr/>
        </p:nvSpPr>
        <p:spPr>
          <a:xfrm>
            <a:off x="9283065" y="730485"/>
            <a:ext cx="2908056"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dirty="0">
                <a:solidFill>
                  <a:srgbClr val="ED1C24"/>
                </a:solidFill>
                <a:latin typeface="Franklin Gothic Book" panose="020B0503020102020204" pitchFamily="34" charset="0"/>
              </a:rPr>
              <a:t>Sequence of Operation</a:t>
            </a:r>
          </a:p>
        </p:txBody>
      </p:sp>
      <p:pic>
        <p:nvPicPr>
          <p:cNvPr id="84" name="Picture 83">
            <a:extLst>
              <a:ext uri="{FF2B5EF4-FFF2-40B4-BE49-F238E27FC236}">
                <a16:creationId xmlns:a16="http://schemas.microsoft.com/office/drawing/2014/main" id="{1710E405-10C1-600A-95FD-52F246D3AC21}"/>
              </a:ext>
            </a:extLst>
          </p:cNvPr>
          <p:cNvPicPr>
            <a:picLocks noChangeAspect="1"/>
          </p:cNvPicPr>
          <p:nvPr/>
        </p:nvPicPr>
        <p:blipFill>
          <a:blip r:embed="rId5">
            <a:extLst>
              <a:ext uri="{28A0092B-C50C-407E-A947-70E740481C1C}">
                <a14:useLocalDpi xmlns:a14="http://schemas.microsoft.com/office/drawing/2010/main" val="0"/>
              </a:ext>
            </a:extLst>
          </a:blip>
          <a:srcRect l="3462" t="15650" b="17404"/>
          <a:stretch>
            <a:fillRect/>
          </a:stretch>
        </p:blipFill>
        <p:spPr>
          <a:xfrm>
            <a:off x="10219291" y="6392597"/>
            <a:ext cx="2089057" cy="459104"/>
          </a:xfrm>
          <a:prstGeom prst="rect">
            <a:avLst/>
          </a:prstGeom>
          <a:effectLst>
            <a:outerShdw blurRad="63500" dist="63500" dir="2700000" algn="tl" rotWithShape="0">
              <a:prstClr val="black">
                <a:alpha val="40000"/>
              </a:prstClr>
            </a:outerShdw>
          </a:effectLst>
        </p:spPr>
      </p:pic>
      <p:sp>
        <p:nvSpPr>
          <p:cNvPr id="50" name="Rectangle: Rounded Corners 49">
            <a:extLst>
              <a:ext uri="{FF2B5EF4-FFF2-40B4-BE49-F238E27FC236}">
                <a16:creationId xmlns:a16="http://schemas.microsoft.com/office/drawing/2014/main" id="{B4751B13-5678-CD50-5B37-B2B6F8ACA684}"/>
              </a:ext>
            </a:extLst>
          </p:cNvPr>
          <p:cNvSpPr/>
          <p:nvPr/>
        </p:nvSpPr>
        <p:spPr>
          <a:xfrm>
            <a:off x="4456814" y="2712724"/>
            <a:ext cx="267715" cy="439006"/>
          </a:xfrm>
          <a:prstGeom prst="roundRect">
            <a:avLst/>
          </a:prstGeom>
          <a:solidFill>
            <a:schemeClr val="accent3"/>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F173173F-926E-4381-DBBA-BE19266AF989}"/>
              </a:ext>
            </a:extLst>
          </p:cNvPr>
          <p:cNvSpPr/>
          <p:nvPr/>
        </p:nvSpPr>
        <p:spPr>
          <a:xfrm>
            <a:off x="4507404" y="2923252"/>
            <a:ext cx="176539" cy="17653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Rounded Corners 113">
            <a:extLst>
              <a:ext uri="{FF2B5EF4-FFF2-40B4-BE49-F238E27FC236}">
                <a16:creationId xmlns:a16="http://schemas.microsoft.com/office/drawing/2014/main" id="{1D0680FB-B1AB-0EB8-07AA-CFFB6CD1C847}"/>
              </a:ext>
            </a:extLst>
          </p:cNvPr>
          <p:cNvSpPr/>
          <p:nvPr/>
        </p:nvSpPr>
        <p:spPr>
          <a:xfrm>
            <a:off x="4493175" y="2787429"/>
            <a:ext cx="202854" cy="9102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780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119A4-C67B-5B07-AA6B-4665E2F0D86C}"/>
              </a:ext>
            </a:extLst>
          </p:cNvPr>
          <p:cNvPicPr>
            <a:picLocks noGrp="1" noRot="1" noChangeAspect="1" noMove="1" noResize="1" noEditPoints="1" noAdjustHandles="1" noChangeArrowheads="1" noChangeShapeType="1" noCrop="1"/>
          </p:cNvPicPr>
          <p:nvPr/>
        </p:nvPicPr>
        <p:blipFill>
          <a:blip r:embed="rId2"/>
          <a:stretch>
            <a:fillRect/>
          </a:stretch>
        </p:blipFill>
        <p:spPr>
          <a:xfrm>
            <a:off x="1153194" y="580756"/>
            <a:ext cx="9224802" cy="6010913"/>
          </a:xfrm>
          <a:prstGeom prst="rect">
            <a:avLst/>
          </a:prstGeom>
        </p:spPr>
      </p:pic>
      <p:cxnSp>
        <p:nvCxnSpPr>
          <p:cNvPr id="6" name="Straight Connector 5">
            <a:extLst>
              <a:ext uri="{FF2B5EF4-FFF2-40B4-BE49-F238E27FC236}">
                <a16:creationId xmlns:a16="http://schemas.microsoft.com/office/drawing/2014/main" id="{90848266-3D74-71F2-6EA9-59920DB07994}"/>
              </a:ext>
            </a:extLst>
          </p:cNvPr>
          <p:cNvCxnSpPr>
            <a:cxnSpLocks/>
            <a:stCxn id="49" idx="2"/>
          </p:cNvCxnSpPr>
          <p:nvPr/>
        </p:nvCxnSpPr>
        <p:spPr>
          <a:xfrm>
            <a:off x="5071052" y="595324"/>
            <a:ext cx="0" cy="1976426"/>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DE0BFC-2912-30CC-71EA-38367618E9D6}"/>
              </a:ext>
            </a:extLst>
          </p:cNvPr>
          <p:cNvCxnSpPr>
            <a:cxnSpLocks/>
          </p:cNvCxnSpPr>
          <p:nvPr/>
        </p:nvCxnSpPr>
        <p:spPr>
          <a:xfrm>
            <a:off x="5071052" y="2505075"/>
            <a:ext cx="710623" cy="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81922B-C4C8-58FB-1204-21A46ED1F3F9}"/>
              </a:ext>
            </a:extLst>
          </p:cNvPr>
          <p:cNvCxnSpPr>
            <a:cxnSpLocks/>
          </p:cNvCxnSpPr>
          <p:nvPr/>
        </p:nvCxnSpPr>
        <p:spPr>
          <a:xfrm flipV="1">
            <a:off x="5743575" y="2505075"/>
            <a:ext cx="0" cy="923925"/>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E33466-A37D-37B8-02BD-91BE03CD5F0C}"/>
              </a:ext>
            </a:extLst>
          </p:cNvPr>
          <p:cNvCxnSpPr>
            <a:cxnSpLocks/>
          </p:cNvCxnSpPr>
          <p:nvPr/>
        </p:nvCxnSpPr>
        <p:spPr>
          <a:xfrm flipV="1">
            <a:off x="5743575" y="3429000"/>
            <a:ext cx="0" cy="2947937"/>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632FD21-23D7-9E3A-E027-835A38FCB50D}"/>
              </a:ext>
            </a:extLst>
          </p:cNvPr>
          <p:cNvGrpSpPr/>
          <p:nvPr/>
        </p:nvGrpSpPr>
        <p:grpSpPr>
          <a:xfrm>
            <a:off x="6779703" y="3626106"/>
            <a:ext cx="133349" cy="607706"/>
            <a:chOff x="7748843" y="4872038"/>
            <a:chExt cx="133349" cy="523875"/>
          </a:xfrm>
        </p:grpSpPr>
        <p:cxnSp>
          <p:nvCxnSpPr>
            <p:cNvPr id="32" name="Straight Connector 31">
              <a:extLst>
                <a:ext uri="{FF2B5EF4-FFF2-40B4-BE49-F238E27FC236}">
                  <a16:creationId xmlns:a16="http://schemas.microsoft.com/office/drawing/2014/main" id="{792A7437-7841-B114-6E02-C4FF492D620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Isosceles Triangle 32">
              <a:extLst>
                <a:ext uri="{FF2B5EF4-FFF2-40B4-BE49-F238E27FC236}">
                  <a16:creationId xmlns:a16="http://schemas.microsoft.com/office/drawing/2014/main" id="{D63A2F0F-0354-D43F-0F27-A586D212AD23}"/>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ADC4AADB-B79A-3FD7-AB8A-1CFB94DFF180}"/>
              </a:ext>
            </a:extLst>
          </p:cNvPr>
          <p:cNvGrpSpPr/>
          <p:nvPr/>
        </p:nvGrpSpPr>
        <p:grpSpPr>
          <a:xfrm>
            <a:off x="8053954" y="3675827"/>
            <a:ext cx="133349" cy="607706"/>
            <a:chOff x="7748843" y="4872038"/>
            <a:chExt cx="133349" cy="523875"/>
          </a:xfrm>
        </p:grpSpPr>
        <p:cxnSp>
          <p:nvCxnSpPr>
            <p:cNvPr id="35" name="Straight Connector 34">
              <a:extLst>
                <a:ext uri="{FF2B5EF4-FFF2-40B4-BE49-F238E27FC236}">
                  <a16:creationId xmlns:a16="http://schemas.microsoft.com/office/drawing/2014/main" id="{5B591FDD-AD77-C153-8721-789C368D74EE}"/>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Isosceles Triangle 35">
              <a:extLst>
                <a:ext uri="{FF2B5EF4-FFF2-40B4-BE49-F238E27FC236}">
                  <a16:creationId xmlns:a16="http://schemas.microsoft.com/office/drawing/2014/main" id="{D814C028-C9E5-D70A-A4B9-2A8EA9892A5C}"/>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B3325B4-06EC-01B1-6497-3076602DBBA2}"/>
              </a:ext>
            </a:extLst>
          </p:cNvPr>
          <p:cNvGrpSpPr/>
          <p:nvPr/>
        </p:nvGrpSpPr>
        <p:grpSpPr>
          <a:xfrm>
            <a:off x="9347253" y="3675827"/>
            <a:ext cx="133349" cy="607706"/>
            <a:chOff x="7748843" y="4872038"/>
            <a:chExt cx="133349" cy="523875"/>
          </a:xfrm>
        </p:grpSpPr>
        <p:cxnSp>
          <p:nvCxnSpPr>
            <p:cNvPr id="38" name="Straight Connector 37">
              <a:extLst>
                <a:ext uri="{FF2B5EF4-FFF2-40B4-BE49-F238E27FC236}">
                  <a16:creationId xmlns:a16="http://schemas.microsoft.com/office/drawing/2014/main" id="{582870F3-523F-43AB-CAFA-95CFD668AA44}"/>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Isosceles Triangle 38">
              <a:extLst>
                <a:ext uri="{FF2B5EF4-FFF2-40B4-BE49-F238E27FC236}">
                  <a16:creationId xmlns:a16="http://schemas.microsoft.com/office/drawing/2014/main" id="{211716F7-1FC0-1D9F-7109-4355E391453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EB791DD0-9E95-0414-D8DC-A4FD9988301E}"/>
              </a:ext>
            </a:extLst>
          </p:cNvPr>
          <p:cNvGrpSpPr/>
          <p:nvPr/>
        </p:nvGrpSpPr>
        <p:grpSpPr>
          <a:xfrm>
            <a:off x="6769560" y="5769230"/>
            <a:ext cx="133349" cy="607706"/>
            <a:chOff x="7748843" y="4872038"/>
            <a:chExt cx="133349" cy="523875"/>
          </a:xfrm>
        </p:grpSpPr>
        <p:cxnSp>
          <p:nvCxnSpPr>
            <p:cNvPr id="41" name="Straight Connector 40">
              <a:extLst>
                <a:ext uri="{FF2B5EF4-FFF2-40B4-BE49-F238E27FC236}">
                  <a16:creationId xmlns:a16="http://schemas.microsoft.com/office/drawing/2014/main" id="{4BBA8324-BA0D-75D3-0778-FDBCC993A9C5}"/>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3570253E-CE3F-3408-EE9A-04D1650F809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21DCB717-6D6C-426E-83E4-FD045C89EC89}"/>
              </a:ext>
            </a:extLst>
          </p:cNvPr>
          <p:cNvGrpSpPr/>
          <p:nvPr/>
        </p:nvGrpSpPr>
        <p:grpSpPr>
          <a:xfrm>
            <a:off x="8043811" y="5818951"/>
            <a:ext cx="133349" cy="607706"/>
            <a:chOff x="7748843" y="4872038"/>
            <a:chExt cx="133349" cy="523875"/>
          </a:xfrm>
        </p:grpSpPr>
        <p:cxnSp>
          <p:nvCxnSpPr>
            <p:cNvPr id="44" name="Straight Connector 43">
              <a:extLst>
                <a:ext uri="{FF2B5EF4-FFF2-40B4-BE49-F238E27FC236}">
                  <a16:creationId xmlns:a16="http://schemas.microsoft.com/office/drawing/2014/main" id="{2553B038-ACCE-99BA-5042-97072064B937}"/>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Isosceles Triangle 44">
              <a:extLst>
                <a:ext uri="{FF2B5EF4-FFF2-40B4-BE49-F238E27FC236}">
                  <a16:creationId xmlns:a16="http://schemas.microsoft.com/office/drawing/2014/main" id="{EBAE0449-C6B3-E2EA-EEB7-3AD1B3BE2DBF}"/>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D0D6AD41-3480-EB00-B5E3-897AAA2E0181}"/>
              </a:ext>
            </a:extLst>
          </p:cNvPr>
          <p:cNvGrpSpPr/>
          <p:nvPr/>
        </p:nvGrpSpPr>
        <p:grpSpPr>
          <a:xfrm>
            <a:off x="9337110" y="5818951"/>
            <a:ext cx="133349" cy="607706"/>
            <a:chOff x="7748843" y="4872038"/>
            <a:chExt cx="133349" cy="523875"/>
          </a:xfrm>
        </p:grpSpPr>
        <p:cxnSp>
          <p:nvCxnSpPr>
            <p:cNvPr id="47" name="Straight Connector 46">
              <a:extLst>
                <a:ext uri="{FF2B5EF4-FFF2-40B4-BE49-F238E27FC236}">
                  <a16:creationId xmlns:a16="http://schemas.microsoft.com/office/drawing/2014/main" id="{5A2C72BD-AD2B-A7EE-0337-E1A1E47E651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Isosceles Triangle 47">
              <a:extLst>
                <a:ext uri="{FF2B5EF4-FFF2-40B4-BE49-F238E27FC236}">
                  <a16:creationId xmlns:a16="http://schemas.microsoft.com/office/drawing/2014/main" id="{658A805B-05BF-8766-CC5C-130C33D73E16}"/>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TextBox 48">
            <a:extLst>
              <a:ext uri="{FF2B5EF4-FFF2-40B4-BE49-F238E27FC236}">
                <a16:creationId xmlns:a16="http://schemas.microsoft.com/office/drawing/2014/main" id="{A86C2C32-6AAD-8FBA-5C08-1B25B535F09F}"/>
              </a:ext>
            </a:extLst>
          </p:cNvPr>
          <p:cNvSpPr txBox="1"/>
          <p:nvPr/>
        </p:nvSpPr>
        <p:spPr>
          <a:xfrm>
            <a:off x="4474985" y="10549"/>
            <a:ext cx="119213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Cold Water Inlet</a:t>
            </a:r>
          </a:p>
        </p:txBody>
      </p:sp>
      <p:grpSp>
        <p:nvGrpSpPr>
          <p:cNvPr id="52" name="Group 51">
            <a:extLst>
              <a:ext uri="{FF2B5EF4-FFF2-40B4-BE49-F238E27FC236}">
                <a16:creationId xmlns:a16="http://schemas.microsoft.com/office/drawing/2014/main" id="{9CEF9B39-DA32-6054-99FC-C37AB5290729}"/>
              </a:ext>
            </a:extLst>
          </p:cNvPr>
          <p:cNvGrpSpPr/>
          <p:nvPr/>
        </p:nvGrpSpPr>
        <p:grpSpPr>
          <a:xfrm rot="10800000">
            <a:off x="6646355" y="3586212"/>
            <a:ext cx="133349" cy="607706"/>
            <a:chOff x="7748843" y="4872038"/>
            <a:chExt cx="133349" cy="523875"/>
          </a:xfrm>
        </p:grpSpPr>
        <p:cxnSp>
          <p:nvCxnSpPr>
            <p:cNvPr id="53" name="Straight Connector 52">
              <a:extLst>
                <a:ext uri="{FF2B5EF4-FFF2-40B4-BE49-F238E27FC236}">
                  <a16:creationId xmlns:a16="http://schemas.microsoft.com/office/drawing/2014/main" id="{7CEBB996-9E14-12C3-158C-DCF64E4FFD88}"/>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D95391FC-A68B-7ADA-8618-AF22CC027B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B2BA9258-A480-C420-D2F5-72CA23A1B09A}"/>
              </a:ext>
            </a:extLst>
          </p:cNvPr>
          <p:cNvGrpSpPr/>
          <p:nvPr/>
        </p:nvGrpSpPr>
        <p:grpSpPr>
          <a:xfrm rot="10800000">
            <a:off x="7923403" y="3600523"/>
            <a:ext cx="133349" cy="607706"/>
            <a:chOff x="7748843" y="4872038"/>
            <a:chExt cx="133349" cy="523875"/>
          </a:xfrm>
        </p:grpSpPr>
        <p:cxnSp>
          <p:nvCxnSpPr>
            <p:cNvPr id="56" name="Straight Connector 55">
              <a:extLst>
                <a:ext uri="{FF2B5EF4-FFF2-40B4-BE49-F238E27FC236}">
                  <a16:creationId xmlns:a16="http://schemas.microsoft.com/office/drawing/2014/main" id="{3A8D663A-5AC8-373D-68DE-24A251954216}"/>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Isosceles Triangle 56">
              <a:extLst>
                <a:ext uri="{FF2B5EF4-FFF2-40B4-BE49-F238E27FC236}">
                  <a16:creationId xmlns:a16="http://schemas.microsoft.com/office/drawing/2014/main" id="{687385A9-A309-5D5C-965D-EA4C882305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6E003498-74A5-F644-E9F5-A4CCE9675CA4}"/>
              </a:ext>
            </a:extLst>
          </p:cNvPr>
          <p:cNvGrpSpPr/>
          <p:nvPr/>
        </p:nvGrpSpPr>
        <p:grpSpPr>
          <a:xfrm rot="10800000">
            <a:off x="9197653" y="3606159"/>
            <a:ext cx="133349" cy="607706"/>
            <a:chOff x="7748843" y="4872038"/>
            <a:chExt cx="133349" cy="523875"/>
          </a:xfrm>
        </p:grpSpPr>
        <p:cxnSp>
          <p:nvCxnSpPr>
            <p:cNvPr id="59" name="Straight Connector 58">
              <a:extLst>
                <a:ext uri="{FF2B5EF4-FFF2-40B4-BE49-F238E27FC236}">
                  <a16:creationId xmlns:a16="http://schemas.microsoft.com/office/drawing/2014/main" id="{9AEA8194-8D3A-2D1A-F149-1F8934A81805}"/>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6966F5DC-33DF-FBE8-0272-31FE32C27BF6}"/>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66CA5B0C-A24E-4C50-30BA-A903E2738EA6}"/>
              </a:ext>
            </a:extLst>
          </p:cNvPr>
          <p:cNvGrpSpPr/>
          <p:nvPr/>
        </p:nvGrpSpPr>
        <p:grpSpPr>
          <a:xfrm rot="10800000">
            <a:off x="6646354" y="5719349"/>
            <a:ext cx="133349" cy="607706"/>
            <a:chOff x="7748843" y="4872038"/>
            <a:chExt cx="133349" cy="523875"/>
          </a:xfrm>
        </p:grpSpPr>
        <p:cxnSp>
          <p:nvCxnSpPr>
            <p:cNvPr id="62" name="Straight Connector 61">
              <a:extLst>
                <a:ext uri="{FF2B5EF4-FFF2-40B4-BE49-F238E27FC236}">
                  <a16:creationId xmlns:a16="http://schemas.microsoft.com/office/drawing/2014/main" id="{9691C893-6A65-0D75-0D07-E71BD6E59ABA}"/>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Isosceles Triangle 62">
              <a:extLst>
                <a:ext uri="{FF2B5EF4-FFF2-40B4-BE49-F238E27FC236}">
                  <a16:creationId xmlns:a16="http://schemas.microsoft.com/office/drawing/2014/main" id="{D3DDDE36-42EF-AA96-7CF7-FF6A0C1EA63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0B58C1C2-99BC-0145-C2E9-4A21D434E93C}"/>
              </a:ext>
            </a:extLst>
          </p:cNvPr>
          <p:cNvGrpSpPr/>
          <p:nvPr/>
        </p:nvGrpSpPr>
        <p:grpSpPr>
          <a:xfrm rot="10800000">
            <a:off x="7923402" y="5733660"/>
            <a:ext cx="133349" cy="607706"/>
            <a:chOff x="7748843" y="4872038"/>
            <a:chExt cx="133349" cy="523875"/>
          </a:xfrm>
        </p:grpSpPr>
        <p:cxnSp>
          <p:nvCxnSpPr>
            <p:cNvPr id="65" name="Straight Connector 64">
              <a:extLst>
                <a:ext uri="{FF2B5EF4-FFF2-40B4-BE49-F238E27FC236}">
                  <a16:creationId xmlns:a16="http://schemas.microsoft.com/office/drawing/2014/main" id="{1594F594-D460-255A-DFA9-E61C9A019902}"/>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Isosceles Triangle 65">
              <a:extLst>
                <a:ext uri="{FF2B5EF4-FFF2-40B4-BE49-F238E27FC236}">
                  <a16:creationId xmlns:a16="http://schemas.microsoft.com/office/drawing/2014/main" id="{5DEC0E5E-6489-4567-B6BD-D81CEE91B610}"/>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227FC605-3072-6B44-2E50-5397FC20B7C2}"/>
              </a:ext>
            </a:extLst>
          </p:cNvPr>
          <p:cNvGrpSpPr/>
          <p:nvPr/>
        </p:nvGrpSpPr>
        <p:grpSpPr>
          <a:xfrm rot="10800000">
            <a:off x="9197652" y="5739296"/>
            <a:ext cx="133349" cy="607706"/>
            <a:chOff x="7748843" y="4872038"/>
            <a:chExt cx="133349" cy="523875"/>
          </a:xfrm>
        </p:grpSpPr>
        <p:cxnSp>
          <p:nvCxnSpPr>
            <p:cNvPr id="68" name="Straight Connector 67">
              <a:extLst>
                <a:ext uri="{FF2B5EF4-FFF2-40B4-BE49-F238E27FC236}">
                  <a16:creationId xmlns:a16="http://schemas.microsoft.com/office/drawing/2014/main" id="{9C5B2200-5FBB-D6E4-4C58-9CDA0827773D}"/>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Isosceles Triangle 68">
              <a:extLst>
                <a:ext uri="{FF2B5EF4-FFF2-40B4-BE49-F238E27FC236}">
                  <a16:creationId xmlns:a16="http://schemas.microsoft.com/office/drawing/2014/main" id="{02148C72-F278-E159-A429-83CBBB1E3E7C}"/>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70" name="Straight Connector 69">
            <a:extLst>
              <a:ext uri="{FF2B5EF4-FFF2-40B4-BE49-F238E27FC236}">
                <a16:creationId xmlns:a16="http://schemas.microsoft.com/office/drawing/2014/main" id="{D6503533-0B5B-71D9-4187-7B4A88A9B067}"/>
              </a:ext>
            </a:extLst>
          </p:cNvPr>
          <p:cNvCxnSpPr>
            <a:cxnSpLocks/>
          </p:cNvCxnSpPr>
          <p:nvPr/>
        </p:nvCxnSpPr>
        <p:spPr>
          <a:xfrm>
            <a:off x="4857750" y="4193918"/>
            <a:ext cx="53149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64883AE-C2C5-847F-212E-8375407650A1}"/>
              </a:ext>
            </a:extLst>
          </p:cNvPr>
          <p:cNvCxnSpPr>
            <a:cxnSpLocks/>
          </p:cNvCxnSpPr>
          <p:nvPr/>
        </p:nvCxnSpPr>
        <p:spPr>
          <a:xfrm flipV="1">
            <a:off x="4857750" y="3464569"/>
            <a:ext cx="0" cy="2912367"/>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138CD96-03BD-97FA-35A9-A4F77D92EC23}"/>
              </a:ext>
            </a:extLst>
          </p:cNvPr>
          <p:cNvCxnSpPr>
            <a:cxnSpLocks/>
          </p:cNvCxnSpPr>
          <p:nvPr/>
        </p:nvCxnSpPr>
        <p:spPr>
          <a:xfrm>
            <a:off x="4857750" y="1960880"/>
            <a:ext cx="0" cy="1503689"/>
          </a:xfrm>
          <a:prstGeom prst="line">
            <a:avLst/>
          </a:prstGeom>
          <a:ln w="571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733BCC7-1727-9F55-CCC1-85CD9BDB8A40}"/>
              </a:ext>
            </a:extLst>
          </p:cNvPr>
          <p:cNvCxnSpPr>
            <a:cxnSpLocks/>
          </p:cNvCxnSpPr>
          <p:nvPr/>
        </p:nvCxnSpPr>
        <p:spPr>
          <a:xfrm flipV="1">
            <a:off x="4857750" y="731520"/>
            <a:ext cx="0" cy="122936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301D07-DB18-6E32-51AD-48F9D011C5FF}"/>
              </a:ext>
            </a:extLst>
          </p:cNvPr>
          <p:cNvCxnSpPr>
            <a:cxnSpLocks/>
          </p:cNvCxnSpPr>
          <p:nvPr/>
        </p:nvCxnSpPr>
        <p:spPr>
          <a:xfrm>
            <a:off x="3738880" y="731520"/>
            <a:ext cx="111887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5478F6-8F80-7B61-92E3-72940FB8D925}"/>
              </a:ext>
            </a:extLst>
          </p:cNvPr>
          <p:cNvCxnSpPr>
            <a:cxnSpLocks/>
          </p:cNvCxnSpPr>
          <p:nvPr/>
        </p:nvCxnSpPr>
        <p:spPr>
          <a:xfrm>
            <a:off x="3738880" y="731520"/>
            <a:ext cx="0" cy="500214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70D7E95-0CFD-D699-FEF3-42B141D2903A}"/>
              </a:ext>
            </a:extLst>
          </p:cNvPr>
          <p:cNvCxnSpPr>
            <a:cxnSpLocks/>
          </p:cNvCxnSpPr>
          <p:nvPr/>
        </p:nvCxnSpPr>
        <p:spPr>
          <a:xfrm>
            <a:off x="5335212" y="1960880"/>
            <a:ext cx="0" cy="61087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076ACE0-DDF6-D96E-B6B4-87E2A1067C21}"/>
              </a:ext>
            </a:extLst>
          </p:cNvPr>
          <p:cNvCxnSpPr>
            <a:cxnSpLocks/>
          </p:cNvCxnSpPr>
          <p:nvPr/>
        </p:nvCxnSpPr>
        <p:spPr>
          <a:xfrm flipH="1">
            <a:off x="5335211" y="1563403"/>
            <a:ext cx="1" cy="397477"/>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692165C-C996-7BBC-B912-04662454EB6F}"/>
              </a:ext>
            </a:extLst>
          </p:cNvPr>
          <p:cNvCxnSpPr>
            <a:cxnSpLocks/>
          </p:cNvCxnSpPr>
          <p:nvPr/>
        </p:nvCxnSpPr>
        <p:spPr>
          <a:xfrm flipH="1">
            <a:off x="4064000" y="1563403"/>
            <a:ext cx="1271212"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F0424A8-4CAC-3B4A-4A3D-908F35992FEF}"/>
              </a:ext>
            </a:extLst>
          </p:cNvPr>
          <p:cNvCxnSpPr>
            <a:cxnSpLocks/>
          </p:cNvCxnSpPr>
          <p:nvPr/>
        </p:nvCxnSpPr>
        <p:spPr>
          <a:xfrm flipV="1">
            <a:off x="4064000" y="1563403"/>
            <a:ext cx="0" cy="4678521"/>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7392569-8AE5-FD76-CCC9-72E1D2613DB8}"/>
              </a:ext>
            </a:extLst>
          </p:cNvPr>
          <p:cNvCxnSpPr>
            <a:cxnSpLocks/>
          </p:cNvCxnSpPr>
          <p:nvPr/>
        </p:nvCxnSpPr>
        <p:spPr>
          <a:xfrm flipH="1">
            <a:off x="3355655" y="6241924"/>
            <a:ext cx="708345"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C57FAB7-5DED-DA29-230E-97A44C37CCDF}"/>
              </a:ext>
            </a:extLst>
          </p:cNvPr>
          <p:cNvCxnSpPr>
            <a:cxnSpLocks/>
          </p:cNvCxnSpPr>
          <p:nvPr/>
        </p:nvCxnSpPr>
        <p:spPr>
          <a:xfrm flipH="1">
            <a:off x="4857750" y="4233812"/>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D73CA1C-C46B-ED1A-AB88-09008EC18D00}"/>
              </a:ext>
            </a:extLst>
          </p:cNvPr>
          <p:cNvCxnSpPr>
            <a:cxnSpLocks/>
          </p:cNvCxnSpPr>
          <p:nvPr/>
        </p:nvCxnSpPr>
        <p:spPr>
          <a:xfrm>
            <a:off x="3231830" y="5740655"/>
            <a:ext cx="5070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5186821-8F70-AF11-A992-AD1D180703C6}"/>
              </a:ext>
            </a:extLst>
          </p:cNvPr>
          <p:cNvCxnSpPr>
            <a:cxnSpLocks/>
          </p:cNvCxnSpPr>
          <p:nvPr/>
        </p:nvCxnSpPr>
        <p:spPr>
          <a:xfrm flipH="1" flipV="1">
            <a:off x="2351211" y="710122"/>
            <a:ext cx="4323" cy="1673956"/>
          </a:xfrm>
          <a:prstGeom prst="line">
            <a:avLst/>
          </a:prstGeom>
          <a:ln w="10795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F96A8FDC-C673-B24D-A2BD-C1564ADD1736}"/>
              </a:ext>
            </a:extLst>
          </p:cNvPr>
          <p:cNvSpPr txBox="1"/>
          <p:nvPr/>
        </p:nvSpPr>
        <p:spPr>
          <a:xfrm>
            <a:off x="1814004" y="110572"/>
            <a:ext cx="117979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Hot Water Outlet</a:t>
            </a:r>
          </a:p>
        </p:txBody>
      </p:sp>
      <p:sp>
        <p:nvSpPr>
          <p:cNvPr id="119" name="Rectangle: Rounded Corners 118">
            <a:extLst>
              <a:ext uri="{FF2B5EF4-FFF2-40B4-BE49-F238E27FC236}">
                <a16:creationId xmlns:a16="http://schemas.microsoft.com/office/drawing/2014/main" id="{D60B6C06-C2C5-F425-F9DF-F8FD6EE237C1}"/>
              </a:ext>
            </a:extLst>
          </p:cNvPr>
          <p:cNvSpPr/>
          <p:nvPr/>
        </p:nvSpPr>
        <p:spPr>
          <a:xfrm>
            <a:off x="1371604" y="2371725"/>
            <a:ext cx="1981249" cy="4137836"/>
          </a:xfrm>
          <a:prstGeom prst="roundRect">
            <a:avLst>
              <a:gd name="adj" fmla="val 4313"/>
            </a:avLst>
          </a:prstGeom>
          <a:gradFill>
            <a:gsLst>
              <a:gs pos="100000">
                <a:srgbClr val="FFC000">
                  <a:alpha val="53000"/>
                </a:srgbClr>
              </a:gs>
              <a:gs pos="69000">
                <a:srgbClr val="FF0000">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3" name="Straight Connector 72">
            <a:extLst>
              <a:ext uri="{FF2B5EF4-FFF2-40B4-BE49-F238E27FC236}">
                <a16:creationId xmlns:a16="http://schemas.microsoft.com/office/drawing/2014/main" id="{BAD9DFDB-8CE5-F180-3E70-CFB002B10DB7}"/>
              </a:ext>
            </a:extLst>
          </p:cNvPr>
          <p:cNvCxnSpPr>
            <a:cxnSpLocks/>
          </p:cNvCxnSpPr>
          <p:nvPr/>
        </p:nvCxnSpPr>
        <p:spPr>
          <a:xfrm flipV="1">
            <a:off x="4857750" y="6324894"/>
            <a:ext cx="5314950" cy="2162"/>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E106DD-F94B-4EAF-75C6-62DB6DBCC791}"/>
              </a:ext>
            </a:extLst>
          </p:cNvPr>
          <p:cNvCxnSpPr>
            <a:cxnSpLocks/>
          </p:cNvCxnSpPr>
          <p:nvPr/>
        </p:nvCxnSpPr>
        <p:spPr>
          <a:xfrm flipH="1">
            <a:off x="4857750" y="6376937"/>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0651DA-9453-FF84-2BB3-A46013ACD206}"/>
              </a:ext>
            </a:extLst>
          </p:cNvPr>
          <p:cNvCxnSpPr>
            <a:cxnSpLocks/>
          </p:cNvCxnSpPr>
          <p:nvPr/>
        </p:nvCxnSpPr>
        <p:spPr>
          <a:xfrm flipV="1">
            <a:off x="4857750" y="4233812"/>
            <a:ext cx="0" cy="2143125"/>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0D8F00E-1B11-6470-9C5A-CCE280BD8286}"/>
              </a:ext>
            </a:extLst>
          </p:cNvPr>
          <p:cNvCxnSpPr>
            <a:cxnSpLocks/>
          </p:cNvCxnSpPr>
          <p:nvPr/>
        </p:nvCxnSpPr>
        <p:spPr>
          <a:xfrm flipH="1">
            <a:off x="3352729" y="6241924"/>
            <a:ext cx="711271"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A38094-28C3-BF88-39D0-97C426F22A30}"/>
              </a:ext>
            </a:extLst>
          </p:cNvPr>
          <p:cNvCxnSpPr>
            <a:cxnSpLocks/>
          </p:cNvCxnSpPr>
          <p:nvPr/>
        </p:nvCxnSpPr>
        <p:spPr>
          <a:xfrm>
            <a:off x="4064000" y="1560004"/>
            <a:ext cx="0" cy="468192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1AADEA-18EC-598C-3332-CB12191878C6}"/>
              </a:ext>
            </a:extLst>
          </p:cNvPr>
          <p:cNvCxnSpPr>
            <a:cxnSpLocks/>
          </p:cNvCxnSpPr>
          <p:nvPr/>
        </p:nvCxnSpPr>
        <p:spPr>
          <a:xfrm>
            <a:off x="4064000" y="1563814"/>
            <a:ext cx="1273254"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CA09C6-AD14-6536-86D3-147D17DB440D}"/>
              </a:ext>
            </a:extLst>
          </p:cNvPr>
          <p:cNvCxnSpPr>
            <a:cxnSpLocks/>
          </p:cNvCxnSpPr>
          <p:nvPr/>
        </p:nvCxnSpPr>
        <p:spPr>
          <a:xfrm>
            <a:off x="5336435" y="1570005"/>
            <a:ext cx="0" cy="400876"/>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6CBFD5-B496-34D2-8073-1CE304B90C2B}"/>
              </a:ext>
            </a:extLst>
          </p:cNvPr>
          <p:cNvCxnSpPr>
            <a:cxnSpLocks/>
          </p:cNvCxnSpPr>
          <p:nvPr/>
        </p:nvCxnSpPr>
        <p:spPr>
          <a:xfrm>
            <a:off x="5335211" y="1960880"/>
            <a:ext cx="0" cy="540796"/>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3F84FEE-75AD-C714-991A-9DC680CEA4B3}"/>
              </a:ext>
            </a:extLst>
          </p:cNvPr>
          <p:cNvCxnSpPr>
            <a:cxnSpLocks/>
          </p:cNvCxnSpPr>
          <p:nvPr/>
        </p:nvCxnSpPr>
        <p:spPr>
          <a:xfrm>
            <a:off x="5343251" y="2501676"/>
            <a:ext cx="438424" cy="0"/>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9741F07-5DA2-B6DA-B75E-342F0476218C}"/>
              </a:ext>
            </a:extLst>
          </p:cNvPr>
          <p:cNvCxnSpPr>
            <a:cxnSpLocks/>
          </p:cNvCxnSpPr>
          <p:nvPr/>
        </p:nvCxnSpPr>
        <p:spPr>
          <a:xfrm flipV="1">
            <a:off x="5741782" y="2501676"/>
            <a:ext cx="0" cy="927324"/>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0A1D65A-5536-5095-15FF-651775FC8269}"/>
              </a:ext>
            </a:extLst>
          </p:cNvPr>
          <p:cNvCxnSpPr>
            <a:cxnSpLocks/>
          </p:cNvCxnSpPr>
          <p:nvPr/>
        </p:nvCxnSpPr>
        <p:spPr>
          <a:xfrm flipV="1">
            <a:off x="5751113" y="3428999"/>
            <a:ext cx="0" cy="2947937"/>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lowchart: Summing Junction 1">
            <a:extLst>
              <a:ext uri="{FF2B5EF4-FFF2-40B4-BE49-F238E27FC236}">
                <a16:creationId xmlns:a16="http://schemas.microsoft.com/office/drawing/2014/main" id="{431DF4C0-2DA3-0AA8-BCE1-F46C0E9E0EFF}"/>
              </a:ext>
            </a:extLst>
          </p:cNvPr>
          <p:cNvSpPr/>
          <p:nvPr/>
        </p:nvSpPr>
        <p:spPr>
          <a:xfrm>
            <a:off x="5479572" y="4523162"/>
            <a:ext cx="528006" cy="528006"/>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60769FE3-DD58-617B-8B2E-EDFAD0019A3E}"/>
              </a:ext>
            </a:extLst>
          </p:cNvPr>
          <p:cNvCxnSpPr>
            <a:cxnSpLocks/>
          </p:cNvCxnSpPr>
          <p:nvPr/>
        </p:nvCxnSpPr>
        <p:spPr>
          <a:xfrm flipH="1">
            <a:off x="4857750" y="6376936"/>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B50541-0E4B-131F-A272-797BD0DEE3D1}"/>
              </a:ext>
            </a:extLst>
          </p:cNvPr>
          <p:cNvCxnSpPr>
            <a:cxnSpLocks/>
          </p:cNvCxnSpPr>
          <p:nvPr/>
        </p:nvCxnSpPr>
        <p:spPr>
          <a:xfrm flipH="1">
            <a:off x="4857750" y="4233812"/>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4D988AC-35AE-598F-859B-BB7D2665F121}"/>
              </a:ext>
            </a:extLst>
          </p:cNvPr>
          <p:cNvCxnSpPr>
            <a:cxnSpLocks/>
          </p:cNvCxnSpPr>
          <p:nvPr/>
        </p:nvCxnSpPr>
        <p:spPr>
          <a:xfrm flipV="1">
            <a:off x="4857750" y="4233812"/>
            <a:ext cx="0" cy="2143125"/>
          </a:xfrm>
          <a:prstGeom prst="line">
            <a:avLst/>
          </a:prstGeom>
          <a:ln w="7620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F5E200D1-EB16-4B2F-E8E7-AF8D14A88F14}"/>
              </a:ext>
            </a:extLst>
          </p:cNvPr>
          <p:cNvGrpSpPr/>
          <p:nvPr/>
        </p:nvGrpSpPr>
        <p:grpSpPr>
          <a:xfrm>
            <a:off x="6779703" y="3626106"/>
            <a:ext cx="133349" cy="607706"/>
            <a:chOff x="7748843" y="4872038"/>
            <a:chExt cx="133349" cy="523875"/>
          </a:xfrm>
          <a:solidFill>
            <a:srgbClr val="FFC000"/>
          </a:solidFill>
        </p:grpSpPr>
        <p:cxnSp>
          <p:nvCxnSpPr>
            <p:cNvPr id="93" name="Straight Connector 92">
              <a:extLst>
                <a:ext uri="{FF2B5EF4-FFF2-40B4-BE49-F238E27FC236}">
                  <a16:creationId xmlns:a16="http://schemas.microsoft.com/office/drawing/2014/main" id="{97CDDD71-5594-DF37-3D01-AE9C22229D16}"/>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Isosceles Triangle 93">
              <a:extLst>
                <a:ext uri="{FF2B5EF4-FFF2-40B4-BE49-F238E27FC236}">
                  <a16:creationId xmlns:a16="http://schemas.microsoft.com/office/drawing/2014/main" id="{8A61BCD1-4B35-C9B9-983E-C9510C8B2B6B}"/>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67EA723F-21D8-E163-211A-1FDE3CF87758}"/>
              </a:ext>
            </a:extLst>
          </p:cNvPr>
          <p:cNvGrpSpPr/>
          <p:nvPr/>
        </p:nvGrpSpPr>
        <p:grpSpPr>
          <a:xfrm>
            <a:off x="8053954" y="3675827"/>
            <a:ext cx="133349" cy="607706"/>
            <a:chOff x="7748843" y="4872038"/>
            <a:chExt cx="133349" cy="523875"/>
          </a:xfrm>
          <a:solidFill>
            <a:srgbClr val="FFC000"/>
          </a:solidFill>
        </p:grpSpPr>
        <p:cxnSp>
          <p:nvCxnSpPr>
            <p:cNvPr id="98" name="Straight Connector 97">
              <a:extLst>
                <a:ext uri="{FF2B5EF4-FFF2-40B4-BE49-F238E27FC236}">
                  <a16:creationId xmlns:a16="http://schemas.microsoft.com/office/drawing/2014/main" id="{310A6F14-37C5-1B91-FDBF-7BAB6E8C011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Isosceles Triangle 99">
              <a:extLst>
                <a:ext uri="{FF2B5EF4-FFF2-40B4-BE49-F238E27FC236}">
                  <a16:creationId xmlns:a16="http://schemas.microsoft.com/office/drawing/2014/main" id="{A4D9D91D-4E84-DDDE-69C2-669B4EAD4630}"/>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1" name="Group 100">
            <a:extLst>
              <a:ext uri="{FF2B5EF4-FFF2-40B4-BE49-F238E27FC236}">
                <a16:creationId xmlns:a16="http://schemas.microsoft.com/office/drawing/2014/main" id="{59803B11-66B1-1111-A9B9-FA41849B9474}"/>
              </a:ext>
            </a:extLst>
          </p:cNvPr>
          <p:cNvGrpSpPr/>
          <p:nvPr/>
        </p:nvGrpSpPr>
        <p:grpSpPr>
          <a:xfrm>
            <a:off x="9347253" y="3675827"/>
            <a:ext cx="133349" cy="607706"/>
            <a:chOff x="7748843" y="4872038"/>
            <a:chExt cx="133349" cy="523875"/>
          </a:xfrm>
          <a:solidFill>
            <a:srgbClr val="FFC000"/>
          </a:solidFill>
        </p:grpSpPr>
        <p:cxnSp>
          <p:nvCxnSpPr>
            <p:cNvPr id="102" name="Straight Connector 101">
              <a:extLst>
                <a:ext uri="{FF2B5EF4-FFF2-40B4-BE49-F238E27FC236}">
                  <a16:creationId xmlns:a16="http://schemas.microsoft.com/office/drawing/2014/main" id="{1D352D06-338D-93FD-F6E7-19A79C7C641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4" name="Isosceles Triangle 103">
              <a:extLst>
                <a:ext uri="{FF2B5EF4-FFF2-40B4-BE49-F238E27FC236}">
                  <a16:creationId xmlns:a16="http://schemas.microsoft.com/office/drawing/2014/main" id="{1A164419-4605-5C80-662A-BDE1028657D3}"/>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FE410CFA-D188-E2C8-9953-03D7CB7BB622}"/>
              </a:ext>
            </a:extLst>
          </p:cNvPr>
          <p:cNvGrpSpPr/>
          <p:nvPr/>
        </p:nvGrpSpPr>
        <p:grpSpPr>
          <a:xfrm>
            <a:off x="6769560" y="5769230"/>
            <a:ext cx="133349" cy="607706"/>
            <a:chOff x="7748843" y="4872038"/>
            <a:chExt cx="133349" cy="523875"/>
          </a:xfrm>
          <a:solidFill>
            <a:srgbClr val="FFC000"/>
          </a:solidFill>
        </p:grpSpPr>
        <p:cxnSp>
          <p:nvCxnSpPr>
            <p:cNvPr id="107" name="Straight Connector 106">
              <a:extLst>
                <a:ext uri="{FF2B5EF4-FFF2-40B4-BE49-F238E27FC236}">
                  <a16:creationId xmlns:a16="http://schemas.microsoft.com/office/drawing/2014/main" id="{6A494612-7981-4B64-63E9-3109D22098FA}"/>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8" name="Isosceles Triangle 107">
              <a:extLst>
                <a:ext uri="{FF2B5EF4-FFF2-40B4-BE49-F238E27FC236}">
                  <a16:creationId xmlns:a16="http://schemas.microsoft.com/office/drawing/2014/main" id="{CC014B4C-AF3F-7F5D-52F4-53C98B6AE16E}"/>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9" name="Group 108">
            <a:extLst>
              <a:ext uri="{FF2B5EF4-FFF2-40B4-BE49-F238E27FC236}">
                <a16:creationId xmlns:a16="http://schemas.microsoft.com/office/drawing/2014/main" id="{FD13AA91-3DF6-9EC2-AD52-C9E077736279}"/>
              </a:ext>
            </a:extLst>
          </p:cNvPr>
          <p:cNvGrpSpPr/>
          <p:nvPr/>
        </p:nvGrpSpPr>
        <p:grpSpPr>
          <a:xfrm>
            <a:off x="8043811" y="5818951"/>
            <a:ext cx="133349" cy="607706"/>
            <a:chOff x="7748843" y="4872038"/>
            <a:chExt cx="133349" cy="523875"/>
          </a:xfrm>
          <a:solidFill>
            <a:srgbClr val="FFC000"/>
          </a:solidFill>
        </p:grpSpPr>
        <p:cxnSp>
          <p:nvCxnSpPr>
            <p:cNvPr id="110" name="Straight Connector 109">
              <a:extLst>
                <a:ext uri="{FF2B5EF4-FFF2-40B4-BE49-F238E27FC236}">
                  <a16:creationId xmlns:a16="http://schemas.microsoft.com/office/drawing/2014/main" id="{B9CA2B5D-7D01-0708-0C6A-34BA541A3125}"/>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Isosceles Triangle 110">
              <a:extLst>
                <a:ext uri="{FF2B5EF4-FFF2-40B4-BE49-F238E27FC236}">
                  <a16:creationId xmlns:a16="http://schemas.microsoft.com/office/drawing/2014/main" id="{6B0CDB87-BD7C-1B49-4ADF-9B39E239EF97}"/>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2" name="Group 111">
            <a:extLst>
              <a:ext uri="{FF2B5EF4-FFF2-40B4-BE49-F238E27FC236}">
                <a16:creationId xmlns:a16="http://schemas.microsoft.com/office/drawing/2014/main" id="{CCA8C4DC-90A7-5CF0-DAB4-C9166FB7B2E8}"/>
              </a:ext>
            </a:extLst>
          </p:cNvPr>
          <p:cNvGrpSpPr/>
          <p:nvPr/>
        </p:nvGrpSpPr>
        <p:grpSpPr>
          <a:xfrm>
            <a:off x="9337110" y="5818951"/>
            <a:ext cx="133349" cy="607706"/>
            <a:chOff x="7748843" y="4872038"/>
            <a:chExt cx="133349" cy="523875"/>
          </a:xfrm>
          <a:solidFill>
            <a:srgbClr val="FFC000"/>
          </a:solidFill>
        </p:grpSpPr>
        <p:cxnSp>
          <p:nvCxnSpPr>
            <p:cNvPr id="113" name="Straight Connector 112">
              <a:extLst>
                <a:ext uri="{FF2B5EF4-FFF2-40B4-BE49-F238E27FC236}">
                  <a16:creationId xmlns:a16="http://schemas.microsoft.com/office/drawing/2014/main" id="{6B356ADB-9E4A-F769-940D-A1A81EB59B7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5" name="Isosceles Triangle 114">
              <a:extLst>
                <a:ext uri="{FF2B5EF4-FFF2-40B4-BE49-F238E27FC236}">
                  <a16:creationId xmlns:a16="http://schemas.microsoft.com/office/drawing/2014/main" id="{43FB0430-9C9A-9125-5E89-2C73DDFE01E8}"/>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2" name="Straight Connector 11">
            <a:extLst>
              <a:ext uri="{FF2B5EF4-FFF2-40B4-BE49-F238E27FC236}">
                <a16:creationId xmlns:a16="http://schemas.microsoft.com/office/drawing/2014/main" id="{18EFE99D-53D2-13D3-760C-7D101C7E12C1}"/>
              </a:ext>
            </a:extLst>
          </p:cNvPr>
          <p:cNvCxnSpPr>
            <a:cxnSpLocks/>
          </p:cNvCxnSpPr>
          <p:nvPr/>
        </p:nvCxnSpPr>
        <p:spPr>
          <a:xfrm>
            <a:off x="5601654" y="595324"/>
            <a:ext cx="0" cy="3200852"/>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6024C1-AD97-C45E-294D-AB6D56AB687A}"/>
              </a:ext>
            </a:extLst>
          </p:cNvPr>
          <p:cNvCxnSpPr>
            <a:cxnSpLocks/>
          </p:cNvCxnSpPr>
          <p:nvPr/>
        </p:nvCxnSpPr>
        <p:spPr>
          <a:xfrm>
            <a:off x="5259011" y="3796176"/>
            <a:ext cx="342643" cy="0"/>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F22570-8C11-21CE-1A03-14B6FC9954F7}"/>
              </a:ext>
            </a:extLst>
          </p:cNvPr>
          <p:cNvCxnSpPr>
            <a:cxnSpLocks/>
          </p:cNvCxnSpPr>
          <p:nvPr/>
        </p:nvCxnSpPr>
        <p:spPr>
          <a:xfrm>
            <a:off x="5259011" y="2111151"/>
            <a:ext cx="0" cy="1685025"/>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Flowchart: Summing Junction 4">
            <a:extLst>
              <a:ext uri="{FF2B5EF4-FFF2-40B4-BE49-F238E27FC236}">
                <a16:creationId xmlns:a16="http://schemas.microsoft.com/office/drawing/2014/main" id="{05A29F4E-1538-EC73-6DE1-B43DE6D1FAB2}"/>
              </a:ext>
            </a:extLst>
          </p:cNvPr>
          <p:cNvSpPr/>
          <p:nvPr/>
        </p:nvSpPr>
        <p:spPr>
          <a:xfrm>
            <a:off x="5111920" y="2864056"/>
            <a:ext cx="304799" cy="304799"/>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37D3DA0-C7E8-88CC-069B-B8A5C31EAD50}"/>
              </a:ext>
            </a:extLst>
          </p:cNvPr>
          <p:cNvSpPr txBox="1"/>
          <p:nvPr/>
        </p:nvSpPr>
        <p:spPr>
          <a:xfrm>
            <a:off x="5543413" y="21309"/>
            <a:ext cx="128391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Building Return Inlet</a:t>
            </a:r>
          </a:p>
        </p:txBody>
      </p:sp>
      <p:sp>
        <p:nvSpPr>
          <p:cNvPr id="25" name="Rectangle: Rounded Corners 24">
            <a:extLst>
              <a:ext uri="{FF2B5EF4-FFF2-40B4-BE49-F238E27FC236}">
                <a16:creationId xmlns:a16="http://schemas.microsoft.com/office/drawing/2014/main" id="{334ACEA8-7F6B-B5FD-58F8-AC652812E3F1}"/>
              </a:ext>
            </a:extLst>
          </p:cNvPr>
          <p:cNvSpPr/>
          <p:nvPr/>
        </p:nvSpPr>
        <p:spPr>
          <a:xfrm>
            <a:off x="4456814" y="2712724"/>
            <a:ext cx="267715" cy="439006"/>
          </a:xfrm>
          <a:prstGeom prst="roundRect">
            <a:avLst/>
          </a:prstGeom>
          <a:solidFill>
            <a:schemeClr val="accent3"/>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CD69B62B-5DC0-3C75-BAAD-19B08BC36255}"/>
              </a:ext>
            </a:extLst>
          </p:cNvPr>
          <p:cNvSpPr/>
          <p:nvPr/>
        </p:nvSpPr>
        <p:spPr>
          <a:xfrm>
            <a:off x="1371480" y="2370450"/>
            <a:ext cx="1981249" cy="4137836"/>
          </a:xfrm>
          <a:prstGeom prst="roundRect">
            <a:avLst>
              <a:gd name="adj" fmla="val 4313"/>
            </a:avLst>
          </a:pr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3E59ABF5-3BC6-358A-47B5-4AABFFF2BEE7}"/>
              </a:ext>
            </a:extLst>
          </p:cNvPr>
          <p:cNvSpPr/>
          <p:nvPr/>
        </p:nvSpPr>
        <p:spPr>
          <a:xfrm>
            <a:off x="6386625" y="2724114"/>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75" name="Rectangle: Rounded Corners 74">
            <a:extLst>
              <a:ext uri="{FF2B5EF4-FFF2-40B4-BE49-F238E27FC236}">
                <a16:creationId xmlns:a16="http://schemas.microsoft.com/office/drawing/2014/main" id="{12E55241-B3B9-EE8F-5E17-793C16B0BC6D}"/>
              </a:ext>
            </a:extLst>
          </p:cNvPr>
          <p:cNvSpPr/>
          <p:nvPr/>
        </p:nvSpPr>
        <p:spPr>
          <a:xfrm>
            <a:off x="7686797" y="2724114"/>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76" name="Rectangle: Rounded Corners 75">
            <a:extLst>
              <a:ext uri="{FF2B5EF4-FFF2-40B4-BE49-F238E27FC236}">
                <a16:creationId xmlns:a16="http://schemas.microsoft.com/office/drawing/2014/main" id="{2DF8F7FC-ED81-A272-435F-F6C778ED73B4}"/>
              </a:ext>
            </a:extLst>
          </p:cNvPr>
          <p:cNvSpPr/>
          <p:nvPr/>
        </p:nvSpPr>
        <p:spPr>
          <a:xfrm>
            <a:off x="8952957" y="2724114"/>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77" name="Rectangle: Rounded Corners 76">
            <a:extLst>
              <a:ext uri="{FF2B5EF4-FFF2-40B4-BE49-F238E27FC236}">
                <a16:creationId xmlns:a16="http://schemas.microsoft.com/office/drawing/2014/main" id="{2598562F-1CCF-6669-16F0-FA58643B1946}"/>
              </a:ext>
            </a:extLst>
          </p:cNvPr>
          <p:cNvSpPr/>
          <p:nvPr/>
        </p:nvSpPr>
        <p:spPr>
          <a:xfrm>
            <a:off x="6386625" y="4771083"/>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78" name="Rectangle: Rounded Corners 77">
            <a:extLst>
              <a:ext uri="{FF2B5EF4-FFF2-40B4-BE49-F238E27FC236}">
                <a16:creationId xmlns:a16="http://schemas.microsoft.com/office/drawing/2014/main" id="{4158BAD1-6903-003B-BAC1-52406FE22C78}"/>
              </a:ext>
            </a:extLst>
          </p:cNvPr>
          <p:cNvSpPr/>
          <p:nvPr/>
        </p:nvSpPr>
        <p:spPr>
          <a:xfrm>
            <a:off x="7686797" y="4771083"/>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80" name="Rectangle: Rounded Corners 79">
            <a:extLst>
              <a:ext uri="{FF2B5EF4-FFF2-40B4-BE49-F238E27FC236}">
                <a16:creationId xmlns:a16="http://schemas.microsoft.com/office/drawing/2014/main" id="{A20AA7DF-5DF2-9F97-797B-F985382FBE6D}"/>
              </a:ext>
            </a:extLst>
          </p:cNvPr>
          <p:cNvSpPr/>
          <p:nvPr/>
        </p:nvSpPr>
        <p:spPr>
          <a:xfrm>
            <a:off x="8952957" y="4771083"/>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160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82" name="Rectangle: Rounded Corners 81">
            <a:extLst>
              <a:ext uri="{FF2B5EF4-FFF2-40B4-BE49-F238E27FC236}">
                <a16:creationId xmlns:a16="http://schemas.microsoft.com/office/drawing/2014/main" id="{99FF02F5-ECB3-9EEE-914C-1B6E461D988F}"/>
              </a:ext>
            </a:extLst>
          </p:cNvPr>
          <p:cNvSpPr/>
          <p:nvPr/>
        </p:nvSpPr>
        <p:spPr>
          <a:xfrm>
            <a:off x="5319869" y="5169642"/>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155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 </a:t>
            </a:r>
          </a:p>
        </p:txBody>
      </p:sp>
      <p:sp>
        <p:nvSpPr>
          <p:cNvPr id="19" name="Rectangle: Rounded Corners 18">
            <a:extLst>
              <a:ext uri="{FF2B5EF4-FFF2-40B4-BE49-F238E27FC236}">
                <a16:creationId xmlns:a16="http://schemas.microsoft.com/office/drawing/2014/main" id="{54B60D1E-79C1-7450-2FBC-4C60E8C80EA6}"/>
              </a:ext>
            </a:extLst>
          </p:cNvPr>
          <p:cNvSpPr/>
          <p:nvPr/>
        </p:nvSpPr>
        <p:spPr>
          <a:xfrm>
            <a:off x="2118462" y="5237571"/>
            <a:ext cx="862488" cy="34833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142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F</a:t>
            </a:r>
          </a:p>
        </p:txBody>
      </p:sp>
      <p:sp>
        <p:nvSpPr>
          <p:cNvPr id="22" name="Rectangle: Rounded Corners 21">
            <a:extLst>
              <a:ext uri="{FF2B5EF4-FFF2-40B4-BE49-F238E27FC236}">
                <a16:creationId xmlns:a16="http://schemas.microsoft.com/office/drawing/2014/main" id="{2E9ABBD6-0B26-6D8D-C6E3-9C2E4FFBF5E4}"/>
              </a:ext>
            </a:extLst>
          </p:cNvPr>
          <p:cNvSpPr/>
          <p:nvPr/>
        </p:nvSpPr>
        <p:spPr>
          <a:xfrm>
            <a:off x="3045577" y="5426809"/>
            <a:ext cx="473996" cy="91972"/>
          </a:xfrm>
          <a:prstGeom prst="round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95729F95-4EA1-9117-B3D1-20049439B2CC}"/>
              </a:ext>
            </a:extLst>
          </p:cNvPr>
          <p:cNvSpPr/>
          <p:nvPr/>
        </p:nvSpPr>
        <p:spPr>
          <a:xfrm>
            <a:off x="2118462" y="5241450"/>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145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16" name="Rectangle: Rounded Corners 15">
            <a:extLst>
              <a:ext uri="{FF2B5EF4-FFF2-40B4-BE49-F238E27FC236}">
                <a16:creationId xmlns:a16="http://schemas.microsoft.com/office/drawing/2014/main" id="{208EAA48-D650-310B-B092-02D4216266CA}"/>
              </a:ext>
            </a:extLst>
          </p:cNvPr>
          <p:cNvSpPr/>
          <p:nvPr/>
        </p:nvSpPr>
        <p:spPr>
          <a:xfrm>
            <a:off x="1936687" y="2671526"/>
            <a:ext cx="862488" cy="348337"/>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145 </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uLnTx/>
                <a:uFillTx/>
                <a:latin typeface="Franklin Gothic Medium" panose="020B0603020102020204" pitchFamily="34" charset="0"/>
              </a:rPr>
              <a:t>F</a:t>
            </a:r>
          </a:p>
        </p:txBody>
      </p:sp>
      <p:sp>
        <p:nvSpPr>
          <p:cNvPr id="114" name="Rectangle 113">
            <a:extLst>
              <a:ext uri="{FF2B5EF4-FFF2-40B4-BE49-F238E27FC236}">
                <a16:creationId xmlns:a16="http://schemas.microsoft.com/office/drawing/2014/main" id="{1923F0DB-8901-7B84-02BA-533AB557386F}"/>
              </a:ext>
            </a:extLst>
          </p:cNvPr>
          <p:cNvSpPr/>
          <p:nvPr/>
        </p:nvSpPr>
        <p:spPr>
          <a:xfrm>
            <a:off x="10292632" y="2900869"/>
            <a:ext cx="1901377" cy="28184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7" name="Graphic 116" descr="Shower with solid fill">
            <a:extLst>
              <a:ext uri="{FF2B5EF4-FFF2-40B4-BE49-F238E27FC236}">
                <a16:creationId xmlns:a16="http://schemas.microsoft.com/office/drawing/2014/main" id="{7B5FA945-A5C6-37A5-C935-A654C5920EB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7910" y="2219798"/>
            <a:ext cx="673907" cy="673907"/>
          </a:xfrm>
          <a:prstGeom prst="rect">
            <a:avLst/>
          </a:prstGeom>
          <a:effectLst>
            <a:outerShdw blurRad="63500" dist="63500" dir="2700000" algn="tl" rotWithShape="0">
              <a:prstClr val="black">
                <a:alpha val="40000"/>
              </a:prstClr>
            </a:outerShdw>
          </a:effectLst>
        </p:spPr>
      </p:pic>
      <p:pic>
        <p:nvPicPr>
          <p:cNvPr id="118" name="Graphic 117" descr="Shower with solid fill">
            <a:extLst>
              <a:ext uri="{FF2B5EF4-FFF2-40B4-BE49-F238E27FC236}">
                <a16:creationId xmlns:a16="http://schemas.microsoft.com/office/drawing/2014/main" id="{CFEE3668-A084-72DE-2ACC-88C6D0300F4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7910" y="1499396"/>
            <a:ext cx="673907" cy="673907"/>
          </a:xfrm>
          <a:prstGeom prst="rect">
            <a:avLst/>
          </a:prstGeom>
          <a:effectLst>
            <a:outerShdw blurRad="63500" dist="63500" dir="2700000" algn="tl" rotWithShape="0">
              <a:prstClr val="black">
                <a:alpha val="40000"/>
              </a:prstClr>
            </a:outerShdw>
          </a:effectLst>
        </p:spPr>
      </p:pic>
      <p:pic>
        <p:nvPicPr>
          <p:cNvPr id="121" name="Graphic 120" descr="Shower with solid fill">
            <a:extLst>
              <a:ext uri="{FF2B5EF4-FFF2-40B4-BE49-F238E27FC236}">
                <a16:creationId xmlns:a16="http://schemas.microsoft.com/office/drawing/2014/main" id="{DA0DDB90-128B-4F94-F9D2-91CD51EEF2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7910" y="2900868"/>
            <a:ext cx="673907" cy="673907"/>
          </a:xfrm>
          <a:prstGeom prst="rect">
            <a:avLst/>
          </a:prstGeom>
          <a:effectLst>
            <a:outerShdw blurRad="63500" dist="63500" dir="2700000" algn="tl" rotWithShape="0">
              <a:prstClr val="black">
                <a:alpha val="40000"/>
              </a:prstClr>
            </a:outerShdw>
          </a:effectLst>
        </p:spPr>
      </p:pic>
      <p:pic>
        <p:nvPicPr>
          <p:cNvPr id="122" name="Graphic 121" descr="Shower with solid fill">
            <a:extLst>
              <a:ext uri="{FF2B5EF4-FFF2-40B4-BE49-F238E27FC236}">
                <a16:creationId xmlns:a16="http://schemas.microsoft.com/office/drawing/2014/main" id="{F3A31F27-B105-525B-DB60-43087E7CBB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7910" y="3617303"/>
            <a:ext cx="673907" cy="673907"/>
          </a:xfrm>
          <a:prstGeom prst="rect">
            <a:avLst/>
          </a:prstGeom>
          <a:effectLst>
            <a:outerShdw blurRad="63500" dist="63500" dir="2700000" algn="tl" rotWithShape="0">
              <a:prstClr val="black">
                <a:alpha val="40000"/>
              </a:prstClr>
            </a:outerShdw>
          </a:effectLst>
        </p:spPr>
      </p:pic>
      <p:pic>
        <p:nvPicPr>
          <p:cNvPr id="124" name="Graphic 123" descr="Shower with solid fill">
            <a:extLst>
              <a:ext uri="{FF2B5EF4-FFF2-40B4-BE49-F238E27FC236}">
                <a16:creationId xmlns:a16="http://schemas.microsoft.com/office/drawing/2014/main" id="{00E6CCFA-3AD9-FC17-E312-A2678FE7650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7910" y="4327791"/>
            <a:ext cx="673907" cy="673907"/>
          </a:xfrm>
          <a:prstGeom prst="rect">
            <a:avLst/>
          </a:prstGeom>
          <a:effectLst>
            <a:outerShdw blurRad="63500" dist="63500" dir="2700000" algn="tl" rotWithShape="0">
              <a:prstClr val="black">
                <a:alpha val="40000"/>
              </a:prstClr>
            </a:outerShdw>
          </a:effectLst>
        </p:spPr>
      </p:pic>
      <p:pic>
        <p:nvPicPr>
          <p:cNvPr id="125" name="Graphic 124" descr="Shower with solid fill">
            <a:extLst>
              <a:ext uri="{FF2B5EF4-FFF2-40B4-BE49-F238E27FC236}">
                <a16:creationId xmlns:a16="http://schemas.microsoft.com/office/drawing/2014/main" id="{39893A0E-1C1F-81B4-8E93-29CCAB41AD2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78480" y="5038279"/>
            <a:ext cx="673907" cy="673907"/>
          </a:xfrm>
          <a:prstGeom prst="rect">
            <a:avLst/>
          </a:prstGeom>
          <a:effectLst>
            <a:outerShdw blurRad="63500" dist="63500" dir="2700000" algn="tl" rotWithShape="0">
              <a:prstClr val="black">
                <a:alpha val="40000"/>
              </a:prstClr>
            </a:outerShdw>
          </a:effectLst>
        </p:spPr>
      </p:pic>
      <p:sp>
        <p:nvSpPr>
          <p:cNvPr id="126" name="TextBox 125">
            <a:extLst>
              <a:ext uri="{FF2B5EF4-FFF2-40B4-BE49-F238E27FC236}">
                <a16:creationId xmlns:a16="http://schemas.microsoft.com/office/drawing/2014/main" id="{07A480C3-8122-2096-D6FD-A14155ACCCBC}"/>
              </a:ext>
            </a:extLst>
          </p:cNvPr>
          <p:cNvSpPr txBox="1"/>
          <p:nvPr/>
        </p:nvSpPr>
        <p:spPr>
          <a:xfrm>
            <a:off x="10258111" y="2908399"/>
            <a:ext cx="122036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High Demand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DUMP LOAD</a:t>
            </a:r>
          </a:p>
        </p:txBody>
      </p:sp>
      <p:sp>
        <p:nvSpPr>
          <p:cNvPr id="127" name="Callout: Bent Line 126">
            <a:extLst>
              <a:ext uri="{FF2B5EF4-FFF2-40B4-BE49-F238E27FC236}">
                <a16:creationId xmlns:a16="http://schemas.microsoft.com/office/drawing/2014/main" id="{E14F80B3-3E53-0DAF-735D-F6753E3B792E}"/>
              </a:ext>
            </a:extLst>
          </p:cNvPr>
          <p:cNvSpPr/>
          <p:nvPr/>
        </p:nvSpPr>
        <p:spPr>
          <a:xfrm>
            <a:off x="6422317" y="5174371"/>
            <a:ext cx="3716164" cy="430319"/>
          </a:xfrm>
          <a:prstGeom prst="borderCallout2">
            <a:avLst>
              <a:gd name="adj1" fmla="val 27715"/>
              <a:gd name="adj2" fmla="val -1866"/>
              <a:gd name="adj3" fmla="val -52573"/>
              <a:gd name="adj4" fmla="val -4338"/>
              <a:gd name="adj5" fmla="val -52481"/>
              <a:gd name="adj6" fmla="val -11226"/>
            </a:avLst>
          </a:prstGeom>
          <a:solidFill>
            <a:srgbClr val="FFC000"/>
          </a:solidFill>
          <a:ln w="38100">
            <a:solidFill>
              <a:srgbClr val="FFC000"/>
            </a:solidFill>
            <a:headEnd type="none" w="med" len="med"/>
            <a:tailEnd type="triangle" w="med" len="med"/>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System Pump Increases to Ramp Up Tankless Units to Bring Storage Tank Back to Temperature Set Point</a:t>
            </a:r>
          </a:p>
        </p:txBody>
      </p:sp>
      <p:sp>
        <p:nvSpPr>
          <p:cNvPr id="11" name="TextBox 10">
            <a:extLst>
              <a:ext uri="{FF2B5EF4-FFF2-40B4-BE49-F238E27FC236}">
                <a16:creationId xmlns:a16="http://schemas.microsoft.com/office/drawing/2014/main" id="{633AA9CA-A155-9D86-7771-60BCBB397ABC}"/>
              </a:ext>
            </a:extLst>
          </p:cNvPr>
          <p:cNvSpPr txBox="1"/>
          <p:nvPr/>
        </p:nvSpPr>
        <p:spPr>
          <a:xfrm>
            <a:off x="5677853" y="1183763"/>
            <a:ext cx="3647906" cy="584775"/>
          </a:xfrm>
          <a:prstGeom prst="rect">
            <a:avLst/>
          </a:prstGeom>
          <a:noFill/>
          <a:ln w="5715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Tank Temperature Settings controlled by Pump Control &amp; System Pump</a:t>
            </a:r>
          </a:p>
        </p:txBody>
      </p:sp>
      <p:pic>
        <p:nvPicPr>
          <p:cNvPr id="50" name="Picture 49">
            <a:extLst>
              <a:ext uri="{FF2B5EF4-FFF2-40B4-BE49-F238E27FC236}">
                <a16:creationId xmlns:a16="http://schemas.microsoft.com/office/drawing/2014/main" id="{910179F5-5B31-A075-CFB7-981DE55610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1" t="32292" r="-23" b="44873"/>
          <a:stretch>
            <a:fillRect/>
          </a:stretch>
        </p:blipFill>
        <p:spPr bwMode="auto">
          <a:xfrm>
            <a:off x="8361680" y="57374"/>
            <a:ext cx="3829440" cy="68220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129" name="Title 1">
            <a:extLst>
              <a:ext uri="{FF2B5EF4-FFF2-40B4-BE49-F238E27FC236}">
                <a16:creationId xmlns:a16="http://schemas.microsoft.com/office/drawing/2014/main" id="{4CE24C0A-D83D-F685-6667-E646039DF11E}"/>
              </a:ext>
            </a:extLst>
          </p:cNvPr>
          <p:cNvSpPr txBox="1">
            <a:spLocks/>
          </p:cNvSpPr>
          <p:nvPr/>
        </p:nvSpPr>
        <p:spPr>
          <a:xfrm>
            <a:off x="9283065" y="730485"/>
            <a:ext cx="2908056"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dirty="0">
                <a:solidFill>
                  <a:srgbClr val="ED1C24"/>
                </a:solidFill>
                <a:latin typeface="Franklin Gothic Book" panose="020B0503020102020204" pitchFamily="34" charset="0"/>
              </a:rPr>
              <a:t>Sequence of Operation</a:t>
            </a:r>
          </a:p>
        </p:txBody>
      </p:sp>
      <p:pic>
        <p:nvPicPr>
          <p:cNvPr id="130" name="Picture 129">
            <a:extLst>
              <a:ext uri="{FF2B5EF4-FFF2-40B4-BE49-F238E27FC236}">
                <a16:creationId xmlns:a16="http://schemas.microsoft.com/office/drawing/2014/main" id="{D4B65983-59EE-3D8F-C26B-700B8711D1A2}"/>
              </a:ext>
            </a:extLst>
          </p:cNvPr>
          <p:cNvPicPr>
            <a:picLocks noChangeAspect="1"/>
          </p:cNvPicPr>
          <p:nvPr/>
        </p:nvPicPr>
        <p:blipFill>
          <a:blip r:embed="rId6">
            <a:extLst>
              <a:ext uri="{28A0092B-C50C-407E-A947-70E740481C1C}">
                <a14:useLocalDpi xmlns:a14="http://schemas.microsoft.com/office/drawing/2010/main" val="0"/>
              </a:ext>
            </a:extLst>
          </a:blip>
          <a:srcRect l="3462" t="15650" b="17404"/>
          <a:stretch>
            <a:fillRect/>
          </a:stretch>
        </p:blipFill>
        <p:spPr>
          <a:xfrm>
            <a:off x="10219291" y="6392597"/>
            <a:ext cx="2089057" cy="459104"/>
          </a:xfrm>
          <a:prstGeom prst="rect">
            <a:avLst/>
          </a:prstGeom>
          <a:effectLst>
            <a:outerShdw blurRad="63500" dist="63500" dir="2700000" algn="tl" rotWithShape="0">
              <a:prstClr val="black">
                <a:alpha val="40000"/>
              </a:prstClr>
            </a:outerShdw>
          </a:effectLst>
        </p:spPr>
      </p:pic>
      <p:sp>
        <p:nvSpPr>
          <p:cNvPr id="131" name="Callout: Bent Line 130">
            <a:extLst>
              <a:ext uri="{FF2B5EF4-FFF2-40B4-BE49-F238E27FC236}">
                <a16:creationId xmlns:a16="http://schemas.microsoft.com/office/drawing/2014/main" id="{59145F56-F42F-97C2-320C-5170AE339ADB}"/>
              </a:ext>
            </a:extLst>
          </p:cNvPr>
          <p:cNvSpPr/>
          <p:nvPr/>
        </p:nvSpPr>
        <p:spPr>
          <a:xfrm>
            <a:off x="114303" y="1304460"/>
            <a:ext cx="1938875" cy="961855"/>
          </a:xfrm>
          <a:prstGeom prst="borderCallout2">
            <a:avLst>
              <a:gd name="adj1" fmla="val 89741"/>
              <a:gd name="adj2" fmla="val 103986"/>
              <a:gd name="adj3" fmla="val 91185"/>
              <a:gd name="adj4" fmla="val 154514"/>
              <a:gd name="adj5" fmla="val 161058"/>
              <a:gd name="adj6" fmla="val 222686"/>
            </a:avLst>
          </a:prstGeom>
          <a:solidFill>
            <a:schemeClr val="tx1">
              <a:lumMod val="50000"/>
              <a:lumOff val="50000"/>
            </a:schemeClr>
          </a:solidFill>
          <a:ln w="28575">
            <a:solidFill>
              <a:schemeClr val="tx1">
                <a:lumMod val="65000"/>
                <a:lumOff val="3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Dixel Temperature Controller &amp; Sensor (Set Point at 145 </a:t>
            </a:r>
            <a:r>
              <a:rPr kumimoji="0" lang="en-US" sz="12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sym typeface="Symbol" panose="05050102010706020507" pitchFamily="18" charset="2"/>
              </a:rPr>
              <a:t></a:t>
            </a:r>
            <a:r>
              <a:rPr kumimoji="0" lang="en-US" sz="12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F with a 3 </a:t>
            </a:r>
            <a:r>
              <a:rPr kumimoji="0" lang="en-US" sz="12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sym typeface="Symbol" panose="05050102010706020507" pitchFamily="18" charset="2"/>
              </a:rPr>
              <a:t> </a:t>
            </a:r>
            <a:r>
              <a:rPr kumimoji="0" lang="en-US" sz="12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F Dif)</a:t>
            </a:r>
          </a:p>
        </p:txBody>
      </p:sp>
      <p:sp>
        <p:nvSpPr>
          <p:cNvPr id="132" name="Callout: Bent Line 131">
            <a:extLst>
              <a:ext uri="{FF2B5EF4-FFF2-40B4-BE49-F238E27FC236}">
                <a16:creationId xmlns:a16="http://schemas.microsoft.com/office/drawing/2014/main" id="{741205E4-7A46-2806-E70F-0B6B5C8A9F6A}"/>
              </a:ext>
            </a:extLst>
          </p:cNvPr>
          <p:cNvSpPr/>
          <p:nvPr/>
        </p:nvSpPr>
        <p:spPr>
          <a:xfrm>
            <a:off x="3375693" y="3932085"/>
            <a:ext cx="1322613" cy="383756"/>
          </a:xfrm>
          <a:prstGeom prst="borderCallout2">
            <a:avLst>
              <a:gd name="adj1" fmla="val 112740"/>
              <a:gd name="adj2" fmla="val 34850"/>
              <a:gd name="adj3" fmla="val 143631"/>
              <a:gd name="adj4" fmla="val 34322"/>
              <a:gd name="adj5" fmla="val 386517"/>
              <a:gd name="adj6" fmla="val 11297"/>
            </a:avLst>
          </a:prstGeom>
          <a:solidFill>
            <a:schemeClr val="tx1">
              <a:lumMod val="50000"/>
              <a:lumOff val="50000"/>
            </a:schemeClr>
          </a:solidFill>
          <a:ln w="28575">
            <a:solidFill>
              <a:schemeClr val="tx1">
                <a:lumMod val="65000"/>
                <a:lumOff val="3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Thermistor</a:t>
            </a:r>
          </a:p>
        </p:txBody>
      </p:sp>
      <p:sp>
        <p:nvSpPr>
          <p:cNvPr id="9" name="Oval 8">
            <a:extLst>
              <a:ext uri="{FF2B5EF4-FFF2-40B4-BE49-F238E27FC236}">
                <a16:creationId xmlns:a16="http://schemas.microsoft.com/office/drawing/2014/main" id="{1C4C8179-B411-54D5-F240-F32321BCAA92}"/>
              </a:ext>
            </a:extLst>
          </p:cNvPr>
          <p:cNvSpPr/>
          <p:nvPr/>
        </p:nvSpPr>
        <p:spPr>
          <a:xfrm>
            <a:off x="4507404" y="2923252"/>
            <a:ext cx="176539" cy="17653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B001356-44B8-5946-FE20-6D26CCA8F7FB}"/>
              </a:ext>
            </a:extLst>
          </p:cNvPr>
          <p:cNvSpPr/>
          <p:nvPr/>
        </p:nvSpPr>
        <p:spPr>
          <a:xfrm>
            <a:off x="4493175" y="2787429"/>
            <a:ext cx="202854" cy="9102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773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2000" fill="hold"/>
                                        <p:tgtEl>
                                          <p:spTgt spid="5"/>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xit" presetSubtype="0" fill="hold" grpId="0" nodeType="withEffect">
                                  <p:stCondLst>
                                    <p:cond delay="0"/>
                                  </p:stCondLst>
                                  <p:childTnLst>
                                    <p:animEffect transition="out" filter="fade">
                                      <p:cBhvr>
                                        <p:cTn id="19" dur="500"/>
                                        <p:tgtEl>
                                          <p:spTgt spid="119"/>
                                        </p:tgtEl>
                                      </p:cBhvr>
                                    </p:animEffect>
                                    <p:set>
                                      <p:cBhvr>
                                        <p:cTn id="20" dur="1" fill="hold">
                                          <p:stCondLst>
                                            <p:cond delay="499"/>
                                          </p:stCondLst>
                                        </p:cTn>
                                        <p:tgtEl>
                                          <p:spTgt spid="119"/>
                                        </p:tgtEl>
                                        <p:attrNameLst>
                                          <p:attrName>style.visibility</p:attrName>
                                        </p:attrNameLst>
                                      </p:cBhvr>
                                      <p:to>
                                        <p:strVal val="hidden"/>
                                      </p:to>
                                    </p:set>
                                  </p:childTnLst>
                                </p:cTn>
                              </p:par>
                              <p:par>
                                <p:cTn id="21" presetID="8" presetClass="emph" presetSubtype="0" repeatCount="indefinite" fill="hold" grpId="1" nodeType="withEffect">
                                  <p:stCondLst>
                                    <p:cond delay="0"/>
                                  </p:stCondLst>
                                  <p:childTnLst>
                                    <p:animRot by="21600000">
                                      <p:cBhvr>
                                        <p:cTn id="22" dur="500" fill="hold"/>
                                        <p:tgtEl>
                                          <p:spTgt spid="2"/>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2" grpId="0" animBg="1"/>
      <p:bldP spid="2" grpId="1" animBg="1"/>
      <p:bldP spid="5" grpId="0" animBg="1"/>
      <p:bldP spid="83" grpId="0" animBg="1"/>
      <p:bldP spid="24" grpId="0" animBg="1"/>
      <p:bldP spid="12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7C119A4-C67B-5B07-AA6B-4665E2F0D86C}"/>
              </a:ext>
            </a:extLst>
          </p:cNvPr>
          <p:cNvPicPr>
            <a:picLocks noGrp="1" noRot="1" noChangeAspect="1" noMove="1" noResize="1" noEditPoints="1" noAdjustHandles="1" noChangeArrowheads="1" noChangeShapeType="1" noCrop="1"/>
          </p:cNvPicPr>
          <p:nvPr/>
        </p:nvPicPr>
        <p:blipFill>
          <a:blip r:embed="rId2">
            <a:alphaModFix/>
          </a:blip>
          <a:stretch>
            <a:fillRect/>
          </a:stretch>
        </p:blipFill>
        <p:spPr>
          <a:xfrm>
            <a:off x="1151289" y="580756"/>
            <a:ext cx="9224802" cy="6010913"/>
          </a:xfrm>
          <a:prstGeom prst="rect">
            <a:avLst/>
          </a:prstGeom>
        </p:spPr>
      </p:pic>
      <p:cxnSp>
        <p:nvCxnSpPr>
          <p:cNvPr id="51" name="Straight Connector 50">
            <a:extLst>
              <a:ext uri="{FF2B5EF4-FFF2-40B4-BE49-F238E27FC236}">
                <a16:creationId xmlns:a16="http://schemas.microsoft.com/office/drawing/2014/main" id="{90848266-3D74-71F2-6EA9-59920DB07994}"/>
              </a:ext>
            </a:extLst>
          </p:cNvPr>
          <p:cNvCxnSpPr>
            <a:cxnSpLocks/>
            <a:stCxn id="145" idx="2"/>
          </p:cNvCxnSpPr>
          <p:nvPr/>
        </p:nvCxnSpPr>
        <p:spPr>
          <a:xfrm>
            <a:off x="5069147" y="595324"/>
            <a:ext cx="0" cy="1976426"/>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BDE0BFC-2912-30CC-71EA-38367618E9D6}"/>
              </a:ext>
            </a:extLst>
          </p:cNvPr>
          <p:cNvCxnSpPr>
            <a:cxnSpLocks/>
          </p:cNvCxnSpPr>
          <p:nvPr/>
        </p:nvCxnSpPr>
        <p:spPr>
          <a:xfrm>
            <a:off x="5069147" y="2505075"/>
            <a:ext cx="710623" cy="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A81922B-C4C8-58FB-1204-21A46ED1F3F9}"/>
              </a:ext>
            </a:extLst>
          </p:cNvPr>
          <p:cNvCxnSpPr>
            <a:cxnSpLocks/>
          </p:cNvCxnSpPr>
          <p:nvPr/>
        </p:nvCxnSpPr>
        <p:spPr>
          <a:xfrm flipV="1">
            <a:off x="5741670" y="2505075"/>
            <a:ext cx="0" cy="923925"/>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4E33466-A37D-37B8-02BD-91BE03CD5F0C}"/>
              </a:ext>
            </a:extLst>
          </p:cNvPr>
          <p:cNvCxnSpPr>
            <a:cxnSpLocks/>
          </p:cNvCxnSpPr>
          <p:nvPr/>
        </p:nvCxnSpPr>
        <p:spPr>
          <a:xfrm flipV="1">
            <a:off x="5741670" y="3429000"/>
            <a:ext cx="0" cy="2947937"/>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F632FD21-23D7-9E3A-E027-835A38FCB50D}"/>
              </a:ext>
            </a:extLst>
          </p:cNvPr>
          <p:cNvGrpSpPr/>
          <p:nvPr/>
        </p:nvGrpSpPr>
        <p:grpSpPr>
          <a:xfrm>
            <a:off x="6777798" y="3626106"/>
            <a:ext cx="133349" cy="607706"/>
            <a:chOff x="7748843" y="4872038"/>
            <a:chExt cx="133349" cy="523875"/>
          </a:xfrm>
        </p:grpSpPr>
        <p:cxnSp>
          <p:nvCxnSpPr>
            <p:cNvPr id="128" name="Straight Connector 127">
              <a:extLst>
                <a:ext uri="{FF2B5EF4-FFF2-40B4-BE49-F238E27FC236}">
                  <a16:creationId xmlns:a16="http://schemas.microsoft.com/office/drawing/2014/main" id="{792A7437-7841-B114-6E02-C4FF492D620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9" name="Isosceles Triangle 128">
              <a:extLst>
                <a:ext uri="{FF2B5EF4-FFF2-40B4-BE49-F238E27FC236}">
                  <a16:creationId xmlns:a16="http://schemas.microsoft.com/office/drawing/2014/main" id="{D63A2F0F-0354-D43F-0F27-A586D212AD23}"/>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0" name="Group 129">
            <a:extLst>
              <a:ext uri="{FF2B5EF4-FFF2-40B4-BE49-F238E27FC236}">
                <a16:creationId xmlns:a16="http://schemas.microsoft.com/office/drawing/2014/main" id="{ADC4AADB-B79A-3FD7-AB8A-1CFB94DFF180}"/>
              </a:ext>
            </a:extLst>
          </p:cNvPr>
          <p:cNvGrpSpPr/>
          <p:nvPr/>
        </p:nvGrpSpPr>
        <p:grpSpPr>
          <a:xfrm>
            <a:off x="8052049" y="3675827"/>
            <a:ext cx="133349" cy="607706"/>
            <a:chOff x="7748843" y="4872038"/>
            <a:chExt cx="133349" cy="523875"/>
          </a:xfrm>
        </p:grpSpPr>
        <p:cxnSp>
          <p:nvCxnSpPr>
            <p:cNvPr id="131" name="Straight Connector 130">
              <a:extLst>
                <a:ext uri="{FF2B5EF4-FFF2-40B4-BE49-F238E27FC236}">
                  <a16:creationId xmlns:a16="http://schemas.microsoft.com/office/drawing/2014/main" id="{5B591FDD-AD77-C153-8721-789C368D74EE}"/>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2" name="Isosceles Triangle 131">
              <a:extLst>
                <a:ext uri="{FF2B5EF4-FFF2-40B4-BE49-F238E27FC236}">
                  <a16:creationId xmlns:a16="http://schemas.microsoft.com/office/drawing/2014/main" id="{D814C028-C9E5-D70A-A4B9-2A8EA9892A5C}"/>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3" name="Group 132">
            <a:extLst>
              <a:ext uri="{FF2B5EF4-FFF2-40B4-BE49-F238E27FC236}">
                <a16:creationId xmlns:a16="http://schemas.microsoft.com/office/drawing/2014/main" id="{BB3325B4-06EC-01B1-6497-3076602DBBA2}"/>
              </a:ext>
            </a:extLst>
          </p:cNvPr>
          <p:cNvGrpSpPr/>
          <p:nvPr/>
        </p:nvGrpSpPr>
        <p:grpSpPr>
          <a:xfrm>
            <a:off x="9345348" y="3675827"/>
            <a:ext cx="133349" cy="607706"/>
            <a:chOff x="7748843" y="4872038"/>
            <a:chExt cx="133349" cy="523875"/>
          </a:xfrm>
        </p:grpSpPr>
        <p:cxnSp>
          <p:nvCxnSpPr>
            <p:cNvPr id="134" name="Straight Connector 133">
              <a:extLst>
                <a:ext uri="{FF2B5EF4-FFF2-40B4-BE49-F238E27FC236}">
                  <a16:creationId xmlns:a16="http://schemas.microsoft.com/office/drawing/2014/main" id="{582870F3-523F-43AB-CAFA-95CFD668AA44}"/>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5" name="Isosceles Triangle 134">
              <a:extLst>
                <a:ext uri="{FF2B5EF4-FFF2-40B4-BE49-F238E27FC236}">
                  <a16:creationId xmlns:a16="http://schemas.microsoft.com/office/drawing/2014/main" id="{211716F7-1FC0-1D9F-7109-4355E391453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6" name="Group 135">
            <a:extLst>
              <a:ext uri="{FF2B5EF4-FFF2-40B4-BE49-F238E27FC236}">
                <a16:creationId xmlns:a16="http://schemas.microsoft.com/office/drawing/2014/main" id="{EB791DD0-9E95-0414-D8DC-A4FD9988301E}"/>
              </a:ext>
            </a:extLst>
          </p:cNvPr>
          <p:cNvGrpSpPr/>
          <p:nvPr/>
        </p:nvGrpSpPr>
        <p:grpSpPr>
          <a:xfrm>
            <a:off x="6767655" y="5769230"/>
            <a:ext cx="133349" cy="607706"/>
            <a:chOff x="7748843" y="4872038"/>
            <a:chExt cx="133349" cy="523875"/>
          </a:xfrm>
        </p:grpSpPr>
        <p:cxnSp>
          <p:nvCxnSpPr>
            <p:cNvPr id="137" name="Straight Connector 136">
              <a:extLst>
                <a:ext uri="{FF2B5EF4-FFF2-40B4-BE49-F238E27FC236}">
                  <a16:creationId xmlns:a16="http://schemas.microsoft.com/office/drawing/2014/main" id="{4BBA8324-BA0D-75D3-0778-FDBCC993A9C5}"/>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8" name="Isosceles Triangle 137">
              <a:extLst>
                <a:ext uri="{FF2B5EF4-FFF2-40B4-BE49-F238E27FC236}">
                  <a16:creationId xmlns:a16="http://schemas.microsoft.com/office/drawing/2014/main" id="{3570253E-CE3F-3408-EE9A-04D1650F809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9" name="Group 138">
            <a:extLst>
              <a:ext uri="{FF2B5EF4-FFF2-40B4-BE49-F238E27FC236}">
                <a16:creationId xmlns:a16="http://schemas.microsoft.com/office/drawing/2014/main" id="{21DCB717-6D6C-426E-83E4-FD045C89EC89}"/>
              </a:ext>
            </a:extLst>
          </p:cNvPr>
          <p:cNvGrpSpPr/>
          <p:nvPr/>
        </p:nvGrpSpPr>
        <p:grpSpPr>
          <a:xfrm>
            <a:off x="8041906" y="5818951"/>
            <a:ext cx="133349" cy="607706"/>
            <a:chOff x="7748843" y="4872038"/>
            <a:chExt cx="133349" cy="523875"/>
          </a:xfrm>
        </p:grpSpPr>
        <p:cxnSp>
          <p:nvCxnSpPr>
            <p:cNvPr id="140" name="Straight Connector 139">
              <a:extLst>
                <a:ext uri="{FF2B5EF4-FFF2-40B4-BE49-F238E27FC236}">
                  <a16:creationId xmlns:a16="http://schemas.microsoft.com/office/drawing/2014/main" id="{2553B038-ACCE-99BA-5042-97072064B937}"/>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Isosceles Triangle 140">
              <a:extLst>
                <a:ext uri="{FF2B5EF4-FFF2-40B4-BE49-F238E27FC236}">
                  <a16:creationId xmlns:a16="http://schemas.microsoft.com/office/drawing/2014/main" id="{EBAE0449-C6B3-E2EA-EEB7-3AD1B3BE2DBF}"/>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2" name="Group 141">
            <a:extLst>
              <a:ext uri="{FF2B5EF4-FFF2-40B4-BE49-F238E27FC236}">
                <a16:creationId xmlns:a16="http://schemas.microsoft.com/office/drawing/2014/main" id="{D0D6AD41-3480-EB00-B5E3-897AAA2E0181}"/>
              </a:ext>
            </a:extLst>
          </p:cNvPr>
          <p:cNvGrpSpPr/>
          <p:nvPr/>
        </p:nvGrpSpPr>
        <p:grpSpPr>
          <a:xfrm>
            <a:off x="9335205" y="5818951"/>
            <a:ext cx="133349" cy="607706"/>
            <a:chOff x="7748843" y="4872038"/>
            <a:chExt cx="133349" cy="523875"/>
          </a:xfrm>
        </p:grpSpPr>
        <p:cxnSp>
          <p:nvCxnSpPr>
            <p:cNvPr id="143" name="Straight Connector 142">
              <a:extLst>
                <a:ext uri="{FF2B5EF4-FFF2-40B4-BE49-F238E27FC236}">
                  <a16:creationId xmlns:a16="http://schemas.microsoft.com/office/drawing/2014/main" id="{5A2C72BD-AD2B-A7EE-0337-E1A1E47E651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4" name="Isosceles Triangle 143">
              <a:extLst>
                <a:ext uri="{FF2B5EF4-FFF2-40B4-BE49-F238E27FC236}">
                  <a16:creationId xmlns:a16="http://schemas.microsoft.com/office/drawing/2014/main" id="{658A805B-05BF-8766-CC5C-130C33D73E16}"/>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5" name="TextBox 144">
            <a:extLst>
              <a:ext uri="{FF2B5EF4-FFF2-40B4-BE49-F238E27FC236}">
                <a16:creationId xmlns:a16="http://schemas.microsoft.com/office/drawing/2014/main" id="{A86C2C32-6AAD-8FBA-5C08-1B25B535F09F}"/>
              </a:ext>
            </a:extLst>
          </p:cNvPr>
          <p:cNvSpPr txBox="1"/>
          <p:nvPr/>
        </p:nvSpPr>
        <p:spPr>
          <a:xfrm>
            <a:off x="4473080" y="10549"/>
            <a:ext cx="119213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Cold Water Inlet</a:t>
            </a:r>
          </a:p>
        </p:txBody>
      </p:sp>
      <p:grpSp>
        <p:nvGrpSpPr>
          <p:cNvPr id="146" name="Group 145">
            <a:extLst>
              <a:ext uri="{FF2B5EF4-FFF2-40B4-BE49-F238E27FC236}">
                <a16:creationId xmlns:a16="http://schemas.microsoft.com/office/drawing/2014/main" id="{9CEF9B39-DA32-6054-99FC-C37AB5290729}"/>
              </a:ext>
            </a:extLst>
          </p:cNvPr>
          <p:cNvGrpSpPr/>
          <p:nvPr/>
        </p:nvGrpSpPr>
        <p:grpSpPr>
          <a:xfrm rot="10800000">
            <a:off x="6644450" y="3586212"/>
            <a:ext cx="133349" cy="607706"/>
            <a:chOff x="7748843" y="4872038"/>
            <a:chExt cx="133349" cy="523875"/>
          </a:xfrm>
        </p:grpSpPr>
        <p:cxnSp>
          <p:nvCxnSpPr>
            <p:cNvPr id="147" name="Straight Connector 146">
              <a:extLst>
                <a:ext uri="{FF2B5EF4-FFF2-40B4-BE49-F238E27FC236}">
                  <a16:creationId xmlns:a16="http://schemas.microsoft.com/office/drawing/2014/main" id="{7CEBB996-9E14-12C3-158C-DCF64E4FFD88}"/>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Isosceles Triangle 147">
              <a:extLst>
                <a:ext uri="{FF2B5EF4-FFF2-40B4-BE49-F238E27FC236}">
                  <a16:creationId xmlns:a16="http://schemas.microsoft.com/office/drawing/2014/main" id="{D95391FC-A68B-7ADA-8618-AF22CC027B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9" name="Group 148">
            <a:extLst>
              <a:ext uri="{FF2B5EF4-FFF2-40B4-BE49-F238E27FC236}">
                <a16:creationId xmlns:a16="http://schemas.microsoft.com/office/drawing/2014/main" id="{B2BA9258-A480-C420-D2F5-72CA23A1B09A}"/>
              </a:ext>
            </a:extLst>
          </p:cNvPr>
          <p:cNvGrpSpPr/>
          <p:nvPr/>
        </p:nvGrpSpPr>
        <p:grpSpPr>
          <a:xfrm rot="10800000">
            <a:off x="7921498" y="3600523"/>
            <a:ext cx="133349" cy="607706"/>
            <a:chOff x="7748843" y="4872038"/>
            <a:chExt cx="133349" cy="523875"/>
          </a:xfrm>
        </p:grpSpPr>
        <p:cxnSp>
          <p:nvCxnSpPr>
            <p:cNvPr id="150" name="Straight Connector 149">
              <a:extLst>
                <a:ext uri="{FF2B5EF4-FFF2-40B4-BE49-F238E27FC236}">
                  <a16:creationId xmlns:a16="http://schemas.microsoft.com/office/drawing/2014/main" id="{3A8D663A-5AC8-373D-68DE-24A251954216}"/>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Isosceles Triangle 150">
              <a:extLst>
                <a:ext uri="{FF2B5EF4-FFF2-40B4-BE49-F238E27FC236}">
                  <a16:creationId xmlns:a16="http://schemas.microsoft.com/office/drawing/2014/main" id="{687385A9-A309-5D5C-965D-EA4C882305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2" name="Group 151">
            <a:extLst>
              <a:ext uri="{FF2B5EF4-FFF2-40B4-BE49-F238E27FC236}">
                <a16:creationId xmlns:a16="http://schemas.microsoft.com/office/drawing/2014/main" id="{6E003498-74A5-F644-E9F5-A4CCE9675CA4}"/>
              </a:ext>
            </a:extLst>
          </p:cNvPr>
          <p:cNvGrpSpPr/>
          <p:nvPr/>
        </p:nvGrpSpPr>
        <p:grpSpPr>
          <a:xfrm rot="10800000">
            <a:off x="9195748" y="3606159"/>
            <a:ext cx="133349" cy="607706"/>
            <a:chOff x="7748843" y="4872038"/>
            <a:chExt cx="133349" cy="523875"/>
          </a:xfrm>
        </p:grpSpPr>
        <p:cxnSp>
          <p:nvCxnSpPr>
            <p:cNvPr id="153" name="Straight Connector 152">
              <a:extLst>
                <a:ext uri="{FF2B5EF4-FFF2-40B4-BE49-F238E27FC236}">
                  <a16:creationId xmlns:a16="http://schemas.microsoft.com/office/drawing/2014/main" id="{9AEA8194-8D3A-2D1A-F149-1F8934A81805}"/>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Isosceles Triangle 153">
              <a:extLst>
                <a:ext uri="{FF2B5EF4-FFF2-40B4-BE49-F238E27FC236}">
                  <a16:creationId xmlns:a16="http://schemas.microsoft.com/office/drawing/2014/main" id="{6966F5DC-33DF-FBE8-0272-31FE32C27BF6}"/>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5" name="Group 154">
            <a:extLst>
              <a:ext uri="{FF2B5EF4-FFF2-40B4-BE49-F238E27FC236}">
                <a16:creationId xmlns:a16="http://schemas.microsoft.com/office/drawing/2014/main" id="{66CA5B0C-A24E-4C50-30BA-A903E2738EA6}"/>
              </a:ext>
            </a:extLst>
          </p:cNvPr>
          <p:cNvGrpSpPr/>
          <p:nvPr/>
        </p:nvGrpSpPr>
        <p:grpSpPr>
          <a:xfrm rot="10800000">
            <a:off x="6644449" y="5719349"/>
            <a:ext cx="133349" cy="607706"/>
            <a:chOff x="7748843" y="4872038"/>
            <a:chExt cx="133349" cy="523875"/>
          </a:xfrm>
        </p:grpSpPr>
        <p:cxnSp>
          <p:nvCxnSpPr>
            <p:cNvPr id="156" name="Straight Connector 155">
              <a:extLst>
                <a:ext uri="{FF2B5EF4-FFF2-40B4-BE49-F238E27FC236}">
                  <a16:creationId xmlns:a16="http://schemas.microsoft.com/office/drawing/2014/main" id="{9691C893-6A65-0D75-0D07-E71BD6E59ABA}"/>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Isosceles Triangle 156">
              <a:extLst>
                <a:ext uri="{FF2B5EF4-FFF2-40B4-BE49-F238E27FC236}">
                  <a16:creationId xmlns:a16="http://schemas.microsoft.com/office/drawing/2014/main" id="{D3DDDE36-42EF-AA96-7CF7-FF6A0C1EA63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8" name="Group 157">
            <a:extLst>
              <a:ext uri="{FF2B5EF4-FFF2-40B4-BE49-F238E27FC236}">
                <a16:creationId xmlns:a16="http://schemas.microsoft.com/office/drawing/2014/main" id="{0B58C1C2-99BC-0145-C2E9-4A21D434E93C}"/>
              </a:ext>
            </a:extLst>
          </p:cNvPr>
          <p:cNvGrpSpPr/>
          <p:nvPr/>
        </p:nvGrpSpPr>
        <p:grpSpPr>
          <a:xfrm rot="10800000">
            <a:off x="7921497" y="5733660"/>
            <a:ext cx="133349" cy="607706"/>
            <a:chOff x="7748843" y="4872038"/>
            <a:chExt cx="133349" cy="523875"/>
          </a:xfrm>
        </p:grpSpPr>
        <p:cxnSp>
          <p:nvCxnSpPr>
            <p:cNvPr id="159" name="Straight Connector 158">
              <a:extLst>
                <a:ext uri="{FF2B5EF4-FFF2-40B4-BE49-F238E27FC236}">
                  <a16:creationId xmlns:a16="http://schemas.microsoft.com/office/drawing/2014/main" id="{1594F594-D460-255A-DFA9-E61C9A019902}"/>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0" name="Isosceles Triangle 159">
              <a:extLst>
                <a:ext uri="{FF2B5EF4-FFF2-40B4-BE49-F238E27FC236}">
                  <a16:creationId xmlns:a16="http://schemas.microsoft.com/office/drawing/2014/main" id="{5DEC0E5E-6489-4567-B6BD-D81CEE91B610}"/>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1" name="Group 160">
            <a:extLst>
              <a:ext uri="{FF2B5EF4-FFF2-40B4-BE49-F238E27FC236}">
                <a16:creationId xmlns:a16="http://schemas.microsoft.com/office/drawing/2014/main" id="{227FC605-3072-6B44-2E50-5397FC20B7C2}"/>
              </a:ext>
            </a:extLst>
          </p:cNvPr>
          <p:cNvGrpSpPr/>
          <p:nvPr/>
        </p:nvGrpSpPr>
        <p:grpSpPr>
          <a:xfrm rot="10800000">
            <a:off x="9195747" y="5739296"/>
            <a:ext cx="133349" cy="607706"/>
            <a:chOff x="7748843" y="4872038"/>
            <a:chExt cx="133349" cy="523875"/>
          </a:xfrm>
        </p:grpSpPr>
        <p:cxnSp>
          <p:nvCxnSpPr>
            <p:cNvPr id="162" name="Straight Connector 161">
              <a:extLst>
                <a:ext uri="{FF2B5EF4-FFF2-40B4-BE49-F238E27FC236}">
                  <a16:creationId xmlns:a16="http://schemas.microsoft.com/office/drawing/2014/main" id="{9C5B2200-5FBB-D6E4-4C58-9CDA0827773D}"/>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3" name="Isosceles Triangle 162">
              <a:extLst>
                <a:ext uri="{FF2B5EF4-FFF2-40B4-BE49-F238E27FC236}">
                  <a16:creationId xmlns:a16="http://schemas.microsoft.com/office/drawing/2014/main" id="{02148C72-F278-E159-A429-83CBBB1E3E7C}"/>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64" name="Straight Connector 163">
            <a:extLst>
              <a:ext uri="{FF2B5EF4-FFF2-40B4-BE49-F238E27FC236}">
                <a16:creationId xmlns:a16="http://schemas.microsoft.com/office/drawing/2014/main" id="{D6503533-0B5B-71D9-4187-7B4A88A9B067}"/>
              </a:ext>
            </a:extLst>
          </p:cNvPr>
          <p:cNvCxnSpPr>
            <a:cxnSpLocks/>
          </p:cNvCxnSpPr>
          <p:nvPr/>
        </p:nvCxnSpPr>
        <p:spPr>
          <a:xfrm>
            <a:off x="4855845" y="4193918"/>
            <a:ext cx="53149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64883AE-C2C5-847F-212E-8375407650A1}"/>
              </a:ext>
            </a:extLst>
          </p:cNvPr>
          <p:cNvCxnSpPr>
            <a:cxnSpLocks/>
          </p:cNvCxnSpPr>
          <p:nvPr/>
        </p:nvCxnSpPr>
        <p:spPr>
          <a:xfrm flipV="1">
            <a:off x="4855845" y="3464569"/>
            <a:ext cx="0" cy="2912367"/>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138CD96-03BD-97FA-35A9-A4F77D92EC23}"/>
              </a:ext>
            </a:extLst>
          </p:cNvPr>
          <p:cNvCxnSpPr>
            <a:cxnSpLocks/>
          </p:cNvCxnSpPr>
          <p:nvPr/>
        </p:nvCxnSpPr>
        <p:spPr>
          <a:xfrm>
            <a:off x="4855845" y="1960880"/>
            <a:ext cx="0" cy="1503689"/>
          </a:xfrm>
          <a:prstGeom prst="line">
            <a:avLst/>
          </a:prstGeom>
          <a:ln w="571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733BCC7-1727-9F55-CCC1-85CD9BDB8A40}"/>
              </a:ext>
            </a:extLst>
          </p:cNvPr>
          <p:cNvCxnSpPr>
            <a:cxnSpLocks/>
          </p:cNvCxnSpPr>
          <p:nvPr/>
        </p:nvCxnSpPr>
        <p:spPr>
          <a:xfrm flipV="1">
            <a:off x="4855845" y="731520"/>
            <a:ext cx="0" cy="1229360"/>
          </a:xfrm>
          <a:prstGeom prst="line">
            <a:avLst/>
          </a:prstGeom>
          <a:ln w="762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D5301D07-DB18-6E32-51AD-48F9D011C5FF}"/>
              </a:ext>
            </a:extLst>
          </p:cNvPr>
          <p:cNvCxnSpPr>
            <a:cxnSpLocks/>
          </p:cNvCxnSpPr>
          <p:nvPr/>
        </p:nvCxnSpPr>
        <p:spPr>
          <a:xfrm>
            <a:off x="3736975" y="731520"/>
            <a:ext cx="111887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525478F6-8F80-7B61-92E3-72940FB8D925}"/>
              </a:ext>
            </a:extLst>
          </p:cNvPr>
          <p:cNvCxnSpPr>
            <a:cxnSpLocks/>
          </p:cNvCxnSpPr>
          <p:nvPr/>
        </p:nvCxnSpPr>
        <p:spPr>
          <a:xfrm>
            <a:off x="3736975" y="731520"/>
            <a:ext cx="0" cy="500214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70D7E95-0CFD-D699-FEF3-42B141D2903A}"/>
              </a:ext>
            </a:extLst>
          </p:cNvPr>
          <p:cNvCxnSpPr>
            <a:cxnSpLocks/>
          </p:cNvCxnSpPr>
          <p:nvPr/>
        </p:nvCxnSpPr>
        <p:spPr>
          <a:xfrm>
            <a:off x="5333307" y="1960880"/>
            <a:ext cx="0" cy="61087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076ACE0-DDF6-D96E-B6B4-87E2A1067C21}"/>
              </a:ext>
            </a:extLst>
          </p:cNvPr>
          <p:cNvCxnSpPr>
            <a:cxnSpLocks/>
          </p:cNvCxnSpPr>
          <p:nvPr/>
        </p:nvCxnSpPr>
        <p:spPr>
          <a:xfrm>
            <a:off x="5333307" y="1563403"/>
            <a:ext cx="0" cy="442595"/>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5692165C-C996-7BBC-B912-04662454EB6F}"/>
              </a:ext>
            </a:extLst>
          </p:cNvPr>
          <p:cNvCxnSpPr>
            <a:cxnSpLocks/>
          </p:cNvCxnSpPr>
          <p:nvPr/>
        </p:nvCxnSpPr>
        <p:spPr>
          <a:xfrm flipH="1">
            <a:off x="4062095" y="1563403"/>
            <a:ext cx="1271212"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CF0424A8-4CAC-3B4A-4A3D-908F35992FEF}"/>
              </a:ext>
            </a:extLst>
          </p:cNvPr>
          <p:cNvCxnSpPr>
            <a:cxnSpLocks/>
          </p:cNvCxnSpPr>
          <p:nvPr/>
        </p:nvCxnSpPr>
        <p:spPr>
          <a:xfrm flipV="1">
            <a:off x="4062095" y="1563403"/>
            <a:ext cx="0" cy="4678521"/>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67392569-8AE5-FD76-CCC9-72E1D2613DB8}"/>
              </a:ext>
            </a:extLst>
          </p:cNvPr>
          <p:cNvCxnSpPr>
            <a:cxnSpLocks/>
          </p:cNvCxnSpPr>
          <p:nvPr/>
        </p:nvCxnSpPr>
        <p:spPr>
          <a:xfrm flipH="1">
            <a:off x="3353750" y="6241924"/>
            <a:ext cx="706302" cy="0"/>
          </a:xfrm>
          <a:prstGeom prst="line">
            <a:avLst/>
          </a:prstGeom>
          <a:ln w="76200" cap="rnd">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C57FAB7-5DED-DA29-230E-97A44C37CCDF}"/>
              </a:ext>
            </a:extLst>
          </p:cNvPr>
          <p:cNvCxnSpPr>
            <a:cxnSpLocks/>
          </p:cNvCxnSpPr>
          <p:nvPr/>
        </p:nvCxnSpPr>
        <p:spPr>
          <a:xfrm flipH="1">
            <a:off x="4855845" y="4233812"/>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D73CA1C-C46B-ED1A-AB88-09008EC18D00}"/>
              </a:ext>
            </a:extLst>
          </p:cNvPr>
          <p:cNvCxnSpPr>
            <a:cxnSpLocks/>
          </p:cNvCxnSpPr>
          <p:nvPr/>
        </p:nvCxnSpPr>
        <p:spPr>
          <a:xfrm>
            <a:off x="3229925" y="5740655"/>
            <a:ext cx="5070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5186821-8F70-AF11-A992-AD1D180703C6}"/>
              </a:ext>
            </a:extLst>
          </p:cNvPr>
          <p:cNvCxnSpPr>
            <a:cxnSpLocks/>
          </p:cNvCxnSpPr>
          <p:nvPr/>
        </p:nvCxnSpPr>
        <p:spPr>
          <a:xfrm flipH="1" flipV="1">
            <a:off x="2349306" y="710122"/>
            <a:ext cx="4323" cy="1673956"/>
          </a:xfrm>
          <a:prstGeom prst="line">
            <a:avLst/>
          </a:prstGeom>
          <a:ln w="10795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F96A8FDC-C673-B24D-A2BD-C1564ADD1736}"/>
              </a:ext>
            </a:extLst>
          </p:cNvPr>
          <p:cNvSpPr txBox="1"/>
          <p:nvPr/>
        </p:nvSpPr>
        <p:spPr>
          <a:xfrm>
            <a:off x="1812099" y="110572"/>
            <a:ext cx="117979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Hot Water Outlet</a:t>
            </a:r>
          </a:p>
        </p:txBody>
      </p:sp>
      <p:sp>
        <p:nvSpPr>
          <p:cNvPr id="179" name="Rectangle: Rounded Corners 178">
            <a:extLst>
              <a:ext uri="{FF2B5EF4-FFF2-40B4-BE49-F238E27FC236}">
                <a16:creationId xmlns:a16="http://schemas.microsoft.com/office/drawing/2014/main" id="{D60B6C06-C2C5-F425-F9DF-F8FD6EE237C1}"/>
              </a:ext>
            </a:extLst>
          </p:cNvPr>
          <p:cNvSpPr/>
          <p:nvPr/>
        </p:nvSpPr>
        <p:spPr>
          <a:xfrm>
            <a:off x="1369699" y="2371725"/>
            <a:ext cx="1981249" cy="4137836"/>
          </a:xfrm>
          <a:prstGeom prst="roundRect">
            <a:avLst>
              <a:gd name="adj" fmla="val 4313"/>
            </a:avLst>
          </a:pr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0" name="Straight Connector 179">
            <a:extLst>
              <a:ext uri="{FF2B5EF4-FFF2-40B4-BE49-F238E27FC236}">
                <a16:creationId xmlns:a16="http://schemas.microsoft.com/office/drawing/2014/main" id="{BAD9DFDB-8CE5-F180-3E70-CFB002B10DB7}"/>
              </a:ext>
            </a:extLst>
          </p:cNvPr>
          <p:cNvCxnSpPr>
            <a:cxnSpLocks/>
          </p:cNvCxnSpPr>
          <p:nvPr/>
        </p:nvCxnSpPr>
        <p:spPr>
          <a:xfrm flipV="1">
            <a:off x="4855845" y="6324894"/>
            <a:ext cx="5314950" cy="2162"/>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AE106DD-F94B-4EAF-75C6-62DB6DBCC791}"/>
              </a:ext>
            </a:extLst>
          </p:cNvPr>
          <p:cNvCxnSpPr>
            <a:cxnSpLocks/>
          </p:cNvCxnSpPr>
          <p:nvPr/>
        </p:nvCxnSpPr>
        <p:spPr>
          <a:xfrm flipH="1">
            <a:off x="4855845" y="6376937"/>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5B0651DA-9453-FF84-2BB3-A46013ACD206}"/>
              </a:ext>
            </a:extLst>
          </p:cNvPr>
          <p:cNvCxnSpPr>
            <a:cxnSpLocks/>
          </p:cNvCxnSpPr>
          <p:nvPr/>
        </p:nvCxnSpPr>
        <p:spPr>
          <a:xfrm flipV="1">
            <a:off x="4855845" y="4233812"/>
            <a:ext cx="0" cy="2143125"/>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50D8F00E-1B11-6470-9C5A-CCE280BD8286}"/>
              </a:ext>
            </a:extLst>
          </p:cNvPr>
          <p:cNvCxnSpPr>
            <a:cxnSpLocks/>
          </p:cNvCxnSpPr>
          <p:nvPr/>
        </p:nvCxnSpPr>
        <p:spPr>
          <a:xfrm flipH="1">
            <a:off x="3350948" y="6241924"/>
            <a:ext cx="709104"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73A38094-28C3-BF88-39D0-97C426F22A30}"/>
              </a:ext>
            </a:extLst>
          </p:cNvPr>
          <p:cNvCxnSpPr>
            <a:cxnSpLocks/>
          </p:cNvCxnSpPr>
          <p:nvPr/>
        </p:nvCxnSpPr>
        <p:spPr>
          <a:xfrm flipH="1">
            <a:off x="4060052" y="1563403"/>
            <a:ext cx="1905" cy="4678521"/>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31AADEA-18EC-598C-3332-CB12191878C6}"/>
              </a:ext>
            </a:extLst>
          </p:cNvPr>
          <p:cNvCxnSpPr>
            <a:cxnSpLocks/>
          </p:cNvCxnSpPr>
          <p:nvPr/>
        </p:nvCxnSpPr>
        <p:spPr>
          <a:xfrm>
            <a:off x="4060052" y="1563814"/>
            <a:ext cx="1273254"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36CA09C6-AD14-6536-86D3-147D17DB440D}"/>
              </a:ext>
            </a:extLst>
          </p:cNvPr>
          <p:cNvCxnSpPr>
            <a:cxnSpLocks/>
          </p:cNvCxnSpPr>
          <p:nvPr/>
        </p:nvCxnSpPr>
        <p:spPr>
          <a:xfrm>
            <a:off x="5333306" y="1577340"/>
            <a:ext cx="0" cy="428658"/>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56CBFD5-B496-34D2-8073-1CE304B90C2B}"/>
              </a:ext>
            </a:extLst>
          </p:cNvPr>
          <p:cNvCxnSpPr>
            <a:cxnSpLocks/>
          </p:cNvCxnSpPr>
          <p:nvPr/>
        </p:nvCxnSpPr>
        <p:spPr>
          <a:xfrm>
            <a:off x="5333306" y="1960880"/>
            <a:ext cx="0" cy="540796"/>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3F84FEE-75AD-C714-991A-9DC680CEA4B3}"/>
              </a:ext>
            </a:extLst>
          </p:cNvPr>
          <p:cNvCxnSpPr>
            <a:cxnSpLocks/>
          </p:cNvCxnSpPr>
          <p:nvPr/>
        </p:nvCxnSpPr>
        <p:spPr>
          <a:xfrm>
            <a:off x="5341346" y="2501676"/>
            <a:ext cx="438424" cy="0"/>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9741F07-5DA2-B6DA-B75E-342F0476218C}"/>
              </a:ext>
            </a:extLst>
          </p:cNvPr>
          <p:cNvCxnSpPr>
            <a:cxnSpLocks/>
          </p:cNvCxnSpPr>
          <p:nvPr/>
        </p:nvCxnSpPr>
        <p:spPr>
          <a:xfrm flipV="1">
            <a:off x="5739877" y="2501676"/>
            <a:ext cx="0" cy="927324"/>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0A1D65A-5536-5095-15FF-651775FC8269}"/>
              </a:ext>
            </a:extLst>
          </p:cNvPr>
          <p:cNvCxnSpPr>
            <a:cxnSpLocks/>
          </p:cNvCxnSpPr>
          <p:nvPr/>
        </p:nvCxnSpPr>
        <p:spPr>
          <a:xfrm flipV="1">
            <a:off x="5749208" y="3428999"/>
            <a:ext cx="0" cy="2947937"/>
          </a:xfrm>
          <a:prstGeom prst="line">
            <a:avLst/>
          </a:prstGeom>
          <a:ln w="7620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1" name="Flowchart: Summing Junction 190">
            <a:extLst>
              <a:ext uri="{FF2B5EF4-FFF2-40B4-BE49-F238E27FC236}">
                <a16:creationId xmlns:a16="http://schemas.microsoft.com/office/drawing/2014/main" id="{431DF4C0-2DA3-0AA8-BCE1-F46C0E9E0EFF}"/>
              </a:ext>
            </a:extLst>
          </p:cNvPr>
          <p:cNvSpPr/>
          <p:nvPr/>
        </p:nvSpPr>
        <p:spPr>
          <a:xfrm>
            <a:off x="5482747" y="4523162"/>
            <a:ext cx="528006" cy="528006"/>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2" name="Straight Connector 191">
            <a:extLst>
              <a:ext uri="{FF2B5EF4-FFF2-40B4-BE49-F238E27FC236}">
                <a16:creationId xmlns:a16="http://schemas.microsoft.com/office/drawing/2014/main" id="{60769FE3-DD58-617B-8B2E-EDFAD0019A3E}"/>
              </a:ext>
            </a:extLst>
          </p:cNvPr>
          <p:cNvCxnSpPr>
            <a:cxnSpLocks/>
          </p:cNvCxnSpPr>
          <p:nvPr/>
        </p:nvCxnSpPr>
        <p:spPr>
          <a:xfrm flipH="1">
            <a:off x="4855845" y="6376936"/>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18B50541-0E4B-131F-A272-797BD0DEE3D1}"/>
              </a:ext>
            </a:extLst>
          </p:cNvPr>
          <p:cNvCxnSpPr>
            <a:cxnSpLocks/>
          </p:cNvCxnSpPr>
          <p:nvPr/>
        </p:nvCxnSpPr>
        <p:spPr>
          <a:xfrm flipH="1">
            <a:off x="4855845" y="4233812"/>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4D988AC-35AE-598F-859B-BB7D2665F121}"/>
              </a:ext>
            </a:extLst>
          </p:cNvPr>
          <p:cNvCxnSpPr>
            <a:cxnSpLocks/>
          </p:cNvCxnSpPr>
          <p:nvPr/>
        </p:nvCxnSpPr>
        <p:spPr>
          <a:xfrm flipV="1">
            <a:off x="4855845" y="4233812"/>
            <a:ext cx="0" cy="2143125"/>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F5E200D1-EB16-4B2F-E8E7-AF8D14A88F14}"/>
              </a:ext>
            </a:extLst>
          </p:cNvPr>
          <p:cNvGrpSpPr/>
          <p:nvPr/>
        </p:nvGrpSpPr>
        <p:grpSpPr>
          <a:xfrm>
            <a:off x="6777798" y="3626106"/>
            <a:ext cx="133349" cy="607706"/>
            <a:chOff x="7748843" y="4872038"/>
            <a:chExt cx="133349" cy="523875"/>
          </a:xfrm>
          <a:solidFill>
            <a:srgbClr val="FFC000"/>
          </a:solidFill>
        </p:grpSpPr>
        <p:cxnSp>
          <p:nvCxnSpPr>
            <p:cNvPr id="196" name="Straight Connector 195">
              <a:extLst>
                <a:ext uri="{FF2B5EF4-FFF2-40B4-BE49-F238E27FC236}">
                  <a16:creationId xmlns:a16="http://schemas.microsoft.com/office/drawing/2014/main" id="{97CDDD71-5594-DF37-3D01-AE9C22229D16}"/>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7" name="Isosceles Triangle 196">
              <a:extLst>
                <a:ext uri="{FF2B5EF4-FFF2-40B4-BE49-F238E27FC236}">
                  <a16:creationId xmlns:a16="http://schemas.microsoft.com/office/drawing/2014/main" id="{8A61BCD1-4B35-C9B9-983E-C9510C8B2B6B}"/>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8" name="Group 197">
            <a:extLst>
              <a:ext uri="{FF2B5EF4-FFF2-40B4-BE49-F238E27FC236}">
                <a16:creationId xmlns:a16="http://schemas.microsoft.com/office/drawing/2014/main" id="{67EA723F-21D8-E163-211A-1FDE3CF87758}"/>
              </a:ext>
            </a:extLst>
          </p:cNvPr>
          <p:cNvGrpSpPr/>
          <p:nvPr/>
        </p:nvGrpSpPr>
        <p:grpSpPr>
          <a:xfrm>
            <a:off x="8052049" y="3675827"/>
            <a:ext cx="133349" cy="607706"/>
            <a:chOff x="7748843" y="4872038"/>
            <a:chExt cx="133349" cy="523875"/>
          </a:xfrm>
          <a:solidFill>
            <a:srgbClr val="FFC000"/>
          </a:solidFill>
        </p:grpSpPr>
        <p:cxnSp>
          <p:nvCxnSpPr>
            <p:cNvPr id="199" name="Straight Connector 198">
              <a:extLst>
                <a:ext uri="{FF2B5EF4-FFF2-40B4-BE49-F238E27FC236}">
                  <a16:creationId xmlns:a16="http://schemas.microsoft.com/office/drawing/2014/main" id="{310A6F14-37C5-1B91-FDBF-7BAB6E8C011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0" name="Isosceles Triangle 199">
              <a:extLst>
                <a:ext uri="{FF2B5EF4-FFF2-40B4-BE49-F238E27FC236}">
                  <a16:creationId xmlns:a16="http://schemas.microsoft.com/office/drawing/2014/main" id="{A4D9D91D-4E84-DDDE-69C2-669B4EAD4630}"/>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1" name="Group 200">
            <a:extLst>
              <a:ext uri="{FF2B5EF4-FFF2-40B4-BE49-F238E27FC236}">
                <a16:creationId xmlns:a16="http://schemas.microsoft.com/office/drawing/2014/main" id="{59803B11-66B1-1111-A9B9-FA41849B9474}"/>
              </a:ext>
            </a:extLst>
          </p:cNvPr>
          <p:cNvGrpSpPr/>
          <p:nvPr/>
        </p:nvGrpSpPr>
        <p:grpSpPr>
          <a:xfrm>
            <a:off x="9345348" y="3675827"/>
            <a:ext cx="133349" cy="607706"/>
            <a:chOff x="7748843" y="4872038"/>
            <a:chExt cx="133349" cy="523875"/>
          </a:xfrm>
          <a:solidFill>
            <a:srgbClr val="FFC000"/>
          </a:solidFill>
        </p:grpSpPr>
        <p:cxnSp>
          <p:nvCxnSpPr>
            <p:cNvPr id="202" name="Straight Connector 201">
              <a:extLst>
                <a:ext uri="{FF2B5EF4-FFF2-40B4-BE49-F238E27FC236}">
                  <a16:creationId xmlns:a16="http://schemas.microsoft.com/office/drawing/2014/main" id="{1D352D06-338D-93FD-F6E7-19A79C7C641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3" name="Isosceles Triangle 202">
              <a:extLst>
                <a:ext uri="{FF2B5EF4-FFF2-40B4-BE49-F238E27FC236}">
                  <a16:creationId xmlns:a16="http://schemas.microsoft.com/office/drawing/2014/main" id="{1A164419-4605-5C80-662A-BDE1028657D3}"/>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4" name="Group 203">
            <a:extLst>
              <a:ext uri="{FF2B5EF4-FFF2-40B4-BE49-F238E27FC236}">
                <a16:creationId xmlns:a16="http://schemas.microsoft.com/office/drawing/2014/main" id="{FE410CFA-D188-E2C8-9953-03D7CB7BB622}"/>
              </a:ext>
            </a:extLst>
          </p:cNvPr>
          <p:cNvGrpSpPr/>
          <p:nvPr/>
        </p:nvGrpSpPr>
        <p:grpSpPr>
          <a:xfrm>
            <a:off x="6767655" y="5769230"/>
            <a:ext cx="133349" cy="607706"/>
            <a:chOff x="7748843" y="4872038"/>
            <a:chExt cx="133349" cy="523875"/>
          </a:xfrm>
          <a:solidFill>
            <a:srgbClr val="FFC000"/>
          </a:solidFill>
        </p:grpSpPr>
        <p:cxnSp>
          <p:nvCxnSpPr>
            <p:cNvPr id="205" name="Straight Connector 204">
              <a:extLst>
                <a:ext uri="{FF2B5EF4-FFF2-40B4-BE49-F238E27FC236}">
                  <a16:creationId xmlns:a16="http://schemas.microsoft.com/office/drawing/2014/main" id="{6A494612-7981-4B64-63E9-3109D22098FA}"/>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6" name="Isosceles Triangle 205">
              <a:extLst>
                <a:ext uri="{FF2B5EF4-FFF2-40B4-BE49-F238E27FC236}">
                  <a16:creationId xmlns:a16="http://schemas.microsoft.com/office/drawing/2014/main" id="{CC014B4C-AF3F-7F5D-52F4-53C98B6AE16E}"/>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7" name="Group 206">
            <a:extLst>
              <a:ext uri="{FF2B5EF4-FFF2-40B4-BE49-F238E27FC236}">
                <a16:creationId xmlns:a16="http://schemas.microsoft.com/office/drawing/2014/main" id="{FD13AA91-3DF6-9EC2-AD52-C9E077736279}"/>
              </a:ext>
            </a:extLst>
          </p:cNvPr>
          <p:cNvGrpSpPr/>
          <p:nvPr/>
        </p:nvGrpSpPr>
        <p:grpSpPr>
          <a:xfrm>
            <a:off x="8041906" y="5818951"/>
            <a:ext cx="133349" cy="607706"/>
            <a:chOff x="7748843" y="4872038"/>
            <a:chExt cx="133349" cy="523875"/>
          </a:xfrm>
          <a:solidFill>
            <a:srgbClr val="FFC000"/>
          </a:solidFill>
        </p:grpSpPr>
        <p:cxnSp>
          <p:nvCxnSpPr>
            <p:cNvPr id="208" name="Straight Connector 207">
              <a:extLst>
                <a:ext uri="{FF2B5EF4-FFF2-40B4-BE49-F238E27FC236}">
                  <a16:creationId xmlns:a16="http://schemas.microsoft.com/office/drawing/2014/main" id="{B9CA2B5D-7D01-0708-0C6A-34BA541A3125}"/>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9" name="Isosceles Triangle 208">
              <a:extLst>
                <a:ext uri="{FF2B5EF4-FFF2-40B4-BE49-F238E27FC236}">
                  <a16:creationId xmlns:a16="http://schemas.microsoft.com/office/drawing/2014/main" id="{6B0CDB87-BD7C-1B49-4ADF-9B39E239EF97}"/>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0" name="Group 209">
            <a:extLst>
              <a:ext uri="{FF2B5EF4-FFF2-40B4-BE49-F238E27FC236}">
                <a16:creationId xmlns:a16="http://schemas.microsoft.com/office/drawing/2014/main" id="{CCA8C4DC-90A7-5CF0-DAB4-C9166FB7B2E8}"/>
              </a:ext>
            </a:extLst>
          </p:cNvPr>
          <p:cNvGrpSpPr/>
          <p:nvPr/>
        </p:nvGrpSpPr>
        <p:grpSpPr>
          <a:xfrm>
            <a:off x="9335205" y="5818951"/>
            <a:ext cx="133349" cy="607706"/>
            <a:chOff x="7748843" y="4872038"/>
            <a:chExt cx="133349" cy="523875"/>
          </a:xfrm>
          <a:solidFill>
            <a:srgbClr val="FFC000"/>
          </a:solidFill>
        </p:grpSpPr>
        <p:cxnSp>
          <p:nvCxnSpPr>
            <p:cNvPr id="211" name="Straight Connector 210">
              <a:extLst>
                <a:ext uri="{FF2B5EF4-FFF2-40B4-BE49-F238E27FC236}">
                  <a16:creationId xmlns:a16="http://schemas.microsoft.com/office/drawing/2014/main" id="{6B356ADB-9E4A-F769-940D-A1A81EB59B7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2" name="Isosceles Triangle 211">
              <a:extLst>
                <a:ext uri="{FF2B5EF4-FFF2-40B4-BE49-F238E27FC236}">
                  <a16:creationId xmlns:a16="http://schemas.microsoft.com/office/drawing/2014/main" id="{43FB0430-9C9A-9125-5E89-2C73DDFE01E8}"/>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13" name="Straight Connector 212">
            <a:extLst>
              <a:ext uri="{FF2B5EF4-FFF2-40B4-BE49-F238E27FC236}">
                <a16:creationId xmlns:a16="http://schemas.microsoft.com/office/drawing/2014/main" id="{18EFE99D-53D2-13D3-760C-7D101C7E12C1}"/>
              </a:ext>
            </a:extLst>
          </p:cNvPr>
          <p:cNvCxnSpPr>
            <a:cxnSpLocks/>
          </p:cNvCxnSpPr>
          <p:nvPr/>
        </p:nvCxnSpPr>
        <p:spPr>
          <a:xfrm>
            <a:off x="5599749" y="595324"/>
            <a:ext cx="0" cy="3200852"/>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DF6024C1-AD97-C45E-294D-AB6D56AB687A}"/>
              </a:ext>
            </a:extLst>
          </p:cNvPr>
          <p:cNvCxnSpPr>
            <a:cxnSpLocks/>
          </p:cNvCxnSpPr>
          <p:nvPr/>
        </p:nvCxnSpPr>
        <p:spPr>
          <a:xfrm>
            <a:off x="5257106" y="3796176"/>
            <a:ext cx="342643" cy="0"/>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0EF22570-8C11-21CE-1A03-14B6FC9954F7}"/>
              </a:ext>
            </a:extLst>
          </p:cNvPr>
          <p:cNvCxnSpPr>
            <a:cxnSpLocks/>
          </p:cNvCxnSpPr>
          <p:nvPr/>
        </p:nvCxnSpPr>
        <p:spPr>
          <a:xfrm>
            <a:off x="5257106" y="2111151"/>
            <a:ext cx="0" cy="1685025"/>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6" name="Flowchart: Summing Junction 215">
            <a:extLst>
              <a:ext uri="{FF2B5EF4-FFF2-40B4-BE49-F238E27FC236}">
                <a16:creationId xmlns:a16="http://schemas.microsoft.com/office/drawing/2014/main" id="{05A29F4E-1538-EC73-6DE1-B43DE6D1FAB2}"/>
              </a:ext>
            </a:extLst>
          </p:cNvPr>
          <p:cNvSpPr/>
          <p:nvPr/>
        </p:nvSpPr>
        <p:spPr>
          <a:xfrm>
            <a:off x="5110015" y="2864056"/>
            <a:ext cx="304799" cy="304799"/>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7" name="TextBox 216">
            <a:extLst>
              <a:ext uri="{FF2B5EF4-FFF2-40B4-BE49-F238E27FC236}">
                <a16:creationId xmlns:a16="http://schemas.microsoft.com/office/drawing/2014/main" id="{537D3DA0-C7E8-88CC-069B-B8A5C31EAD50}"/>
              </a:ext>
            </a:extLst>
          </p:cNvPr>
          <p:cNvSpPr txBox="1"/>
          <p:nvPr/>
        </p:nvSpPr>
        <p:spPr>
          <a:xfrm>
            <a:off x="5541508" y="21309"/>
            <a:ext cx="128391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Building Return Inlet</a:t>
            </a:r>
          </a:p>
        </p:txBody>
      </p:sp>
      <p:sp>
        <p:nvSpPr>
          <p:cNvPr id="218" name="Callout: Bent Line 217">
            <a:extLst>
              <a:ext uri="{FF2B5EF4-FFF2-40B4-BE49-F238E27FC236}">
                <a16:creationId xmlns:a16="http://schemas.microsoft.com/office/drawing/2014/main" id="{CF908530-D339-F0DA-4A25-F9A95B4637BB}"/>
              </a:ext>
            </a:extLst>
          </p:cNvPr>
          <p:cNvSpPr/>
          <p:nvPr/>
        </p:nvSpPr>
        <p:spPr>
          <a:xfrm>
            <a:off x="7944287" y="4865557"/>
            <a:ext cx="1534410" cy="522591"/>
          </a:xfrm>
          <a:prstGeom prst="borderCallout2">
            <a:avLst>
              <a:gd name="adj1" fmla="val 51864"/>
              <a:gd name="adj2" fmla="val -5740"/>
              <a:gd name="adj3" fmla="val 52481"/>
              <a:gd name="adj4" fmla="val -15526"/>
              <a:gd name="adj5" fmla="val 6363"/>
              <a:gd name="adj6" fmla="val -124854"/>
            </a:avLst>
          </a:prstGeom>
          <a:solidFill>
            <a:srgbClr val="FF0000"/>
          </a:solidFill>
          <a:ln w="38100">
            <a:solidFill>
              <a:srgbClr val="ED1C24"/>
            </a:solidFill>
            <a:headEnd type="none" w="med" len="med"/>
            <a:tailEnd type="triangle" w="med" len="med"/>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System Pump is Inoperative</a:t>
            </a:r>
          </a:p>
        </p:txBody>
      </p:sp>
      <p:sp>
        <p:nvSpPr>
          <p:cNvPr id="219" name="TextBox 218">
            <a:extLst>
              <a:ext uri="{FF2B5EF4-FFF2-40B4-BE49-F238E27FC236}">
                <a16:creationId xmlns:a16="http://schemas.microsoft.com/office/drawing/2014/main" id="{F3C2AD38-3823-D287-AF36-82426B7687D0}"/>
              </a:ext>
            </a:extLst>
          </p:cNvPr>
          <p:cNvSpPr txBox="1"/>
          <p:nvPr/>
        </p:nvSpPr>
        <p:spPr>
          <a:xfrm>
            <a:off x="5641657" y="1405843"/>
            <a:ext cx="3743325" cy="338554"/>
          </a:xfrm>
          <a:prstGeom prst="rect">
            <a:avLst/>
          </a:prstGeom>
          <a:noFill/>
          <a:ln w="5715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Bypass – When Servicing System Pump </a:t>
            </a:r>
          </a:p>
        </p:txBody>
      </p:sp>
      <p:sp>
        <p:nvSpPr>
          <p:cNvPr id="220" name="Isosceles Triangle 219">
            <a:extLst>
              <a:ext uri="{FF2B5EF4-FFF2-40B4-BE49-F238E27FC236}">
                <a16:creationId xmlns:a16="http://schemas.microsoft.com/office/drawing/2014/main" id="{2A6BA2E0-BF27-B8B4-8654-60AD09624279}"/>
              </a:ext>
            </a:extLst>
          </p:cNvPr>
          <p:cNvSpPr/>
          <p:nvPr/>
        </p:nvSpPr>
        <p:spPr>
          <a:xfrm rot="5400000">
            <a:off x="2163955" y="1892485"/>
            <a:ext cx="194271" cy="1774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1" name="Isosceles Triangle 220">
            <a:extLst>
              <a:ext uri="{FF2B5EF4-FFF2-40B4-BE49-F238E27FC236}">
                <a16:creationId xmlns:a16="http://schemas.microsoft.com/office/drawing/2014/main" id="{7FDB76B2-8C67-CE66-40C7-BE78720CDE5B}"/>
              </a:ext>
            </a:extLst>
          </p:cNvPr>
          <p:cNvSpPr/>
          <p:nvPr/>
        </p:nvSpPr>
        <p:spPr>
          <a:xfrm rot="16200000">
            <a:off x="2365770" y="1892484"/>
            <a:ext cx="194271" cy="1774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22" name="Group 221">
            <a:extLst>
              <a:ext uri="{FF2B5EF4-FFF2-40B4-BE49-F238E27FC236}">
                <a16:creationId xmlns:a16="http://schemas.microsoft.com/office/drawing/2014/main" id="{DF924044-E696-AB79-9B18-458C0DB14DA3}"/>
              </a:ext>
            </a:extLst>
          </p:cNvPr>
          <p:cNvGrpSpPr/>
          <p:nvPr/>
        </p:nvGrpSpPr>
        <p:grpSpPr>
          <a:xfrm>
            <a:off x="3910995" y="5033722"/>
            <a:ext cx="379304" cy="194272"/>
            <a:chOff x="532423" y="3959967"/>
            <a:chExt cx="379304" cy="194272"/>
          </a:xfrm>
        </p:grpSpPr>
        <p:sp>
          <p:nvSpPr>
            <p:cNvPr id="223" name="Isosceles Triangle 222">
              <a:extLst>
                <a:ext uri="{FF2B5EF4-FFF2-40B4-BE49-F238E27FC236}">
                  <a16:creationId xmlns:a16="http://schemas.microsoft.com/office/drawing/2014/main" id="{E2657ECE-750B-C52B-15A7-03A4CD8287A8}"/>
                </a:ext>
              </a:extLst>
            </p:cNvPr>
            <p:cNvSpPr/>
            <p:nvPr/>
          </p:nvSpPr>
          <p:spPr>
            <a:xfrm rot="5400000">
              <a:off x="524032" y="3968359"/>
              <a:ext cx="194271" cy="1774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4" name="Isosceles Triangle 223">
              <a:extLst>
                <a:ext uri="{FF2B5EF4-FFF2-40B4-BE49-F238E27FC236}">
                  <a16:creationId xmlns:a16="http://schemas.microsoft.com/office/drawing/2014/main" id="{159EDD67-42CD-B868-1133-92132367A7C0}"/>
                </a:ext>
              </a:extLst>
            </p:cNvPr>
            <p:cNvSpPr/>
            <p:nvPr/>
          </p:nvSpPr>
          <p:spPr>
            <a:xfrm rot="16200000">
              <a:off x="725847" y="3968358"/>
              <a:ext cx="194271" cy="1774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5" name="Group 224">
            <a:extLst>
              <a:ext uri="{FF2B5EF4-FFF2-40B4-BE49-F238E27FC236}">
                <a16:creationId xmlns:a16="http://schemas.microsoft.com/office/drawing/2014/main" id="{045C123F-9776-5839-15A9-CA7BC110B125}"/>
              </a:ext>
            </a:extLst>
          </p:cNvPr>
          <p:cNvGrpSpPr/>
          <p:nvPr/>
        </p:nvGrpSpPr>
        <p:grpSpPr>
          <a:xfrm>
            <a:off x="3515443" y="5039260"/>
            <a:ext cx="379304" cy="194272"/>
            <a:chOff x="532423" y="3959967"/>
            <a:chExt cx="379304" cy="194272"/>
          </a:xfrm>
        </p:grpSpPr>
        <p:sp>
          <p:nvSpPr>
            <p:cNvPr id="226" name="Isosceles Triangle 225">
              <a:extLst>
                <a:ext uri="{FF2B5EF4-FFF2-40B4-BE49-F238E27FC236}">
                  <a16:creationId xmlns:a16="http://schemas.microsoft.com/office/drawing/2014/main" id="{B5C9213E-178F-9D82-1785-01FC582A91E3}"/>
                </a:ext>
              </a:extLst>
            </p:cNvPr>
            <p:cNvSpPr/>
            <p:nvPr/>
          </p:nvSpPr>
          <p:spPr>
            <a:xfrm rot="5400000">
              <a:off x="524032" y="3968359"/>
              <a:ext cx="194271" cy="1774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7" name="Isosceles Triangle 226">
              <a:extLst>
                <a:ext uri="{FF2B5EF4-FFF2-40B4-BE49-F238E27FC236}">
                  <a16:creationId xmlns:a16="http://schemas.microsoft.com/office/drawing/2014/main" id="{D26668D9-D132-CF02-E8E3-68691FA8CE2F}"/>
                </a:ext>
              </a:extLst>
            </p:cNvPr>
            <p:cNvSpPr/>
            <p:nvPr/>
          </p:nvSpPr>
          <p:spPr>
            <a:xfrm rot="16200000">
              <a:off x="725847" y="3968358"/>
              <a:ext cx="194271" cy="1774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8" name="Group 227">
            <a:extLst>
              <a:ext uri="{FF2B5EF4-FFF2-40B4-BE49-F238E27FC236}">
                <a16:creationId xmlns:a16="http://schemas.microsoft.com/office/drawing/2014/main" id="{CBBA31B3-30A9-A4D5-FC56-C56D05B28E54}"/>
              </a:ext>
            </a:extLst>
          </p:cNvPr>
          <p:cNvGrpSpPr/>
          <p:nvPr/>
        </p:nvGrpSpPr>
        <p:grpSpPr>
          <a:xfrm>
            <a:off x="3105186" y="1254233"/>
            <a:ext cx="347909" cy="273303"/>
            <a:chOff x="5157556" y="4951753"/>
            <a:chExt cx="347909" cy="273303"/>
          </a:xfrm>
        </p:grpSpPr>
        <p:sp>
          <p:nvSpPr>
            <p:cNvPr id="229" name="Isosceles Triangle 228">
              <a:extLst>
                <a:ext uri="{FF2B5EF4-FFF2-40B4-BE49-F238E27FC236}">
                  <a16:creationId xmlns:a16="http://schemas.microsoft.com/office/drawing/2014/main" id="{C6CB9F45-1FED-6754-4104-221C2B21C06E}"/>
                </a:ext>
              </a:extLst>
            </p:cNvPr>
            <p:cNvSpPr/>
            <p:nvPr/>
          </p:nvSpPr>
          <p:spPr>
            <a:xfrm rot="5400000">
              <a:off x="5101910" y="5007399"/>
              <a:ext cx="267728" cy="156436"/>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0" name="Isosceles Triangle 229">
              <a:extLst>
                <a:ext uri="{FF2B5EF4-FFF2-40B4-BE49-F238E27FC236}">
                  <a16:creationId xmlns:a16="http://schemas.microsoft.com/office/drawing/2014/main" id="{FD6461FD-8EF7-1D57-A68E-980E5F2DE8BE}"/>
                </a:ext>
              </a:extLst>
            </p:cNvPr>
            <p:cNvSpPr/>
            <p:nvPr/>
          </p:nvSpPr>
          <p:spPr>
            <a:xfrm rot="16200000">
              <a:off x="5293384" y="5012974"/>
              <a:ext cx="267726" cy="156437"/>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1" name="Group 230">
            <a:extLst>
              <a:ext uri="{FF2B5EF4-FFF2-40B4-BE49-F238E27FC236}">
                <a16:creationId xmlns:a16="http://schemas.microsoft.com/office/drawing/2014/main" id="{64960C01-EFA3-4C8B-4AEA-9AD7A14DEB1D}"/>
              </a:ext>
            </a:extLst>
          </p:cNvPr>
          <p:cNvGrpSpPr/>
          <p:nvPr/>
        </p:nvGrpSpPr>
        <p:grpSpPr>
          <a:xfrm>
            <a:off x="5124397" y="5008990"/>
            <a:ext cx="347909" cy="273303"/>
            <a:chOff x="5157556" y="4951753"/>
            <a:chExt cx="347909" cy="273303"/>
          </a:xfrm>
        </p:grpSpPr>
        <p:sp>
          <p:nvSpPr>
            <p:cNvPr id="232" name="Isosceles Triangle 231">
              <a:extLst>
                <a:ext uri="{FF2B5EF4-FFF2-40B4-BE49-F238E27FC236}">
                  <a16:creationId xmlns:a16="http://schemas.microsoft.com/office/drawing/2014/main" id="{16E85299-BB05-EB11-CFA8-0DF74A600678}"/>
                </a:ext>
              </a:extLst>
            </p:cNvPr>
            <p:cNvSpPr/>
            <p:nvPr/>
          </p:nvSpPr>
          <p:spPr>
            <a:xfrm rot="5400000">
              <a:off x="5101910" y="5007399"/>
              <a:ext cx="267728" cy="156436"/>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3" name="Isosceles Triangle 232">
              <a:extLst>
                <a:ext uri="{FF2B5EF4-FFF2-40B4-BE49-F238E27FC236}">
                  <a16:creationId xmlns:a16="http://schemas.microsoft.com/office/drawing/2014/main" id="{A92C6F1A-7054-66EB-EE84-1D2CABADD5BA}"/>
                </a:ext>
              </a:extLst>
            </p:cNvPr>
            <p:cNvSpPr/>
            <p:nvPr/>
          </p:nvSpPr>
          <p:spPr>
            <a:xfrm rot="16200000">
              <a:off x="5293384" y="5012974"/>
              <a:ext cx="267726" cy="156437"/>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4" name="Group 233">
            <a:extLst>
              <a:ext uri="{FF2B5EF4-FFF2-40B4-BE49-F238E27FC236}">
                <a16:creationId xmlns:a16="http://schemas.microsoft.com/office/drawing/2014/main" id="{BF7105AE-235C-989F-85E9-453BBA136507}"/>
              </a:ext>
            </a:extLst>
          </p:cNvPr>
          <p:cNvGrpSpPr/>
          <p:nvPr/>
        </p:nvGrpSpPr>
        <p:grpSpPr>
          <a:xfrm>
            <a:off x="5543956" y="4260592"/>
            <a:ext cx="379304" cy="194272"/>
            <a:chOff x="532423" y="3959967"/>
            <a:chExt cx="379304" cy="194272"/>
          </a:xfrm>
        </p:grpSpPr>
        <p:sp>
          <p:nvSpPr>
            <p:cNvPr id="235" name="Isosceles Triangle 234">
              <a:extLst>
                <a:ext uri="{FF2B5EF4-FFF2-40B4-BE49-F238E27FC236}">
                  <a16:creationId xmlns:a16="http://schemas.microsoft.com/office/drawing/2014/main" id="{3DB5FC69-6A60-DED2-334B-F69016C33A6A}"/>
                </a:ext>
              </a:extLst>
            </p:cNvPr>
            <p:cNvSpPr/>
            <p:nvPr/>
          </p:nvSpPr>
          <p:spPr>
            <a:xfrm rot="5400000">
              <a:off x="524032" y="3968359"/>
              <a:ext cx="194271" cy="1774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6" name="Isosceles Triangle 235">
              <a:extLst>
                <a:ext uri="{FF2B5EF4-FFF2-40B4-BE49-F238E27FC236}">
                  <a16:creationId xmlns:a16="http://schemas.microsoft.com/office/drawing/2014/main" id="{15D59510-952E-A989-3FDC-20ADD291A60A}"/>
                </a:ext>
              </a:extLst>
            </p:cNvPr>
            <p:cNvSpPr/>
            <p:nvPr/>
          </p:nvSpPr>
          <p:spPr>
            <a:xfrm rot="16200000">
              <a:off x="725847" y="3968358"/>
              <a:ext cx="194271" cy="1774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7" name="Group 236">
            <a:extLst>
              <a:ext uri="{FF2B5EF4-FFF2-40B4-BE49-F238E27FC236}">
                <a16:creationId xmlns:a16="http://schemas.microsoft.com/office/drawing/2014/main" id="{80767012-0BF0-1D9E-2538-505CBC03B136}"/>
              </a:ext>
            </a:extLst>
          </p:cNvPr>
          <p:cNvGrpSpPr/>
          <p:nvPr/>
        </p:nvGrpSpPr>
        <p:grpSpPr>
          <a:xfrm>
            <a:off x="5553044" y="5115177"/>
            <a:ext cx="379304" cy="194272"/>
            <a:chOff x="532423" y="3959967"/>
            <a:chExt cx="379304" cy="194272"/>
          </a:xfrm>
        </p:grpSpPr>
        <p:sp>
          <p:nvSpPr>
            <p:cNvPr id="238" name="Isosceles Triangle 237">
              <a:extLst>
                <a:ext uri="{FF2B5EF4-FFF2-40B4-BE49-F238E27FC236}">
                  <a16:creationId xmlns:a16="http://schemas.microsoft.com/office/drawing/2014/main" id="{66D642C5-1CF5-620E-F5E3-6DEDF51480E0}"/>
                </a:ext>
              </a:extLst>
            </p:cNvPr>
            <p:cNvSpPr/>
            <p:nvPr/>
          </p:nvSpPr>
          <p:spPr>
            <a:xfrm rot="5400000">
              <a:off x="524032" y="3968359"/>
              <a:ext cx="194271" cy="1774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9" name="Isosceles Triangle 238">
              <a:extLst>
                <a:ext uri="{FF2B5EF4-FFF2-40B4-BE49-F238E27FC236}">
                  <a16:creationId xmlns:a16="http://schemas.microsoft.com/office/drawing/2014/main" id="{D76F3281-5B88-C3AA-D04C-219FA06A374C}"/>
                </a:ext>
              </a:extLst>
            </p:cNvPr>
            <p:cNvSpPr/>
            <p:nvPr/>
          </p:nvSpPr>
          <p:spPr>
            <a:xfrm rot="16200000">
              <a:off x="725847" y="3968358"/>
              <a:ext cx="194271" cy="1774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40" name="Picture 239">
            <a:extLst>
              <a:ext uri="{FF2B5EF4-FFF2-40B4-BE49-F238E27FC236}">
                <a16:creationId xmlns:a16="http://schemas.microsoft.com/office/drawing/2014/main" id="{4B48BDC0-2F36-D8A1-716E-AE543CB34D0A}"/>
              </a:ext>
            </a:extLst>
          </p:cNvPr>
          <p:cNvPicPr>
            <a:picLocks noChangeAspect="1"/>
          </p:cNvPicPr>
          <p:nvPr/>
        </p:nvPicPr>
        <p:blipFill>
          <a:blip r:embed="rId3">
            <a:extLst>
              <a:ext uri="{28A0092B-C50C-407E-A947-70E740481C1C}">
                <a14:useLocalDpi xmlns:a14="http://schemas.microsoft.com/office/drawing/2010/main" val="0"/>
              </a:ext>
            </a:extLst>
          </a:blip>
          <a:srcRect l="3462" t="15650" b="17404"/>
          <a:stretch>
            <a:fillRect/>
          </a:stretch>
        </p:blipFill>
        <p:spPr>
          <a:xfrm>
            <a:off x="10219291" y="6392597"/>
            <a:ext cx="2089057" cy="459104"/>
          </a:xfrm>
          <a:prstGeom prst="rect">
            <a:avLst/>
          </a:prstGeom>
          <a:effectLst>
            <a:outerShdw blurRad="63500" dist="63500" dir="2700000" algn="tl" rotWithShape="0">
              <a:prstClr val="black">
                <a:alpha val="40000"/>
              </a:prstClr>
            </a:outerShdw>
          </a:effectLst>
        </p:spPr>
      </p:pic>
      <p:pic>
        <p:nvPicPr>
          <p:cNvPr id="241" name="Picture 240">
            <a:extLst>
              <a:ext uri="{FF2B5EF4-FFF2-40B4-BE49-F238E27FC236}">
                <a16:creationId xmlns:a16="http://schemas.microsoft.com/office/drawing/2014/main" id="{17C8AF1B-9BBE-148F-BF2A-F324FCEDC2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1" t="32292" r="-23" b="44873"/>
          <a:stretch>
            <a:fillRect/>
          </a:stretch>
        </p:blipFill>
        <p:spPr bwMode="auto">
          <a:xfrm>
            <a:off x="8361680" y="57374"/>
            <a:ext cx="3829440" cy="68220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242" name="Title 1">
            <a:extLst>
              <a:ext uri="{FF2B5EF4-FFF2-40B4-BE49-F238E27FC236}">
                <a16:creationId xmlns:a16="http://schemas.microsoft.com/office/drawing/2014/main" id="{65DD2ED2-D6F0-F523-92F4-6F549CE093FA}"/>
              </a:ext>
            </a:extLst>
          </p:cNvPr>
          <p:cNvSpPr txBox="1">
            <a:spLocks/>
          </p:cNvSpPr>
          <p:nvPr/>
        </p:nvSpPr>
        <p:spPr>
          <a:xfrm>
            <a:off x="9283065" y="730485"/>
            <a:ext cx="2908056"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dirty="0">
                <a:solidFill>
                  <a:srgbClr val="ED1C24"/>
                </a:solidFill>
                <a:latin typeface="Franklin Gothic Book" panose="020B0503020102020204" pitchFamily="34" charset="0"/>
              </a:rPr>
              <a:t>Sequence of Operation</a:t>
            </a:r>
          </a:p>
        </p:txBody>
      </p:sp>
    </p:spTree>
    <p:extLst>
      <p:ext uri="{BB962C8B-B14F-4D97-AF65-F5344CB8AC3E}">
        <p14:creationId xmlns:p14="http://schemas.microsoft.com/office/powerpoint/2010/main" val="4254218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216"/>
                                        </p:tgtEl>
                                        <p:attrNameLst>
                                          <p:attrName>r</p:attrName>
                                        </p:attrNameLst>
                                      </p:cBhvr>
                                    </p:animRot>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18"/>
                                        </p:tgtEl>
                                        <p:attrNameLst>
                                          <p:attrName>style.visibility</p:attrName>
                                        </p:attrNameLst>
                                      </p:cBhvr>
                                      <p:to>
                                        <p:strVal val="visible"/>
                                      </p:to>
                                    </p:set>
                                    <p:animEffect transition="in" filter="fade">
                                      <p:cBhvr>
                                        <p:cTn id="10"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21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119A4-C67B-5B07-AA6B-4665E2F0D86C}"/>
              </a:ext>
            </a:extLst>
          </p:cNvPr>
          <p:cNvPicPr>
            <a:picLocks noGrp="1" noRot="1" noChangeAspect="1" noMove="1" noResize="1" noEditPoints="1" noAdjustHandles="1" noChangeArrowheads="1" noChangeShapeType="1" noCrop="1"/>
          </p:cNvPicPr>
          <p:nvPr/>
        </p:nvPicPr>
        <p:blipFill>
          <a:blip r:embed="rId2"/>
          <a:stretch>
            <a:fillRect/>
          </a:stretch>
        </p:blipFill>
        <p:spPr>
          <a:xfrm>
            <a:off x="1153194" y="580756"/>
            <a:ext cx="9224802" cy="6010913"/>
          </a:xfrm>
          <a:prstGeom prst="rect">
            <a:avLst/>
          </a:prstGeom>
        </p:spPr>
      </p:pic>
      <p:cxnSp>
        <p:nvCxnSpPr>
          <p:cNvPr id="6" name="Straight Connector 5">
            <a:extLst>
              <a:ext uri="{FF2B5EF4-FFF2-40B4-BE49-F238E27FC236}">
                <a16:creationId xmlns:a16="http://schemas.microsoft.com/office/drawing/2014/main" id="{90848266-3D74-71F2-6EA9-59920DB07994}"/>
              </a:ext>
            </a:extLst>
          </p:cNvPr>
          <p:cNvCxnSpPr>
            <a:cxnSpLocks/>
            <a:stCxn id="49" idx="2"/>
          </p:cNvCxnSpPr>
          <p:nvPr/>
        </p:nvCxnSpPr>
        <p:spPr>
          <a:xfrm>
            <a:off x="5071052" y="595324"/>
            <a:ext cx="0" cy="1976426"/>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DE0BFC-2912-30CC-71EA-38367618E9D6}"/>
              </a:ext>
            </a:extLst>
          </p:cNvPr>
          <p:cNvCxnSpPr>
            <a:cxnSpLocks/>
          </p:cNvCxnSpPr>
          <p:nvPr/>
        </p:nvCxnSpPr>
        <p:spPr>
          <a:xfrm>
            <a:off x="5071052" y="2505075"/>
            <a:ext cx="710623" cy="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81922B-C4C8-58FB-1204-21A46ED1F3F9}"/>
              </a:ext>
            </a:extLst>
          </p:cNvPr>
          <p:cNvCxnSpPr>
            <a:cxnSpLocks/>
          </p:cNvCxnSpPr>
          <p:nvPr/>
        </p:nvCxnSpPr>
        <p:spPr>
          <a:xfrm flipV="1">
            <a:off x="5743575" y="2505075"/>
            <a:ext cx="0" cy="923925"/>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632FD21-23D7-9E3A-E027-835A38FCB50D}"/>
              </a:ext>
            </a:extLst>
          </p:cNvPr>
          <p:cNvGrpSpPr/>
          <p:nvPr/>
        </p:nvGrpSpPr>
        <p:grpSpPr>
          <a:xfrm>
            <a:off x="6779703" y="3626106"/>
            <a:ext cx="133349" cy="607706"/>
            <a:chOff x="7748843" y="4872038"/>
            <a:chExt cx="133349" cy="523875"/>
          </a:xfrm>
        </p:grpSpPr>
        <p:cxnSp>
          <p:nvCxnSpPr>
            <p:cNvPr id="32" name="Straight Connector 31">
              <a:extLst>
                <a:ext uri="{FF2B5EF4-FFF2-40B4-BE49-F238E27FC236}">
                  <a16:creationId xmlns:a16="http://schemas.microsoft.com/office/drawing/2014/main" id="{792A7437-7841-B114-6E02-C4FF492D620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Isosceles Triangle 32">
              <a:extLst>
                <a:ext uri="{FF2B5EF4-FFF2-40B4-BE49-F238E27FC236}">
                  <a16:creationId xmlns:a16="http://schemas.microsoft.com/office/drawing/2014/main" id="{D63A2F0F-0354-D43F-0F27-A586D212AD23}"/>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ADC4AADB-B79A-3FD7-AB8A-1CFB94DFF180}"/>
              </a:ext>
            </a:extLst>
          </p:cNvPr>
          <p:cNvGrpSpPr/>
          <p:nvPr/>
        </p:nvGrpSpPr>
        <p:grpSpPr>
          <a:xfrm>
            <a:off x="8053954" y="3675827"/>
            <a:ext cx="133349" cy="607706"/>
            <a:chOff x="7748843" y="4872038"/>
            <a:chExt cx="133349" cy="523875"/>
          </a:xfrm>
        </p:grpSpPr>
        <p:cxnSp>
          <p:nvCxnSpPr>
            <p:cNvPr id="35" name="Straight Connector 34">
              <a:extLst>
                <a:ext uri="{FF2B5EF4-FFF2-40B4-BE49-F238E27FC236}">
                  <a16:creationId xmlns:a16="http://schemas.microsoft.com/office/drawing/2014/main" id="{5B591FDD-AD77-C153-8721-789C368D74EE}"/>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Isosceles Triangle 35">
              <a:extLst>
                <a:ext uri="{FF2B5EF4-FFF2-40B4-BE49-F238E27FC236}">
                  <a16:creationId xmlns:a16="http://schemas.microsoft.com/office/drawing/2014/main" id="{D814C028-C9E5-D70A-A4B9-2A8EA9892A5C}"/>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B3325B4-06EC-01B1-6497-3076602DBBA2}"/>
              </a:ext>
            </a:extLst>
          </p:cNvPr>
          <p:cNvGrpSpPr/>
          <p:nvPr/>
        </p:nvGrpSpPr>
        <p:grpSpPr>
          <a:xfrm>
            <a:off x="9347253" y="3675827"/>
            <a:ext cx="133349" cy="607706"/>
            <a:chOff x="7748843" y="4872038"/>
            <a:chExt cx="133349" cy="523875"/>
          </a:xfrm>
        </p:grpSpPr>
        <p:cxnSp>
          <p:nvCxnSpPr>
            <p:cNvPr id="38" name="Straight Connector 37">
              <a:extLst>
                <a:ext uri="{FF2B5EF4-FFF2-40B4-BE49-F238E27FC236}">
                  <a16:creationId xmlns:a16="http://schemas.microsoft.com/office/drawing/2014/main" id="{582870F3-523F-43AB-CAFA-95CFD668AA44}"/>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Isosceles Triangle 38">
              <a:extLst>
                <a:ext uri="{FF2B5EF4-FFF2-40B4-BE49-F238E27FC236}">
                  <a16:creationId xmlns:a16="http://schemas.microsoft.com/office/drawing/2014/main" id="{211716F7-1FC0-1D9F-7109-4355E391453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EB791DD0-9E95-0414-D8DC-A4FD9988301E}"/>
              </a:ext>
            </a:extLst>
          </p:cNvPr>
          <p:cNvGrpSpPr/>
          <p:nvPr/>
        </p:nvGrpSpPr>
        <p:grpSpPr>
          <a:xfrm>
            <a:off x="6769560" y="5769230"/>
            <a:ext cx="133349" cy="607706"/>
            <a:chOff x="7748843" y="4872038"/>
            <a:chExt cx="133349" cy="523875"/>
          </a:xfrm>
        </p:grpSpPr>
        <p:cxnSp>
          <p:nvCxnSpPr>
            <p:cNvPr id="41" name="Straight Connector 40">
              <a:extLst>
                <a:ext uri="{FF2B5EF4-FFF2-40B4-BE49-F238E27FC236}">
                  <a16:creationId xmlns:a16="http://schemas.microsoft.com/office/drawing/2014/main" id="{4BBA8324-BA0D-75D3-0778-FDBCC993A9C5}"/>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3570253E-CE3F-3408-EE9A-04D1650F809A}"/>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21DCB717-6D6C-426E-83E4-FD045C89EC89}"/>
              </a:ext>
            </a:extLst>
          </p:cNvPr>
          <p:cNvGrpSpPr/>
          <p:nvPr/>
        </p:nvGrpSpPr>
        <p:grpSpPr>
          <a:xfrm>
            <a:off x="8043811" y="5818951"/>
            <a:ext cx="133349" cy="607706"/>
            <a:chOff x="7748843" y="4872038"/>
            <a:chExt cx="133349" cy="523875"/>
          </a:xfrm>
        </p:grpSpPr>
        <p:cxnSp>
          <p:nvCxnSpPr>
            <p:cNvPr id="44" name="Straight Connector 43">
              <a:extLst>
                <a:ext uri="{FF2B5EF4-FFF2-40B4-BE49-F238E27FC236}">
                  <a16:creationId xmlns:a16="http://schemas.microsoft.com/office/drawing/2014/main" id="{2553B038-ACCE-99BA-5042-97072064B937}"/>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Isosceles Triangle 44">
              <a:extLst>
                <a:ext uri="{FF2B5EF4-FFF2-40B4-BE49-F238E27FC236}">
                  <a16:creationId xmlns:a16="http://schemas.microsoft.com/office/drawing/2014/main" id="{EBAE0449-C6B3-E2EA-EEB7-3AD1B3BE2DBF}"/>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D0D6AD41-3480-EB00-B5E3-897AAA2E0181}"/>
              </a:ext>
            </a:extLst>
          </p:cNvPr>
          <p:cNvGrpSpPr/>
          <p:nvPr/>
        </p:nvGrpSpPr>
        <p:grpSpPr>
          <a:xfrm>
            <a:off x="9337110" y="5818951"/>
            <a:ext cx="133349" cy="607706"/>
            <a:chOff x="7748843" y="4872038"/>
            <a:chExt cx="133349" cy="523875"/>
          </a:xfrm>
        </p:grpSpPr>
        <p:cxnSp>
          <p:nvCxnSpPr>
            <p:cNvPr id="47" name="Straight Connector 46">
              <a:extLst>
                <a:ext uri="{FF2B5EF4-FFF2-40B4-BE49-F238E27FC236}">
                  <a16:creationId xmlns:a16="http://schemas.microsoft.com/office/drawing/2014/main" id="{5A2C72BD-AD2B-A7EE-0337-E1A1E47E6513}"/>
                </a:ext>
              </a:extLst>
            </p:cNvPr>
            <p:cNvCxnSpPr>
              <a:cxnSpLocks/>
            </p:cNvCxnSpPr>
            <p:nvPr/>
          </p:nvCxnSpPr>
          <p:spPr>
            <a:xfrm flipV="1">
              <a:off x="7815518" y="4957763"/>
              <a:ext cx="0" cy="438150"/>
            </a:xfrm>
            <a:prstGeom prst="line">
              <a:avLst/>
            </a:prstGeom>
            <a:ln w="5715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Isosceles Triangle 47">
              <a:extLst>
                <a:ext uri="{FF2B5EF4-FFF2-40B4-BE49-F238E27FC236}">
                  <a16:creationId xmlns:a16="http://schemas.microsoft.com/office/drawing/2014/main" id="{658A805B-05BF-8766-CC5C-130C33D73E16}"/>
                </a:ext>
              </a:extLst>
            </p:cNvPr>
            <p:cNvSpPr/>
            <p:nvPr/>
          </p:nvSpPr>
          <p:spPr>
            <a:xfrm>
              <a:off x="7748843" y="4872038"/>
              <a:ext cx="133349" cy="114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TextBox 48">
            <a:extLst>
              <a:ext uri="{FF2B5EF4-FFF2-40B4-BE49-F238E27FC236}">
                <a16:creationId xmlns:a16="http://schemas.microsoft.com/office/drawing/2014/main" id="{A86C2C32-6AAD-8FBA-5C08-1B25B535F09F}"/>
              </a:ext>
            </a:extLst>
          </p:cNvPr>
          <p:cNvSpPr txBox="1"/>
          <p:nvPr/>
        </p:nvSpPr>
        <p:spPr>
          <a:xfrm>
            <a:off x="4474985" y="10549"/>
            <a:ext cx="119213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Cold Water Inlet</a:t>
            </a:r>
          </a:p>
        </p:txBody>
      </p:sp>
      <p:grpSp>
        <p:nvGrpSpPr>
          <p:cNvPr id="52" name="Group 51">
            <a:extLst>
              <a:ext uri="{FF2B5EF4-FFF2-40B4-BE49-F238E27FC236}">
                <a16:creationId xmlns:a16="http://schemas.microsoft.com/office/drawing/2014/main" id="{9CEF9B39-DA32-6054-99FC-C37AB5290729}"/>
              </a:ext>
            </a:extLst>
          </p:cNvPr>
          <p:cNvGrpSpPr/>
          <p:nvPr/>
        </p:nvGrpSpPr>
        <p:grpSpPr>
          <a:xfrm rot="10800000">
            <a:off x="6646355" y="3586212"/>
            <a:ext cx="133349" cy="607706"/>
            <a:chOff x="7748843" y="4872038"/>
            <a:chExt cx="133349" cy="523875"/>
          </a:xfrm>
        </p:grpSpPr>
        <p:cxnSp>
          <p:nvCxnSpPr>
            <p:cNvPr id="53" name="Straight Connector 52">
              <a:extLst>
                <a:ext uri="{FF2B5EF4-FFF2-40B4-BE49-F238E27FC236}">
                  <a16:creationId xmlns:a16="http://schemas.microsoft.com/office/drawing/2014/main" id="{7CEBB996-9E14-12C3-158C-DCF64E4FFD88}"/>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D95391FC-A68B-7ADA-8618-AF22CC027B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B2BA9258-A480-C420-D2F5-72CA23A1B09A}"/>
              </a:ext>
            </a:extLst>
          </p:cNvPr>
          <p:cNvGrpSpPr/>
          <p:nvPr/>
        </p:nvGrpSpPr>
        <p:grpSpPr>
          <a:xfrm rot="10800000">
            <a:off x="7923403" y="3600523"/>
            <a:ext cx="133349" cy="607706"/>
            <a:chOff x="7748843" y="4872038"/>
            <a:chExt cx="133349" cy="523875"/>
          </a:xfrm>
        </p:grpSpPr>
        <p:cxnSp>
          <p:nvCxnSpPr>
            <p:cNvPr id="56" name="Straight Connector 55">
              <a:extLst>
                <a:ext uri="{FF2B5EF4-FFF2-40B4-BE49-F238E27FC236}">
                  <a16:creationId xmlns:a16="http://schemas.microsoft.com/office/drawing/2014/main" id="{3A8D663A-5AC8-373D-68DE-24A251954216}"/>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Isosceles Triangle 56">
              <a:extLst>
                <a:ext uri="{FF2B5EF4-FFF2-40B4-BE49-F238E27FC236}">
                  <a16:creationId xmlns:a16="http://schemas.microsoft.com/office/drawing/2014/main" id="{687385A9-A309-5D5C-965D-EA4C8823052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6E003498-74A5-F644-E9F5-A4CCE9675CA4}"/>
              </a:ext>
            </a:extLst>
          </p:cNvPr>
          <p:cNvGrpSpPr/>
          <p:nvPr/>
        </p:nvGrpSpPr>
        <p:grpSpPr>
          <a:xfrm rot="10800000">
            <a:off x="9197653" y="3606159"/>
            <a:ext cx="133349" cy="607706"/>
            <a:chOff x="7748843" y="4872038"/>
            <a:chExt cx="133349" cy="523875"/>
          </a:xfrm>
        </p:grpSpPr>
        <p:cxnSp>
          <p:nvCxnSpPr>
            <p:cNvPr id="59" name="Straight Connector 58">
              <a:extLst>
                <a:ext uri="{FF2B5EF4-FFF2-40B4-BE49-F238E27FC236}">
                  <a16:creationId xmlns:a16="http://schemas.microsoft.com/office/drawing/2014/main" id="{9AEA8194-8D3A-2D1A-F149-1F8934A81805}"/>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6966F5DC-33DF-FBE8-0272-31FE32C27BF6}"/>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66CA5B0C-A24E-4C50-30BA-A903E2738EA6}"/>
              </a:ext>
            </a:extLst>
          </p:cNvPr>
          <p:cNvGrpSpPr/>
          <p:nvPr/>
        </p:nvGrpSpPr>
        <p:grpSpPr>
          <a:xfrm rot="10800000">
            <a:off x="6646354" y="5719349"/>
            <a:ext cx="133349" cy="607706"/>
            <a:chOff x="7748843" y="4872038"/>
            <a:chExt cx="133349" cy="523875"/>
          </a:xfrm>
        </p:grpSpPr>
        <p:cxnSp>
          <p:nvCxnSpPr>
            <p:cNvPr id="62" name="Straight Connector 61">
              <a:extLst>
                <a:ext uri="{FF2B5EF4-FFF2-40B4-BE49-F238E27FC236}">
                  <a16:creationId xmlns:a16="http://schemas.microsoft.com/office/drawing/2014/main" id="{9691C893-6A65-0D75-0D07-E71BD6E59ABA}"/>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Isosceles Triangle 62">
              <a:extLst>
                <a:ext uri="{FF2B5EF4-FFF2-40B4-BE49-F238E27FC236}">
                  <a16:creationId xmlns:a16="http://schemas.microsoft.com/office/drawing/2014/main" id="{D3DDDE36-42EF-AA96-7CF7-FF6A0C1EA631}"/>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0B58C1C2-99BC-0145-C2E9-4A21D434E93C}"/>
              </a:ext>
            </a:extLst>
          </p:cNvPr>
          <p:cNvGrpSpPr/>
          <p:nvPr/>
        </p:nvGrpSpPr>
        <p:grpSpPr>
          <a:xfrm rot="10800000">
            <a:off x="7923402" y="5733660"/>
            <a:ext cx="133349" cy="607706"/>
            <a:chOff x="7748843" y="4872038"/>
            <a:chExt cx="133349" cy="523875"/>
          </a:xfrm>
        </p:grpSpPr>
        <p:cxnSp>
          <p:nvCxnSpPr>
            <p:cNvPr id="65" name="Straight Connector 64">
              <a:extLst>
                <a:ext uri="{FF2B5EF4-FFF2-40B4-BE49-F238E27FC236}">
                  <a16:creationId xmlns:a16="http://schemas.microsoft.com/office/drawing/2014/main" id="{1594F594-D460-255A-DFA9-E61C9A019902}"/>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Isosceles Triangle 65">
              <a:extLst>
                <a:ext uri="{FF2B5EF4-FFF2-40B4-BE49-F238E27FC236}">
                  <a16:creationId xmlns:a16="http://schemas.microsoft.com/office/drawing/2014/main" id="{5DEC0E5E-6489-4567-B6BD-D81CEE91B610}"/>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227FC605-3072-6B44-2E50-5397FC20B7C2}"/>
              </a:ext>
            </a:extLst>
          </p:cNvPr>
          <p:cNvGrpSpPr/>
          <p:nvPr/>
        </p:nvGrpSpPr>
        <p:grpSpPr>
          <a:xfrm rot="10800000">
            <a:off x="9197652" y="5739296"/>
            <a:ext cx="133349" cy="607706"/>
            <a:chOff x="7748843" y="4872038"/>
            <a:chExt cx="133349" cy="523875"/>
          </a:xfrm>
        </p:grpSpPr>
        <p:cxnSp>
          <p:nvCxnSpPr>
            <p:cNvPr id="68" name="Straight Connector 67">
              <a:extLst>
                <a:ext uri="{FF2B5EF4-FFF2-40B4-BE49-F238E27FC236}">
                  <a16:creationId xmlns:a16="http://schemas.microsoft.com/office/drawing/2014/main" id="{9C5B2200-5FBB-D6E4-4C58-9CDA0827773D}"/>
                </a:ext>
              </a:extLst>
            </p:cNvPr>
            <p:cNvCxnSpPr>
              <a:cxnSpLocks/>
            </p:cNvCxnSpPr>
            <p:nvPr/>
          </p:nvCxnSpPr>
          <p:spPr>
            <a:xfrm flipV="1">
              <a:off x="7815518" y="4957763"/>
              <a:ext cx="0" cy="438150"/>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Isosceles Triangle 68">
              <a:extLst>
                <a:ext uri="{FF2B5EF4-FFF2-40B4-BE49-F238E27FC236}">
                  <a16:creationId xmlns:a16="http://schemas.microsoft.com/office/drawing/2014/main" id="{02148C72-F278-E159-A429-83CBBB1E3E7C}"/>
                </a:ext>
              </a:extLst>
            </p:cNvPr>
            <p:cNvSpPr/>
            <p:nvPr/>
          </p:nvSpPr>
          <p:spPr>
            <a:xfrm>
              <a:off x="7748843" y="4872038"/>
              <a:ext cx="133349" cy="11495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70" name="Straight Connector 69">
            <a:extLst>
              <a:ext uri="{FF2B5EF4-FFF2-40B4-BE49-F238E27FC236}">
                <a16:creationId xmlns:a16="http://schemas.microsoft.com/office/drawing/2014/main" id="{D6503533-0B5B-71D9-4187-7B4A88A9B067}"/>
              </a:ext>
            </a:extLst>
          </p:cNvPr>
          <p:cNvCxnSpPr>
            <a:cxnSpLocks/>
          </p:cNvCxnSpPr>
          <p:nvPr/>
        </p:nvCxnSpPr>
        <p:spPr>
          <a:xfrm>
            <a:off x="4857750" y="4193918"/>
            <a:ext cx="531495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64883AE-C2C5-847F-212E-8375407650A1}"/>
              </a:ext>
            </a:extLst>
          </p:cNvPr>
          <p:cNvCxnSpPr>
            <a:cxnSpLocks/>
          </p:cNvCxnSpPr>
          <p:nvPr/>
        </p:nvCxnSpPr>
        <p:spPr>
          <a:xfrm flipV="1">
            <a:off x="4857750" y="3464569"/>
            <a:ext cx="0" cy="2912367"/>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138CD96-03BD-97FA-35A9-A4F77D92EC23}"/>
              </a:ext>
            </a:extLst>
          </p:cNvPr>
          <p:cNvCxnSpPr>
            <a:cxnSpLocks/>
          </p:cNvCxnSpPr>
          <p:nvPr/>
        </p:nvCxnSpPr>
        <p:spPr>
          <a:xfrm>
            <a:off x="4857750" y="1960880"/>
            <a:ext cx="0" cy="1503689"/>
          </a:xfrm>
          <a:prstGeom prst="line">
            <a:avLst/>
          </a:prstGeom>
          <a:ln w="571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733BCC7-1727-9F55-CCC1-85CD9BDB8A40}"/>
              </a:ext>
            </a:extLst>
          </p:cNvPr>
          <p:cNvCxnSpPr>
            <a:cxnSpLocks/>
          </p:cNvCxnSpPr>
          <p:nvPr/>
        </p:nvCxnSpPr>
        <p:spPr>
          <a:xfrm flipV="1">
            <a:off x="4857750" y="731520"/>
            <a:ext cx="0" cy="122936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301D07-DB18-6E32-51AD-48F9D011C5FF}"/>
              </a:ext>
            </a:extLst>
          </p:cNvPr>
          <p:cNvCxnSpPr>
            <a:cxnSpLocks/>
          </p:cNvCxnSpPr>
          <p:nvPr/>
        </p:nvCxnSpPr>
        <p:spPr>
          <a:xfrm>
            <a:off x="3738880" y="731520"/>
            <a:ext cx="1118870"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5478F6-8F80-7B61-92E3-72940FB8D925}"/>
              </a:ext>
            </a:extLst>
          </p:cNvPr>
          <p:cNvCxnSpPr>
            <a:cxnSpLocks/>
          </p:cNvCxnSpPr>
          <p:nvPr/>
        </p:nvCxnSpPr>
        <p:spPr>
          <a:xfrm>
            <a:off x="3738880" y="731520"/>
            <a:ext cx="0" cy="663608"/>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70D7E95-0CFD-D699-FEF3-42B141D2903A}"/>
              </a:ext>
            </a:extLst>
          </p:cNvPr>
          <p:cNvCxnSpPr>
            <a:cxnSpLocks/>
          </p:cNvCxnSpPr>
          <p:nvPr/>
        </p:nvCxnSpPr>
        <p:spPr>
          <a:xfrm>
            <a:off x="5335212" y="1960880"/>
            <a:ext cx="0" cy="610870"/>
          </a:xfrm>
          <a:prstGeom prst="line">
            <a:avLst/>
          </a:prstGeom>
          <a:ln w="5715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C57FAB7-5DED-DA29-230E-97A44C37CCDF}"/>
              </a:ext>
            </a:extLst>
          </p:cNvPr>
          <p:cNvCxnSpPr>
            <a:cxnSpLocks/>
          </p:cNvCxnSpPr>
          <p:nvPr/>
        </p:nvCxnSpPr>
        <p:spPr>
          <a:xfrm flipH="1">
            <a:off x="4857750" y="4233812"/>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D73CA1C-C46B-ED1A-AB88-09008EC18D00}"/>
              </a:ext>
            </a:extLst>
          </p:cNvPr>
          <p:cNvCxnSpPr>
            <a:cxnSpLocks/>
          </p:cNvCxnSpPr>
          <p:nvPr/>
        </p:nvCxnSpPr>
        <p:spPr>
          <a:xfrm>
            <a:off x="2351211" y="1395128"/>
            <a:ext cx="1387669" cy="0"/>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5186821-8F70-AF11-A992-AD1D180703C6}"/>
              </a:ext>
            </a:extLst>
          </p:cNvPr>
          <p:cNvCxnSpPr>
            <a:cxnSpLocks/>
          </p:cNvCxnSpPr>
          <p:nvPr/>
        </p:nvCxnSpPr>
        <p:spPr>
          <a:xfrm flipV="1">
            <a:off x="2351211" y="689167"/>
            <a:ext cx="0" cy="685006"/>
          </a:xfrm>
          <a:prstGeom prst="line">
            <a:avLst/>
          </a:prstGeom>
          <a:ln w="10795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F96A8FDC-C673-B24D-A2BD-C1564ADD1736}"/>
              </a:ext>
            </a:extLst>
          </p:cNvPr>
          <p:cNvSpPr txBox="1"/>
          <p:nvPr/>
        </p:nvSpPr>
        <p:spPr>
          <a:xfrm>
            <a:off x="1814004" y="110572"/>
            <a:ext cx="117979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Hot Water Outlet</a:t>
            </a:r>
          </a:p>
        </p:txBody>
      </p:sp>
      <p:sp>
        <p:nvSpPr>
          <p:cNvPr id="119" name="Rectangle: Rounded Corners 118">
            <a:extLst>
              <a:ext uri="{FF2B5EF4-FFF2-40B4-BE49-F238E27FC236}">
                <a16:creationId xmlns:a16="http://schemas.microsoft.com/office/drawing/2014/main" id="{D60B6C06-C2C5-F425-F9DF-F8FD6EE237C1}"/>
              </a:ext>
            </a:extLst>
          </p:cNvPr>
          <p:cNvSpPr/>
          <p:nvPr/>
        </p:nvSpPr>
        <p:spPr>
          <a:xfrm>
            <a:off x="1371604" y="2371725"/>
            <a:ext cx="1981249" cy="4137836"/>
          </a:xfrm>
          <a:prstGeom prst="roundRect">
            <a:avLst>
              <a:gd name="adj" fmla="val 4313"/>
            </a:avLst>
          </a:pr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3" name="Straight Connector 72">
            <a:extLst>
              <a:ext uri="{FF2B5EF4-FFF2-40B4-BE49-F238E27FC236}">
                <a16:creationId xmlns:a16="http://schemas.microsoft.com/office/drawing/2014/main" id="{BAD9DFDB-8CE5-F180-3E70-CFB002B10DB7}"/>
              </a:ext>
            </a:extLst>
          </p:cNvPr>
          <p:cNvCxnSpPr>
            <a:cxnSpLocks/>
          </p:cNvCxnSpPr>
          <p:nvPr/>
        </p:nvCxnSpPr>
        <p:spPr>
          <a:xfrm flipV="1">
            <a:off x="4857750" y="6324894"/>
            <a:ext cx="5314950" cy="2162"/>
          </a:xfrm>
          <a:prstGeom prst="line">
            <a:avLst/>
          </a:prstGeom>
          <a:ln w="762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E106DD-F94B-4EAF-75C6-62DB6DBCC791}"/>
              </a:ext>
            </a:extLst>
          </p:cNvPr>
          <p:cNvCxnSpPr>
            <a:cxnSpLocks/>
          </p:cNvCxnSpPr>
          <p:nvPr/>
        </p:nvCxnSpPr>
        <p:spPr>
          <a:xfrm flipH="1">
            <a:off x="4857750" y="6376937"/>
            <a:ext cx="5314950" cy="0"/>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0651DA-9453-FF84-2BB3-A46013ACD206}"/>
              </a:ext>
            </a:extLst>
          </p:cNvPr>
          <p:cNvCxnSpPr>
            <a:cxnSpLocks/>
          </p:cNvCxnSpPr>
          <p:nvPr/>
        </p:nvCxnSpPr>
        <p:spPr>
          <a:xfrm flipV="1">
            <a:off x="4857750" y="4233812"/>
            <a:ext cx="0" cy="2143125"/>
          </a:xfrm>
          <a:prstGeom prst="line">
            <a:avLst/>
          </a:prstGeom>
          <a:ln w="76200">
            <a:solidFill>
              <a:srgbClr val="0070C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6CBFD5-B496-34D2-8073-1CE304B90C2B}"/>
              </a:ext>
            </a:extLst>
          </p:cNvPr>
          <p:cNvCxnSpPr>
            <a:cxnSpLocks/>
          </p:cNvCxnSpPr>
          <p:nvPr/>
        </p:nvCxnSpPr>
        <p:spPr>
          <a:xfrm>
            <a:off x="5335211" y="1960880"/>
            <a:ext cx="0" cy="540796"/>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3F84FEE-75AD-C714-991A-9DC680CEA4B3}"/>
              </a:ext>
            </a:extLst>
          </p:cNvPr>
          <p:cNvCxnSpPr>
            <a:cxnSpLocks/>
          </p:cNvCxnSpPr>
          <p:nvPr/>
        </p:nvCxnSpPr>
        <p:spPr>
          <a:xfrm>
            <a:off x="5343251" y="2501676"/>
            <a:ext cx="438424" cy="0"/>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9741F07-5DA2-B6DA-B75E-342F0476218C}"/>
              </a:ext>
            </a:extLst>
          </p:cNvPr>
          <p:cNvCxnSpPr>
            <a:cxnSpLocks/>
          </p:cNvCxnSpPr>
          <p:nvPr/>
        </p:nvCxnSpPr>
        <p:spPr>
          <a:xfrm flipV="1">
            <a:off x="5741782" y="2501676"/>
            <a:ext cx="0" cy="927324"/>
          </a:xfrm>
          <a:prstGeom prst="line">
            <a:avLst/>
          </a:prstGeom>
          <a:ln w="571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0A1D65A-5536-5095-15FF-651775FC8269}"/>
              </a:ext>
            </a:extLst>
          </p:cNvPr>
          <p:cNvCxnSpPr>
            <a:cxnSpLocks/>
          </p:cNvCxnSpPr>
          <p:nvPr/>
        </p:nvCxnSpPr>
        <p:spPr>
          <a:xfrm flipV="1">
            <a:off x="5748745" y="3428999"/>
            <a:ext cx="2368" cy="466726"/>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lowchart: Summing Junction 1">
            <a:extLst>
              <a:ext uri="{FF2B5EF4-FFF2-40B4-BE49-F238E27FC236}">
                <a16:creationId xmlns:a16="http://schemas.microsoft.com/office/drawing/2014/main" id="{431DF4C0-2DA3-0AA8-BCE1-F46C0E9E0EFF}"/>
              </a:ext>
            </a:extLst>
          </p:cNvPr>
          <p:cNvSpPr/>
          <p:nvPr/>
        </p:nvSpPr>
        <p:spPr>
          <a:xfrm>
            <a:off x="5479572" y="4523162"/>
            <a:ext cx="528006" cy="528006"/>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60769FE3-DD58-617B-8B2E-EDFAD0019A3E}"/>
              </a:ext>
            </a:extLst>
          </p:cNvPr>
          <p:cNvCxnSpPr>
            <a:cxnSpLocks/>
          </p:cNvCxnSpPr>
          <p:nvPr/>
        </p:nvCxnSpPr>
        <p:spPr>
          <a:xfrm flipH="1">
            <a:off x="4857750" y="6376936"/>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B50541-0E4B-131F-A272-797BD0DEE3D1}"/>
              </a:ext>
            </a:extLst>
          </p:cNvPr>
          <p:cNvCxnSpPr>
            <a:cxnSpLocks/>
          </p:cNvCxnSpPr>
          <p:nvPr/>
        </p:nvCxnSpPr>
        <p:spPr>
          <a:xfrm flipH="1">
            <a:off x="4857750" y="4233812"/>
            <a:ext cx="5314950"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4D988AC-35AE-598F-859B-BB7D2665F121}"/>
              </a:ext>
            </a:extLst>
          </p:cNvPr>
          <p:cNvCxnSpPr>
            <a:cxnSpLocks/>
          </p:cNvCxnSpPr>
          <p:nvPr/>
        </p:nvCxnSpPr>
        <p:spPr>
          <a:xfrm flipV="1">
            <a:off x="4857750" y="4233812"/>
            <a:ext cx="0" cy="2143125"/>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F5E200D1-EB16-4B2F-E8E7-AF8D14A88F14}"/>
              </a:ext>
            </a:extLst>
          </p:cNvPr>
          <p:cNvGrpSpPr/>
          <p:nvPr/>
        </p:nvGrpSpPr>
        <p:grpSpPr>
          <a:xfrm>
            <a:off x="6779703" y="3626106"/>
            <a:ext cx="133349" cy="607706"/>
            <a:chOff x="7748843" y="4872038"/>
            <a:chExt cx="133349" cy="523875"/>
          </a:xfrm>
          <a:solidFill>
            <a:srgbClr val="FFC000"/>
          </a:solidFill>
        </p:grpSpPr>
        <p:cxnSp>
          <p:nvCxnSpPr>
            <p:cNvPr id="93" name="Straight Connector 92">
              <a:extLst>
                <a:ext uri="{FF2B5EF4-FFF2-40B4-BE49-F238E27FC236}">
                  <a16:creationId xmlns:a16="http://schemas.microsoft.com/office/drawing/2014/main" id="{97CDDD71-5594-DF37-3D01-AE9C22229D16}"/>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Isosceles Triangle 93">
              <a:extLst>
                <a:ext uri="{FF2B5EF4-FFF2-40B4-BE49-F238E27FC236}">
                  <a16:creationId xmlns:a16="http://schemas.microsoft.com/office/drawing/2014/main" id="{8A61BCD1-4B35-C9B9-983E-C9510C8B2B6B}"/>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67EA723F-21D8-E163-211A-1FDE3CF87758}"/>
              </a:ext>
            </a:extLst>
          </p:cNvPr>
          <p:cNvGrpSpPr/>
          <p:nvPr/>
        </p:nvGrpSpPr>
        <p:grpSpPr>
          <a:xfrm>
            <a:off x="8053954" y="3675827"/>
            <a:ext cx="133349" cy="607706"/>
            <a:chOff x="7748843" y="4872038"/>
            <a:chExt cx="133349" cy="523875"/>
          </a:xfrm>
          <a:solidFill>
            <a:srgbClr val="FFC000"/>
          </a:solidFill>
        </p:grpSpPr>
        <p:cxnSp>
          <p:nvCxnSpPr>
            <p:cNvPr id="98" name="Straight Connector 97">
              <a:extLst>
                <a:ext uri="{FF2B5EF4-FFF2-40B4-BE49-F238E27FC236}">
                  <a16:creationId xmlns:a16="http://schemas.microsoft.com/office/drawing/2014/main" id="{310A6F14-37C5-1B91-FDBF-7BAB6E8C011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Isosceles Triangle 99">
              <a:extLst>
                <a:ext uri="{FF2B5EF4-FFF2-40B4-BE49-F238E27FC236}">
                  <a16:creationId xmlns:a16="http://schemas.microsoft.com/office/drawing/2014/main" id="{A4D9D91D-4E84-DDDE-69C2-669B4EAD4630}"/>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1" name="Group 100">
            <a:extLst>
              <a:ext uri="{FF2B5EF4-FFF2-40B4-BE49-F238E27FC236}">
                <a16:creationId xmlns:a16="http://schemas.microsoft.com/office/drawing/2014/main" id="{59803B11-66B1-1111-A9B9-FA41849B9474}"/>
              </a:ext>
            </a:extLst>
          </p:cNvPr>
          <p:cNvGrpSpPr/>
          <p:nvPr/>
        </p:nvGrpSpPr>
        <p:grpSpPr>
          <a:xfrm>
            <a:off x="9347253" y="3675827"/>
            <a:ext cx="133349" cy="607706"/>
            <a:chOff x="7748843" y="4872038"/>
            <a:chExt cx="133349" cy="523875"/>
          </a:xfrm>
          <a:solidFill>
            <a:srgbClr val="FFC000"/>
          </a:solidFill>
        </p:grpSpPr>
        <p:cxnSp>
          <p:nvCxnSpPr>
            <p:cNvPr id="102" name="Straight Connector 101">
              <a:extLst>
                <a:ext uri="{FF2B5EF4-FFF2-40B4-BE49-F238E27FC236}">
                  <a16:creationId xmlns:a16="http://schemas.microsoft.com/office/drawing/2014/main" id="{1D352D06-338D-93FD-F6E7-19A79C7C641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4" name="Isosceles Triangle 103">
              <a:extLst>
                <a:ext uri="{FF2B5EF4-FFF2-40B4-BE49-F238E27FC236}">
                  <a16:creationId xmlns:a16="http://schemas.microsoft.com/office/drawing/2014/main" id="{1A164419-4605-5C80-662A-BDE1028657D3}"/>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FE410CFA-D188-E2C8-9953-03D7CB7BB622}"/>
              </a:ext>
            </a:extLst>
          </p:cNvPr>
          <p:cNvGrpSpPr/>
          <p:nvPr/>
        </p:nvGrpSpPr>
        <p:grpSpPr>
          <a:xfrm>
            <a:off x="6769560" y="5769230"/>
            <a:ext cx="133349" cy="607706"/>
            <a:chOff x="7748843" y="4872038"/>
            <a:chExt cx="133349" cy="523875"/>
          </a:xfrm>
          <a:solidFill>
            <a:srgbClr val="FFC000"/>
          </a:solidFill>
        </p:grpSpPr>
        <p:cxnSp>
          <p:nvCxnSpPr>
            <p:cNvPr id="107" name="Straight Connector 106">
              <a:extLst>
                <a:ext uri="{FF2B5EF4-FFF2-40B4-BE49-F238E27FC236}">
                  <a16:creationId xmlns:a16="http://schemas.microsoft.com/office/drawing/2014/main" id="{6A494612-7981-4B64-63E9-3109D22098FA}"/>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8" name="Isosceles Triangle 107">
              <a:extLst>
                <a:ext uri="{FF2B5EF4-FFF2-40B4-BE49-F238E27FC236}">
                  <a16:creationId xmlns:a16="http://schemas.microsoft.com/office/drawing/2014/main" id="{CC014B4C-AF3F-7F5D-52F4-53C98B6AE16E}"/>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9" name="Group 108">
            <a:extLst>
              <a:ext uri="{FF2B5EF4-FFF2-40B4-BE49-F238E27FC236}">
                <a16:creationId xmlns:a16="http://schemas.microsoft.com/office/drawing/2014/main" id="{FD13AA91-3DF6-9EC2-AD52-C9E077736279}"/>
              </a:ext>
            </a:extLst>
          </p:cNvPr>
          <p:cNvGrpSpPr/>
          <p:nvPr/>
        </p:nvGrpSpPr>
        <p:grpSpPr>
          <a:xfrm>
            <a:off x="8043811" y="5818951"/>
            <a:ext cx="133349" cy="607706"/>
            <a:chOff x="7748843" y="4872038"/>
            <a:chExt cx="133349" cy="523875"/>
          </a:xfrm>
          <a:solidFill>
            <a:srgbClr val="FFC000"/>
          </a:solidFill>
        </p:grpSpPr>
        <p:cxnSp>
          <p:nvCxnSpPr>
            <p:cNvPr id="110" name="Straight Connector 109">
              <a:extLst>
                <a:ext uri="{FF2B5EF4-FFF2-40B4-BE49-F238E27FC236}">
                  <a16:creationId xmlns:a16="http://schemas.microsoft.com/office/drawing/2014/main" id="{B9CA2B5D-7D01-0708-0C6A-34BA541A3125}"/>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Isosceles Triangle 110">
              <a:extLst>
                <a:ext uri="{FF2B5EF4-FFF2-40B4-BE49-F238E27FC236}">
                  <a16:creationId xmlns:a16="http://schemas.microsoft.com/office/drawing/2014/main" id="{6B0CDB87-BD7C-1B49-4ADF-9B39E239EF97}"/>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2" name="Group 111">
            <a:extLst>
              <a:ext uri="{FF2B5EF4-FFF2-40B4-BE49-F238E27FC236}">
                <a16:creationId xmlns:a16="http://schemas.microsoft.com/office/drawing/2014/main" id="{CCA8C4DC-90A7-5CF0-DAB4-C9166FB7B2E8}"/>
              </a:ext>
            </a:extLst>
          </p:cNvPr>
          <p:cNvGrpSpPr/>
          <p:nvPr/>
        </p:nvGrpSpPr>
        <p:grpSpPr>
          <a:xfrm>
            <a:off x="9337110" y="5818951"/>
            <a:ext cx="133349" cy="607706"/>
            <a:chOff x="7748843" y="4872038"/>
            <a:chExt cx="133349" cy="523875"/>
          </a:xfrm>
          <a:solidFill>
            <a:srgbClr val="FFC000"/>
          </a:solidFill>
        </p:grpSpPr>
        <p:cxnSp>
          <p:nvCxnSpPr>
            <p:cNvPr id="113" name="Straight Connector 112">
              <a:extLst>
                <a:ext uri="{FF2B5EF4-FFF2-40B4-BE49-F238E27FC236}">
                  <a16:creationId xmlns:a16="http://schemas.microsoft.com/office/drawing/2014/main" id="{6B356ADB-9E4A-F769-940D-A1A81EB59B73}"/>
                </a:ext>
              </a:extLst>
            </p:cNvPr>
            <p:cNvCxnSpPr>
              <a:cxnSpLocks/>
            </p:cNvCxnSpPr>
            <p:nvPr/>
          </p:nvCxnSpPr>
          <p:spPr>
            <a:xfrm flipV="1">
              <a:off x="7815518" y="4957763"/>
              <a:ext cx="0" cy="438150"/>
            </a:xfrm>
            <a:prstGeom prst="line">
              <a:avLst/>
            </a:prstGeom>
            <a:grpFill/>
            <a:ln w="5715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5" name="Isosceles Triangle 114">
              <a:extLst>
                <a:ext uri="{FF2B5EF4-FFF2-40B4-BE49-F238E27FC236}">
                  <a16:creationId xmlns:a16="http://schemas.microsoft.com/office/drawing/2014/main" id="{43FB0430-9C9A-9125-5E89-2C73DDFE01E8}"/>
                </a:ext>
              </a:extLst>
            </p:cNvPr>
            <p:cNvSpPr/>
            <p:nvPr/>
          </p:nvSpPr>
          <p:spPr>
            <a:xfrm>
              <a:off x="7748843" y="4872038"/>
              <a:ext cx="133349" cy="114956"/>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2" name="Straight Connector 11">
            <a:extLst>
              <a:ext uri="{FF2B5EF4-FFF2-40B4-BE49-F238E27FC236}">
                <a16:creationId xmlns:a16="http://schemas.microsoft.com/office/drawing/2014/main" id="{18EFE99D-53D2-13D3-760C-7D101C7E12C1}"/>
              </a:ext>
            </a:extLst>
          </p:cNvPr>
          <p:cNvCxnSpPr>
            <a:cxnSpLocks/>
          </p:cNvCxnSpPr>
          <p:nvPr/>
        </p:nvCxnSpPr>
        <p:spPr>
          <a:xfrm>
            <a:off x="5601654" y="595324"/>
            <a:ext cx="0" cy="3200852"/>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6024C1-AD97-C45E-294D-AB6D56AB687A}"/>
              </a:ext>
            </a:extLst>
          </p:cNvPr>
          <p:cNvCxnSpPr>
            <a:cxnSpLocks/>
          </p:cNvCxnSpPr>
          <p:nvPr/>
        </p:nvCxnSpPr>
        <p:spPr>
          <a:xfrm>
            <a:off x="5259011" y="3796176"/>
            <a:ext cx="342643" cy="0"/>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F22570-8C11-21CE-1A03-14B6FC9954F7}"/>
              </a:ext>
            </a:extLst>
          </p:cNvPr>
          <p:cNvCxnSpPr>
            <a:cxnSpLocks/>
          </p:cNvCxnSpPr>
          <p:nvPr/>
        </p:nvCxnSpPr>
        <p:spPr>
          <a:xfrm>
            <a:off x="5259011" y="2111151"/>
            <a:ext cx="0" cy="1685025"/>
          </a:xfrm>
          <a:prstGeom prst="line">
            <a:avLst/>
          </a:prstGeom>
          <a:ln w="76200" cap="rnd">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Flowchart: Summing Junction 4">
            <a:extLst>
              <a:ext uri="{FF2B5EF4-FFF2-40B4-BE49-F238E27FC236}">
                <a16:creationId xmlns:a16="http://schemas.microsoft.com/office/drawing/2014/main" id="{05A29F4E-1538-EC73-6DE1-B43DE6D1FAB2}"/>
              </a:ext>
            </a:extLst>
          </p:cNvPr>
          <p:cNvSpPr/>
          <p:nvPr/>
        </p:nvSpPr>
        <p:spPr>
          <a:xfrm>
            <a:off x="5111920" y="2864056"/>
            <a:ext cx="304799" cy="304799"/>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37D3DA0-C7E8-88CC-069B-B8A5C31EAD50}"/>
              </a:ext>
            </a:extLst>
          </p:cNvPr>
          <p:cNvSpPr txBox="1"/>
          <p:nvPr/>
        </p:nvSpPr>
        <p:spPr>
          <a:xfrm>
            <a:off x="5543413" y="21309"/>
            <a:ext cx="128391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Building Return Inlet</a:t>
            </a:r>
          </a:p>
        </p:txBody>
      </p:sp>
      <p:sp>
        <p:nvSpPr>
          <p:cNvPr id="15" name="Isosceles Triangle 14">
            <a:extLst>
              <a:ext uri="{FF2B5EF4-FFF2-40B4-BE49-F238E27FC236}">
                <a16:creationId xmlns:a16="http://schemas.microsoft.com/office/drawing/2014/main" id="{2A6BA2E0-BF27-B8B4-8654-60AD09624279}"/>
              </a:ext>
            </a:extLst>
          </p:cNvPr>
          <p:cNvSpPr/>
          <p:nvPr/>
        </p:nvSpPr>
        <p:spPr>
          <a:xfrm rot="5400000">
            <a:off x="2165860" y="1892485"/>
            <a:ext cx="194271" cy="177489"/>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7FDB76B2-8C67-CE66-40C7-BE78720CDE5B}"/>
              </a:ext>
            </a:extLst>
          </p:cNvPr>
          <p:cNvSpPr/>
          <p:nvPr/>
        </p:nvSpPr>
        <p:spPr>
          <a:xfrm rot="16200000">
            <a:off x="2367675" y="1892484"/>
            <a:ext cx="194271" cy="177489"/>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F924044-E696-AB79-9B18-458C0DB14DA3}"/>
              </a:ext>
            </a:extLst>
          </p:cNvPr>
          <p:cNvGrpSpPr/>
          <p:nvPr/>
        </p:nvGrpSpPr>
        <p:grpSpPr>
          <a:xfrm>
            <a:off x="3912900" y="5033722"/>
            <a:ext cx="379304" cy="194272"/>
            <a:chOff x="532423" y="3959967"/>
            <a:chExt cx="379304" cy="194272"/>
          </a:xfrm>
          <a:solidFill>
            <a:schemeClr val="tx1"/>
          </a:solidFill>
        </p:grpSpPr>
        <p:sp>
          <p:nvSpPr>
            <p:cNvPr id="22" name="Isosceles Triangle 21">
              <a:extLst>
                <a:ext uri="{FF2B5EF4-FFF2-40B4-BE49-F238E27FC236}">
                  <a16:creationId xmlns:a16="http://schemas.microsoft.com/office/drawing/2014/main" id="{E2657ECE-750B-C52B-15A7-03A4CD8287A8}"/>
                </a:ext>
              </a:extLst>
            </p:cNvPr>
            <p:cNvSpPr/>
            <p:nvPr/>
          </p:nvSpPr>
          <p:spPr>
            <a:xfrm rot="5400000">
              <a:off x="524032" y="3968359"/>
              <a:ext cx="194271" cy="177489"/>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159EDD67-42CD-B868-1133-92132367A7C0}"/>
                </a:ext>
              </a:extLst>
            </p:cNvPr>
            <p:cNvSpPr/>
            <p:nvPr/>
          </p:nvSpPr>
          <p:spPr>
            <a:xfrm rot="16200000">
              <a:off x="725847" y="3968358"/>
              <a:ext cx="194271" cy="177489"/>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045C123F-9776-5839-15A9-CA7BC110B125}"/>
              </a:ext>
            </a:extLst>
          </p:cNvPr>
          <p:cNvGrpSpPr/>
          <p:nvPr/>
        </p:nvGrpSpPr>
        <p:grpSpPr>
          <a:xfrm>
            <a:off x="3517348" y="5039260"/>
            <a:ext cx="379304" cy="194272"/>
            <a:chOff x="532423" y="3959967"/>
            <a:chExt cx="379304" cy="194272"/>
          </a:xfrm>
          <a:solidFill>
            <a:schemeClr val="tx1"/>
          </a:solidFill>
        </p:grpSpPr>
        <p:sp>
          <p:nvSpPr>
            <p:cNvPr id="71" name="Isosceles Triangle 70">
              <a:extLst>
                <a:ext uri="{FF2B5EF4-FFF2-40B4-BE49-F238E27FC236}">
                  <a16:creationId xmlns:a16="http://schemas.microsoft.com/office/drawing/2014/main" id="{B5C9213E-178F-9D82-1785-01FC582A91E3}"/>
                </a:ext>
              </a:extLst>
            </p:cNvPr>
            <p:cNvSpPr/>
            <p:nvPr/>
          </p:nvSpPr>
          <p:spPr>
            <a:xfrm rot="5400000">
              <a:off x="524032" y="3968359"/>
              <a:ext cx="194271" cy="177489"/>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D26668D9-D132-CF02-E8E3-68691FA8CE2F}"/>
                </a:ext>
              </a:extLst>
            </p:cNvPr>
            <p:cNvSpPr/>
            <p:nvPr/>
          </p:nvSpPr>
          <p:spPr>
            <a:xfrm rot="16200000">
              <a:off x="725847" y="3968358"/>
              <a:ext cx="194271" cy="177489"/>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CBBA31B3-30A9-A4D5-FC56-C56D05B28E54}"/>
              </a:ext>
            </a:extLst>
          </p:cNvPr>
          <p:cNvGrpSpPr/>
          <p:nvPr/>
        </p:nvGrpSpPr>
        <p:grpSpPr>
          <a:xfrm>
            <a:off x="3107091" y="1254233"/>
            <a:ext cx="347909" cy="273303"/>
            <a:chOff x="5157556" y="4951753"/>
            <a:chExt cx="347909" cy="273303"/>
          </a:xfrm>
          <a:solidFill>
            <a:schemeClr val="bg1"/>
          </a:solidFill>
        </p:grpSpPr>
        <p:sp>
          <p:nvSpPr>
            <p:cNvPr id="77" name="Isosceles Triangle 76">
              <a:extLst>
                <a:ext uri="{FF2B5EF4-FFF2-40B4-BE49-F238E27FC236}">
                  <a16:creationId xmlns:a16="http://schemas.microsoft.com/office/drawing/2014/main" id="{C6CB9F45-1FED-6754-4104-221C2B21C06E}"/>
                </a:ext>
              </a:extLst>
            </p:cNvPr>
            <p:cNvSpPr/>
            <p:nvPr/>
          </p:nvSpPr>
          <p:spPr>
            <a:xfrm rot="5400000">
              <a:off x="5101910" y="5007399"/>
              <a:ext cx="267728" cy="156436"/>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Isosceles Triangle 77">
              <a:extLst>
                <a:ext uri="{FF2B5EF4-FFF2-40B4-BE49-F238E27FC236}">
                  <a16:creationId xmlns:a16="http://schemas.microsoft.com/office/drawing/2014/main" id="{FD6461FD-8EF7-1D57-A68E-980E5F2DE8BE}"/>
                </a:ext>
              </a:extLst>
            </p:cNvPr>
            <p:cNvSpPr/>
            <p:nvPr/>
          </p:nvSpPr>
          <p:spPr>
            <a:xfrm rot="16200000">
              <a:off x="5293384" y="5012974"/>
              <a:ext cx="267726" cy="156437"/>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BF7105AE-235C-989F-85E9-453BBA136507}"/>
              </a:ext>
            </a:extLst>
          </p:cNvPr>
          <p:cNvGrpSpPr/>
          <p:nvPr/>
        </p:nvGrpSpPr>
        <p:grpSpPr>
          <a:xfrm>
            <a:off x="5545861" y="4260592"/>
            <a:ext cx="379304" cy="194272"/>
            <a:chOff x="532423" y="3959967"/>
            <a:chExt cx="379304" cy="194272"/>
          </a:xfrm>
          <a:solidFill>
            <a:schemeClr val="tx1"/>
          </a:solidFill>
        </p:grpSpPr>
        <p:sp>
          <p:nvSpPr>
            <p:cNvPr id="114" name="Isosceles Triangle 113">
              <a:extLst>
                <a:ext uri="{FF2B5EF4-FFF2-40B4-BE49-F238E27FC236}">
                  <a16:creationId xmlns:a16="http://schemas.microsoft.com/office/drawing/2014/main" id="{3DB5FC69-6A60-DED2-334B-F69016C33A6A}"/>
                </a:ext>
              </a:extLst>
            </p:cNvPr>
            <p:cNvSpPr/>
            <p:nvPr/>
          </p:nvSpPr>
          <p:spPr>
            <a:xfrm rot="5400000">
              <a:off x="524032" y="3968359"/>
              <a:ext cx="194271" cy="177489"/>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15D59510-952E-A989-3FDC-20ADD291A60A}"/>
                </a:ext>
              </a:extLst>
            </p:cNvPr>
            <p:cNvSpPr/>
            <p:nvPr/>
          </p:nvSpPr>
          <p:spPr>
            <a:xfrm rot="16200000">
              <a:off x="725847" y="3968358"/>
              <a:ext cx="194271" cy="177489"/>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80767012-0BF0-1D9E-2538-505CBC03B136}"/>
              </a:ext>
            </a:extLst>
          </p:cNvPr>
          <p:cNvGrpSpPr/>
          <p:nvPr/>
        </p:nvGrpSpPr>
        <p:grpSpPr>
          <a:xfrm>
            <a:off x="5554949" y="5115177"/>
            <a:ext cx="379304" cy="194272"/>
            <a:chOff x="532423" y="3959967"/>
            <a:chExt cx="379304" cy="194272"/>
          </a:xfrm>
          <a:solidFill>
            <a:schemeClr val="tx1"/>
          </a:solidFill>
        </p:grpSpPr>
        <p:sp>
          <p:nvSpPr>
            <p:cNvPr id="121" name="Isosceles Triangle 120">
              <a:extLst>
                <a:ext uri="{FF2B5EF4-FFF2-40B4-BE49-F238E27FC236}">
                  <a16:creationId xmlns:a16="http://schemas.microsoft.com/office/drawing/2014/main" id="{66D642C5-1CF5-620E-F5E3-6DEDF51480E0}"/>
                </a:ext>
              </a:extLst>
            </p:cNvPr>
            <p:cNvSpPr/>
            <p:nvPr/>
          </p:nvSpPr>
          <p:spPr>
            <a:xfrm rot="5400000">
              <a:off x="524032" y="3968359"/>
              <a:ext cx="194271" cy="177489"/>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D76F3281-5B88-C3AA-D04C-219FA06A374C}"/>
                </a:ext>
              </a:extLst>
            </p:cNvPr>
            <p:cNvSpPr/>
            <p:nvPr/>
          </p:nvSpPr>
          <p:spPr>
            <a:xfrm rot="16200000">
              <a:off x="725847" y="3968358"/>
              <a:ext cx="194271" cy="177489"/>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4" name="Rectangle: Rounded Corners 123">
            <a:extLst>
              <a:ext uri="{FF2B5EF4-FFF2-40B4-BE49-F238E27FC236}">
                <a16:creationId xmlns:a16="http://schemas.microsoft.com/office/drawing/2014/main" id="{5F57DBE7-F058-BF4F-EA05-CDB968DEA62F}"/>
              </a:ext>
            </a:extLst>
          </p:cNvPr>
          <p:cNvSpPr/>
          <p:nvPr/>
        </p:nvSpPr>
        <p:spPr>
          <a:xfrm>
            <a:off x="78305" y="2371725"/>
            <a:ext cx="1243454" cy="4137836"/>
          </a:xfrm>
          <a:prstGeom prst="roundRect">
            <a:avLst>
              <a:gd name="adj" fmla="val 60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Same Bypass Option if Storage Tank needs to be Replaced</a:t>
            </a:r>
          </a:p>
        </p:txBody>
      </p:sp>
      <p:sp>
        <p:nvSpPr>
          <p:cNvPr id="125" name="Rectangle: Rounded Corners 124">
            <a:extLst>
              <a:ext uri="{FF2B5EF4-FFF2-40B4-BE49-F238E27FC236}">
                <a16:creationId xmlns:a16="http://schemas.microsoft.com/office/drawing/2014/main" id="{38926E51-5244-26B8-F2C5-F0373AB4D3C4}"/>
              </a:ext>
            </a:extLst>
          </p:cNvPr>
          <p:cNvSpPr/>
          <p:nvPr/>
        </p:nvSpPr>
        <p:spPr>
          <a:xfrm>
            <a:off x="10359942" y="2098953"/>
            <a:ext cx="1623606" cy="3877446"/>
          </a:xfrm>
          <a:prstGeom prst="roundRect">
            <a:avLst>
              <a:gd name="adj" fmla="val 60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Water Heating Completely Dependent on Tankless</a:t>
            </a:r>
          </a:p>
        </p:txBody>
      </p:sp>
      <p:cxnSp>
        <p:nvCxnSpPr>
          <p:cNvPr id="134" name="Straight Connector 133">
            <a:extLst>
              <a:ext uri="{FF2B5EF4-FFF2-40B4-BE49-F238E27FC236}">
                <a16:creationId xmlns:a16="http://schemas.microsoft.com/office/drawing/2014/main" id="{68984A5B-0D7E-FB54-4DF0-AFEF5D753376}"/>
              </a:ext>
            </a:extLst>
          </p:cNvPr>
          <p:cNvCxnSpPr>
            <a:cxnSpLocks/>
          </p:cNvCxnSpPr>
          <p:nvPr/>
        </p:nvCxnSpPr>
        <p:spPr>
          <a:xfrm flipV="1">
            <a:off x="5746783" y="5729752"/>
            <a:ext cx="0" cy="630253"/>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8B1A181-D500-1ACB-F1A3-6E1D8522076C}"/>
              </a:ext>
            </a:extLst>
          </p:cNvPr>
          <p:cNvCxnSpPr>
            <a:cxnSpLocks/>
          </p:cNvCxnSpPr>
          <p:nvPr/>
        </p:nvCxnSpPr>
        <p:spPr>
          <a:xfrm flipH="1" flipV="1">
            <a:off x="5297426" y="3902217"/>
            <a:ext cx="1654" cy="1827535"/>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66E7D870-324E-DA69-E9F2-AFF328060388}"/>
              </a:ext>
            </a:extLst>
          </p:cNvPr>
          <p:cNvCxnSpPr>
            <a:cxnSpLocks/>
          </p:cNvCxnSpPr>
          <p:nvPr/>
        </p:nvCxnSpPr>
        <p:spPr>
          <a:xfrm flipH="1">
            <a:off x="5297426" y="5729753"/>
            <a:ext cx="433916" cy="0"/>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6F26976-C1CD-06B8-FD44-73F7E4359372}"/>
              </a:ext>
            </a:extLst>
          </p:cNvPr>
          <p:cNvCxnSpPr>
            <a:cxnSpLocks/>
          </p:cNvCxnSpPr>
          <p:nvPr/>
        </p:nvCxnSpPr>
        <p:spPr>
          <a:xfrm flipH="1">
            <a:off x="5299080" y="3902217"/>
            <a:ext cx="449665" cy="276"/>
          </a:xfrm>
          <a:prstGeom prst="line">
            <a:avLst/>
          </a:prstGeom>
          <a:ln w="762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64960C01-EFA3-4C8B-4AEA-9AD7A14DEB1D}"/>
              </a:ext>
            </a:extLst>
          </p:cNvPr>
          <p:cNvGrpSpPr/>
          <p:nvPr/>
        </p:nvGrpSpPr>
        <p:grpSpPr>
          <a:xfrm>
            <a:off x="5126302" y="5008990"/>
            <a:ext cx="347909" cy="273303"/>
            <a:chOff x="5157556" y="4951753"/>
            <a:chExt cx="347909" cy="273303"/>
          </a:xfrm>
          <a:solidFill>
            <a:schemeClr val="bg1"/>
          </a:solidFill>
        </p:grpSpPr>
        <p:sp>
          <p:nvSpPr>
            <p:cNvPr id="82" name="Isosceles Triangle 81">
              <a:extLst>
                <a:ext uri="{FF2B5EF4-FFF2-40B4-BE49-F238E27FC236}">
                  <a16:creationId xmlns:a16="http://schemas.microsoft.com/office/drawing/2014/main" id="{16E85299-BB05-EB11-CFA8-0DF74A600678}"/>
                </a:ext>
              </a:extLst>
            </p:cNvPr>
            <p:cNvSpPr/>
            <p:nvPr/>
          </p:nvSpPr>
          <p:spPr>
            <a:xfrm rot="5400000">
              <a:off x="5101910" y="5007399"/>
              <a:ext cx="267728" cy="156436"/>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Isosceles Triangle 82">
              <a:extLst>
                <a:ext uri="{FF2B5EF4-FFF2-40B4-BE49-F238E27FC236}">
                  <a16:creationId xmlns:a16="http://schemas.microsoft.com/office/drawing/2014/main" id="{A92C6F1A-7054-66EB-EE84-1D2CABADD5BA}"/>
                </a:ext>
              </a:extLst>
            </p:cNvPr>
            <p:cNvSpPr/>
            <p:nvPr/>
          </p:nvSpPr>
          <p:spPr>
            <a:xfrm rot="16200000">
              <a:off x="5293384" y="5012974"/>
              <a:ext cx="267726" cy="156437"/>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36" name="Picture 235">
            <a:extLst>
              <a:ext uri="{FF2B5EF4-FFF2-40B4-BE49-F238E27FC236}">
                <a16:creationId xmlns:a16="http://schemas.microsoft.com/office/drawing/2014/main" id="{301B59C8-DD23-820C-DB80-67A7158902A9}"/>
              </a:ext>
            </a:extLst>
          </p:cNvPr>
          <p:cNvPicPr>
            <a:picLocks noChangeAspect="1"/>
          </p:cNvPicPr>
          <p:nvPr/>
        </p:nvPicPr>
        <p:blipFill>
          <a:blip r:embed="rId3">
            <a:extLst>
              <a:ext uri="{28A0092B-C50C-407E-A947-70E740481C1C}">
                <a14:useLocalDpi xmlns:a14="http://schemas.microsoft.com/office/drawing/2010/main" val="0"/>
              </a:ext>
            </a:extLst>
          </a:blip>
          <a:srcRect l="3462" t="15650" b="17404"/>
          <a:stretch>
            <a:fillRect/>
          </a:stretch>
        </p:blipFill>
        <p:spPr>
          <a:xfrm>
            <a:off x="10219291" y="6392597"/>
            <a:ext cx="2089057" cy="459104"/>
          </a:xfrm>
          <a:prstGeom prst="rect">
            <a:avLst/>
          </a:prstGeom>
          <a:effectLst>
            <a:outerShdw blurRad="63500" dist="63500" dir="2700000" algn="tl" rotWithShape="0">
              <a:prstClr val="black">
                <a:alpha val="40000"/>
              </a:prstClr>
            </a:outerShdw>
          </a:effectLst>
        </p:spPr>
      </p:pic>
      <p:pic>
        <p:nvPicPr>
          <p:cNvPr id="237" name="Picture 236">
            <a:extLst>
              <a:ext uri="{FF2B5EF4-FFF2-40B4-BE49-F238E27FC236}">
                <a16:creationId xmlns:a16="http://schemas.microsoft.com/office/drawing/2014/main" id="{9E6291AD-CC67-259B-A9E8-8B8E8FE851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1" t="32292" r="-23" b="44873"/>
          <a:stretch>
            <a:fillRect/>
          </a:stretch>
        </p:blipFill>
        <p:spPr bwMode="auto">
          <a:xfrm>
            <a:off x="8361680" y="57374"/>
            <a:ext cx="3829440" cy="68220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238" name="Title 1">
            <a:extLst>
              <a:ext uri="{FF2B5EF4-FFF2-40B4-BE49-F238E27FC236}">
                <a16:creationId xmlns:a16="http://schemas.microsoft.com/office/drawing/2014/main" id="{57060E49-0C30-3E06-64D5-D67F21ACE614}"/>
              </a:ext>
            </a:extLst>
          </p:cNvPr>
          <p:cNvSpPr txBox="1">
            <a:spLocks/>
          </p:cNvSpPr>
          <p:nvPr/>
        </p:nvSpPr>
        <p:spPr>
          <a:xfrm>
            <a:off x="9283065" y="730485"/>
            <a:ext cx="2908056" cy="906546"/>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1C24"/>
                </a:solidFill>
                <a:latin typeface="Franklin Gothic Book" panose="020B0503020102020204" pitchFamily="34" charset="0"/>
                <a:ea typeface="Calibri Light"/>
                <a:cs typeface="Calibri Light"/>
              </a:rPr>
              <a:t>TWST Series</a:t>
            </a:r>
          </a:p>
          <a:p>
            <a:r>
              <a:rPr lang="en-US" sz="2000" dirty="0">
                <a:solidFill>
                  <a:srgbClr val="ED1C24"/>
                </a:solidFill>
                <a:latin typeface="Franklin Gothic Book" panose="020B0503020102020204" pitchFamily="34" charset="0"/>
              </a:rPr>
              <a:t>Sequence of Operation</a:t>
            </a:r>
          </a:p>
        </p:txBody>
      </p:sp>
      <p:sp>
        <p:nvSpPr>
          <p:cNvPr id="239" name="TextBox 238">
            <a:extLst>
              <a:ext uri="{FF2B5EF4-FFF2-40B4-BE49-F238E27FC236}">
                <a16:creationId xmlns:a16="http://schemas.microsoft.com/office/drawing/2014/main" id="{5CE59499-1A8F-879F-F83C-D4CF0DA5914D}"/>
              </a:ext>
            </a:extLst>
          </p:cNvPr>
          <p:cNvSpPr txBox="1"/>
          <p:nvPr/>
        </p:nvSpPr>
        <p:spPr>
          <a:xfrm>
            <a:off x="5641657" y="1405843"/>
            <a:ext cx="3743325" cy="338554"/>
          </a:xfrm>
          <a:prstGeom prst="rect">
            <a:avLst/>
          </a:prstGeom>
          <a:noFill/>
          <a:ln w="5715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63500" dist="63500" dir="2700000" algn="tl" rotWithShape="0">
                    <a:prstClr val="black">
                      <a:alpha val="40000"/>
                    </a:prstClr>
                  </a:outerShdw>
                </a:effectLst>
                <a:uLnTx/>
                <a:uFillTx/>
                <a:latin typeface="Franklin Gothic Medium" panose="020B0603020102020204" pitchFamily="34" charset="0"/>
              </a:rPr>
              <a:t>Bypass – When Servicing System Pump </a:t>
            </a:r>
          </a:p>
        </p:txBody>
      </p:sp>
    </p:spTree>
    <p:extLst>
      <p:ext uri="{BB962C8B-B14F-4D97-AF65-F5344CB8AC3E}">
        <p14:creationId xmlns:p14="http://schemas.microsoft.com/office/powerpoint/2010/main" val="1699351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A0B7458-BBC6-6672-BA3B-6BF8002BAE95}"/>
              </a:ext>
            </a:extLst>
          </p:cNvPr>
          <p:cNvPicPr>
            <a:picLocks noChangeAspect="1"/>
          </p:cNvPicPr>
          <p:nvPr/>
        </p:nvPicPr>
        <p:blipFill>
          <a:blip r:embed="rId2"/>
          <a:stretch>
            <a:fillRect/>
          </a:stretch>
        </p:blipFill>
        <p:spPr>
          <a:xfrm>
            <a:off x="4175405" y="950699"/>
            <a:ext cx="4514850" cy="5800725"/>
          </a:xfrm>
          <a:prstGeom prst="rect">
            <a:avLst/>
          </a:prstGeom>
          <a:effectLst>
            <a:outerShdw blurRad="63500" dist="63500" dir="2700000" algn="tl" rotWithShape="0">
              <a:prstClr val="black">
                <a:alpha val="40000"/>
              </a:prstClr>
            </a:outerShdw>
          </a:effectLst>
        </p:spPr>
      </p:pic>
      <p:sp>
        <p:nvSpPr>
          <p:cNvPr id="3" name="TextBox 2">
            <a:extLst>
              <a:ext uri="{FF2B5EF4-FFF2-40B4-BE49-F238E27FC236}">
                <a16:creationId xmlns:a16="http://schemas.microsoft.com/office/drawing/2014/main" id="{7F2711ED-7542-2C0D-D80C-1DB30F32D85A}"/>
              </a:ext>
            </a:extLst>
          </p:cNvPr>
          <p:cNvSpPr txBox="1"/>
          <p:nvPr/>
        </p:nvSpPr>
        <p:spPr>
          <a:xfrm>
            <a:off x="355600" y="2890276"/>
            <a:ext cx="3684627"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Professionally crated and available through National Distribution </a:t>
            </a:r>
          </a:p>
        </p:txBody>
      </p:sp>
      <p:pic>
        <p:nvPicPr>
          <p:cNvPr id="7" name="Picture 6">
            <a:extLst>
              <a:ext uri="{FF2B5EF4-FFF2-40B4-BE49-F238E27FC236}">
                <a16:creationId xmlns:a16="http://schemas.microsoft.com/office/drawing/2014/main" id="{6E6F6EE4-CE3F-AD79-5B90-53FE26B045C7}"/>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4" name="Picture 3">
            <a:extLst>
              <a:ext uri="{FF2B5EF4-FFF2-40B4-BE49-F238E27FC236}">
                <a16:creationId xmlns:a16="http://schemas.microsoft.com/office/drawing/2014/main" id="{24725900-EBEF-8ED2-B504-32116C6776F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D4BE341-9CEC-F165-9729-E4411F53E2A2}"/>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SHIPPING CRATE</a:t>
            </a:r>
          </a:p>
        </p:txBody>
      </p:sp>
      <p:cxnSp>
        <p:nvCxnSpPr>
          <p:cNvPr id="9" name="Straight Arrow Connector 8">
            <a:extLst>
              <a:ext uri="{FF2B5EF4-FFF2-40B4-BE49-F238E27FC236}">
                <a16:creationId xmlns:a16="http://schemas.microsoft.com/office/drawing/2014/main" id="{6AE5AB44-7045-B805-FA14-DFB67A5CB879}"/>
              </a:ext>
            </a:extLst>
          </p:cNvPr>
          <p:cNvCxnSpPr>
            <a:cxnSpLocks/>
          </p:cNvCxnSpPr>
          <p:nvPr/>
        </p:nvCxnSpPr>
        <p:spPr>
          <a:xfrm>
            <a:off x="115054" y="777904"/>
            <a:ext cx="882066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346788"/>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2482B-B64E-3166-EDFC-C5128E608164}"/>
              </a:ext>
            </a:extLst>
          </p:cNvPr>
          <p:cNvSpPr txBox="1"/>
          <p:nvPr/>
        </p:nvSpPr>
        <p:spPr>
          <a:xfrm>
            <a:off x="10025999" y="760095"/>
            <a:ext cx="2135521" cy="461665"/>
          </a:xfrm>
          <a:prstGeom prst="rect">
            <a:avLst/>
          </a:prstGeom>
          <a:noFill/>
        </p:spPr>
        <p:txBody>
          <a:bodyPr wrap="none" rtlCol="0">
            <a:spAutoFit/>
          </a:bodyPr>
          <a:lstStyle/>
          <a:p>
            <a:r>
              <a:rPr lang="en-US" sz="2400" b="0" i="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Baltimore, MD</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pic>
        <p:nvPicPr>
          <p:cNvPr id="1026" name="Picture 2">
            <a:extLst>
              <a:ext uri="{FF2B5EF4-FFF2-40B4-BE49-F238E27FC236}">
                <a16:creationId xmlns:a16="http://schemas.microsoft.com/office/drawing/2014/main" id="{F47B5112-43B3-C3BD-F347-43E083A630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1508" y="1772249"/>
            <a:ext cx="5687684" cy="4265763"/>
          </a:xfrm>
          <a:prstGeom prst="rect">
            <a:avLst/>
          </a:prstGeom>
          <a:noFill/>
          <a:ln>
            <a:no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7EEEC546-56A2-5F46-F0CD-6FE60C83F94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52809" y="1772250"/>
            <a:ext cx="5687683" cy="4265762"/>
          </a:xfrm>
          <a:prstGeom prst="rect">
            <a:avLst/>
          </a:prstGeom>
          <a:noFill/>
          <a:ln>
            <a:no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F1E5B42-6076-06A2-3A5D-7C7E7DC063FD}"/>
              </a:ext>
            </a:extLst>
          </p:cNvPr>
          <p:cNvSpPr txBox="1"/>
          <p:nvPr/>
        </p:nvSpPr>
        <p:spPr>
          <a:xfrm>
            <a:off x="251508" y="1309603"/>
            <a:ext cx="5687684" cy="461665"/>
          </a:xfrm>
          <a:prstGeom prst="rect">
            <a:avLst/>
          </a:prstGeom>
          <a:noFill/>
        </p:spPr>
        <p:txBody>
          <a:bodyPr wrap="square" rtlCol="0">
            <a:spAutoFit/>
          </a:bodyPr>
          <a:lstStyle/>
          <a:p>
            <a:pPr algn="ctr"/>
            <a:r>
              <a:rPr lang="en-US" sz="2400" dirty="0">
                <a:solidFill>
                  <a:schemeClr val="bg1"/>
                </a:solidFill>
                <a:effectLst>
                  <a:outerShdw blurRad="63500" dist="63500" dir="2700000" algn="tl" rotWithShape="0">
                    <a:prstClr val="black">
                      <a:alpha val="40000"/>
                    </a:prstClr>
                  </a:outerShdw>
                </a:effectLst>
                <a:latin typeface="Franklin Gothic Demi" panose="020B0703020102020204" pitchFamily="34" charset="0"/>
              </a:rPr>
              <a:t>Before</a:t>
            </a:r>
          </a:p>
        </p:txBody>
      </p:sp>
      <p:pic>
        <p:nvPicPr>
          <p:cNvPr id="5" name="Picture 4">
            <a:extLst>
              <a:ext uri="{FF2B5EF4-FFF2-40B4-BE49-F238E27FC236}">
                <a16:creationId xmlns:a16="http://schemas.microsoft.com/office/drawing/2014/main" id="{D5B416D6-0D38-D301-AE7D-F64CF0EE4AA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6A5F1E6-1D87-6BBE-9E98-962C8CD4A727}"/>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JOHNS HOPKINS UNIVERSITY</a:t>
            </a:r>
          </a:p>
        </p:txBody>
      </p:sp>
      <p:cxnSp>
        <p:nvCxnSpPr>
          <p:cNvPr id="9" name="Straight Arrow Connector 8">
            <a:extLst>
              <a:ext uri="{FF2B5EF4-FFF2-40B4-BE49-F238E27FC236}">
                <a16:creationId xmlns:a16="http://schemas.microsoft.com/office/drawing/2014/main" id="{F94E017A-169D-BFC3-F853-9B33DE51D1BD}"/>
              </a:ext>
            </a:extLst>
          </p:cNvPr>
          <p:cNvCxnSpPr>
            <a:cxnSpLocks/>
          </p:cNvCxnSpPr>
          <p:nvPr/>
        </p:nvCxnSpPr>
        <p:spPr>
          <a:xfrm>
            <a:off x="115054" y="777904"/>
            <a:ext cx="1201598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6873DE6-8CC9-3B8D-BA32-6ED9454EE5AF}"/>
              </a:ext>
            </a:extLst>
          </p:cNvPr>
          <p:cNvSpPr txBox="1"/>
          <p:nvPr/>
        </p:nvSpPr>
        <p:spPr>
          <a:xfrm>
            <a:off x="6252809" y="1309602"/>
            <a:ext cx="5687684" cy="461665"/>
          </a:xfrm>
          <a:prstGeom prst="rect">
            <a:avLst/>
          </a:prstGeom>
          <a:noFill/>
        </p:spPr>
        <p:txBody>
          <a:bodyPr wrap="square" rtlCol="0">
            <a:spAutoFit/>
          </a:bodyPr>
          <a:lstStyle/>
          <a:p>
            <a:pPr algn="ctr"/>
            <a:r>
              <a:rPr lang="en-US" sz="2400" dirty="0">
                <a:solidFill>
                  <a:schemeClr val="bg1"/>
                </a:solidFill>
                <a:effectLst>
                  <a:outerShdw blurRad="63500" dist="63500" dir="2700000" algn="tl" rotWithShape="0">
                    <a:prstClr val="black">
                      <a:alpha val="40000"/>
                    </a:prstClr>
                  </a:outerShdw>
                </a:effectLst>
                <a:latin typeface="Franklin Gothic Demi" panose="020B0703020102020204" pitchFamily="34" charset="0"/>
              </a:rPr>
              <a:t>After</a:t>
            </a:r>
          </a:p>
        </p:txBody>
      </p:sp>
      <p:pic>
        <p:nvPicPr>
          <p:cNvPr id="12" name="Picture 11">
            <a:extLst>
              <a:ext uri="{FF2B5EF4-FFF2-40B4-BE49-F238E27FC236}">
                <a16:creationId xmlns:a16="http://schemas.microsoft.com/office/drawing/2014/main" id="{8FB12074-876E-8F86-DB0F-9FA24CEF12D2}"/>
              </a:ext>
            </a:extLst>
          </p:cNvPr>
          <p:cNvPicPr>
            <a:picLocks noChangeAspect="1"/>
          </p:cNvPicPr>
          <p:nvPr/>
        </p:nvPicPr>
        <p:blipFill>
          <a:blip r:embed="rId7">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14" name="Picture 13">
            <a:extLst>
              <a:ext uri="{FF2B5EF4-FFF2-40B4-BE49-F238E27FC236}">
                <a16:creationId xmlns:a16="http://schemas.microsoft.com/office/drawing/2014/main" id="{027E7E6F-122E-2617-7553-6E86EE28A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3600" y="6380452"/>
            <a:ext cx="1112520" cy="477548"/>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23904944"/>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C7B5FE-04F7-2496-6643-4DE2D762B3FB}"/>
              </a:ext>
            </a:extLst>
          </p:cNvPr>
          <p:cNvSpPr txBox="1"/>
          <p:nvPr/>
        </p:nvSpPr>
        <p:spPr>
          <a:xfrm>
            <a:off x="135894" y="1553869"/>
            <a:ext cx="6368835" cy="4093428"/>
          </a:xfrm>
          <a:prstGeom prst="rect">
            <a:avLst/>
          </a:prstGeom>
          <a:noFill/>
        </p:spPr>
        <p:txBody>
          <a:bodyPr wrap="square" lIns="91440" tIns="45720" rIns="91440" bIns="45720" rtlCol="0" anchor="t">
            <a:spAutoFit/>
          </a:bodyPr>
          <a:lstStyle/>
          <a:p>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TTS-TWST10</a:t>
            </a:r>
          </a:p>
          <a:p>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Replaced 3Mbtuh input mid efficiency boiler w/ 1.9 Mbtuh 98% condensing commercial tankless technology</a:t>
            </a:r>
          </a:p>
          <a:p>
            <a:pPr marL="342900" indent="-342900">
              <a:buClr>
                <a:srgbClr val="ED1C24"/>
              </a:buClr>
              <a:buFont typeface="Wingdings" panose="05000000000000000000" pitchFamily="2" charset="2"/>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2 x 175G ASME Tank</a:t>
            </a:r>
          </a:p>
          <a:p>
            <a:pPr marL="342900" indent="-342900">
              <a:buClr>
                <a:srgbClr val="ED1C24"/>
              </a:buClr>
              <a:buFont typeface="Wingdings" panose="05000000000000000000" pitchFamily="2" charset="2"/>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ASME Expansion tank</a:t>
            </a:r>
          </a:p>
          <a:p>
            <a:pPr marL="342900" indent="-342900">
              <a:buClr>
                <a:srgbClr val="ED1C24"/>
              </a:buClr>
              <a:buFont typeface="Wingdings" panose="05000000000000000000" pitchFamily="2" charset="2"/>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Neutralizer</a:t>
            </a:r>
          </a:p>
          <a:p>
            <a:pPr marL="342900" indent="-342900">
              <a:buClr>
                <a:srgbClr val="ED1C24"/>
              </a:buClr>
              <a:buFont typeface="Wingdings" panose="05000000000000000000" pitchFamily="2" charset="2"/>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ECM System pump and controls</a:t>
            </a:r>
          </a:p>
          <a:p>
            <a:pPr marL="342900" indent="-342900">
              <a:buClr>
                <a:srgbClr val="ED1C24"/>
              </a:buClr>
              <a:buFont typeface="Wingdings" panose="05000000000000000000" pitchFamily="2" charset="2"/>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Building recirculation pump and controls</a:t>
            </a:r>
          </a:p>
          <a:p>
            <a:pPr marL="342900" indent="-342900">
              <a:buClr>
                <a:srgbClr val="ED1C24"/>
              </a:buClr>
              <a:buFont typeface="Wingdings" panose="05000000000000000000" pitchFamily="2" charset="2"/>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110:1 turn down ratio</a:t>
            </a:r>
          </a:p>
          <a:p>
            <a:pPr marL="342900" indent="-342900">
              <a:buClr>
                <a:srgbClr val="ED1C24"/>
              </a:buClr>
              <a:buFont typeface="Wingdings" panose="05000000000000000000" pitchFamily="2" charset="2"/>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10 year HEX warranty</a:t>
            </a:r>
          </a:p>
          <a:p>
            <a:pPr marL="342900" indent="-342900">
              <a:buClr>
                <a:srgbClr val="ED1C24"/>
              </a:buClr>
              <a:buFont typeface="Wingdings" panose="05000000000000000000" pitchFamily="2" charset="2"/>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5 year parts warranty</a:t>
            </a:r>
          </a:p>
          <a:p>
            <a:pPr marL="342900" indent="-342900">
              <a:buClr>
                <a:srgbClr val="ED1C24"/>
              </a:buClr>
              <a:buFont typeface="Wingdings" panose="05000000000000000000" pitchFamily="2" charset="2"/>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1 year reasonable labor  </a:t>
            </a:r>
            <a:endParaRPr lang="en-US" sz="135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pic>
        <p:nvPicPr>
          <p:cNvPr id="10" name="Picture 9" descr="A building with many cars parked in front of it&#10;&#10;Description automatically generated">
            <a:extLst>
              <a:ext uri="{FF2B5EF4-FFF2-40B4-BE49-F238E27FC236}">
                <a16:creationId xmlns:a16="http://schemas.microsoft.com/office/drawing/2014/main" id="{4CE91C26-A322-A478-E2FA-21424A340E15}"/>
              </a:ext>
            </a:extLst>
          </p:cNvPr>
          <p:cNvPicPr>
            <a:picLocks noChangeAspect="1"/>
          </p:cNvPicPr>
          <p:nvPr/>
        </p:nvPicPr>
        <p:blipFill>
          <a:blip r:embed="rId2"/>
          <a:srcRect t="10327" b="26644"/>
          <a:stretch>
            <a:fillRect/>
          </a:stretch>
        </p:blipFill>
        <p:spPr>
          <a:xfrm>
            <a:off x="6701029" y="768365"/>
            <a:ext cx="5486959" cy="1976839"/>
          </a:xfrm>
          <a:prstGeom prst="rect">
            <a:avLst/>
          </a:prstGeom>
          <a:effectLst>
            <a:outerShdw blurRad="63500" dist="63500" dir="10800000" algn="r" rotWithShape="0">
              <a:schemeClr val="tx1">
                <a:alpha val="23000"/>
              </a:schemeClr>
            </a:outerShdw>
          </a:effectLst>
        </p:spPr>
      </p:pic>
      <p:pic>
        <p:nvPicPr>
          <p:cNvPr id="11" name="Picture 10" descr="A group of men working in a room with pipes and pipes&#10;&#10;Description automatically generated">
            <a:extLst>
              <a:ext uri="{FF2B5EF4-FFF2-40B4-BE49-F238E27FC236}">
                <a16:creationId xmlns:a16="http://schemas.microsoft.com/office/drawing/2014/main" id="{01A27C6C-B1ED-F371-8716-5F2CD6D1CDB2}"/>
              </a:ext>
            </a:extLst>
          </p:cNvPr>
          <p:cNvPicPr>
            <a:picLocks noChangeAspect="1"/>
          </p:cNvPicPr>
          <p:nvPr/>
        </p:nvPicPr>
        <p:blipFill>
          <a:blip r:embed="rId3"/>
          <a:stretch>
            <a:fillRect/>
          </a:stretch>
        </p:blipFill>
        <p:spPr>
          <a:xfrm>
            <a:off x="6701590" y="2745205"/>
            <a:ext cx="5486398" cy="4114799"/>
          </a:xfrm>
          <a:prstGeom prst="rect">
            <a:avLst/>
          </a:prstGeom>
          <a:effectLst>
            <a:outerShdw blurRad="63500" dist="63500" dir="10800000" algn="r" rotWithShape="0">
              <a:schemeClr val="tx1">
                <a:alpha val="23000"/>
              </a:schemeClr>
            </a:outerShdw>
          </a:effectLst>
        </p:spPr>
      </p:pic>
      <p:sp>
        <p:nvSpPr>
          <p:cNvPr id="4" name="TextBox 3">
            <a:extLst>
              <a:ext uri="{FF2B5EF4-FFF2-40B4-BE49-F238E27FC236}">
                <a16:creationId xmlns:a16="http://schemas.microsoft.com/office/drawing/2014/main" id="{9206B4B8-4FAE-1778-5D52-4C9877AEDBE0}"/>
              </a:ext>
            </a:extLst>
          </p:cNvPr>
          <p:cNvSpPr txBox="1"/>
          <p:nvPr/>
        </p:nvSpPr>
        <p:spPr>
          <a:xfrm>
            <a:off x="9809479" y="760095"/>
            <a:ext cx="2352041" cy="461665"/>
          </a:xfrm>
          <a:prstGeom prst="rect">
            <a:avLst/>
          </a:prstGeom>
          <a:noFill/>
          <a:ln>
            <a:noFill/>
          </a:ln>
        </p:spPr>
        <p:txBody>
          <a:bodyPr wrap="square" rtlCol="0">
            <a:spAutoFit/>
          </a:bodyPr>
          <a:lstStyle/>
          <a:p>
            <a:r>
              <a:rPr lang="en-US" sz="2400" b="0" i="0" dirty="0">
                <a:ln w="6350">
                  <a:solidFill>
                    <a:schemeClr val="tx1"/>
                  </a:solidFill>
                </a:ln>
                <a:solidFill>
                  <a:schemeClr val="bg1"/>
                </a:solidFill>
                <a:effectLst>
                  <a:outerShdw blurRad="63500" dist="63500" dir="2700000" algn="tl" rotWithShape="0">
                    <a:prstClr val="black">
                      <a:alpha val="75000"/>
                    </a:prstClr>
                  </a:outerShdw>
                </a:effectLst>
                <a:latin typeface="Franklin Gothic Medium" panose="020B0603020102020204" pitchFamily="34" charset="0"/>
              </a:rPr>
              <a:t>New Orleans, LA</a:t>
            </a:r>
            <a:endParaRPr lang="en-US" sz="2400" dirty="0">
              <a:ln w="6350">
                <a:solidFill>
                  <a:schemeClr val="tx1"/>
                </a:solidFill>
              </a:ln>
              <a:solidFill>
                <a:schemeClr val="bg1"/>
              </a:solidFill>
              <a:effectLst>
                <a:outerShdw blurRad="63500" dist="63500" dir="2700000" algn="tl" rotWithShape="0">
                  <a:prstClr val="black">
                    <a:alpha val="75000"/>
                  </a:prstClr>
                </a:outerShdw>
              </a:effectLst>
              <a:latin typeface="Franklin Gothic Medium" panose="020B0603020102020204" pitchFamily="34" charset="0"/>
            </a:endParaRPr>
          </a:p>
        </p:txBody>
      </p:sp>
      <p:pic>
        <p:nvPicPr>
          <p:cNvPr id="8" name="Picture 7">
            <a:extLst>
              <a:ext uri="{FF2B5EF4-FFF2-40B4-BE49-F238E27FC236}">
                <a16:creationId xmlns:a16="http://schemas.microsoft.com/office/drawing/2014/main" id="{7E42A4BC-15C5-9404-DEAA-752239E90B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C4D3694A-C26E-3FFE-A0B1-B6327F857C23}"/>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COTTON MILL APARTMENTS</a:t>
            </a:r>
          </a:p>
        </p:txBody>
      </p:sp>
      <p:cxnSp>
        <p:nvCxnSpPr>
          <p:cNvPr id="12" name="Straight Arrow Connector 11">
            <a:extLst>
              <a:ext uri="{FF2B5EF4-FFF2-40B4-BE49-F238E27FC236}">
                <a16:creationId xmlns:a16="http://schemas.microsoft.com/office/drawing/2014/main" id="{9EF721BA-B3A8-AEFE-5DEE-AC01817B440B}"/>
              </a:ext>
            </a:extLst>
          </p:cNvPr>
          <p:cNvCxnSpPr>
            <a:cxnSpLocks/>
          </p:cNvCxnSpPr>
          <p:nvPr/>
        </p:nvCxnSpPr>
        <p:spPr>
          <a:xfrm>
            <a:off x="115054" y="777904"/>
            <a:ext cx="1201598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A1A583E-3075-A4F8-1867-14106A2A6F27}"/>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14" name="Picture 13">
            <a:extLst>
              <a:ext uri="{FF2B5EF4-FFF2-40B4-BE49-F238E27FC236}">
                <a16:creationId xmlns:a16="http://schemas.microsoft.com/office/drawing/2014/main" id="{F1A441AC-3EA3-FE40-E21D-EA0F9A2CE5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600" y="6380452"/>
            <a:ext cx="1112520" cy="477548"/>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289574945"/>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90F08032-33F5-419D-B355-11CB63EFEE25" descr="IMG_7350.JPEG">
            <a:extLst>
              <a:ext uri="{FF2B5EF4-FFF2-40B4-BE49-F238E27FC236}">
                <a16:creationId xmlns:a16="http://schemas.microsoft.com/office/drawing/2014/main" id="{915C3C61-D36D-FE34-9DB1-07A77F4B8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510" y="774382"/>
            <a:ext cx="8111489" cy="6083618"/>
          </a:xfrm>
          <a:prstGeom prst="rect">
            <a:avLst/>
          </a:prstGeom>
          <a:noFill/>
          <a:ln>
            <a:noFill/>
          </a:ln>
          <a:effectLst>
            <a:outerShdw blurRad="63500" dist="63500" dir="10800000" algn="r" rotWithShape="0">
              <a:prstClr val="black">
                <a:alpha val="23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0F405E4-B83B-467F-86CB-80F0ADAAA72A" descr="IMG_7345.JPEG">
            <a:extLst>
              <a:ext uri="{FF2B5EF4-FFF2-40B4-BE49-F238E27FC236}">
                <a16:creationId xmlns:a16="http://schemas.microsoft.com/office/drawing/2014/main" id="{2C823281-F188-1AF4-1351-AD2CCC808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394" y="2896780"/>
            <a:ext cx="2323215" cy="3097620"/>
          </a:xfrm>
          <a:prstGeom prst="rect">
            <a:avLst/>
          </a:prstGeom>
          <a:noFill/>
          <a:ln w="9525">
            <a:solidFill>
              <a:srgbClr val="000000"/>
            </a:solidFill>
            <a:miter lim="800000"/>
            <a:headEnd/>
            <a:tailEnd/>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CFF10C-24ED-B248-D2C6-0E50654BD9A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874000" y="5225940"/>
            <a:ext cx="4221108" cy="1548855"/>
          </a:xfrm>
          <a:prstGeom prst="rect">
            <a:avLst/>
          </a:prstGeom>
          <a:ln>
            <a:solidFill>
              <a:srgbClr val="000000"/>
            </a:solidFill>
          </a:ln>
          <a:effectLst>
            <a:outerShdw blurRad="63500" dist="63500" dir="2700000" algn="tl" rotWithShape="0">
              <a:prstClr val="black">
                <a:alpha val="40000"/>
              </a:prstClr>
            </a:outerShdw>
          </a:effectLst>
        </p:spPr>
      </p:pic>
      <p:sp>
        <p:nvSpPr>
          <p:cNvPr id="3" name="TextBox 2">
            <a:extLst>
              <a:ext uri="{FF2B5EF4-FFF2-40B4-BE49-F238E27FC236}">
                <a16:creationId xmlns:a16="http://schemas.microsoft.com/office/drawing/2014/main" id="{F22C7707-6806-D45E-DC76-4F556E25841E}"/>
              </a:ext>
            </a:extLst>
          </p:cNvPr>
          <p:cNvSpPr txBox="1"/>
          <p:nvPr/>
        </p:nvSpPr>
        <p:spPr>
          <a:xfrm>
            <a:off x="10744200" y="760095"/>
            <a:ext cx="1417320" cy="461665"/>
          </a:xfrm>
          <a:prstGeom prst="rect">
            <a:avLst/>
          </a:prstGeom>
          <a:noFill/>
          <a:ln>
            <a:noFill/>
          </a:ln>
        </p:spPr>
        <p:txBody>
          <a:bodyPr wrap="square" rtlCol="0">
            <a:spAutoFit/>
          </a:bodyPr>
          <a:lstStyle/>
          <a:p>
            <a:r>
              <a:rPr lang="en-US" sz="2400" b="0" i="0" dirty="0">
                <a:ln w="6350">
                  <a:solidFill>
                    <a:schemeClr val="tx1"/>
                  </a:solidFill>
                </a:ln>
                <a:solidFill>
                  <a:schemeClr val="bg1"/>
                </a:solidFill>
                <a:effectLst>
                  <a:outerShdw blurRad="63500" dist="63500" dir="2700000" algn="tl" rotWithShape="0">
                    <a:prstClr val="black">
                      <a:alpha val="75000"/>
                    </a:prstClr>
                  </a:outerShdw>
                </a:effectLst>
                <a:latin typeface="Franklin Gothic Medium" panose="020B0603020102020204" pitchFamily="34" charset="0"/>
              </a:rPr>
              <a:t>Allen, TX</a:t>
            </a:r>
            <a:endParaRPr lang="en-US" sz="2400" dirty="0">
              <a:ln w="6350">
                <a:solidFill>
                  <a:schemeClr val="tx1"/>
                </a:solidFill>
              </a:ln>
              <a:solidFill>
                <a:schemeClr val="bg1"/>
              </a:solidFill>
              <a:effectLst>
                <a:outerShdw blurRad="63500" dist="63500" dir="2700000" algn="tl" rotWithShape="0">
                  <a:prstClr val="black">
                    <a:alpha val="75000"/>
                  </a:prstClr>
                </a:outerShdw>
              </a:effectLst>
              <a:latin typeface="Franklin Gothic Medium" panose="020B0603020102020204" pitchFamily="34" charset="0"/>
            </a:endParaRPr>
          </a:p>
        </p:txBody>
      </p:sp>
      <p:pic>
        <p:nvPicPr>
          <p:cNvPr id="7" name="Picture 6">
            <a:extLst>
              <a:ext uri="{FF2B5EF4-FFF2-40B4-BE49-F238E27FC236}">
                <a16:creationId xmlns:a16="http://schemas.microsoft.com/office/drawing/2014/main" id="{A977FC49-7D52-A52D-C5C8-7168CCA4082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9C9BB5B-83E0-D596-0A47-4825B158B1A1}"/>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Franklin Gothic Demi"/>
                <a:cs typeface="Calibri Light"/>
              </a:rPr>
              <a:t>ALLEN INDEPENDENT SCHOOL DISTRICT</a:t>
            </a:r>
          </a:p>
        </p:txBody>
      </p:sp>
      <p:cxnSp>
        <p:nvCxnSpPr>
          <p:cNvPr id="9" name="Straight Arrow Connector 8">
            <a:extLst>
              <a:ext uri="{FF2B5EF4-FFF2-40B4-BE49-F238E27FC236}">
                <a16:creationId xmlns:a16="http://schemas.microsoft.com/office/drawing/2014/main" id="{D87F0C33-6ABF-1B8B-60AE-B5A293806DCE}"/>
              </a:ext>
            </a:extLst>
          </p:cNvPr>
          <p:cNvCxnSpPr>
            <a:cxnSpLocks/>
          </p:cNvCxnSpPr>
          <p:nvPr/>
        </p:nvCxnSpPr>
        <p:spPr>
          <a:xfrm>
            <a:off x="115054" y="777904"/>
            <a:ext cx="1201598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53A321B-B100-860E-8D9B-E9B66EFEDEE7}"/>
              </a:ext>
            </a:extLst>
          </p:cNvPr>
          <p:cNvPicPr>
            <a:picLocks noChangeAspect="1"/>
          </p:cNvPicPr>
          <p:nvPr/>
        </p:nvPicPr>
        <p:blipFill>
          <a:blip r:embed="rId7">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1FB416A-1DA9-E761-F60A-A26D1BCD83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3600" y="6380452"/>
            <a:ext cx="1112520" cy="477548"/>
          </a:xfrm>
          <a:prstGeom prst="rect">
            <a:avLst/>
          </a:prstGeom>
          <a:effectLst>
            <a:outerShdw blurRad="63500" dist="63500" dir="2700000" algn="tl" rotWithShape="0">
              <a:prstClr val="black">
                <a:alpha val="40000"/>
              </a:prstClr>
            </a:outerShdw>
          </a:effectLst>
        </p:spPr>
      </p:pic>
      <p:pic>
        <p:nvPicPr>
          <p:cNvPr id="4" name="C6A4B66A-A947-46A8-9381-670DDF5189D1" descr="IMG_7346.JPEG">
            <a:extLst>
              <a:ext uri="{FF2B5EF4-FFF2-40B4-BE49-F238E27FC236}">
                <a16:creationId xmlns:a16="http://schemas.microsoft.com/office/drawing/2014/main" id="{95EDD985-3241-1AFD-4F69-17EE07ACE4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27" y="1088115"/>
            <a:ext cx="2323215" cy="3097620"/>
          </a:xfrm>
          <a:prstGeom prst="rect">
            <a:avLst/>
          </a:prstGeom>
          <a:noFill/>
          <a:ln w="9525">
            <a:solidFill>
              <a:srgbClr val="000000"/>
            </a:solidFill>
            <a:miter lim="800000"/>
            <a:headEnd/>
            <a:tailEnd/>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176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6C42D3-3785-3A7A-AC92-2E6564DC31FE}"/>
              </a:ext>
            </a:extLst>
          </p:cNvPr>
          <p:cNvPicPr>
            <a:picLocks noChangeAspect="1"/>
          </p:cNvPicPr>
          <p:nvPr/>
        </p:nvPicPr>
        <p:blipFill>
          <a:blip r:embed="rId2">
            <a:extLst>
              <a:ext uri="{28A0092B-C50C-407E-A947-70E740481C1C}">
                <a14:useLocalDpi xmlns:a14="http://schemas.microsoft.com/office/drawing/2010/main" val="0"/>
              </a:ext>
            </a:extLst>
          </a:blip>
          <a:srcRect l="9062"/>
          <a:stretch>
            <a:fillRect/>
          </a:stretch>
        </p:blipFill>
        <p:spPr>
          <a:xfrm>
            <a:off x="0" y="1790456"/>
            <a:ext cx="6932881" cy="4376664"/>
          </a:xfrm>
          <a:prstGeom prst="rect">
            <a:avLst/>
          </a:prstGeom>
        </p:spPr>
      </p:pic>
      <p:sp>
        <p:nvSpPr>
          <p:cNvPr id="7" name="TextBox 6">
            <a:extLst>
              <a:ext uri="{FF2B5EF4-FFF2-40B4-BE49-F238E27FC236}">
                <a16:creationId xmlns:a16="http://schemas.microsoft.com/office/drawing/2014/main" id="{A0DC8ACE-253C-0BE2-C3E1-68316C3C9427}"/>
              </a:ext>
            </a:extLst>
          </p:cNvPr>
          <p:cNvSpPr txBox="1"/>
          <p:nvPr/>
        </p:nvSpPr>
        <p:spPr>
          <a:xfrm>
            <a:off x="6265737" y="3625362"/>
            <a:ext cx="434734" cy="584775"/>
          </a:xfrm>
          <a:prstGeom prst="rect">
            <a:avLst/>
          </a:prstGeom>
          <a:noFill/>
        </p:spPr>
        <p:txBody>
          <a:bodyPr wrap="none" rtlCol="0">
            <a:spAutoFit/>
          </a:bodyPr>
          <a:lstStyle/>
          <a:p>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B</a:t>
            </a:r>
          </a:p>
        </p:txBody>
      </p:sp>
      <p:pic>
        <p:nvPicPr>
          <p:cNvPr id="2" name="Picture 1">
            <a:extLst>
              <a:ext uri="{FF2B5EF4-FFF2-40B4-BE49-F238E27FC236}">
                <a16:creationId xmlns:a16="http://schemas.microsoft.com/office/drawing/2014/main" id="{B9B19586-D035-FB6C-57A9-F39E5CC008E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153"/>
          <a:stretch>
            <a:fillRect/>
          </a:stretch>
        </p:blipFill>
        <p:spPr bwMode="auto">
          <a:xfrm>
            <a:off x="103653" y="134370"/>
            <a:ext cx="3615427" cy="625725"/>
          </a:xfrm>
          <a:prstGeom prst="rect">
            <a:avLst/>
          </a:prstGeom>
          <a:noFill/>
          <a:effectLst>
            <a:outerShdw blurRad="63500" dist="63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12C2F1C-DD25-EFA9-3898-4393BFA47F09}"/>
              </a:ext>
            </a:extLst>
          </p:cNvPr>
          <p:cNvSpPr txBox="1">
            <a:spLocks/>
          </p:cNvSpPr>
          <p:nvPr/>
        </p:nvSpPr>
        <p:spPr>
          <a:xfrm>
            <a:off x="3872753" y="106576"/>
            <a:ext cx="8319247"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FOOTPRINT DIMENSIONS</a:t>
            </a:r>
          </a:p>
        </p:txBody>
      </p:sp>
      <p:cxnSp>
        <p:nvCxnSpPr>
          <p:cNvPr id="10" name="Straight Arrow Connector 9">
            <a:extLst>
              <a:ext uri="{FF2B5EF4-FFF2-40B4-BE49-F238E27FC236}">
                <a16:creationId xmlns:a16="http://schemas.microsoft.com/office/drawing/2014/main" id="{04A58A32-B9A9-D01F-3D84-3F2CE8692CF2}"/>
              </a:ext>
            </a:extLst>
          </p:cNvPr>
          <p:cNvCxnSpPr>
            <a:cxnSpLocks/>
          </p:cNvCxnSpPr>
          <p:nvPr/>
        </p:nvCxnSpPr>
        <p:spPr>
          <a:xfrm>
            <a:off x="115054" y="777904"/>
            <a:ext cx="1097458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5281C56-C214-675F-E4AC-9CDD5BB86296}"/>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32F6AB01-56EF-0AFF-FC52-F202514DC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408" y="1449233"/>
            <a:ext cx="5239089" cy="4937034"/>
          </a:xfrm>
          <a:prstGeom prst="rect">
            <a:avLst/>
          </a:prstGeom>
          <a:effectLst>
            <a:outerShdw blurRad="63500" dist="63500" dir="2700000" algn="tl" rotWithShape="0">
              <a:prstClr val="black">
                <a:alpha val="40000"/>
              </a:prstClr>
            </a:outerShdw>
          </a:effectLst>
        </p:spPr>
      </p:pic>
      <p:cxnSp>
        <p:nvCxnSpPr>
          <p:cNvPr id="15" name="Straight Connector 14">
            <a:extLst>
              <a:ext uri="{FF2B5EF4-FFF2-40B4-BE49-F238E27FC236}">
                <a16:creationId xmlns:a16="http://schemas.microsoft.com/office/drawing/2014/main" id="{4D737718-5C26-9CC1-7703-6281D212B1A2}"/>
              </a:ext>
            </a:extLst>
          </p:cNvPr>
          <p:cNvCxnSpPr>
            <a:cxnSpLocks/>
          </p:cNvCxnSpPr>
          <p:nvPr/>
        </p:nvCxnSpPr>
        <p:spPr>
          <a:xfrm>
            <a:off x="482600" y="2936240"/>
            <a:ext cx="5405120" cy="0"/>
          </a:xfrm>
          <a:prstGeom prst="line">
            <a:avLst/>
          </a:prstGeom>
          <a:ln w="38100" cap="rnd">
            <a:solidFill>
              <a:schemeClr val="bg1"/>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363C68-D725-45CD-A358-4F4FF36BD940}"/>
              </a:ext>
            </a:extLst>
          </p:cNvPr>
          <p:cNvSpPr txBox="1"/>
          <p:nvPr/>
        </p:nvSpPr>
        <p:spPr>
          <a:xfrm>
            <a:off x="3192337" y="2302863"/>
            <a:ext cx="434734" cy="584775"/>
          </a:xfrm>
          <a:prstGeom prst="rect">
            <a:avLst/>
          </a:prstGeom>
          <a:noFill/>
        </p:spPr>
        <p:txBody>
          <a:bodyPr wrap="none" rtlCol="0">
            <a:spAutoFit/>
          </a:bodyPr>
          <a:lstStyle/>
          <a:p>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a:t>
            </a:r>
          </a:p>
        </p:txBody>
      </p:sp>
      <p:cxnSp>
        <p:nvCxnSpPr>
          <p:cNvPr id="18" name="Straight Connector 17">
            <a:extLst>
              <a:ext uri="{FF2B5EF4-FFF2-40B4-BE49-F238E27FC236}">
                <a16:creationId xmlns:a16="http://schemas.microsoft.com/office/drawing/2014/main" id="{1AA8DAAE-6E47-7141-2503-F39EAA82BCC2}"/>
              </a:ext>
            </a:extLst>
          </p:cNvPr>
          <p:cNvCxnSpPr>
            <a:cxnSpLocks/>
          </p:cNvCxnSpPr>
          <p:nvPr/>
        </p:nvCxnSpPr>
        <p:spPr>
          <a:xfrm flipV="1">
            <a:off x="6146800" y="3317240"/>
            <a:ext cx="0" cy="1320800"/>
          </a:xfrm>
          <a:prstGeom prst="line">
            <a:avLst/>
          </a:prstGeom>
          <a:ln w="38100" cap="rnd">
            <a:solidFill>
              <a:schemeClr val="bg1"/>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9071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31CAF-55B0-3272-DF21-1D47B642ED72}"/>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D0317C0D-AA9B-CC62-BEFA-040F39BE270C}"/>
              </a:ext>
            </a:extLst>
          </p:cNvPr>
          <p:cNvSpPr txBox="1"/>
          <p:nvPr/>
        </p:nvSpPr>
        <p:spPr>
          <a:xfrm>
            <a:off x="-132081" y="760935"/>
            <a:ext cx="12324071" cy="629920"/>
          </a:xfrm>
          <a:prstGeom prst="rect">
            <a:avLst/>
          </a:prstGeom>
          <a:effectLst>
            <a:outerShdw blurRad="63500" dist="63500" dir="2700000" algn="tl" rotWithShape="0">
              <a:prstClr val="black">
                <a:alpha val="40000"/>
              </a:prstClr>
            </a:outerShdw>
          </a:effectLst>
        </p:spPr>
        <p:txBody>
          <a:bodyPr vert="horz" lIns="228600" tIns="228600" rIns="2286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spcBef>
                <a:spcPct val="0"/>
              </a:spcBef>
              <a:spcAft>
                <a:spcPts val="600"/>
              </a:spcAft>
            </a:pPr>
            <a:r>
              <a:rPr lang="en-US" sz="2800" spc="-150" dirty="0">
                <a:solidFill>
                  <a:schemeClr val="bg1"/>
                </a:solidFill>
                <a:latin typeface="Franklin Gothic Book" panose="020B0503020102020204" pitchFamily="34" charset="0"/>
                <a:ea typeface="+mj-ea"/>
                <a:cs typeface="+mj-cs"/>
              </a:rPr>
              <a:t>Flow Rates and Pressure Loss</a:t>
            </a:r>
          </a:p>
        </p:txBody>
      </p:sp>
      <p:pic>
        <p:nvPicPr>
          <p:cNvPr id="9" name="Picture 8">
            <a:extLst>
              <a:ext uri="{FF2B5EF4-FFF2-40B4-BE49-F238E27FC236}">
                <a16:creationId xmlns:a16="http://schemas.microsoft.com/office/drawing/2014/main" id="{82A4FF08-642F-98C6-2FD3-198C9DB05F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233674" y="1390855"/>
            <a:ext cx="11592560" cy="963701"/>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3A967B97-C1C7-DCCC-B6D1-76424773ACA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078" t="9892" r="3553" b="1917"/>
          <a:stretch>
            <a:fillRect/>
          </a:stretch>
        </p:blipFill>
        <p:spPr>
          <a:xfrm>
            <a:off x="1849119" y="2506356"/>
            <a:ext cx="7658956" cy="4361745"/>
          </a:xfrm>
          <a:prstGeom prst="rect">
            <a:avLst/>
          </a:prstGeom>
          <a:effectLst>
            <a:outerShdw blurRad="63500" dist="63500" dir="2700000" algn="tl" rotWithShape="0">
              <a:prstClr val="black">
                <a:alpha val="40000"/>
              </a:prstClr>
            </a:outerShdw>
          </a:effectLst>
        </p:spPr>
      </p:pic>
      <p:sp>
        <p:nvSpPr>
          <p:cNvPr id="5" name="Title 1">
            <a:extLst>
              <a:ext uri="{FF2B5EF4-FFF2-40B4-BE49-F238E27FC236}">
                <a16:creationId xmlns:a16="http://schemas.microsoft.com/office/drawing/2014/main" id="{C4CC594C-1E05-5E4C-93AA-B86DAB98DC4D}"/>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NCC199CDV PRO SERIES</a:t>
            </a:r>
          </a:p>
        </p:txBody>
      </p:sp>
      <p:cxnSp>
        <p:nvCxnSpPr>
          <p:cNvPr id="6" name="Straight Arrow Connector 5">
            <a:extLst>
              <a:ext uri="{FF2B5EF4-FFF2-40B4-BE49-F238E27FC236}">
                <a16:creationId xmlns:a16="http://schemas.microsoft.com/office/drawing/2014/main" id="{E60BE659-A641-F25C-7782-588133271033}"/>
              </a:ext>
            </a:extLst>
          </p:cNvPr>
          <p:cNvCxnSpPr>
            <a:cxnSpLocks/>
          </p:cNvCxnSpPr>
          <p:nvPr/>
        </p:nvCxnSpPr>
        <p:spPr>
          <a:xfrm>
            <a:off x="115054" y="777904"/>
            <a:ext cx="775386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6C476CB-D3C0-55F5-6503-7D8EAA62DB5D}"/>
              </a:ext>
            </a:extLst>
          </p:cNvPr>
          <p:cNvPicPr>
            <a:picLocks noChangeAspect="1"/>
          </p:cNvPicPr>
          <p:nvPr/>
        </p:nvPicPr>
        <p:blipFill>
          <a:blip r:embed="rId7">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434168060"/>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2C7007-7F40-DB21-2A5C-353B379D3EBA}"/>
              </a:ext>
            </a:extLst>
          </p:cNvPr>
          <p:cNvSpPr txBox="1"/>
          <p:nvPr/>
        </p:nvSpPr>
        <p:spPr>
          <a:xfrm>
            <a:off x="623911" y="826576"/>
            <a:ext cx="480687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rPr>
              <a:t>www.noritz.com/commercial-sizing-calculator/</a:t>
            </a:r>
          </a:p>
        </p:txBody>
      </p:sp>
      <p:pic>
        <p:nvPicPr>
          <p:cNvPr id="3" name="Picture 2">
            <a:extLst>
              <a:ext uri="{FF2B5EF4-FFF2-40B4-BE49-F238E27FC236}">
                <a16:creationId xmlns:a16="http://schemas.microsoft.com/office/drawing/2014/main" id="{986E7D20-F6CF-5E06-81D0-60B314EEA100}"/>
              </a:ext>
            </a:extLst>
          </p:cNvPr>
          <p:cNvPicPr>
            <a:picLocks noGrp="1" noRot="1" noChangeAspect="1" noMove="1" noResize="1" noEditPoints="1" noAdjustHandles="1" noChangeArrowheads="1" noChangeShapeType="1" noCrop="1"/>
          </p:cNvPicPr>
          <p:nvPr/>
        </p:nvPicPr>
        <p:blipFill>
          <a:blip r:embed="rId2"/>
          <a:stretch>
            <a:fillRect/>
          </a:stretch>
        </p:blipFill>
        <p:spPr>
          <a:xfrm>
            <a:off x="293585" y="1212094"/>
            <a:ext cx="5467527" cy="2585329"/>
          </a:xfrm>
          <a:prstGeom prst="rect">
            <a:avLst/>
          </a:prstGeom>
          <a:effectLst>
            <a:outerShdw blurRad="63500" dist="63500" algn="l" rotWithShape="0">
              <a:prstClr val="black">
                <a:alpha val="40000"/>
              </a:prstClr>
            </a:outerShdw>
          </a:effectLst>
        </p:spPr>
      </p:pic>
      <p:pic>
        <p:nvPicPr>
          <p:cNvPr id="12" name="Picture 11">
            <a:extLst>
              <a:ext uri="{FF2B5EF4-FFF2-40B4-BE49-F238E27FC236}">
                <a16:creationId xmlns:a16="http://schemas.microsoft.com/office/drawing/2014/main" id="{32924B81-9E96-42F4-D97A-6DDC212F1568}"/>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A3D99497-4DF1-67A8-D27C-907C0ADE5484}"/>
              </a:ext>
            </a:extLst>
          </p:cNvPr>
          <p:cNvPicPr>
            <a:picLocks noGrp="1" noRot="1" noChangeAspect="1" noMove="1" noResize="1" noEditPoints="1" noAdjustHandles="1" noChangeArrowheads="1" noChangeShapeType="1" noCrop="1"/>
          </p:cNvPicPr>
          <p:nvPr/>
        </p:nvPicPr>
        <p:blipFill>
          <a:blip r:embed="rId4"/>
          <a:stretch>
            <a:fillRect/>
          </a:stretch>
        </p:blipFill>
        <p:spPr>
          <a:xfrm>
            <a:off x="293584" y="3797423"/>
            <a:ext cx="5467527" cy="2457038"/>
          </a:xfrm>
          <a:prstGeom prst="rect">
            <a:avLst/>
          </a:prstGeom>
          <a:effectLst>
            <a:outerShdw blurRad="63500" dist="63500" dir="2700000" algn="tl" rotWithShape="0">
              <a:prstClr val="black">
                <a:alpha val="40000"/>
              </a:prstClr>
            </a:outerShdw>
          </a:effectLst>
        </p:spPr>
      </p:pic>
      <p:pic>
        <p:nvPicPr>
          <p:cNvPr id="15" name="Picture 14">
            <a:extLst>
              <a:ext uri="{FF2B5EF4-FFF2-40B4-BE49-F238E27FC236}">
                <a16:creationId xmlns:a16="http://schemas.microsoft.com/office/drawing/2014/main" id="{E287DD7D-6ED7-989E-FEB3-6257B7759F87}"/>
              </a:ext>
            </a:extLst>
          </p:cNvPr>
          <p:cNvPicPr>
            <a:picLocks noGrp="1" noRot="1" noChangeAspect="1" noMove="1" noResize="1" noEditPoints="1" noAdjustHandles="1" noChangeArrowheads="1" noChangeShapeType="1" noCrop="1"/>
          </p:cNvPicPr>
          <p:nvPr/>
        </p:nvPicPr>
        <p:blipFill>
          <a:blip r:embed="rId5"/>
          <a:stretch>
            <a:fillRect/>
          </a:stretch>
        </p:blipFill>
        <p:spPr>
          <a:xfrm>
            <a:off x="6289040" y="1212094"/>
            <a:ext cx="5227320" cy="2615339"/>
          </a:xfrm>
          <a:prstGeom prst="rect">
            <a:avLst/>
          </a:prstGeom>
          <a:effectLst>
            <a:outerShdw blurRad="63500" dist="63500" algn="l" rotWithShape="0">
              <a:prstClr val="black">
                <a:alpha val="40000"/>
              </a:prstClr>
            </a:outerShdw>
          </a:effectLst>
        </p:spPr>
      </p:pic>
      <p:pic>
        <p:nvPicPr>
          <p:cNvPr id="17" name="Picture 16">
            <a:extLst>
              <a:ext uri="{FF2B5EF4-FFF2-40B4-BE49-F238E27FC236}">
                <a16:creationId xmlns:a16="http://schemas.microsoft.com/office/drawing/2014/main" id="{ED817119-723F-E4F3-D517-3030C1289B74}"/>
              </a:ext>
            </a:extLst>
          </p:cNvPr>
          <p:cNvPicPr>
            <a:picLocks noGrp="1" noRot="1" noChangeAspect="1" noMove="1" noResize="1" noEditPoints="1" noAdjustHandles="1" noChangeArrowheads="1" noChangeShapeType="1" noCrop="1"/>
          </p:cNvPicPr>
          <p:nvPr/>
        </p:nvPicPr>
        <p:blipFill>
          <a:blip r:embed="rId6"/>
          <a:stretch>
            <a:fillRect/>
          </a:stretch>
        </p:blipFill>
        <p:spPr>
          <a:xfrm>
            <a:off x="6289038" y="3827432"/>
            <a:ext cx="5227319" cy="2584975"/>
          </a:xfrm>
          <a:prstGeom prst="rect">
            <a:avLst/>
          </a:prstGeom>
          <a:effectLst>
            <a:outerShdw blurRad="63500" dist="63500" dir="2700000" algn="tl" rotWithShape="0">
              <a:prstClr val="black">
                <a:alpha val="40000"/>
              </a:prstClr>
            </a:outerShdw>
          </a:effectLst>
        </p:spPr>
      </p:pic>
      <p:cxnSp>
        <p:nvCxnSpPr>
          <p:cNvPr id="18" name="Straight Arrow Connector 17">
            <a:extLst>
              <a:ext uri="{FF2B5EF4-FFF2-40B4-BE49-F238E27FC236}">
                <a16:creationId xmlns:a16="http://schemas.microsoft.com/office/drawing/2014/main" id="{A9A6E59C-1FFA-8F8A-925A-92C74B0CD7B6}"/>
              </a:ext>
            </a:extLst>
          </p:cNvPr>
          <p:cNvCxnSpPr>
            <a:cxnSpLocks/>
          </p:cNvCxnSpPr>
          <p:nvPr/>
        </p:nvCxnSpPr>
        <p:spPr>
          <a:xfrm>
            <a:off x="115443" y="776861"/>
            <a:ext cx="703391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92BC28EB-3E8B-2C45-0463-9685452BA25E}"/>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NORITZ ONLINE SIZING</a:t>
            </a:r>
          </a:p>
        </p:txBody>
      </p:sp>
    </p:spTree>
    <p:extLst>
      <p:ext uri="{BB962C8B-B14F-4D97-AF65-F5344CB8AC3E}">
        <p14:creationId xmlns:p14="http://schemas.microsoft.com/office/powerpoint/2010/main" val="1421962320"/>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A70A09-9B0F-0A5E-E65A-8AD672076247}"/>
              </a:ext>
            </a:extLst>
          </p:cNvPr>
          <p:cNvSpPr txBox="1">
            <a:spLocks/>
          </p:cNvSpPr>
          <p:nvPr/>
        </p:nvSpPr>
        <p:spPr>
          <a:xfrm>
            <a:off x="531772" y="1757117"/>
            <a:ext cx="4058157" cy="692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Calibri Light"/>
              </a:rPr>
              <a:t>What Is A FIOP?</a:t>
            </a:r>
          </a:p>
        </p:txBody>
      </p:sp>
      <p:sp>
        <p:nvSpPr>
          <p:cNvPr id="5" name="TextBox 4">
            <a:extLst>
              <a:ext uri="{FF2B5EF4-FFF2-40B4-BE49-F238E27FC236}">
                <a16:creationId xmlns:a16="http://schemas.microsoft.com/office/drawing/2014/main" id="{58C229F6-4186-F7EB-0966-33FA5658B479}"/>
              </a:ext>
            </a:extLst>
          </p:cNvPr>
          <p:cNvSpPr txBox="1"/>
          <p:nvPr/>
        </p:nvSpPr>
        <p:spPr>
          <a:xfrm>
            <a:off x="205579" y="2449195"/>
            <a:ext cx="4316555" cy="3231654"/>
          </a:xfrm>
          <a:prstGeom prst="rect">
            <a:avLst/>
          </a:prstGeom>
          <a:noFill/>
        </p:spPr>
        <p:txBody>
          <a:bodyPr wrap="square" lIns="91440" tIns="45720" rIns="91440" bIns="4572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a:rPr>
              <a:t>Factory Installed Options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a:rPr>
              <a:t>If a standard offering doesn't fit the needs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a:rPr>
              <a:t>Allows for the most complete solution from the factory</a:t>
            </a:r>
          </a:p>
        </p:txBody>
      </p:sp>
      <p:pic>
        <p:nvPicPr>
          <p:cNvPr id="7" name="Picture 6" descr="A screenshot of a computer&#10;&#10;Description automatically generated">
            <a:extLst>
              <a:ext uri="{FF2B5EF4-FFF2-40B4-BE49-F238E27FC236}">
                <a16:creationId xmlns:a16="http://schemas.microsoft.com/office/drawing/2014/main" id="{1FD41239-4A1F-D113-3161-91FC59D7A9EF}"/>
              </a:ext>
            </a:extLst>
          </p:cNvPr>
          <p:cNvPicPr>
            <a:picLocks noChangeAspect="1"/>
          </p:cNvPicPr>
          <p:nvPr/>
        </p:nvPicPr>
        <p:blipFill>
          <a:blip r:embed="rId2"/>
          <a:stretch>
            <a:fillRect/>
          </a:stretch>
        </p:blipFill>
        <p:spPr>
          <a:xfrm>
            <a:off x="4908221" y="1128221"/>
            <a:ext cx="6397953" cy="5534417"/>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42AD5D58-62E8-A784-4EE9-9C44F8145CAD}"/>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6BCEBDE9-8B43-513F-2F99-54EF1E07ACC3}"/>
              </a:ext>
            </a:extLst>
          </p:cNvPr>
          <p:cNvCxnSpPr>
            <a:cxnSpLocks/>
          </p:cNvCxnSpPr>
          <p:nvPr/>
        </p:nvCxnSpPr>
        <p:spPr>
          <a:xfrm>
            <a:off x="115443" y="776861"/>
            <a:ext cx="10117769"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BA7980F-21C2-01EC-54AA-D42C454E982E}"/>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TTS ONLY SIZING – FRG WEBSITE</a:t>
            </a:r>
          </a:p>
        </p:txBody>
      </p:sp>
    </p:spTree>
    <p:extLst>
      <p:ext uri="{BB962C8B-B14F-4D97-AF65-F5344CB8AC3E}">
        <p14:creationId xmlns:p14="http://schemas.microsoft.com/office/powerpoint/2010/main" val="202757532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CEEA6C1-6243-F7DB-7550-2DB753C72EE8}"/>
              </a:ext>
            </a:extLst>
          </p:cNvPr>
          <p:cNvPicPr>
            <a:picLocks noChangeAspect="1"/>
          </p:cNvPicPr>
          <p:nvPr/>
        </p:nvPicPr>
        <p:blipFill>
          <a:blip r:embed="rId2"/>
          <a:stretch>
            <a:fillRect/>
          </a:stretch>
        </p:blipFill>
        <p:spPr>
          <a:xfrm>
            <a:off x="2453639" y="939523"/>
            <a:ext cx="8717233" cy="5825927"/>
          </a:xfrm>
          <a:prstGeom prst="rect">
            <a:avLst/>
          </a:prstGeom>
          <a:effectLst>
            <a:outerShdw blurRad="63500" dist="63500" dir="2700000" algn="tl" rotWithShape="0">
              <a:prstClr val="black">
                <a:alpha val="40000"/>
              </a:prstClr>
            </a:outerShdw>
          </a:effectLst>
        </p:spPr>
      </p:pic>
      <p:sp>
        <p:nvSpPr>
          <p:cNvPr id="16" name="Rectangle: Rounded Corners 15">
            <a:extLst>
              <a:ext uri="{FF2B5EF4-FFF2-40B4-BE49-F238E27FC236}">
                <a16:creationId xmlns:a16="http://schemas.microsoft.com/office/drawing/2014/main" id="{774BFC48-71C3-4EBA-7050-DFB685D1E305}"/>
              </a:ext>
            </a:extLst>
          </p:cNvPr>
          <p:cNvSpPr/>
          <p:nvPr/>
        </p:nvSpPr>
        <p:spPr>
          <a:xfrm>
            <a:off x="1112520" y="1798320"/>
            <a:ext cx="5128236" cy="1077218"/>
          </a:xfrm>
          <a:prstGeom prst="roundRect">
            <a:avLst>
              <a:gd name="adj" fmla="val 5283"/>
            </a:avLst>
          </a:prstGeom>
          <a:solidFill>
            <a:schemeClr val="bg1">
              <a:lumMod val="85000"/>
            </a:schemeClr>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5E335B1-0D36-FE91-4239-AEECA6CA3B97}"/>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3E6E3E1D-880D-1800-C3C2-F3A6C14E31A1}"/>
              </a:ext>
            </a:extLst>
          </p:cNvPr>
          <p:cNvCxnSpPr>
            <a:cxnSpLocks/>
          </p:cNvCxnSpPr>
          <p:nvPr/>
        </p:nvCxnSpPr>
        <p:spPr>
          <a:xfrm>
            <a:off x="115443" y="776861"/>
            <a:ext cx="910983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08514A6-6576-18C8-2B18-9901B8065191}"/>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WHERE TO FIND FIOP SIZING?</a:t>
            </a:r>
          </a:p>
        </p:txBody>
      </p:sp>
      <p:sp>
        <p:nvSpPr>
          <p:cNvPr id="3" name="TextBox 2">
            <a:extLst>
              <a:ext uri="{FF2B5EF4-FFF2-40B4-BE49-F238E27FC236}">
                <a16:creationId xmlns:a16="http://schemas.microsoft.com/office/drawing/2014/main" id="{C1DAF490-060B-CFD1-7394-E69B313C37F4}"/>
              </a:ext>
            </a:extLst>
          </p:cNvPr>
          <p:cNvSpPr txBox="1"/>
          <p:nvPr/>
        </p:nvSpPr>
        <p:spPr>
          <a:xfrm>
            <a:off x="1160756" y="1727795"/>
            <a:ext cx="5080000" cy="1077218"/>
          </a:xfrm>
          <a:prstGeom prst="rect">
            <a:avLst/>
          </a:prstGeom>
          <a:noFill/>
        </p:spPr>
        <p:txBody>
          <a:bodyPr wrap="square" lIns="91440" tIns="45720" rIns="91440" bIns="45720" anchor="t">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effectLst/>
                <a:uLnTx/>
                <a:uFillTx/>
                <a:latin typeface="Franklin Gothic Medium" panose="020B0603020102020204" pitchFamily="34" charset="0"/>
                <a:cs typeface="Arial"/>
              </a:rPr>
              <a:t>www.webfrg.com/tts </a:t>
            </a:r>
          </a:p>
          <a:p>
            <a:pPr marR="0" lvl="0" algn="l" defTabSz="4572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effectLst/>
                <a:uLnTx/>
                <a:uFillTx/>
                <a:latin typeface="Franklin Gothic Medium" panose="020B0603020102020204" pitchFamily="34" charset="0"/>
                <a:cs typeface="Arial"/>
              </a:rPr>
              <a:t>Get a TTS FIOP Quote </a:t>
            </a:r>
          </a:p>
        </p:txBody>
      </p:sp>
      <p:sp>
        <p:nvSpPr>
          <p:cNvPr id="13" name="Rectangle: Rounded Corners 12">
            <a:extLst>
              <a:ext uri="{FF2B5EF4-FFF2-40B4-BE49-F238E27FC236}">
                <a16:creationId xmlns:a16="http://schemas.microsoft.com/office/drawing/2014/main" id="{64B0A299-A487-4911-681C-270FC2F87543}"/>
              </a:ext>
            </a:extLst>
          </p:cNvPr>
          <p:cNvSpPr/>
          <p:nvPr/>
        </p:nvSpPr>
        <p:spPr>
          <a:xfrm>
            <a:off x="9291320" y="1658343"/>
            <a:ext cx="1828752" cy="592097"/>
          </a:xfrm>
          <a:prstGeom prst="roundRect">
            <a:avLst/>
          </a:prstGeom>
          <a:noFill/>
          <a:ln w="38100">
            <a:solidFill>
              <a:srgbClr val="ED1C2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99AC21CD-A665-A78F-853A-76737C09DEAD}"/>
              </a:ext>
            </a:extLst>
          </p:cNvPr>
          <p:cNvCxnSpPr>
            <a:stCxn id="3" idx="3"/>
          </p:cNvCxnSpPr>
          <p:nvPr/>
        </p:nvCxnSpPr>
        <p:spPr>
          <a:xfrm flipV="1">
            <a:off x="6240756" y="1965960"/>
            <a:ext cx="2913404" cy="300444"/>
          </a:xfrm>
          <a:prstGeom prst="straightConnector1">
            <a:avLst/>
          </a:prstGeom>
          <a:ln w="38100">
            <a:solidFill>
              <a:srgbClr val="ED1C2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59778"/>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A966D43-3366-52CA-941B-D462AFE7DA35}"/>
              </a:ext>
            </a:extLst>
          </p:cNvPr>
          <p:cNvSpPr txBox="1"/>
          <p:nvPr/>
        </p:nvSpPr>
        <p:spPr>
          <a:xfrm>
            <a:off x="1771205" y="4339560"/>
            <a:ext cx="8996947" cy="1661993"/>
          </a:xfrm>
          <a:prstGeom prst="rect">
            <a:avLst/>
          </a:prstGeom>
          <a:noFill/>
        </p:spPr>
        <p:txBody>
          <a:bodyPr wrap="square" lIns="91440" tIns="45720" rIns="91440" bIns="45720" anchor="t">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a:rPr>
              <a:t>Choose your application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a:rPr>
              <a:t>By choosing you application you will see the options for the most common fixtures used in that application</a:t>
            </a:r>
          </a:p>
        </p:txBody>
      </p:sp>
      <p:pic>
        <p:nvPicPr>
          <p:cNvPr id="2" name="Picture 1">
            <a:extLst>
              <a:ext uri="{FF2B5EF4-FFF2-40B4-BE49-F238E27FC236}">
                <a16:creationId xmlns:a16="http://schemas.microsoft.com/office/drawing/2014/main" id="{F440899A-8C33-27EA-2C77-74F29189DD8A}"/>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542ED3EE-5CA5-AF3D-4518-3D5E1E0D7532}"/>
              </a:ext>
            </a:extLst>
          </p:cNvPr>
          <p:cNvCxnSpPr>
            <a:cxnSpLocks/>
          </p:cNvCxnSpPr>
          <p:nvPr/>
        </p:nvCxnSpPr>
        <p:spPr>
          <a:xfrm>
            <a:off x="115443" y="776861"/>
            <a:ext cx="578243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565FE53-5560-6D17-6934-0BF7E53E5F55}"/>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USING FIOP FORM</a:t>
            </a:r>
          </a:p>
        </p:txBody>
      </p:sp>
      <p:pic>
        <p:nvPicPr>
          <p:cNvPr id="11" name="Picture 10">
            <a:extLst>
              <a:ext uri="{FF2B5EF4-FFF2-40B4-BE49-F238E27FC236}">
                <a16:creationId xmlns:a16="http://schemas.microsoft.com/office/drawing/2014/main" id="{5ACB896F-CDF3-6F06-C588-C3ECD2484084}"/>
              </a:ext>
            </a:extLst>
          </p:cNvPr>
          <p:cNvPicPr>
            <a:picLocks noChangeAspect="1"/>
          </p:cNvPicPr>
          <p:nvPr/>
        </p:nvPicPr>
        <p:blipFill>
          <a:blip r:embed="rId3"/>
          <a:stretch>
            <a:fillRect/>
          </a:stretch>
        </p:blipFill>
        <p:spPr>
          <a:xfrm>
            <a:off x="1679898" y="1203651"/>
            <a:ext cx="9179560" cy="2989023"/>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972098454"/>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31F6240-6ADC-9301-E930-C574395C246D}"/>
              </a:ext>
            </a:extLst>
          </p:cNvPr>
          <p:cNvPicPr>
            <a:picLocks noChangeAspect="1"/>
          </p:cNvPicPr>
          <p:nvPr/>
        </p:nvPicPr>
        <p:blipFill>
          <a:blip r:embed="rId2"/>
          <a:stretch>
            <a:fillRect/>
          </a:stretch>
        </p:blipFill>
        <p:spPr>
          <a:xfrm>
            <a:off x="564120" y="1300480"/>
            <a:ext cx="5255391" cy="4972326"/>
          </a:xfrm>
          <a:prstGeom prst="rect">
            <a:avLst/>
          </a:prstGeom>
          <a:effectLst>
            <a:outerShdw blurRad="63500" dist="63500" dir="2700000" algn="tl" rotWithShape="0">
              <a:prstClr val="black">
                <a:alpha val="40000"/>
              </a:prstClr>
            </a:outerShdw>
          </a:effectLst>
        </p:spPr>
      </p:pic>
      <p:sp>
        <p:nvSpPr>
          <p:cNvPr id="9" name="TextBox 8">
            <a:extLst>
              <a:ext uri="{FF2B5EF4-FFF2-40B4-BE49-F238E27FC236}">
                <a16:creationId xmlns:a16="http://schemas.microsoft.com/office/drawing/2014/main" id="{6E46AFB5-E1A3-2D3B-B042-B6A7E4C97F76}"/>
              </a:ext>
            </a:extLst>
          </p:cNvPr>
          <p:cNvSpPr txBox="1"/>
          <p:nvPr/>
        </p:nvSpPr>
        <p:spPr>
          <a:xfrm>
            <a:off x="45718" y="776861"/>
            <a:ext cx="116281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panose="020B0604020202020204"/>
              </a:rPr>
              <a:t>All </a:t>
            </a:r>
            <a:r>
              <a:rPr kumimoji="0" lang="en-US" sz="2400" b="0" i="0" u="none" strike="noStrike" kern="1200" cap="none" spc="0" normalizeH="0" baseline="0" noProof="0" dirty="0">
                <a:ln>
                  <a:noFill/>
                </a:ln>
                <a:solidFill>
                  <a:srgbClr val="ED1C24"/>
                </a:solidFill>
                <a:effectLst>
                  <a:outerShdw blurRad="63500" dist="63500" dir="2700000" algn="tl" rotWithShape="0">
                    <a:prstClr val="black">
                      <a:alpha val="40000"/>
                    </a:prstClr>
                  </a:outerShdw>
                </a:effectLst>
                <a:uLnTx/>
                <a:uFillTx/>
                <a:latin typeface="Franklin Gothic Medium" panose="020B0603020102020204" pitchFamily="34" charset="0"/>
                <a:cs typeface="Arial" panose="020B0604020202020204"/>
              </a:rPr>
              <a:t>Red Asterisk</a:t>
            </a:r>
            <a:r>
              <a:rPr lang="en-US" sz="2400" dirty="0">
                <a:solidFill>
                  <a:srgbClr val="ED1C24"/>
                </a:solidFill>
                <a:effectLst>
                  <a:outerShdw blurRad="63500" dist="63500" dir="2700000" algn="tl" rotWithShape="0">
                    <a:prstClr val="black">
                      <a:alpha val="40000"/>
                    </a:prstClr>
                  </a:outerShdw>
                </a:effectLst>
                <a:latin typeface="Franklin Gothic Medium" panose="020B0603020102020204" pitchFamily="34" charset="0"/>
                <a:cs typeface="Arial" panose="020B0604020202020204"/>
              </a:rPr>
              <a:t>* </a:t>
            </a: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panose="020B0604020202020204"/>
              </a:rPr>
              <a:t>Fields must be filled in. Enter “O” if not applicable  </a:t>
            </a:r>
          </a:p>
        </p:txBody>
      </p:sp>
      <p:pic>
        <p:nvPicPr>
          <p:cNvPr id="2" name="Picture 1">
            <a:extLst>
              <a:ext uri="{FF2B5EF4-FFF2-40B4-BE49-F238E27FC236}">
                <a16:creationId xmlns:a16="http://schemas.microsoft.com/office/drawing/2014/main" id="{3D3EACF0-4F85-A6C7-B183-60FCC9F4A640}"/>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0F753C86-B197-D1B2-2BBC-998D930F8426}"/>
              </a:ext>
            </a:extLst>
          </p:cNvPr>
          <p:cNvCxnSpPr>
            <a:cxnSpLocks/>
          </p:cNvCxnSpPr>
          <p:nvPr/>
        </p:nvCxnSpPr>
        <p:spPr>
          <a:xfrm>
            <a:off x="115443" y="776861"/>
            <a:ext cx="578243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30216B72-FDE1-359A-2376-FC490FE19211}"/>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USING FIOP FORM</a:t>
            </a:r>
          </a:p>
        </p:txBody>
      </p:sp>
      <p:pic>
        <p:nvPicPr>
          <p:cNvPr id="12" name="Picture 11">
            <a:extLst>
              <a:ext uri="{FF2B5EF4-FFF2-40B4-BE49-F238E27FC236}">
                <a16:creationId xmlns:a16="http://schemas.microsoft.com/office/drawing/2014/main" id="{E96DA5FC-DAF7-5ED5-CF2D-96ECDFC86E74}"/>
              </a:ext>
            </a:extLst>
          </p:cNvPr>
          <p:cNvPicPr>
            <a:picLocks noChangeAspect="1"/>
          </p:cNvPicPr>
          <p:nvPr/>
        </p:nvPicPr>
        <p:blipFill>
          <a:blip r:embed="rId4">
            <a:alphaModFix/>
          </a:blip>
          <a:srcRect t="1" b="1513"/>
          <a:stretch>
            <a:fillRect/>
          </a:stretch>
        </p:blipFill>
        <p:spPr>
          <a:xfrm>
            <a:off x="6310742" y="1300480"/>
            <a:ext cx="5246420" cy="4972326"/>
          </a:xfrm>
          <a:prstGeom prst="rect">
            <a:avLst/>
          </a:prstGeom>
          <a:effectLst>
            <a:outerShdw blurRad="63500" dist="63500" dir="2700000" algn="tl" rotWithShape="0">
              <a:prstClr val="black">
                <a:alpha val="40000"/>
              </a:prstClr>
            </a:outerShdw>
          </a:effectLst>
        </p:spPr>
      </p:pic>
      <p:sp>
        <p:nvSpPr>
          <p:cNvPr id="13" name="TextBox 12">
            <a:extLst>
              <a:ext uri="{FF2B5EF4-FFF2-40B4-BE49-F238E27FC236}">
                <a16:creationId xmlns:a16="http://schemas.microsoft.com/office/drawing/2014/main" id="{A26BE2F1-2EA5-BC9F-6D1A-C82B78BCC34F}"/>
              </a:ext>
            </a:extLst>
          </p:cNvPr>
          <p:cNvSpPr txBox="1"/>
          <p:nvPr/>
        </p:nvSpPr>
        <p:spPr>
          <a:xfrm>
            <a:off x="2202799" y="6272806"/>
            <a:ext cx="2297424" cy="369332"/>
          </a:xfrm>
          <a:prstGeom prst="rect">
            <a:avLst/>
          </a:prstGeom>
          <a:noFill/>
        </p:spPr>
        <p:txBody>
          <a:bodyPr wrap="none" rtlCol="0">
            <a:spAutoFit/>
          </a:bodyPr>
          <a:lstStyle/>
          <a:p>
            <a:r>
              <a:rPr lang="en-US" b="0" i="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Multi-Family Example</a:t>
            </a:r>
            <a:endPar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sp>
        <p:nvSpPr>
          <p:cNvPr id="14" name="TextBox 13">
            <a:extLst>
              <a:ext uri="{FF2B5EF4-FFF2-40B4-BE49-F238E27FC236}">
                <a16:creationId xmlns:a16="http://schemas.microsoft.com/office/drawing/2014/main" id="{87F7D6DD-C37C-3407-25C2-E955571B6AD6}"/>
              </a:ext>
            </a:extLst>
          </p:cNvPr>
          <p:cNvSpPr txBox="1"/>
          <p:nvPr/>
        </p:nvSpPr>
        <p:spPr>
          <a:xfrm>
            <a:off x="7415747" y="6272806"/>
            <a:ext cx="3036409" cy="369332"/>
          </a:xfrm>
          <a:prstGeom prst="rect">
            <a:avLst/>
          </a:prstGeom>
          <a:noFill/>
        </p:spPr>
        <p:txBody>
          <a:bodyPr wrap="none" rtlCol="0">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Correctional Facility</a:t>
            </a:r>
            <a:r>
              <a:rPr lang="en-US" b="0" i="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Example</a:t>
            </a:r>
            <a:endPar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spTree>
    <p:extLst>
      <p:ext uri="{BB962C8B-B14F-4D97-AF65-F5344CB8AC3E}">
        <p14:creationId xmlns:p14="http://schemas.microsoft.com/office/powerpoint/2010/main" val="3744139104"/>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AAF010F-5D2B-7319-0700-098BC1DEFAE9}"/>
              </a:ext>
            </a:extLst>
          </p:cNvPr>
          <p:cNvSpPr txBox="1"/>
          <p:nvPr/>
        </p:nvSpPr>
        <p:spPr>
          <a:xfrm>
            <a:off x="69723" y="1861728"/>
            <a:ext cx="435073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panose="020B0604020202020204"/>
              </a:rPr>
              <a:t>Ensures the client is getting what they need</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panose="020B0604020202020204"/>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panose="020B0604020202020204"/>
              </a:rPr>
              <a:t>All while maintaining our TTS Features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panose="020B0604020202020204"/>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a:cs typeface="Calibri" panose="020F0502020204030204"/>
              </a:rPr>
              <a:t>Professionally</a:t>
            </a:r>
            <a:r>
              <a:rPr kumimoji="0" lang="en-US" sz="2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panose="020B0604020202020204"/>
              </a:rPr>
              <a:t> Crafted – Expertly installed</a:t>
            </a:r>
          </a:p>
        </p:txBody>
      </p:sp>
      <p:pic>
        <p:nvPicPr>
          <p:cNvPr id="2" name="Picture 1">
            <a:extLst>
              <a:ext uri="{FF2B5EF4-FFF2-40B4-BE49-F238E27FC236}">
                <a16:creationId xmlns:a16="http://schemas.microsoft.com/office/drawing/2014/main" id="{38FBB391-D120-C1E6-F7B6-9AF2861692AA}"/>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pic>
        <p:nvPicPr>
          <p:cNvPr id="4" name="Picture 3">
            <a:extLst>
              <a:ext uri="{FF2B5EF4-FFF2-40B4-BE49-F238E27FC236}">
                <a16:creationId xmlns:a16="http://schemas.microsoft.com/office/drawing/2014/main" id="{9A83CE80-A957-0520-423E-19D55ABA7053}"/>
              </a:ext>
            </a:extLst>
          </p:cNvPr>
          <p:cNvPicPr>
            <a:picLocks noChangeAspect="1"/>
          </p:cNvPicPr>
          <p:nvPr/>
        </p:nvPicPr>
        <p:blipFill>
          <a:blip r:embed="rId3"/>
          <a:srcRect b="39407"/>
          <a:stretch>
            <a:fillRect/>
          </a:stretch>
        </p:blipFill>
        <p:spPr>
          <a:xfrm>
            <a:off x="4540519" y="1553723"/>
            <a:ext cx="7389845" cy="4155440"/>
          </a:xfrm>
          <a:prstGeom prst="rect">
            <a:avLst/>
          </a:prstGeom>
          <a:effectLst>
            <a:outerShdw blurRad="63500" dist="635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B388B738-DE96-22BD-56A2-AF1A1530B52A}"/>
              </a:ext>
            </a:extLst>
          </p:cNvPr>
          <p:cNvCxnSpPr>
            <a:cxnSpLocks/>
          </p:cNvCxnSpPr>
          <p:nvPr/>
        </p:nvCxnSpPr>
        <p:spPr>
          <a:xfrm>
            <a:off x="115443" y="776861"/>
            <a:ext cx="889139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6F345B-7943-F0B9-D1B4-70832EDBB48E}"/>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WHY FILL OUT A FIOP FORM?</a:t>
            </a:r>
          </a:p>
        </p:txBody>
      </p:sp>
    </p:spTree>
    <p:extLst>
      <p:ext uri="{BB962C8B-B14F-4D97-AF65-F5344CB8AC3E}">
        <p14:creationId xmlns:p14="http://schemas.microsoft.com/office/powerpoint/2010/main" val="249170329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741E-262B-D23A-FD03-E7F5FE45A010}"/>
            </a:ext>
          </a:extLst>
        </p:cNvPr>
        <p:cNvGrpSpPr/>
        <p:nvPr/>
      </p:nvGrpSpPr>
      <p:grpSpPr>
        <a:xfrm>
          <a:off x="0" y="0"/>
          <a:ext cx="0" cy="0"/>
          <a:chOff x="0" y="0"/>
          <a:chExt cx="0" cy="0"/>
        </a:xfrm>
      </p:grpSpPr>
      <p:pic>
        <p:nvPicPr>
          <p:cNvPr id="5" name="Picture 4" descr="A red and black chart with numbers and text&#10;&#10;Description automatically generated">
            <a:extLst>
              <a:ext uri="{FF2B5EF4-FFF2-40B4-BE49-F238E27FC236}">
                <a16:creationId xmlns:a16="http://schemas.microsoft.com/office/drawing/2014/main" id="{5A25322B-93B2-7159-3445-117B889AAB6A}"/>
              </a:ext>
            </a:extLst>
          </p:cNvPr>
          <p:cNvPicPr>
            <a:picLocks noChangeAspect="1"/>
          </p:cNvPicPr>
          <p:nvPr/>
        </p:nvPicPr>
        <p:blipFill>
          <a:blip r:embed="rId2"/>
          <a:stretch>
            <a:fillRect/>
          </a:stretch>
        </p:blipFill>
        <p:spPr>
          <a:xfrm>
            <a:off x="455397" y="1088231"/>
            <a:ext cx="11281206" cy="5097700"/>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838D3E38-797D-7350-4B4C-F64CD42C7788}"/>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24F0AA51-734C-2EBA-E3C1-904590EC2AC1}"/>
              </a:ext>
            </a:extLst>
          </p:cNvPr>
          <p:cNvCxnSpPr>
            <a:cxnSpLocks/>
          </p:cNvCxnSpPr>
          <p:nvPr/>
        </p:nvCxnSpPr>
        <p:spPr>
          <a:xfrm>
            <a:off x="115443" y="776861"/>
            <a:ext cx="116211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C7C996B-0C67-7C6E-7CAD-AB49AC9A668F}"/>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EQUIPMENT SIZING – TANKLESS ONLY</a:t>
            </a:r>
          </a:p>
        </p:txBody>
      </p:sp>
    </p:spTree>
    <p:extLst>
      <p:ext uri="{BB962C8B-B14F-4D97-AF65-F5344CB8AC3E}">
        <p14:creationId xmlns:p14="http://schemas.microsoft.com/office/powerpoint/2010/main" val="853348383"/>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05672D-6AB6-4EE5-8786-991D5D186ED1}"/>
              </a:ext>
            </a:extLst>
          </p:cNvPr>
          <p:cNvSpPr txBox="1"/>
          <p:nvPr/>
        </p:nvSpPr>
        <p:spPr>
          <a:xfrm>
            <a:off x="115442" y="898734"/>
            <a:ext cx="5457317" cy="1569660"/>
          </a:xfrm>
          <a:prstGeom prst="rect">
            <a:avLst/>
          </a:prstGeom>
          <a:noFill/>
        </p:spPr>
        <p:txBody>
          <a:bodyPr wrap="square" rtlCol="0">
            <a:spAutoFit/>
          </a:bodyPr>
          <a:lstStyle/>
          <a:p>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Have a question on specs, sizing or how you can build Noritz into your next project? Talk to our commercial experts directly.</a:t>
            </a:r>
          </a:p>
        </p:txBody>
      </p:sp>
      <p:pic>
        <p:nvPicPr>
          <p:cNvPr id="3" name="Picture 2">
            <a:extLst>
              <a:ext uri="{FF2B5EF4-FFF2-40B4-BE49-F238E27FC236}">
                <a16:creationId xmlns:a16="http://schemas.microsoft.com/office/drawing/2014/main" id="{5E858752-5EFA-4A61-9E23-97870B41B331}"/>
              </a:ext>
            </a:extLst>
          </p:cNvPr>
          <p:cNvPicPr>
            <a:picLocks noChangeAspect="1"/>
          </p:cNvPicPr>
          <p:nvPr/>
        </p:nvPicPr>
        <p:blipFill>
          <a:blip r:embed="rId2"/>
          <a:stretch>
            <a:fillRect/>
          </a:stretch>
        </p:blipFill>
        <p:spPr>
          <a:xfrm>
            <a:off x="5828219" y="1039203"/>
            <a:ext cx="6116028" cy="5606775"/>
          </a:xfrm>
          <a:prstGeom prst="rect">
            <a:avLst/>
          </a:prstGeom>
          <a:effectLst>
            <a:outerShdw blurRad="63500" dist="63500" dir="2700000" algn="tl" rotWithShape="0">
              <a:prstClr val="black">
                <a:alpha val="40000"/>
              </a:prstClr>
            </a:outerShdw>
            <a:softEdge rad="12700"/>
          </a:effectLst>
        </p:spPr>
      </p:pic>
      <p:sp>
        <p:nvSpPr>
          <p:cNvPr id="11" name="TextBox 10">
            <a:extLst>
              <a:ext uri="{FF2B5EF4-FFF2-40B4-BE49-F238E27FC236}">
                <a16:creationId xmlns:a16="http://schemas.microsoft.com/office/drawing/2014/main" id="{42DE65CC-680B-4C7A-9B32-783E22312555}"/>
              </a:ext>
            </a:extLst>
          </p:cNvPr>
          <p:cNvSpPr txBox="1"/>
          <p:nvPr/>
        </p:nvSpPr>
        <p:spPr>
          <a:xfrm>
            <a:off x="115442" y="2347925"/>
            <a:ext cx="5056299" cy="584775"/>
          </a:xfrm>
          <a:prstGeom prst="rect">
            <a:avLst/>
          </a:prstGeom>
          <a:noFill/>
        </p:spPr>
        <p:txBody>
          <a:bodyPr wrap="square" rtlCol="0">
            <a:spAutoFit/>
          </a:bodyPr>
          <a:lstStyle/>
          <a:p>
            <a:r>
              <a:rPr lang="en-US" sz="3200" b="1" u="sng" dirty="0">
                <a:solidFill>
                  <a:schemeClr val="accent1"/>
                </a:solidFill>
                <a:effectLst>
                  <a:outerShdw blurRad="63500" dist="63500" dir="2700000" algn="tl" rotWithShape="0">
                    <a:prstClr val="black">
                      <a:alpha val="40000"/>
                    </a:prstClr>
                  </a:outerShdw>
                </a:effectLst>
                <a:latin typeface="Franklin Gothic Medium" panose="020B0603020102020204" pitchFamily="34" charset="0"/>
              </a:rPr>
              <a:t>commercial@noritz.com</a:t>
            </a:r>
          </a:p>
        </p:txBody>
      </p:sp>
      <p:sp>
        <p:nvSpPr>
          <p:cNvPr id="12" name="TextBox 11">
            <a:extLst>
              <a:ext uri="{FF2B5EF4-FFF2-40B4-BE49-F238E27FC236}">
                <a16:creationId xmlns:a16="http://schemas.microsoft.com/office/drawing/2014/main" id="{1D278DA3-2FC2-4676-8C46-F57CFF456FB1}"/>
              </a:ext>
            </a:extLst>
          </p:cNvPr>
          <p:cNvSpPr txBox="1"/>
          <p:nvPr/>
        </p:nvSpPr>
        <p:spPr>
          <a:xfrm>
            <a:off x="115442" y="3010716"/>
            <a:ext cx="5939918" cy="1200329"/>
          </a:xfrm>
          <a:prstGeom prst="rect">
            <a:avLst/>
          </a:prstGeom>
          <a:noFill/>
        </p:spPr>
        <p:txBody>
          <a:bodyPr wrap="square" rtlCol="0">
            <a:spAutoFit/>
          </a:bodyPr>
          <a:lstStyle/>
          <a:p>
            <a:r>
              <a:rPr lang="en-US" sz="19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Case Studies, Resources, Technical Documents, Sizing Calculator:</a:t>
            </a:r>
          </a:p>
          <a:p>
            <a:r>
              <a:rPr lang="en-US" sz="3400" b="1" u="sng"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hlinkClick r:id="rId3">
                  <a:extLst>
                    <a:ext uri="{A12FA001-AC4F-418D-AE19-62706E023703}">
                      <ahyp:hlinkClr xmlns:ahyp="http://schemas.microsoft.com/office/drawing/2018/hyperlinkcolor" val="tx"/>
                    </a:ext>
                  </a:extLst>
                </a:hlinkClick>
              </a:rPr>
              <a:t>www.noritz.com/commercial</a:t>
            </a:r>
            <a:endParaRPr lang="en-US" sz="3400" b="1" u="sng"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endParaRPr>
          </a:p>
        </p:txBody>
      </p:sp>
      <p:pic>
        <p:nvPicPr>
          <p:cNvPr id="4" name="Picture 3">
            <a:extLst>
              <a:ext uri="{FF2B5EF4-FFF2-40B4-BE49-F238E27FC236}">
                <a16:creationId xmlns:a16="http://schemas.microsoft.com/office/drawing/2014/main" id="{CE7FBBDA-5CC4-A40F-8330-937051FD349C}"/>
              </a:ext>
            </a:extLst>
          </p:cNvPr>
          <p:cNvPicPr>
            <a:picLocks noChangeAspect="1"/>
          </p:cNvPicPr>
          <p:nvPr/>
        </p:nvPicPr>
        <p:blipFill>
          <a:blip r:embed="rId4"/>
          <a:stretch>
            <a:fillRect/>
          </a:stretch>
        </p:blipFill>
        <p:spPr>
          <a:xfrm>
            <a:off x="309578" y="4550194"/>
            <a:ext cx="1476375" cy="1476375"/>
          </a:xfrm>
          <a:prstGeom prst="rect">
            <a:avLst/>
          </a:prstGeom>
          <a:effectLst>
            <a:outerShdw blurRad="63500" dist="63500" dir="2700000" algn="tl" rotWithShape="0">
              <a:prstClr val="black">
                <a:alpha val="40000"/>
              </a:prstClr>
            </a:outerShdw>
          </a:effectLst>
        </p:spPr>
      </p:pic>
      <p:sp>
        <p:nvSpPr>
          <p:cNvPr id="5" name="TextBox 4">
            <a:extLst>
              <a:ext uri="{FF2B5EF4-FFF2-40B4-BE49-F238E27FC236}">
                <a16:creationId xmlns:a16="http://schemas.microsoft.com/office/drawing/2014/main" id="{7E4627BC-D16C-73DA-E150-B3154F1CD174}"/>
              </a:ext>
            </a:extLst>
          </p:cNvPr>
          <p:cNvSpPr txBox="1"/>
          <p:nvPr/>
        </p:nvSpPr>
        <p:spPr>
          <a:xfrm>
            <a:off x="1980493" y="4811327"/>
            <a:ext cx="371999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a:cs typeface="Calibri"/>
              </a:rPr>
              <a:t>Juan Rivera</a:t>
            </a:r>
          </a:p>
          <a:p>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ea typeface="Calibri"/>
                <a:cs typeface="Calibri"/>
              </a:rPr>
              <a:t>Commercial Application Engineer</a:t>
            </a:r>
          </a:p>
          <a:p>
            <a:r>
              <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ea typeface="Calibri"/>
                <a:cs typeface="Calibri"/>
              </a:rPr>
              <a:t>Jrivera@noritz.com</a:t>
            </a:r>
          </a:p>
        </p:txBody>
      </p:sp>
      <p:cxnSp>
        <p:nvCxnSpPr>
          <p:cNvPr id="13" name="Straight Arrow Connector 12">
            <a:extLst>
              <a:ext uri="{FF2B5EF4-FFF2-40B4-BE49-F238E27FC236}">
                <a16:creationId xmlns:a16="http://schemas.microsoft.com/office/drawing/2014/main" id="{A2A4F78D-4084-472E-DED0-558D129B9EF1}"/>
              </a:ext>
            </a:extLst>
          </p:cNvPr>
          <p:cNvCxnSpPr>
            <a:cxnSpLocks/>
          </p:cNvCxnSpPr>
          <p:nvPr/>
        </p:nvCxnSpPr>
        <p:spPr>
          <a:xfrm>
            <a:off x="115443" y="776861"/>
            <a:ext cx="915555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A4C886EA-D437-ACF8-D997-BC076E33E9F5}"/>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COMMERCIAL CONSULTATION</a:t>
            </a:r>
          </a:p>
        </p:txBody>
      </p:sp>
      <p:pic>
        <p:nvPicPr>
          <p:cNvPr id="16" name="Picture 15">
            <a:extLst>
              <a:ext uri="{FF2B5EF4-FFF2-40B4-BE49-F238E27FC236}">
                <a16:creationId xmlns:a16="http://schemas.microsoft.com/office/drawing/2014/main" id="{A95002AF-F6A9-93B8-BC7D-F89B33FB756C}"/>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613214588"/>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65D96B-77D7-48DF-B4A8-5625579D4016}"/>
              </a:ext>
            </a:extLst>
          </p:cNvPr>
          <p:cNvPicPr>
            <a:picLocks noChangeAspect="1"/>
          </p:cNvPicPr>
          <p:nvPr/>
        </p:nvPicPr>
        <p:blipFill>
          <a:blip r:embed="rId2">
            <a:extLst>
              <a:ext uri="{28A0092B-C50C-407E-A947-70E740481C1C}">
                <a14:useLocalDpi xmlns:a14="http://schemas.microsoft.com/office/drawing/2010/main" val="0"/>
              </a:ext>
            </a:extLst>
          </a:blip>
          <a:srcRect t="-757" b="-797"/>
          <a:stretch>
            <a:fillRect/>
          </a:stretch>
        </p:blipFill>
        <p:spPr>
          <a:xfrm>
            <a:off x="5426562" y="2716125"/>
            <a:ext cx="1868318" cy="2957727"/>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B74889C3-9154-4C0F-B27B-5ED1E2821FD9}"/>
              </a:ext>
            </a:extLst>
          </p:cNvPr>
          <p:cNvPicPr>
            <a:picLocks noChangeAspect="1"/>
          </p:cNvPicPr>
          <p:nvPr/>
        </p:nvPicPr>
        <p:blipFill>
          <a:blip r:embed="rId3">
            <a:extLst>
              <a:ext uri="{28A0092B-C50C-407E-A947-70E740481C1C}">
                <a14:useLocalDpi xmlns:a14="http://schemas.microsoft.com/office/drawing/2010/main" val="0"/>
              </a:ext>
            </a:extLst>
          </a:blip>
          <a:srcRect t="-8" b="-636"/>
          <a:stretch>
            <a:fillRect/>
          </a:stretch>
        </p:blipFill>
        <p:spPr>
          <a:xfrm>
            <a:off x="3036914" y="2732380"/>
            <a:ext cx="1820687" cy="2925215"/>
          </a:xfrm>
          <a:prstGeom prst="rect">
            <a:avLst/>
          </a:prstGeom>
          <a:effectLst>
            <a:outerShdw blurRad="63500" dist="63500" dir="2700000" algn="tl" rotWithShape="0">
              <a:prstClr val="black">
                <a:alpha val="40000"/>
              </a:prstClr>
            </a:outerShdw>
          </a:effectLst>
        </p:spPr>
      </p:pic>
      <p:pic>
        <p:nvPicPr>
          <p:cNvPr id="10" name="Picture 9">
            <a:extLst>
              <a:ext uri="{FF2B5EF4-FFF2-40B4-BE49-F238E27FC236}">
                <a16:creationId xmlns:a16="http://schemas.microsoft.com/office/drawing/2014/main" id="{6F0C5DD4-F9C6-EE8A-DB29-D392EC5EDB63}"/>
              </a:ext>
            </a:extLst>
          </p:cNvPr>
          <p:cNvPicPr>
            <a:picLocks noChangeAspect="1"/>
          </p:cNvPicPr>
          <p:nvPr/>
        </p:nvPicPr>
        <p:blipFill>
          <a:blip r:embed="rId4">
            <a:extLst>
              <a:ext uri="{28A0092B-C50C-407E-A947-70E740481C1C}">
                <a14:useLocalDpi xmlns:a14="http://schemas.microsoft.com/office/drawing/2010/main" val="0"/>
              </a:ext>
            </a:extLst>
          </a:blip>
          <a:srcRect t="32" b="32"/>
          <a:stretch/>
        </p:blipFill>
        <p:spPr>
          <a:xfrm>
            <a:off x="7614920" y="2774367"/>
            <a:ext cx="4416044" cy="2999232"/>
          </a:xfrm>
          <a:prstGeom prst="rect">
            <a:avLst/>
          </a:prstGeom>
          <a:effectLst>
            <a:outerShdw blurRad="63500" dist="63500" dir="2700000" algn="tl" rotWithShape="0">
              <a:prstClr val="black">
                <a:alpha val="40000"/>
              </a:prstClr>
            </a:outerShdw>
          </a:effectLst>
        </p:spPr>
      </p:pic>
      <p:pic>
        <p:nvPicPr>
          <p:cNvPr id="14" name="Picture 13">
            <a:extLst>
              <a:ext uri="{FF2B5EF4-FFF2-40B4-BE49-F238E27FC236}">
                <a16:creationId xmlns:a16="http://schemas.microsoft.com/office/drawing/2014/main" id="{24CEAB1A-688F-423E-E40C-EAF9988761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57996" y="256390"/>
            <a:ext cx="3140408" cy="2059701"/>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727088CB-D529-56D2-85DE-60F9F993C30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4707" t="7476" r="13175" b="6728"/>
          <a:stretch>
            <a:fillRect/>
          </a:stretch>
        </p:blipFill>
        <p:spPr>
          <a:xfrm>
            <a:off x="233681" y="2726285"/>
            <a:ext cx="2365541" cy="2814232"/>
          </a:xfrm>
          <a:prstGeom prst="rect">
            <a:avLst/>
          </a:prstGeom>
          <a:effectLst>
            <a:outerShdw blurRad="63500" dist="63500" dir="2700000" algn="tl" rotWithShape="0">
              <a:prstClr val="black">
                <a:alpha val="40000"/>
              </a:prstClr>
            </a:outerShdw>
          </a:effectLst>
        </p:spPr>
      </p:pic>
      <p:cxnSp>
        <p:nvCxnSpPr>
          <p:cNvPr id="2" name="Straight Arrow Connector 1">
            <a:extLst>
              <a:ext uri="{FF2B5EF4-FFF2-40B4-BE49-F238E27FC236}">
                <a16:creationId xmlns:a16="http://schemas.microsoft.com/office/drawing/2014/main" id="{CB904FA4-E0A0-BBAD-B07A-B95308596109}"/>
              </a:ext>
            </a:extLst>
          </p:cNvPr>
          <p:cNvCxnSpPr>
            <a:cxnSpLocks/>
          </p:cNvCxnSpPr>
          <p:nvPr/>
        </p:nvCxnSpPr>
        <p:spPr>
          <a:xfrm>
            <a:off x="115443" y="776861"/>
            <a:ext cx="757567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94698AE4-915D-C448-FACA-2BD5B8B01E6C}"/>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SUPERIOR WARRANTIES</a:t>
            </a:r>
          </a:p>
        </p:txBody>
      </p:sp>
    </p:spTree>
    <p:extLst>
      <p:ext uri="{BB962C8B-B14F-4D97-AF65-F5344CB8AC3E}">
        <p14:creationId xmlns:p14="http://schemas.microsoft.com/office/powerpoint/2010/main" val="473497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C919A3D-EF83-978B-BC25-1B060381B1B2}"/>
              </a:ext>
            </a:extLst>
          </p:cNvPr>
          <p:cNvSpPr txBox="1">
            <a:spLocks/>
          </p:cNvSpPr>
          <p:nvPr/>
        </p:nvSpPr>
        <p:spPr>
          <a:xfrm>
            <a:off x="0" y="2520316"/>
            <a:ext cx="12192000" cy="908684"/>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chemeClr val="bg1"/>
                </a:solidFill>
                <a:effectLst>
                  <a:outerShdw blurRad="63500" dist="63500" dir="2700000" algn="tl" rotWithShape="0">
                    <a:prstClr val="black">
                      <a:alpha val="40000"/>
                    </a:prstClr>
                  </a:outerShdw>
                </a:effectLst>
                <a:latin typeface="Franklin Gothic Demi"/>
                <a:cs typeface="Calibri Light" panose="020F0302020204030204"/>
              </a:rPr>
              <a:t>THANK YOU</a:t>
            </a:r>
            <a:endParaRPr lang="en-US" sz="6000" dirty="0">
              <a:solidFill>
                <a:schemeClr val="bg1"/>
              </a:solidFill>
              <a:effectLst>
                <a:outerShdw blurRad="63500" dist="63500" dir="2700000" algn="tl" rotWithShape="0">
                  <a:prstClr val="black">
                    <a:alpha val="40000"/>
                  </a:prstClr>
                </a:outerShdw>
              </a:effectLst>
              <a:cs typeface="Calibri Light"/>
            </a:endParaRPr>
          </a:p>
        </p:txBody>
      </p:sp>
      <p:pic>
        <p:nvPicPr>
          <p:cNvPr id="10" name="Picture 14" descr="A close up of a logo&#10;&#10;Description generated with very high confidence">
            <a:extLst>
              <a:ext uri="{FF2B5EF4-FFF2-40B4-BE49-F238E27FC236}">
                <a16:creationId xmlns:a16="http://schemas.microsoft.com/office/drawing/2014/main" id="{EEE5CE41-D55A-CB96-CDA8-B4F11ABBE9C5}"/>
              </a:ext>
            </a:extLst>
          </p:cNvPr>
          <p:cNvPicPr>
            <a:picLocks noChangeAspect="1"/>
          </p:cNvPicPr>
          <p:nvPr/>
        </p:nvPicPr>
        <p:blipFill>
          <a:blip r:embed="rId2"/>
          <a:srcRect t="33946" b="39217"/>
          <a:stretch>
            <a:fillRect/>
          </a:stretch>
        </p:blipFill>
        <p:spPr>
          <a:xfrm>
            <a:off x="4121900" y="3429000"/>
            <a:ext cx="3948198" cy="820102"/>
          </a:xfrm>
          <a:prstGeom prst="rect">
            <a:avLst/>
          </a:prstGeom>
          <a:effectLst>
            <a:outerShdw blurRad="63500" dist="63500" dir="2700000" algn="tl" rotWithShape="0">
              <a:prstClr val="black">
                <a:alpha val="40000"/>
              </a:prstClr>
            </a:outerShdw>
          </a:effectLst>
        </p:spPr>
      </p:pic>
      <p:cxnSp>
        <p:nvCxnSpPr>
          <p:cNvPr id="11" name="Straight Arrow Connector 10">
            <a:extLst>
              <a:ext uri="{FF2B5EF4-FFF2-40B4-BE49-F238E27FC236}">
                <a16:creationId xmlns:a16="http://schemas.microsoft.com/office/drawing/2014/main" id="{104524CB-A454-6690-E80C-023BA9FC4958}"/>
              </a:ext>
            </a:extLst>
          </p:cNvPr>
          <p:cNvCxnSpPr>
            <a:cxnSpLocks/>
          </p:cNvCxnSpPr>
          <p:nvPr/>
        </p:nvCxnSpPr>
        <p:spPr>
          <a:xfrm>
            <a:off x="3888005" y="3333791"/>
            <a:ext cx="4415989"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67824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11.9|6.7|1.7|4.7|6.2|2.3"/>
</p:tagLst>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6874</TotalTime>
  <Words>4900</Words>
  <Application>Microsoft Office PowerPoint</Application>
  <PresentationFormat>Widescreen</PresentationFormat>
  <Paragraphs>840</Paragraphs>
  <Slides>99</Slides>
  <Notes>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99</vt:i4>
      </vt:variant>
    </vt:vector>
  </HeadingPairs>
  <TitlesOfParts>
    <vt:vector size="113" baseType="lpstr">
      <vt:lpstr>Aptos</vt:lpstr>
      <vt:lpstr>Arial</vt:lpstr>
      <vt:lpstr>Arial Narrow</vt:lpstr>
      <vt:lpstr>Calibri</vt:lpstr>
      <vt:lpstr>Calibri Light</vt:lpstr>
      <vt:lpstr>Courier New</vt:lpstr>
      <vt:lpstr>Franklin Gothic Book</vt:lpstr>
      <vt:lpstr>Franklin Gothic Demi</vt:lpstr>
      <vt:lpstr>Franklin Gothic Heavy</vt:lpstr>
      <vt:lpstr>Franklin Gothic Medium</vt:lpstr>
      <vt:lpstr>Wingdings</vt:lpstr>
      <vt:lpstr>Office 2013 - 2022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CMK and CRK Commercial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 Series</vt:lpstr>
      <vt:lpstr>SWH Series</vt:lpstr>
      <vt:lpstr>S Series</vt:lpstr>
      <vt:lpstr>S Series</vt:lpstr>
      <vt:lpstr>S Series</vt:lpstr>
      <vt:lpstr>S Series</vt:lpstr>
      <vt:lpstr>S Series</vt:lpstr>
      <vt:lpstr>S Series</vt:lpstr>
      <vt:lpstr>S Series</vt:lpstr>
      <vt:lpstr>S Series</vt:lpstr>
      <vt:lpstr>S Series</vt:lpstr>
      <vt:lpstr>S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 Coberly</dc:creator>
  <cp:lastModifiedBy>Will Nourse</cp:lastModifiedBy>
  <cp:revision>14</cp:revision>
  <cp:lastPrinted>2025-10-28T22:49:56Z</cp:lastPrinted>
  <dcterms:created xsi:type="dcterms:W3CDTF">2023-01-20T19:42:38Z</dcterms:created>
  <dcterms:modified xsi:type="dcterms:W3CDTF">2026-04-23T23:18:58Z</dcterms:modified>
</cp:coreProperties>
</file>