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4" r:id="rId3"/>
    <p:sldMasterId id="2147483660" r:id="rId4"/>
    <p:sldMasterId id="2147483795" r:id="rId5"/>
  </p:sldMasterIdLst>
  <p:sldIdLst>
    <p:sldId id="257" r:id="rId6"/>
    <p:sldId id="284" r:id="rId7"/>
    <p:sldId id="285" r:id="rId8"/>
    <p:sldId id="264" r:id="rId9"/>
    <p:sldId id="268" r:id="rId10"/>
    <p:sldId id="287" r:id="rId11"/>
    <p:sldId id="288" r:id="rId12"/>
    <p:sldId id="290" r:id="rId13"/>
    <p:sldId id="277" r:id="rId14"/>
    <p:sldId id="381" r:id="rId15"/>
    <p:sldId id="300" r:id="rId16"/>
    <p:sldId id="301" r:id="rId17"/>
    <p:sldId id="302" r:id="rId18"/>
    <p:sldId id="303" r:id="rId19"/>
    <p:sldId id="377" r:id="rId20"/>
    <p:sldId id="304" r:id="rId21"/>
    <p:sldId id="305" r:id="rId22"/>
    <p:sldId id="306" r:id="rId23"/>
    <p:sldId id="289" r:id="rId24"/>
    <p:sldId id="292" r:id="rId25"/>
    <p:sldId id="281" r:id="rId26"/>
    <p:sldId id="307" r:id="rId27"/>
    <p:sldId id="308" r:id="rId28"/>
    <p:sldId id="272" r:id="rId29"/>
    <p:sldId id="309" r:id="rId30"/>
    <p:sldId id="282" r:id="rId31"/>
    <p:sldId id="283" r:id="rId32"/>
    <p:sldId id="310" r:id="rId33"/>
    <p:sldId id="312" r:id="rId34"/>
    <p:sldId id="313" r:id="rId35"/>
    <p:sldId id="314" r:id="rId36"/>
    <p:sldId id="315" r:id="rId37"/>
    <p:sldId id="316" r:id="rId38"/>
    <p:sldId id="273" r:id="rId39"/>
    <p:sldId id="388" r:id="rId40"/>
    <p:sldId id="318" r:id="rId41"/>
    <p:sldId id="386" r:id="rId42"/>
    <p:sldId id="387" r:id="rId43"/>
    <p:sldId id="321" r:id="rId44"/>
    <p:sldId id="322" r:id="rId45"/>
    <p:sldId id="323" r:id="rId46"/>
    <p:sldId id="324" r:id="rId47"/>
    <p:sldId id="380" r:id="rId48"/>
    <p:sldId id="274" r:id="rId49"/>
    <p:sldId id="326" r:id="rId50"/>
    <p:sldId id="328" r:id="rId51"/>
    <p:sldId id="329" r:id="rId52"/>
    <p:sldId id="330" r:id="rId53"/>
    <p:sldId id="327" r:id="rId54"/>
    <p:sldId id="331" r:id="rId55"/>
    <p:sldId id="332" r:id="rId56"/>
    <p:sldId id="333" r:id="rId57"/>
    <p:sldId id="335" r:id="rId58"/>
    <p:sldId id="294" r:id="rId59"/>
    <p:sldId id="383" r:id="rId60"/>
    <p:sldId id="295" r:id="rId61"/>
    <p:sldId id="296" r:id="rId62"/>
    <p:sldId id="297" r:id="rId63"/>
    <p:sldId id="298" r:id="rId64"/>
    <p:sldId id="372" r:id="rId65"/>
    <p:sldId id="334" r:id="rId66"/>
    <p:sldId id="336" r:id="rId67"/>
    <p:sldId id="337" r:id="rId68"/>
    <p:sldId id="384" r:id="rId69"/>
    <p:sldId id="338" r:id="rId70"/>
    <p:sldId id="340" r:id="rId71"/>
    <p:sldId id="341" r:id="rId72"/>
    <p:sldId id="339" r:id="rId73"/>
    <p:sldId id="342" r:id="rId74"/>
    <p:sldId id="343" r:id="rId75"/>
    <p:sldId id="385" r:id="rId76"/>
    <p:sldId id="344" r:id="rId77"/>
    <p:sldId id="345" r:id="rId78"/>
    <p:sldId id="346" r:id="rId79"/>
    <p:sldId id="347" r:id="rId80"/>
    <p:sldId id="389" r:id="rId81"/>
    <p:sldId id="349" r:id="rId82"/>
    <p:sldId id="350" r:id="rId83"/>
    <p:sldId id="351" r:id="rId84"/>
    <p:sldId id="352" r:id="rId85"/>
    <p:sldId id="353" r:id="rId86"/>
    <p:sldId id="354" r:id="rId87"/>
    <p:sldId id="355" r:id="rId88"/>
    <p:sldId id="356" r:id="rId89"/>
    <p:sldId id="376" r:id="rId90"/>
    <p:sldId id="374" r:id="rId91"/>
    <p:sldId id="375" r:id="rId92"/>
    <p:sldId id="373" r:id="rId93"/>
    <p:sldId id="357" r:id="rId94"/>
    <p:sldId id="358" r:id="rId95"/>
    <p:sldId id="359" r:id="rId96"/>
    <p:sldId id="360" r:id="rId97"/>
    <p:sldId id="361" r:id="rId98"/>
    <p:sldId id="362" r:id="rId99"/>
    <p:sldId id="363" r:id="rId100"/>
    <p:sldId id="364" r:id="rId101"/>
    <p:sldId id="382" r:id="rId102"/>
    <p:sldId id="365" r:id="rId103"/>
    <p:sldId id="369" r:id="rId104"/>
    <p:sldId id="370" r:id="rId105"/>
    <p:sldId id="366" r:id="rId106"/>
    <p:sldId id="367" r:id="rId107"/>
    <p:sldId id="368" r:id="rId108"/>
    <p:sldId id="371" r:id="rId109"/>
    <p:sldId id="265" r:id="rId110"/>
  </p:sldIdLst>
  <p:sldSz cx="12192000" cy="6858000"/>
  <p:notesSz cx="6858000" cy="9144000"/>
  <p:custDataLst>
    <p:tags r:id="rId11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C24"/>
    <a:srgbClr val="FAD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757" autoAdjust="0"/>
    <p:restoredTop sz="94660"/>
  </p:normalViewPr>
  <p:slideViewPr>
    <p:cSldViewPr snapToGrid="0">
      <p:cViewPr>
        <p:scale>
          <a:sx n="150" d="100"/>
          <a:sy n="150" d="100"/>
        </p:scale>
        <p:origin x="1973" y="12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presProps" Target="presProp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3.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viewProps" Target="viewProp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2.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1.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 Nourse" userId="cf5c4e54-602e-4617-8d54-3e27f39b3c92" providerId="ADAL" clId="{F3273ABF-EB60-4ABD-967C-F187ECC007B3}"/>
    <pc:docChg chg="undo custSel modSld">
      <pc:chgData name="Will Nourse" userId="cf5c4e54-602e-4617-8d54-3e27f39b3c92" providerId="ADAL" clId="{F3273ABF-EB60-4ABD-967C-F187ECC007B3}" dt="2026-02-09T18:39:23.290" v="53" actId="14861"/>
      <pc:docMkLst>
        <pc:docMk/>
      </pc:docMkLst>
      <pc:sldChg chg="modSp mod">
        <pc:chgData name="Will Nourse" userId="cf5c4e54-602e-4617-8d54-3e27f39b3c92" providerId="ADAL" clId="{F3273ABF-EB60-4ABD-967C-F187ECC007B3}" dt="2026-02-09T18:39:23.290" v="53" actId="14861"/>
        <pc:sldMkLst>
          <pc:docMk/>
          <pc:sldMk cId="4006186487" sldId="257"/>
        </pc:sldMkLst>
        <pc:spChg chg="mod">
          <ac:chgData name="Will Nourse" userId="cf5c4e54-602e-4617-8d54-3e27f39b3c92" providerId="ADAL" clId="{F3273ABF-EB60-4ABD-967C-F187ECC007B3}" dt="2026-02-09T18:39:23.290" v="53" actId="14861"/>
          <ac:spMkLst>
            <pc:docMk/>
            <pc:sldMk cId="4006186487" sldId="257"/>
            <ac:spMk id="2" creationId="{00000000-0000-0000-0000-000000000000}"/>
          </ac:spMkLst>
        </pc:spChg>
        <pc:spChg chg="mod">
          <ac:chgData name="Will Nourse" userId="cf5c4e54-602e-4617-8d54-3e27f39b3c92" providerId="ADAL" clId="{F3273ABF-EB60-4ABD-967C-F187ECC007B3}" dt="2026-02-09T18:39:23.290" v="53" actId="14861"/>
          <ac:spMkLst>
            <pc:docMk/>
            <pc:sldMk cId="4006186487" sldId="257"/>
            <ac:spMk id="3" creationId="{00000000-0000-0000-0000-000000000000}"/>
          </ac:spMkLst>
        </pc:spChg>
        <pc:picChg chg="mod">
          <ac:chgData name="Will Nourse" userId="cf5c4e54-602e-4617-8d54-3e27f39b3c92" providerId="ADAL" clId="{F3273ABF-EB60-4ABD-967C-F187ECC007B3}" dt="2026-02-09T18:39:23.290" v="53" actId="14861"/>
          <ac:picMkLst>
            <pc:docMk/>
            <pc:sldMk cId="4006186487" sldId="257"/>
            <ac:picMk id="4" creationId="{987EB8CF-E83B-4EBC-A079-0F8ED5F31D35}"/>
          </ac:picMkLst>
        </pc:picChg>
        <pc:picChg chg="mod">
          <ac:chgData name="Will Nourse" userId="cf5c4e54-602e-4617-8d54-3e27f39b3c92" providerId="ADAL" clId="{F3273ABF-EB60-4ABD-967C-F187ECC007B3}" dt="2026-02-09T18:39:23.290" v="53" actId="14861"/>
          <ac:picMkLst>
            <pc:docMk/>
            <pc:sldMk cId="4006186487" sldId="257"/>
            <ac:picMk id="6" creationId="{2A7BA908-0185-00F6-83E1-AC2F0C637F52}"/>
          </ac:picMkLst>
        </pc:picChg>
        <pc:cxnChg chg="mod">
          <ac:chgData name="Will Nourse" userId="cf5c4e54-602e-4617-8d54-3e27f39b3c92" providerId="ADAL" clId="{F3273ABF-EB60-4ABD-967C-F187ECC007B3}" dt="2026-02-09T18:39:23.290" v="53" actId="14861"/>
          <ac:cxnSpMkLst>
            <pc:docMk/>
            <pc:sldMk cId="4006186487" sldId="257"/>
            <ac:cxnSpMk id="7" creationId="{89B4B5FF-A2CB-46E9-A7F7-D21D5A458B70}"/>
          </ac:cxnSpMkLst>
        </pc:cxnChg>
      </pc:sldChg>
      <pc:sldChg chg="modSp mod">
        <pc:chgData name="Will Nourse" userId="cf5c4e54-602e-4617-8d54-3e27f39b3c92" providerId="ADAL" clId="{F3273ABF-EB60-4ABD-967C-F187ECC007B3}" dt="2026-02-09T18:36:32.642" v="49" actId="20577"/>
        <pc:sldMkLst>
          <pc:docMk/>
          <pc:sldMk cId="1014797511" sldId="335"/>
        </pc:sldMkLst>
        <pc:spChg chg="mod">
          <ac:chgData name="Will Nourse" userId="cf5c4e54-602e-4617-8d54-3e27f39b3c92" providerId="ADAL" clId="{F3273ABF-EB60-4ABD-967C-F187ECC007B3}" dt="2026-02-09T18:36:32.642" v="49" actId="20577"/>
          <ac:spMkLst>
            <pc:docMk/>
            <pc:sldMk cId="1014797511" sldId="335"/>
            <ac:spMk id="8" creationId="{38F61091-338F-9290-6F16-DDBFF1B592D1}"/>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2/9/2026</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25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2/9/2026</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86002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2/9/2026</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5513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2/9/2026</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44426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2/9/2026</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76723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2/9/2026</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15693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2/9/2026</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83473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2/9/2026</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96201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2/9/2026</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69473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2/9/2026</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746687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2/9/2026</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14490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2/9/2026</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488806800"/>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87" r:id="rId6"/>
    <p:sldLayoutId id="2147483783" r:id="rId7"/>
    <p:sldLayoutId id="2147483784" r:id="rId8"/>
    <p:sldLayoutId id="2147483785" r:id="rId9"/>
    <p:sldLayoutId id="2147483786" r:id="rId10"/>
    <p:sldLayoutId id="214748378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2/9/2026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2/9/2026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30.xml"/><Relationship Id="rId6" Type="http://schemas.openxmlformats.org/officeDocument/2006/relationships/image" Target="../media/image21.jpe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png"/><Relationship Id="rId9" Type="http://schemas.microsoft.com/office/2007/relationships/hdphoto" Target="../media/hdphoto3.wdp"/></Relationships>
</file>

<file path=ppt/slides/_rels/slide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2.png"/><Relationship Id="rId1" Type="http://schemas.openxmlformats.org/officeDocument/2006/relationships/slideLayout" Target="../slideLayouts/slideLayout24.xml"/></Relationships>
</file>

<file path=ppt/slides/_rels/slide10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24.xml"/><Relationship Id="rId5" Type="http://schemas.openxmlformats.org/officeDocument/2006/relationships/image" Target="../media/image1.png"/><Relationship Id="rId4" Type="http://schemas.openxmlformats.org/officeDocument/2006/relationships/image" Target="../media/image185.png"/></Relationships>
</file>

<file path=ppt/slides/_rels/slide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6.jpg"/><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png"/><Relationship Id="rId1" Type="http://schemas.openxmlformats.org/officeDocument/2006/relationships/slideLayout" Target="../slideLayouts/slideLayout30.xml"/><Relationship Id="rId5" Type="http://schemas.openxmlformats.org/officeDocument/2006/relationships/image" Target="../media/image1.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1.png"/><Relationship Id="rId7" Type="http://schemas.openxmlformats.org/officeDocument/2006/relationships/image" Target="../media/image26.png"/><Relationship Id="rId2" Type="http://schemas.openxmlformats.org/officeDocument/2006/relationships/image" Target="../media/image30.png"/><Relationship Id="rId1" Type="http://schemas.openxmlformats.org/officeDocument/2006/relationships/slideLayout" Target="../slideLayouts/slideLayout30.xml"/><Relationship Id="rId6" Type="http://schemas.openxmlformats.org/officeDocument/2006/relationships/image" Target="../media/image25.png"/><Relationship Id="rId5" Type="http://schemas.openxmlformats.org/officeDocument/2006/relationships/image" Target="../media/image1.png"/><Relationship Id="rId4" Type="http://schemas.openxmlformats.org/officeDocument/2006/relationships/image" Target="../media/image32.png"/><Relationship Id="rId9" Type="http://schemas.microsoft.com/office/2007/relationships/hdphoto" Target="../media/hdphoto4.wdp"/></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5.png"/><Relationship Id="rId7" Type="http://schemas.openxmlformats.org/officeDocument/2006/relationships/image" Target="../media/image26.png"/><Relationship Id="rId2" Type="http://schemas.openxmlformats.org/officeDocument/2006/relationships/image" Target="../media/image34.png"/><Relationship Id="rId1" Type="http://schemas.openxmlformats.org/officeDocument/2006/relationships/slideLayout" Target="../slideLayouts/slideLayout20.xml"/><Relationship Id="rId6" Type="http://schemas.openxmlformats.org/officeDocument/2006/relationships/image" Target="../media/image25.png"/><Relationship Id="rId5" Type="http://schemas.microsoft.com/office/2007/relationships/hdphoto" Target="../media/hdphoto5.wdp"/><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30.xml"/><Relationship Id="rId5" Type="http://schemas.openxmlformats.org/officeDocument/2006/relationships/image" Target="../media/image3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30.xml"/><Relationship Id="rId5" Type="http://schemas.openxmlformats.org/officeDocument/2006/relationships/image" Target="../media/image38.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5.png"/><Relationship Id="rId7"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image" Target="../media/image39.png"/><Relationship Id="rId5" Type="http://schemas.openxmlformats.org/officeDocument/2006/relationships/image" Target="../media/image37.png"/><Relationship Id="rId4" Type="http://schemas.openxmlformats.org/officeDocument/2006/relationships/image" Target="../media/image26.png"/><Relationship Id="rId9"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0.xml"/><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0.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jpe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0.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8.jpe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24.xml"/><Relationship Id="rId5" Type="http://schemas.openxmlformats.org/officeDocument/2006/relationships/image" Target="../media/image1.png"/><Relationship Id="rId4" Type="http://schemas.openxmlformats.org/officeDocument/2006/relationships/image" Target="../media/image51.svg"/></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4.xml"/><Relationship Id="rId5" Type="http://schemas.openxmlformats.org/officeDocument/2006/relationships/image" Target="../media/image1.png"/><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4.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7.png"/><Relationship Id="rId1" Type="http://schemas.openxmlformats.org/officeDocument/2006/relationships/slideLayout" Target="../slideLayouts/slideLayout24.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png"/><Relationship Id="rId1" Type="http://schemas.openxmlformats.org/officeDocument/2006/relationships/slideLayout" Target="../slideLayouts/slideLayout24.xml"/><Relationship Id="rId5" Type="http://schemas.openxmlformats.org/officeDocument/2006/relationships/image" Target="../media/image58.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7.png"/><Relationship Id="rId1" Type="http://schemas.openxmlformats.org/officeDocument/2006/relationships/slideLayout" Target="../slideLayouts/slideLayout24.xml"/><Relationship Id="rId5" Type="http://schemas.openxmlformats.org/officeDocument/2006/relationships/image" Target="../media/image58.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8" Type="http://schemas.microsoft.com/office/2007/relationships/hdphoto" Target="../media/hdphoto9.wdp"/><Relationship Id="rId3" Type="http://schemas.microsoft.com/office/2007/relationships/hdphoto" Target="../media/hdphoto7.wdp"/><Relationship Id="rId7" Type="http://schemas.openxmlformats.org/officeDocument/2006/relationships/image" Target="../media/image63.png"/><Relationship Id="rId12" Type="http://schemas.openxmlformats.org/officeDocument/2006/relationships/image" Target="../media/image14.png"/><Relationship Id="rId2" Type="http://schemas.openxmlformats.org/officeDocument/2006/relationships/image" Target="../media/image60.png"/><Relationship Id="rId1" Type="http://schemas.openxmlformats.org/officeDocument/2006/relationships/slideLayout" Target="../slideLayouts/slideLayout24.xml"/><Relationship Id="rId6" Type="http://schemas.microsoft.com/office/2007/relationships/hdphoto" Target="../media/hdphoto8.wdp"/><Relationship Id="rId11" Type="http://schemas.openxmlformats.org/officeDocument/2006/relationships/image" Target="../media/image65.png"/><Relationship Id="rId5" Type="http://schemas.openxmlformats.org/officeDocument/2006/relationships/image" Target="../media/image62.png"/><Relationship Id="rId10" Type="http://schemas.openxmlformats.org/officeDocument/2006/relationships/image" Target="../media/image64.png"/><Relationship Id="rId4" Type="http://schemas.openxmlformats.org/officeDocument/2006/relationships/image" Target="../media/image61.png"/><Relationship Id="rId9"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3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2.png"/><Relationship Id="rId1" Type="http://schemas.openxmlformats.org/officeDocument/2006/relationships/slideLayout" Target="../slideLayouts/slideLayout30.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4.xml"/><Relationship Id="rId5" Type="http://schemas.openxmlformats.org/officeDocument/2006/relationships/image" Target="../media/image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3.png"/><Relationship Id="rId1" Type="http://schemas.openxmlformats.org/officeDocument/2006/relationships/slideLayout" Target="../slideLayouts/slideLayout30.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4.png"/><Relationship Id="rId1" Type="http://schemas.openxmlformats.org/officeDocument/2006/relationships/slideLayout" Target="../slideLayouts/slideLayout30.xml"/><Relationship Id="rId5" Type="http://schemas.openxmlformats.org/officeDocument/2006/relationships/image" Target="../media/image75.jpe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6.png"/><Relationship Id="rId1" Type="http://schemas.openxmlformats.org/officeDocument/2006/relationships/slideLayout" Target="../slideLayouts/slideLayout30.xml"/><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30.xml"/><Relationship Id="rId5" Type="http://schemas.openxmlformats.org/officeDocument/2006/relationships/image" Target="../media/image78.png"/><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64.png"/><Relationship Id="rId1" Type="http://schemas.openxmlformats.org/officeDocument/2006/relationships/slideLayout" Target="../slideLayouts/slideLayout24.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0.jpe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1.jpe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2.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3.jpe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8.png"/><Relationship Id="rId2" Type="http://schemas.openxmlformats.org/officeDocument/2006/relationships/image" Target="../media/image84.png"/><Relationship Id="rId1" Type="http://schemas.openxmlformats.org/officeDocument/2006/relationships/slideLayout" Target="../slideLayouts/slideLayout24.xml"/><Relationship Id="rId6" Type="http://schemas.openxmlformats.org/officeDocument/2006/relationships/image" Target="../media/image1.png"/><Relationship Id="rId5" Type="http://schemas.openxmlformats.org/officeDocument/2006/relationships/image" Target="../media/image87.png"/><Relationship Id="rId4" Type="http://schemas.openxmlformats.org/officeDocument/2006/relationships/image" Target="../media/image86.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9.png"/><Relationship Id="rId1" Type="http://schemas.openxmlformats.org/officeDocument/2006/relationships/slideLayout" Target="../slideLayouts/slideLayout24.xml"/><Relationship Id="rId5" Type="http://schemas.openxmlformats.org/officeDocument/2006/relationships/image" Target="../media/image91.png"/><Relationship Id="rId4" Type="http://schemas.openxmlformats.org/officeDocument/2006/relationships/image" Target="../media/image90.png"/></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4.png"/><Relationship Id="rId7" Type="http://schemas.openxmlformats.org/officeDocument/2006/relationships/image" Target="../media/image64.png"/><Relationship Id="rId2" Type="http://schemas.openxmlformats.org/officeDocument/2006/relationships/image" Target="../media/image93.png"/><Relationship Id="rId1" Type="http://schemas.openxmlformats.org/officeDocument/2006/relationships/slideLayout" Target="../slideLayouts/slideLayout24.xml"/><Relationship Id="rId6" Type="http://schemas.openxmlformats.org/officeDocument/2006/relationships/image" Target="../media/image1.png"/><Relationship Id="rId5" Type="http://schemas.openxmlformats.org/officeDocument/2006/relationships/image" Target="../media/image96.png"/><Relationship Id="rId4" Type="http://schemas.openxmlformats.org/officeDocument/2006/relationships/image" Target="../media/image95.png"/></Relationships>
</file>

<file path=ppt/slides/_rels/slide5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png"/><Relationship Id="rId1" Type="http://schemas.openxmlformats.org/officeDocument/2006/relationships/slideLayout" Target="../slideLayouts/slideLayout30.xml"/><Relationship Id="rId5" Type="http://schemas.openxmlformats.org/officeDocument/2006/relationships/image" Target="../media/image100.jpeg"/><Relationship Id="rId4" Type="http://schemas.openxmlformats.org/officeDocument/2006/relationships/image" Target="../media/image99.png"/></Relationships>
</file>

<file path=ppt/slides/_rels/slide55.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2.png"/><Relationship Id="rId7" Type="http://schemas.openxmlformats.org/officeDocument/2006/relationships/image" Target="../media/image1.png"/><Relationship Id="rId2" Type="http://schemas.openxmlformats.org/officeDocument/2006/relationships/image" Target="../media/image101.png"/><Relationship Id="rId1" Type="http://schemas.openxmlformats.org/officeDocument/2006/relationships/slideLayout" Target="../slideLayouts/slideLayout30.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1.png"/><Relationship Id="rId1" Type="http://schemas.openxmlformats.org/officeDocument/2006/relationships/slideLayout" Target="../slideLayouts/slideLayout30.xml"/><Relationship Id="rId4" Type="http://schemas.openxmlformats.org/officeDocument/2006/relationships/image" Target="../media/image106.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2.png"/><Relationship Id="rId1" Type="http://schemas.openxmlformats.org/officeDocument/2006/relationships/slideLayout" Target="../slideLayouts/slideLayout30.xml"/><Relationship Id="rId4" Type="http://schemas.openxmlformats.org/officeDocument/2006/relationships/image" Target="../media/image106.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5.png"/><Relationship Id="rId1" Type="http://schemas.openxmlformats.org/officeDocument/2006/relationships/slideLayout" Target="../slideLayouts/slideLayout30.xml"/><Relationship Id="rId4" Type="http://schemas.openxmlformats.org/officeDocument/2006/relationships/image" Target="../media/image106.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3.png"/><Relationship Id="rId1" Type="http://schemas.openxmlformats.org/officeDocument/2006/relationships/slideLayout" Target="../slideLayouts/slideLayout30.xml"/><Relationship Id="rId4" Type="http://schemas.openxmlformats.org/officeDocument/2006/relationships/image" Target="../media/image106.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30.xm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4.png"/><Relationship Id="rId1" Type="http://schemas.openxmlformats.org/officeDocument/2006/relationships/slideLayout" Target="../slideLayouts/slideLayout30.xml"/><Relationship Id="rId4" Type="http://schemas.openxmlformats.org/officeDocument/2006/relationships/image" Target="../media/image106.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7.jpe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4.xml"/><Relationship Id="rId5" Type="http://schemas.openxmlformats.org/officeDocument/2006/relationships/image" Target="../media/image1.png"/><Relationship Id="rId4" Type="http://schemas.openxmlformats.org/officeDocument/2006/relationships/image" Target="../media/image110.jpeg"/></Relationships>
</file>

<file path=ppt/slides/_rels/slide63.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24.xml"/><Relationship Id="rId6" Type="http://schemas.openxmlformats.org/officeDocument/2006/relationships/image" Target="../media/image1.png"/><Relationship Id="rId5" Type="http://schemas.openxmlformats.org/officeDocument/2006/relationships/image" Target="../media/image115.png"/><Relationship Id="rId4" Type="http://schemas.openxmlformats.org/officeDocument/2006/relationships/image" Target="../media/image114.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6.jpg"/><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4.xml"/><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4.xml"/><Relationship Id="rId6" Type="http://schemas.openxmlformats.org/officeDocument/2006/relationships/image" Target="../media/image1.png"/><Relationship Id="rId5" Type="http://schemas.openxmlformats.org/officeDocument/2006/relationships/image" Target="../media/image121.png"/><Relationship Id="rId4" Type="http://schemas.openxmlformats.org/officeDocument/2006/relationships/image" Target="../media/image86.png"/></Relationships>
</file>

<file path=ppt/slides/_rels/slide6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g"/><Relationship Id="rId1" Type="http://schemas.openxmlformats.org/officeDocument/2006/relationships/slideLayout" Target="../slideLayouts/slideLayout24.xml"/><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3" Type="http://schemas.openxmlformats.org/officeDocument/2006/relationships/image" Target="../media/image125.JPG"/><Relationship Id="rId7" Type="http://schemas.openxmlformats.org/officeDocument/2006/relationships/image" Target="../media/image128.png"/><Relationship Id="rId2" Type="http://schemas.openxmlformats.org/officeDocument/2006/relationships/image" Target="../media/image124.png"/><Relationship Id="rId1" Type="http://schemas.openxmlformats.org/officeDocument/2006/relationships/slideLayout" Target="../slideLayouts/slideLayout24.xml"/><Relationship Id="rId6" Type="http://schemas.openxmlformats.org/officeDocument/2006/relationships/image" Target="../media/image1.png"/><Relationship Id="rId5" Type="http://schemas.openxmlformats.org/officeDocument/2006/relationships/image" Target="../media/image127.png"/><Relationship Id="rId4" Type="http://schemas.openxmlformats.org/officeDocument/2006/relationships/image" Target="../media/image126.pn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3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9.png"/><Relationship Id="rId1" Type="http://schemas.openxmlformats.org/officeDocument/2006/relationships/slideLayout" Target="../slideLayouts/slideLayout24.xml"/><Relationship Id="rId5" Type="http://schemas.openxmlformats.org/officeDocument/2006/relationships/image" Target="../media/image131.png"/><Relationship Id="rId4" Type="http://schemas.openxmlformats.org/officeDocument/2006/relationships/image" Target="../media/image130.png"/></Relationships>
</file>

<file path=ppt/slides/_rels/slide71.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png"/><Relationship Id="rId1" Type="http://schemas.openxmlformats.org/officeDocument/2006/relationships/slideLayout" Target="../slideLayouts/slideLayout24.xml"/><Relationship Id="rId4" Type="http://schemas.openxmlformats.org/officeDocument/2006/relationships/image" Target="../media/image133.jp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4.PNG"/><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4.PNG"/><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4.PNG"/><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6.PNG"/><Relationship Id="rId1" Type="http://schemas.openxmlformats.org/officeDocument/2006/relationships/slideLayout" Target="../slideLayouts/slideLayout24.xml"/><Relationship Id="rId5" Type="http://schemas.openxmlformats.org/officeDocument/2006/relationships/image" Target="../media/image138.png"/><Relationship Id="rId4" Type="http://schemas.openxmlformats.org/officeDocument/2006/relationships/image" Target="../media/image137.png"/></Relationships>
</file>

<file path=ppt/slides/_rels/slide7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4.xml"/><Relationship Id="rId4" Type="http://schemas.openxmlformats.org/officeDocument/2006/relationships/image" Target="../media/image1.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1.jpeg"/><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4.xml"/><Relationship Id="rId5" Type="http://schemas.openxmlformats.org/officeDocument/2006/relationships/image" Target="../media/image1.png"/><Relationship Id="rId4" Type="http://schemas.openxmlformats.org/officeDocument/2006/relationships/image" Target="../media/image144.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30.xml"/></Relationships>
</file>

<file path=ppt/slides/_rels/slide8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4.xml"/><Relationship Id="rId5" Type="http://schemas.openxmlformats.org/officeDocument/2006/relationships/image" Target="../media/image147.png"/><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8.png"/><Relationship Id="rId1" Type="http://schemas.openxmlformats.org/officeDocument/2006/relationships/slideLayout" Target="../slideLayouts/slideLayout24.xml"/><Relationship Id="rId4" Type="http://schemas.openxmlformats.org/officeDocument/2006/relationships/image" Target="../media/image147.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9.PNG"/><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0.PNG"/><Relationship Id="rId1" Type="http://schemas.openxmlformats.org/officeDocument/2006/relationships/slideLayout" Target="../slideLayouts/slideLayout24.xml"/><Relationship Id="rId5" Type="http://schemas.openxmlformats.org/officeDocument/2006/relationships/image" Target="../media/image152.png"/><Relationship Id="rId4" Type="http://schemas.openxmlformats.org/officeDocument/2006/relationships/image" Target="../media/image151.jpg"/></Relationships>
</file>

<file path=ppt/slides/_rels/slide8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4.xml"/><Relationship Id="rId4" Type="http://schemas.openxmlformats.org/officeDocument/2006/relationships/image" Target="../media/image1.png"/></Relationships>
</file>

<file path=ppt/slides/_rels/slide8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5.pn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8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9.pn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8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63.pn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7.png"/><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8.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0.xml"/><Relationship Id="rId5" Type="http://schemas.openxmlformats.org/officeDocument/2006/relationships/image" Target="../media/image20.png"/><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9.png"/><Relationship Id="rId1" Type="http://schemas.openxmlformats.org/officeDocument/2006/relationships/slideLayout" Target="../slideLayouts/slideLayout24.xml"/><Relationship Id="rId4" Type="http://schemas.openxmlformats.org/officeDocument/2006/relationships/image" Target="../media/image1.png"/></Relationships>
</file>

<file path=ppt/slides/_rels/slide9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9.png"/><Relationship Id="rId1" Type="http://schemas.openxmlformats.org/officeDocument/2006/relationships/slideLayout" Target="../slideLayouts/slideLayout24.xml"/><Relationship Id="rId4" Type="http://schemas.openxmlformats.org/officeDocument/2006/relationships/image" Target="../media/image1.png"/></Relationships>
</file>

<file path=ppt/slides/_rels/slide92.xml.rels><?xml version="1.0" encoding="UTF-8" standalone="yes"?>
<Relationships xmlns="http://schemas.openxmlformats.org/package/2006/relationships"><Relationship Id="rId3" Type="http://schemas.openxmlformats.org/officeDocument/2006/relationships/image" Target="../media/image171.png"/><Relationship Id="rId7" Type="http://schemas.openxmlformats.org/officeDocument/2006/relationships/image" Target="../media/image1.png"/><Relationship Id="rId2" Type="http://schemas.openxmlformats.org/officeDocument/2006/relationships/image" Target="../media/image170.png"/><Relationship Id="rId1" Type="http://schemas.openxmlformats.org/officeDocument/2006/relationships/slideLayout" Target="../slideLayouts/slideLayout24.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5.jpeg"/><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6.png"/><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7.jpeg"/><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8.png"/><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3" Type="http://schemas.openxmlformats.org/officeDocument/2006/relationships/image" Target="../media/image179.png"/><Relationship Id="rId7" Type="http://schemas.openxmlformats.org/officeDocument/2006/relationships/image" Target="../media/image181.png"/><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180.png"/><Relationship Id="rId5" Type="http://schemas.microsoft.com/office/2007/relationships/hdphoto" Target="../media/hdphoto3.wdp"/><Relationship Id="rId4" Type="http://schemas.openxmlformats.org/officeDocument/2006/relationships/image" Target="../media/image23.png"/></Relationships>
</file>

<file path=ppt/slides/_rels/slide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2.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469" y="2446010"/>
            <a:ext cx="3932237" cy="1600200"/>
          </a:xfrm>
          <a:noFill/>
          <a:effectLst>
            <a:outerShdw blurRad="63500" dist="63500" dir="2700000" algn="tl" rotWithShape="0">
              <a:prstClr val="black">
                <a:alpha val="40000"/>
              </a:prstClr>
            </a:outerShdw>
          </a:effectLst>
        </p:spPr>
        <p:txBody>
          <a:bodyPr>
            <a:normAutofit fontScale="90000"/>
          </a:bodyPr>
          <a:lstStyle/>
          <a:p>
            <a:r>
              <a:rPr lang="en-US" sz="5400" dirty="0">
                <a:solidFill>
                  <a:schemeClr val="bg1"/>
                </a:solidFill>
                <a:effectLst>
                  <a:outerShdw blurRad="63500" dist="63500" dir="2700000" algn="tl" rotWithShape="0">
                    <a:prstClr val="black">
                      <a:alpha val="40000"/>
                    </a:prstClr>
                  </a:outerShdw>
                </a:effectLst>
                <a:latin typeface="Franklin Gothic Demi"/>
              </a:rPr>
              <a:t>RESIDENTIAL</a:t>
            </a:r>
            <a:br>
              <a:rPr lang="en-US" sz="5400" dirty="0">
                <a:solidFill>
                  <a:schemeClr val="bg1"/>
                </a:solidFill>
                <a:effectLst>
                  <a:outerShdw blurRad="63500" dist="63500" dir="2700000" algn="tl" rotWithShape="0">
                    <a:prstClr val="black">
                      <a:alpha val="40000"/>
                    </a:prstClr>
                  </a:outerShdw>
                </a:effectLst>
                <a:latin typeface="Franklin Gothic Demi"/>
              </a:rPr>
            </a:br>
            <a:r>
              <a:rPr lang="en-US" sz="5400" dirty="0">
                <a:solidFill>
                  <a:schemeClr val="bg1"/>
                </a:solidFill>
                <a:effectLst>
                  <a:outerShdw blurRad="63500" dist="63500" dir="2700000" algn="tl" rotWithShape="0">
                    <a:prstClr val="black">
                      <a:alpha val="40000"/>
                    </a:prstClr>
                  </a:outerShdw>
                </a:effectLst>
                <a:latin typeface="Franklin Gothic Demi"/>
              </a:rPr>
              <a:t>LEVEL 1</a:t>
            </a:r>
          </a:p>
        </p:txBody>
      </p:sp>
      <p:sp>
        <p:nvSpPr>
          <p:cNvPr id="3" name="Subtitle 2"/>
          <p:cNvSpPr>
            <a:spLocks noGrp="1"/>
          </p:cNvSpPr>
          <p:nvPr>
            <p:ph type="body" sz="half" idx="2"/>
          </p:nvPr>
        </p:nvSpPr>
        <p:spPr>
          <a:xfrm>
            <a:off x="256109" y="4146542"/>
            <a:ext cx="4044667" cy="699776"/>
          </a:xfrm>
          <a:effectLst>
            <a:outerShdw blurRad="63500" dist="63500" dir="2700000" algn="tl" rotWithShape="0">
              <a:prstClr val="black">
                <a:alpha val="40000"/>
              </a:prstClr>
            </a:outerShdw>
          </a:effectLst>
        </p:spPr>
        <p:txBody>
          <a:bodyPr vert="horz" lIns="91440" tIns="45720" rIns="91440" bIns="45720" rtlCol="0" anchor="t">
            <a:normAutofit/>
          </a:bodyPr>
          <a:lstStyle/>
          <a:p>
            <a:pPr algn="l"/>
            <a:r>
              <a:rPr lang="en-US" sz="2000" dirty="0">
                <a:solidFill>
                  <a:schemeClr val="bg1"/>
                </a:solidFill>
                <a:effectLst>
                  <a:outerShdw blurRad="63500" dist="63500" dir="2700000" algn="tl" rotWithShape="0">
                    <a:prstClr val="black">
                      <a:alpha val="40000"/>
                    </a:prstClr>
                  </a:outerShdw>
                </a:effectLst>
                <a:latin typeface="Franklin Gothic Book"/>
              </a:rPr>
              <a:t>Product Line, Accessories and Installation Basics</a:t>
            </a:r>
          </a:p>
        </p:txBody>
      </p:sp>
      <p:pic>
        <p:nvPicPr>
          <p:cNvPr id="4" name="Picture 4" descr="A close up of a logo&#10;&#10;Description generated with very high confidence">
            <a:extLst>
              <a:ext uri="{FF2B5EF4-FFF2-40B4-BE49-F238E27FC236}">
                <a16:creationId xmlns:a16="http://schemas.microsoft.com/office/drawing/2014/main" id="{987EB8CF-E83B-4EBC-A079-0F8ED5F31D35}"/>
              </a:ext>
            </a:extLst>
          </p:cNvPr>
          <p:cNvPicPr>
            <a:picLocks noChangeAspect="1"/>
          </p:cNvPicPr>
          <p:nvPr/>
        </p:nvPicPr>
        <p:blipFill>
          <a:blip r:embed="rId2"/>
          <a:srcRect t="34617" b="39402"/>
          <a:stretch>
            <a:fillRect/>
          </a:stretch>
        </p:blipFill>
        <p:spPr>
          <a:xfrm>
            <a:off x="256109" y="2076598"/>
            <a:ext cx="2381044" cy="476574"/>
          </a:xfrm>
          <a:prstGeom prst="rect">
            <a:avLst/>
          </a:prstGeom>
          <a:effectLst>
            <a:outerShdw blurRad="63500" dist="63500" dir="2700000" algn="tl" rotWithShape="0">
              <a:prstClr val="black">
                <a:alpha val="40000"/>
              </a:prstClr>
            </a:outerShdw>
          </a:effectLst>
        </p:spPr>
      </p:pic>
      <p:cxnSp>
        <p:nvCxnSpPr>
          <p:cNvPr id="7" name="Straight Arrow Connector 6">
            <a:extLst>
              <a:ext uri="{FF2B5EF4-FFF2-40B4-BE49-F238E27FC236}">
                <a16:creationId xmlns:a16="http://schemas.microsoft.com/office/drawing/2014/main" id="{89B4B5FF-A2CB-46E9-A7F7-D21D5A458B70}"/>
              </a:ext>
            </a:extLst>
          </p:cNvPr>
          <p:cNvCxnSpPr>
            <a:cxnSpLocks/>
          </p:cNvCxnSpPr>
          <p:nvPr/>
        </p:nvCxnSpPr>
        <p:spPr>
          <a:xfrm flipV="1">
            <a:off x="244469" y="4046210"/>
            <a:ext cx="4252120" cy="1"/>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A7BA908-0185-00F6-83E1-AC2F0C637F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9788" y="1053453"/>
            <a:ext cx="7117743" cy="4751093"/>
          </a:xfrm>
          <a:prstGeom prst="rect">
            <a:avLst/>
          </a:prstGeom>
          <a:effectLst>
            <a:outerShdw blurRad="63500" dist="63500" dir="2700000" algn="tl" rotWithShape="0">
              <a:prstClr val="black">
                <a:alpha val="40000"/>
              </a:prstClr>
            </a:outerShdw>
            <a:softEdge rad="19050"/>
          </a:effectLst>
        </p:spPr>
      </p:pic>
    </p:spTree>
    <p:extLst>
      <p:ext uri="{BB962C8B-B14F-4D97-AF65-F5344CB8AC3E}">
        <p14:creationId xmlns:p14="http://schemas.microsoft.com/office/powerpoint/2010/main" val="400618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86E76E47-07F9-4219-2AD7-476BCCD12AE8}"/>
            </a:ext>
          </a:extLst>
        </p:cNvPr>
        <p:cNvGrpSpPr/>
        <p:nvPr/>
      </p:nvGrpSpPr>
      <p:grpSpPr>
        <a:xfrm>
          <a:off x="0" y="0"/>
          <a:ext cx="0" cy="0"/>
          <a:chOff x="0" y="0"/>
          <a:chExt cx="0" cy="0"/>
        </a:xfrm>
      </p:grpSpPr>
      <p:sp>
        <p:nvSpPr>
          <p:cNvPr id="5" name="Content Placeholder 3">
            <a:extLst>
              <a:ext uri="{FF2B5EF4-FFF2-40B4-BE49-F238E27FC236}">
                <a16:creationId xmlns:a16="http://schemas.microsoft.com/office/drawing/2014/main" id="{3AE1828C-DB4C-9C4C-81B1-1C6D081DB770}"/>
              </a:ext>
            </a:extLst>
          </p:cNvPr>
          <p:cNvSpPr txBox="1">
            <a:spLocks/>
          </p:cNvSpPr>
          <p:nvPr/>
        </p:nvSpPr>
        <p:spPr>
          <a:xfrm>
            <a:off x="4221356" y="1086931"/>
            <a:ext cx="7716644" cy="8497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white"/>
                </a:solidFill>
                <a:effectLst/>
                <a:uLnTx/>
                <a:uFillTx/>
                <a:latin typeface="Franklin Gothic Medium" panose="020B0603020102020204" pitchFamily="34" charset="0"/>
                <a:ea typeface="Calibri" panose="020F0502020204030204" pitchFamily="34" charset="0"/>
                <a:cs typeface="Times New Roman" panose="02020603050405020304" pitchFamily="18" charset="0"/>
              </a:rPr>
              <a:t>All P</a:t>
            </a:r>
            <a:r>
              <a:rPr lang="en-US" sz="2600" dirty="0">
                <a:solidFill>
                  <a:prstClr val="white"/>
                </a:solidFill>
                <a:latin typeface="Franklin Gothic Medium" panose="020B0603020102020204" pitchFamily="34" charset="0"/>
                <a:ea typeface="Calibri" panose="020F0502020204030204" pitchFamily="34" charset="0"/>
                <a:cs typeface="Times New Roman" panose="02020603050405020304" pitchFamily="18" charset="0"/>
              </a:rPr>
              <a:t>RO</a:t>
            </a:r>
            <a:r>
              <a:rPr kumimoji="0" lang="en-US" sz="2600" b="0" i="0" u="none" strike="noStrike" kern="1200" cap="none" spc="0" normalizeH="0" baseline="0" noProof="0" dirty="0">
                <a:ln>
                  <a:noFill/>
                </a:ln>
                <a:solidFill>
                  <a:prstClr val="white"/>
                </a:solidFill>
                <a:effectLst/>
                <a:uLnTx/>
                <a:uFillTx/>
                <a:latin typeface="Franklin Gothic Medium" panose="020B0603020102020204" pitchFamily="34" charset="0"/>
                <a:ea typeface="Calibri" panose="020F0502020204030204" pitchFamily="34" charset="0"/>
                <a:cs typeface="Times New Roman" panose="02020603050405020304" pitchFamily="18" charset="0"/>
              </a:rPr>
              <a:t> Series models are ready for use with NG and include a simple field gas conversion to LP.</a:t>
            </a:r>
            <a:endParaRPr kumimoji="0" lang="en-US" sz="26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Calibri"/>
            </a:endParaRPr>
          </a:p>
        </p:txBody>
      </p:sp>
      <p:pic>
        <p:nvPicPr>
          <p:cNvPr id="7" name="Picture 6">
            <a:extLst>
              <a:ext uri="{FF2B5EF4-FFF2-40B4-BE49-F238E27FC236}">
                <a16:creationId xmlns:a16="http://schemas.microsoft.com/office/drawing/2014/main" id="{35BD7922-F916-6514-8FDE-FAAA75BECF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795" y="1236538"/>
            <a:ext cx="3426932" cy="4705350"/>
          </a:xfrm>
          <a:prstGeom prst="rect">
            <a:avLst/>
          </a:prstGeom>
          <a:effectLst>
            <a:outerShdw blurRad="63500" dist="63500" dir="2700000" algn="tl" rotWithShape="0">
              <a:prstClr val="black">
                <a:alpha val="40000"/>
              </a:prstClr>
            </a:outerShdw>
          </a:effectLst>
        </p:spPr>
      </p:pic>
      <p:pic>
        <p:nvPicPr>
          <p:cNvPr id="16" name="Picture 15">
            <a:extLst>
              <a:ext uri="{FF2B5EF4-FFF2-40B4-BE49-F238E27FC236}">
                <a16:creationId xmlns:a16="http://schemas.microsoft.com/office/drawing/2014/main" id="{5D7828A6-840E-E57E-74B9-79198F599B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375" y="3489890"/>
            <a:ext cx="1751152" cy="2730500"/>
          </a:xfrm>
          <a:prstGeom prst="rect">
            <a:avLst/>
          </a:prstGeom>
          <a:effectLst>
            <a:outerShdw blurRad="63500" dist="63500" dir="2700000" algn="tl" rotWithShape="0">
              <a:prstClr val="black">
                <a:alpha val="40000"/>
              </a:prstClr>
            </a:outerShdw>
          </a:effectLst>
        </p:spPr>
      </p:pic>
      <p:pic>
        <p:nvPicPr>
          <p:cNvPr id="8" name="Picture 14" descr="&#10;">
            <a:extLst>
              <a:ext uri="{FF2B5EF4-FFF2-40B4-BE49-F238E27FC236}">
                <a16:creationId xmlns:a16="http://schemas.microsoft.com/office/drawing/2014/main" id="{D290F780-8D5B-C65D-36AC-A71A3CC2998F}"/>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11" name="Title 1">
            <a:extLst>
              <a:ext uri="{FF2B5EF4-FFF2-40B4-BE49-F238E27FC236}">
                <a16:creationId xmlns:a16="http://schemas.microsoft.com/office/drawing/2014/main" id="{EAA01137-633F-4586-3235-09713C262EAA}"/>
              </a:ext>
            </a:extLst>
          </p:cNvPr>
          <p:cNvSpPr>
            <a:spLocks noGrp="1"/>
          </p:cNvSpPr>
          <p:nvPr>
            <p:ph type="title"/>
          </p:nvPr>
        </p:nvSpPr>
        <p:spPr>
          <a:xfrm>
            <a:off x="4987291" y="76352"/>
            <a:ext cx="7204709" cy="747540"/>
          </a:xfrm>
        </p:spPr>
        <p:txBody>
          <a:bodyPr>
            <a:noAutofit/>
          </a:bodyPr>
          <a:lstStyle/>
          <a:p>
            <a:r>
              <a:rPr lang="en-US" sz="5000" dirty="0">
                <a:solidFill>
                  <a:schemeClr val="bg1"/>
                </a:solidFill>
                <a:latin typeface="Franklin Gothic Demi"/>
                <a:cs typeface="Calibri Light"/>
              </a:rPr>
              <a:t>GAS CONVERSION</a:t>
            </a:r>
            <a:endParaRPr lang="en-US" sz="5000" dirty="0">
              <a:solidFill>
                <a:schemeClr val="bg1"/>
              </a:solidFill>
              <a:cs typeface="Calibri Light"/>
            </a:endParaRPr>
          </a:p>
        </p:txBody>
      </p:sp>
      <p:pic>
        <p:nvPicPr>
          <p:cNvPr id="12" name="Picture 11">
            <a:extLst>
              <a:ext uri="{FF2B5EF4-FFF2-40B4-BE49-F238E27FC236}">
                <a16:creationId xmlns:a16="http://schemas.microsoft.com/office/drawing/2014/main" id="{ABD6BE13-FA87-9DD0-F81A-CAAFF3886A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23" y="134480"/>
            <a:ext cx="4805738" cy="551161"/>
          </a:xfrm>
          <a:prstGeom prst="rect">
            <a:avLst/>
          </a:prstGeom>
        </p:spPr>
      </p:pic>
      <p:cxnSp>
        <p:nvCxnSpPr>
          <p:cNvPr id="13" name="Straight Arrow Connector 12">
            <a:extLst>
              <a:ext uri="{FF2B5EF4-FFF2-40B4-BE49-F238E27FC236}">
                <a16:creationId xmlns:a16="http://schemas.microsoft.com/office/drawing/2014/main" id="{B5D6FEB6-7C4C-CBF3-864E-837AADFCAE47}"/>
              </a:ext>
            </a:extLst>
          </p:cNvPr>
          <p:cNvCxnSpPr>
            <a:cxnSpLocks/>
          </p:cNvCxnSpPr>
          <p:nvPr/>
        </p:nvCxnSpPr>
        <p:spPr>
          <a:xfrm>
            <a:off x="128120" y="764249"/>
            <a:ext cx="101284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8DA2CF4-D8B4-3EAC-2AB2-F229F1B064CF}"/>
              </a:ext>
            </a:extLst>
          </p:cNvPr>
          <p:cNvPicPr>
            <a:picLocks noChangeAspect="1"/>
          </p:cNvPicPr>
          <p:nvPr/>
        </p:nvPicPr>
        <p:blipFill>
          <a:blip r:embed="rId6" cstate="print">
            <a:extLst>
              <a:ext uri="{28A0092B-C50C-407E-A947-70E740481C1C}">
                <a14:useLocalDpi xmlns:a14="http://schemas.microsoft.com/office/drawing/2010/main" val="0"/>
              </a:ext>
            </a:extLst>
          </a:blip>
          <a:srcRect l="19800" r="8476"/>
          <a:stretch/>
        </p:blipFill>
        <p:spPr>
          <a:xfrm>
            <a:off x="4297556" y="2174187"/>
            <a:ext cx="4055420" cy="4240630"/>
          </a:xfrm>
          <a:prstGeom prst="rect">
            <a:avLst/>
          </a:prstGeom>
          <a:effectLst>
            <a:softEdge rad="19050"/>
          </a:effectLst>
        </p:spPr>
      </p:pic>
      <p:pic>
        <p:nvPicPr>
          <p:cNvPr id="3" name="Picture 2">
            <a:extLst>
              <a:ext uri="{FF2B5EF4-FFF2-40B4-BE49-F238E27FC236}">
                <a16:creationId xmlns:a16="http://schemas.microsoft.com/office/drawing/2014/main" id="{D1763A47-560D-0AD0-B89A-27D809F81E8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607674" y="2040365"/>
            <a:ext cx="2312578" cy="4508274"/>
          </a:xfrm>
          <a:prstGeom prst="rect">
            <a:avLst/>
          </a:prstGeom>
          <a:effectLst>
            <a:softEdge rad="12700"/>
          </a:effectLst>
        </p:spPr>
      </p:pic>
      <p:pic>
        <p:nvPicPr>
          <p:cNvPr id="6" name="Picture 2" descr="Finger Touch Screen On White Illustrations, Royalty-Free Vector Graphics &amp; Clip Art - iStock">
            <a:extLst>
              <a:ext uri="{FF2B5EF4-FFF2-40B4-BE49-F238E27FC236}">
                <a16:creationId xmlns:a16="http://schemas.microsoft.com/office/drawing/2014/main" id="{F4E99253-8215-1B50-422D-9E79B6CA14EB}"/>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10216020" y="3475244"/>
            <a:ext cx="362116" cy="4701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845B93E-6EC1-D861-3785-44FFC584D96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64880" y="4411107"/>
            <a:ext cx="2110745" cy="1843723"/>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79716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4680488" y="1295400"/>
            <a:ext cx="7052297" cy="479835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This includes, but is not limited to:</a:t>
            </a:r>
          </a:p>
          <a:p>
            <a:pPr marR="0">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Double check unit settings</a:t>
            </a:r>
          </a:p>
          <a:p>
            <a:pPr lvl="1">
              <a:lnSpc>
                <a:spcPct val="107000"/>
              </a:lnSpc>
              <a:spcBef>
                <a:spcPts val="0"/>
              </a:spcBef>
              <a:spcAft>
                <a:spcPts val="800"/>
              </a:spcAft>
            </a:pPr>
            <a:r>
              <a:rPr lang="en-US" sz="2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EZ Start Plus App for PRO Series</a:t>
            </a:r>
          </a:p>
          <a:p>
            <a:pPr lvl="1">
              <a:lnSpc>
                <a:spcPct val="107000"/>
              </a:lnSpc>
              <a:spcBef>
                <a:spcPts val="0"/>
              </a:spcBef>
              <a:spcAft>
                <a:spcPts val="800"/>
              </a:spcAft>
            </a:pPr>
            <a:r>
              <a:rPr lang="en-US" sz="2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Dipswitches for other models</a:t>
            </a:r>
          </a:p>
          <a:p>
            <a:pPr marR="0">
              <a:lnSpc>
                <a:spcPct val="107000"/>
              </a:lnSpc>
              <a:spcBef>
                <a:spcPts val="0"/>
              </a:spcBef>
              <a:spcAft>
                <a:spcPts val="800"/>
              </a:spcAft>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Checking inlet water filter</a:t>
            </a:r>
          </a:p>
          <a:p>
            <a:pPr marR="0">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Testing the heater at low, moderate and high flow rates for a few minutes</a:t>
            </a:r>
          </a:p>
          <a:p>
            <a:pPr marR="0">
              <a:lnSpc>
                <a:spcPct val="107000"/>
              </a:lnSpc>
              <a:spcBef>
                <a:spcPts val="0"/>
              </a:spcBef>
              <a:spcAft>
                <a:spcPts val="800"/>
              </a:spcAft>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Registering the warranty</a:t>
            </a:r>
            <a:endParaRPr lang="en-US" sz="8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descr="A picture containing text, graphics, screenshot, red&#10;&#10;Description automatically generated">
            <a:extLst>
              <a:ext uri="{FF2B5EF4-FFF2-40B4-BE49-F238E27FC236}">
                <a16:creationId xmlns:a16="http://schemas.microsoft.com/office/drawing/2014/main" id="{055D2B84-9663-2030-5D8A-731EEFFE4A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847" t="15736" r="27495" b="12951"/>
          <a:stretch/>
        </p:blipFill>
        <p:spPr>
          <a:xfrm>
            <a:off x="767164" y="1081007"/>
            <a:ext cx="3487120" cy="5446635"/>
          </a:xfrm>
          <a:prstGeom prst="rect">
            <a:avLst/>
          </a:prstGeom>
          <a:effectLst>
            <a:outerShdw blurRad="50800" dist="38100" dir="2700000" algn="tl" rotWithShape="0">
              <a:prstClr val="black">
                <a:alpha val="40000"/>
              </a:prstClr>
            </a:outerShdw>
          </a:effectLst>
        </p:spPr>
      </p:pic>
      <p:pic>
        <p:nvPicPr>
          <p:cNvPr id="3" name="Picture 14" descr="&#10;">
            <a:extLst>
              <a:ext uri="{FF2B5EF4-FFF2-40B4-BE49-F238E27FC236}">
                <a16:creationId xmlns:a16="http://schemas.microsoft.com/office/drawing/2014/main" id="{6E5FF6F0-6A83-944F-CBA5-11F7E7EB2FE6}"/>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7C620C5E-E432-E911-4BDD-AC171FC3C015}"/>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INSTALLATION CHECKLIST</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8CD9A43B-2802-043A-7C54-3DE7D6FD92BA}"/>
              </a:ext>
            </a:extLst>
          </p:cNvPr>
          <p:cNvCxnSpPr>
            <a:cxnSpLocks/>
          </p:cNvCxnSpPr>
          <p:nvPr/>
        </p:nvCxnSpPr>
        <p:spPr>
          <a:xfrm>
            <a:off x="128120" y="764249"/>
            <a:ext cx="737504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6242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222935" y="1049781"/>
            <a:ext cx="11580161" cy="229099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To keep the tankless running at peak performance and efficiency throughout its life, here are a few other regular maintenance items to keep in mind. </a:t>
            </a:r>
          </a:p>
          <a:p>
            <a:pPr marL="342900" marR="0" lvl="0" indent="-342900">
              <a:lnSpc>
                <a:spcPct val="107000"/>
              </a:lnSpc>
              <a:spcBef>
                <a:spcPts val="0"/>
              </a:spcBef>
              <a:spcAft>
                <a:spcPts val="0"/>
              </a:spcAft>
              <a:buFont typeface="Symbol" panose="05050102010706020507" pitchFamily="18" charset="2"/>
              <a:buChar char=""/>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Cleaning the unit and combustion chamber if excessive build up is noticed.</a:t>
            </a:r>
          </a:p>
          <a:p>
            <a:pPr marL="342900" marR="0" lvl="0" indent="-342900">
              <a:lnSpc>
                <a:spcPct val="107000"/>
              </a:lnSpc>
              <a:spcBef>
                <a:spcPts val="0"/>
              </a:spcBef>
              <a:spcAft>
                <a:spcPts val="0"/>
              </a:spcAft>
              <a:buFont typeface="Symbol" panose="05050102010706020507" pitchFamily="18" charset="2"/>
              <a:buChar char=""/>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Cleaning the ignition and flame rods.</a:t>
            </a:r>
          </a:p>
          <a:p>
            <a:pPr marL="342900" marR="0" lvl="0" indent="-342900">
              <a:lnSpc>
                <a:spcPct val="107000"/>
              </a:lnSpc>
              <a:spcBef>
                <a:spcPts val="0"/>
              </a:spcBef>
              <a:spcAft>
                <a:spcPts val="800"/>
              </a:spcAft>
              <a:buFont typeface="Symbol" panose="05050102010706020507" pitchFamily="18" charset="2"/>
              <a:buChar char=""/>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Checking and cleaning the cold water inlet filter.</a:t>
            </a:r>
          </a:p>
        </p:txBody>
      </p:sp>
      <p:pic>
        <p:nvPicPr>
          <p:cNvPr id="4" name="Picture 3">
            <a:extLst>
              <a:ext uri="{FF2B5EF4-FFF2-40B4-BE49-F238E27FC236}">
                <a16:creationId xmlns:a16="http://schemas.microsoft.com/office/drawing/2014/main" id="{D369AE75-D331-ECC5-5FB2-1E0E88CEF4D6}"/>
              </a:ext>
            </a:extLst>
          </p:cNvPr>
          <p:cNvPicPr>
            <a:picLocks noChangeAspect="1"/>
          </p:cNvPicPr>
          <p:nvPr/>
        </p:nvPicPr>
        <p:blipFill>
          <a:blip r:embed="rId2"/>
          <a:stretch>
            <a:fillRect/>
          </a:stretch>
        </p:blipFill>
        <p:spPr>
          <a:xfrm>
            <a:off x="258527" y="3400173"/>
            <a:ext cx="4227273" cy="3288347"/>
          </a:xfrm>
          <a:prstGeom prst="rect">
            <a:avLst/>
          </a:prstGeom>
          <a:effectLst>
            <a:outerShdw blurRad="50800" dist="38100" dir="2700000" algn="tl" rotWithShape="0">
              <a:prstClr val="black">
                <a:alpha val="40000"/>
              </a:prstClr>
            </a:outerShdw>
            <a:softEdge rad="19050"/>
          </a:effectLst>
        </p:spPr>
      </p:pic>
      <p:pic>
        <p:nvPicPr>
          <p:cNvPr id="9" name="Picture 8">
            <a:extLst>
              <a:ext uri="{FF2B5EF4-FFF2-40B4-BE49-F238E27FC236}">
                <a16:creationId xmlns:a16="http://schemas.microsoft.com/office/drawing/2014/main" id="{CCD7EEDE-1188-7349-59BB-81C249D8F85B}"/>
              </a:ext>
            </a:extLst>
          </p:cNvPr>
          <p:cNvPicPr>
            <a:picLocks noChangeAspect="1"/>
          </p:cNvPicPr>
          <p:nvPr/>
        </p:nvPicPr>
        <p:blipFill>
          <a:blip r:embed="rId3"/>
          <a:stretch>
            <a:fillRect/>
          </a:stretch>
        </p:blipFill>
        <p:spPr>
          <a:xfrm>
            <a:off x="4550032" y="3400654"/>
            <a:ext cx="3598199" cy="3287865"/>
          </a:xfrm>
          <a:prstGeom prst="rect">
            <a:avLst/>
          </a:prstGeom>
          <a:effectLst>
            <a:outerShdw blurRad="50800" dist="38100" dir="2700000" algn="tl" rotWithShape="0">
              <a:prstClr val="black">
                <a:alpha val="40000"/>
              </a:prstClr>
            </a:outerShdw>
            <a:softEdge rad="19050"/>
          </a:effectLst>
        </p:spPr>
      </p:pic>
      <p:pic>
        <p:nvPicPr>
          <p:cNvPr id="11" name="Picture 10">
            <a:extLst>
              <a:ext uri="{FF2B5EF4-FFF2-40B4-BE49-F238E27FC236}">
                <a16:creationId xmlns:a16="http://schemas.microsoft.com/office/drawing/2014/main" id="{87C88AAC-C379-8061-F161-46726DA4C231}"/>
              </a:ext>
            </a:extLst>
          </p:cNvPr>
          <p:cNvPicPr>
            <a:picLocks noChangeAspect="1"/>
          </p:cNvPicPr>
          <p:nvPr/>
        </p:nvPicPr>
        <p:blipFill>
          <a:blip r:embed="rId4"/>
          <a:stretch>
            <a:fillRect/>
          </a:stretch>
        </p:blipFill>
        <p:spPr>
          <a:xfrm>
            <a:off x="8181539" y="3400171"/>
            <a:ext cx="3641120" cy="3288347"/>
          </a:xfrm>
          <a:prstGeom prst="rect">
            <a:avLst/>
          </a:prstGeom>
          <a:effectLst>
            <a:outerShdw blurRad="50800" dist="38100" dir="2700000" algn="tl" rotWithShape="0">
              <a:prstClr val="black">
                <a:alpha val="40000"/>
              </a:prstClr>
            </a:outerShdw>
            <a:softEdge rad="19050"/>
          </a:effectLst>
        </p:spPr>
      </p:pic>
      <p:pic>
        <p:nvPicPr>
          <p:cNvPr id="2" name="Picture 14" descr="&#10;">
            <a:extLst>
              <a:ext uri="{FF2B5EF4-FFF2-40B4-BE49-F238E27FC236}">
                <a16:creationId xmlns:a16="http://schemas.microsoft.com/office/drawing/2014/main" id="{20F7CF29-554D-94E7-92BA-0D9B9DFF838B}"/>
              </a:ext>
            </a:extLst>
          </p:cNvPr>
          <p:cNvPicPr>
            <a:picLocks noChangeAspect="1"/>
          </p:cNvPicPr>
          <p:nvPr/>
        </p:nvPicPr>
        <p:blipFill>
          <a:blip r:embed="rId5"/>
          <a:srcRect l="-2409" t="30632" r="-5457" b="25330"/>
          <a:stretch>
            <a:fillRect/>
          </a:stretch>
        </p:blipFill>
        <p:spPr>
          <a:xfrm>
            <a:off x="10668000" y="0"/>
            <a:ext cx="1524000" cy="481584"/>
          </a:xfrm>
          <a:prstGeom prst="rect">
            <a:avLst/>
          </a:prstGeom>
        </p:spPr>
      </p:pic>
      <p:sp>
        <p:nvSpPr>
          <p:cNvPr id="3" name="Title 1">
            <a:extLst>
              <a:ext uri="{FF2B5EF4-FFF2-40B4-BE49-F238E27FC236}">
                <a16:creationId xmlns:a16="http://schemas.microsoft.com/office/drawing/2014/main" id="{C7E4DB75-8A39-9FCC-BD16-DC81D24EA9D8}"/>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REGULAR MAINTENANCE ITEMS</a:t>
            </a:r>
            <a:endParaRPr lang="en-US" sz="5000" dirty="0">
              <a:solidFill>
                <a:schemeClr val="bg1"/>
              </a:solidFill>
              <a:cs typeface="Calibri Light"/>
            </a:endParaRPr>
          </a:p>
        </p:txBody>
      </p:sp>
      <p:cxnSp>
        <p:nvCxnSpPr>
          <p:cNvPr id="8" name="Straight Arrow Connector 7">
            <a:extLst>
              <a:ext uri="{FF2B5EF4-FFF2-40B4-BE49-F238E27FC236}">
                <a16:creationId xmlns:a16="http://schemas.microsoft.com/office/drawing/2014/main" id="{19908DFE-8220-4A91-0CEA-A7009407A3D5}"/>
              </a:ext>
            </a:extLst>
          </p:cNvPr>
          <p:cNvCxnSpPr>
            <a:cxnSpLocks/>
          </p:cNvCxnSpPr>
          <p:nvPr/>
        </p:nvCxnSpPr>
        <p:spPr>
          <a:xfrm>
            <a:off x="128120" y="764249"/>
            <a:ext cx="91124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073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257807" y="2518246"/>
            <a:ext cx="11580161" cy="229099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ctr">
              <a:lnSpc>
                <a:spcPct val="107000"/>
              </a:lnSpc>
              <a:spcBef>
                <a:spcPts val="0"/>
              </a:spcBef>
              <a:spcAft>
                <a:spcPts val="800"/>
              </a:spcAft>
              <a:buNone/>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E</a:t>
            </a: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ncourage your customers to visually check the unit once in awhile. </a:t>
            </a:r>
          </a:p>
          <a:p>
            <a:pPr marL="0" marR="0" indent="0" algn="ctr">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Tankless heaters, like any other gas appliance, are not meant to be installed and forgotten about. </a:t>
            </a:r>
            <a:endPar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10;">
            <a:extLst>
              <a:ext uri="{FF2B5EF4-FFF2-40B4-BE49-F238E27FC236}">
                <a16:creationId xmlns:a16="http://schemas.microsoft.com/office/drawing/2014/main" id="{92ADBC16-9B7B-5C10-CBE6-55B26EAF6287}"/>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5287177F-B270-19E8-5A22-C4ABFBB9F537}"/>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REGULAR MAINTENANCE ITEMS</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0B1459D2-0FFB-3F0D-2D56-F0C76B0B5745}"/>
              </a:ext>
            </a:extLst>
          </p:cNvPr>
          <p:cNvCxnSpPr>
            <a:cxnSpLocks/>
          </p:cNvCxnSpPr>
          <p:nvPr/>
        </p:nvCxnSpPr>
        <p:spPr>
          <a:xfrm>
            <a:off x="128120" y="764249"/>
            <a:ext cx="91124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897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020882" y="2719952"/>
            <a:ext cx="6735151" cy="19837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ctr">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Periodically inspecting the unit for any minor issues will help prevent it from becoming a bigger problem.</a:t>
            </a:r>
            <a:endParaRPr lang="en-US" sz="6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4" name="Picture 3" descr="A close-up of a rusty machine&#10;&#10;Description automatically generated with low confidence">
            <a:extLst>
              <a:ext uri="{FF2B5EF4-FFF2-40B4-BE49-F238E27FC236}">
                <a16:creationId xmlns:a16="http://schemas.microsoft.com/office/drawing/2014/main" id="{66B9E1CB-9C54-E1D0-91A7-106AC890B9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681" y="1076971"/>
            <a:ext cx="4215862" cy="5621149"/>
          </a:xfrm>
          <a:prstGeom prst="rect">
            <a:avLst/>
          </a:prstGeom>
          <a:effectLst>
            <a:outerShdw blurRad="63500" dist="63500" dir="2700000" algn="tl" rotWithShape="0">
              <a:prstClr val="black">
                <a:alpha val="40000"/>
              </a:prstClr>
            </a:outerShdw>
            <a:softEdge rad="19050"/>
          </a:effectLst>
        </p:spPr>
      </p:pic>
      <p:pic>
        <p:nvPicPr>
          <p:cNvPr id="3" name="Picture 14" descr="&#10;">
            <a:extLst>
              <a:ext uri="{FF2B5EF4-FFF2-40B4-BE49-F238E27FC236}">
                <a16:creationId xmlns:a16="http://schemas.microsoft.com/office/drawing/2014/main" id="{8208047B-184E-9B34-5D23-4E0AB3360180}"/>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7" name="Title 1">
            <a:extLst>
              <a:ext uri="{FF2B5EF4-FFF2-40B4-BE49-F238E27FC236}">
                <a16:creationId xmlns:a16="http://schemas.microsoft.com/office/drawing/2014/main" id="{C908506B-1495-2164-948E-BC9B8D61CC49}"/>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REGULAR MAINTENANCE ITEMS</a:t>
            </a:r>
            <a:endParaRPr lang="en-US" sz="5000" dirty="0">
              <a:solidFill>
                <a:schemeClr val="bg1"/>
              </a:solidFill>
              <a:cs typeface="Calibri Light"/>
            </a:endParaRPr>
          </a:p>
        </p:txBody>
      </p:sp>
      <p:cxnSp>
        <p:nvCxnSpPr>
          <p:cNvPr id="8" name="Straight Arrow Connector 7">
            <a:extLst>
              <a:ext uri="{FF2B5EF4-FFF2-40B4-BE49-F238E27FC236}">
                <a16:creationId xmlns:a16="http://schemas.microsoft.com/office/drawing/2014/main" id="{DF659003-2CD2-1CA2-EED8-59C9990B1128}"/>
              </a:ext>
            </a:extLst>
          </p:cNvPr>
          <p:cNvCxnSpPr>
            <a:cxnSpLocks/>
          </p:cNvCxnSpPr>
          <p:nvPr/>
        </p:nvCxnSpPr>
        <p:spPr>
          <a:xfrm>
            <a:off x="128120" y="764249"/>
            <a:ext cx="91124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01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495946" y="1549831"/>
            <a:ext cx="11236839" cy="4510005"/>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algn="ctr">
              <a:lnSpc>
                <a:spcPct val="107000"/>
              </a:lnSpc>
              <a:spcBef>
                <a:spcPts val="0"/>
              </a:spcBef>
              <a:spcAft>
                <a:spcPts val="800"/>
              </a:spcAft>
            </a:pPr>
            <a:r>
              <a:rPr lang="en-US" sz="4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SUPPORT.NORITZ.COM</a:t>
            </a:r>
          </a:p>
          <a:p>
            <a:pPr marR="0" algn="ctr">
              <a:lnSpc>
                <a:spcPct val="107000"/>
              </a:lnSpc>
              <a:spcBef>
                <a:spcPts val="0"/>
              </a:spcBef>
              <a:spcAft>
                <a:spcPts val="800"/>
              </a:spcAft>
            </a:pPr>
            <a:r>
              <a:rPr lang="en-US" sz="4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NORITZ.COM/TECHTIPS</a:t>
            </a:r>
          </a:p>
          <a:p>
            <a:pPr marR="0" algn="ctr">
              <a:lnSpc>
                <a:spcPct val="107000"/>
              </a:lnSpc>
              <a:spcBef>
                <a:spcPts val="0"/>
              </a:spcBef>
              <a:spcAft>
                <a:spcPts val="800"/>
              </a:spcAft>
            </a:pPr>
            <a:r>
              <a:rPr lang="en-US" sz="44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HELP.NORITZ.COM</a:t>
            </a:r>
          </a:p>
          <a:p>
            <a:pPr marR="0" algn="ctr">
              <a:lnSpc>
                <a:spcPct val="107000"/>
              </a:lnSpc>
              <a:spcBef>
                <a:spcPts val="0"/>
              </a:spcBef>
              <a:spcAft>
                <a:spcPts val="800"/>
              </a:spcAft>
            </a:pPr>
            <a:r>
              <a:rPr lang="en-US" sz="4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TRAINING.NORITZ.COM</a:t>
            </a:r>
          </a:p>
          <a:p>
            <a:pPr marR="0" algn="ctr">
              <a:lnSpc>
                <a:spcPct val="107000"/>
              </a:lnSpc>
              <a:spcBef>
                <a:spcPts val="0"/>
              </a:spcBef>
              <a:spcAft>
                <a:spcPts val="800"/>
              </a:spcAft>
            </a:pPr>
            <a:r>
              <a:rPr lang="en-US" sz="44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YOUTUBE.COM/NORITZAMERICA</a:t>
            </a:r>
          </a:p>
          <a:p>
            <a:pPr marR="0" algn="ctr">
              <a:lnSpc>
                <a:spcPct val="107000"/>
              </a:lnSpc>
              <a:spcBef>
                <a:spcPts val="0"/>
              </a:spcBef>
              <a:spcAft>
                <a:spcPts val="800"/>
              </a:spcAft>
            </a:pPr>
            <a:r>
              <a:rPr lang="en-US" sz="4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Customer Care: 866-766-7489</a:t>
            </a:r>
            <a:endParaRPr lang="en-US" sz="13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10;">
            <a:extLst>
              <a:ext uri="{FF2B5EF4-FFF2-40B4-BE49-F238E27FC236}">
                <a16:creationId xmlns:a16="http://schemas.microsoft.com/office/drawing/2014/main" id="{D068805A-D22A-663C-9F9A-BE51CCDFBEB9}"/>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8" name="Title 1">
            <a:extLst>
              <a:ext uri="{FF2B5EF4-FFF2-40B4-BE49-F238E27FC236}">
                <a16:creationId xmlns:a16="http://schemas.microsoft.com/office/drawing/2014/main" id="{8833FD64-703B-3B90-F397-F251461C7346}"/>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HELPFUL CONTACT INFO</a:t>
            </a:r>
            <a:endParaRPr lang="en-US" sz="5000" dirty="0">
              <a:solidFill>
                <a:schemeClr val="bg1"/>
              </a:solidFill>
              <a:cs typeface="Calibri Light"/>
            </a:endParaRPr>
          </a:p>
        </p:txBody>
      </p:sp>
      <p:cxnSp>
        <p:nvCxnSpPr>
          <p:cNvPr id="9" name="Straight Arrow Connector 8">
            <a:extLst>
              <a:ext uri="{FF2B5EF4-FFF2-40B4-BE49-F238E27FC236}">
                <a16:creationId xmlns:a16="http://schemas.microsoft.com/office/drawing/2014/main" id="{7411BBAB-0646-9802-4DAF-1FF8AF29582D}"/>
              </a:ext>
            </a:extLst>
          </p:cNvPr>
          <p:cNvCxnSpPr>
            <a:cxnSpLocks/>
          </p:cNvCxnSpPr>
          <p:nvPr/>
        </p:nvCxnSpPr>
        <p:spPr>
          <a:xfrm>
            <a:off x="128120" y="764249"/>
            <a:ext cx="69280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59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7E9393A-E588-459B-9E59-6D3F16D98644}"/>
              </a:ext>
            </a:extLst>
          </p:cNvPr>
          <p:cNvSpPr txBox="1">
            <a:spLocks/>
          </p:cNvSpPr>
          <p:nvPr/>
        </p:nvSpPr>
        <p:spPr>
          <a:xfrm>
            <a:off x="831850" y="1709738"/>
            <a:ext cx="10515600" cy="2852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solidFill>
                  <a:schemeClr val="bg1"/>
                </a:solidFill>
                <a:latin typeface="Franklin Gothic Demi"/>
                <a:cs typeface="Calibri Light" panose="020F0302020204030204"/>
              </a:rPr>
              <a:t>THANK YOU</a:t>
            </a:r>
            <a:endParaRPr lang="en-US" sz="54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22ABFE6F-C960-4C47-AC6C-6E3D504D5CAA}"/>
              </a:ext>
            </a:extLst>
          </p:cNvPr>
          <p:cNvCxnSpPr>
            <a:cxnSpLocks/>
          </p:cNvCxnSpPr>
          <p:nvPr/>
        </p:nvCxnSpPr>
        <p:spPr>
          <a:xfrm>
            <a:off x="4628707" y="3645195"/>
            <a:ext cx="3015832"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2" name="Picture 2" descr="A picture containing drawing&#10;&#10;Description generated with very high confidence">
            <a:extLst>
              <a:ext uri="{FF2B5EF4-FFF2-40B4-BE49-F238E27FC236}">
                <a16:creationId xmlns:a16="http://schemas.microsoft.com/office/drawing/2014/main" id="{4339877B-72DF-4ADB-8F16-0A6F626E5856}"/>
              </a:ext>
            </a:extLst>
          </p:cNvPr>
          <p:cNvPicPr>
            <a:picLocks noChangeAspect="1"/>
          </p:cNvPicPr>
          <p:nvPr/>
        </p:nvPicPr>
        <p:blipFill rotWithShape="1">
          <a:blip r:embed="rId2"/>
          <a:srcRect t="19573" b="38054"/>
          <a:stretch/>
        </p:blipFill>
        <p:spPr>
          <a:xfrm>
            <a:off x="4718050" y="3890074"/>
            <a:ext cx="2743200" cy="581186"/>
          </a:xfrm>
          <a:prstGeom prst="rect">
            <a:avLst/>
          </a:prstGeom>
        </p:spPr>
      </p:pic>
    </p:spTree>
    <p:extLst>
      <p:ext uri="{BB962C8B-B14F-4D97-AF65-F5344CB8AC3E}">
        <p14:creationId xmlns:p14="http://schemas.microsoft.com/office/powerpoint/2010/main" val="80103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B2205DB-046E-444A-8746-9CC6A280650E}"/>
              </a:ext>
            </a:extLst>
          </p:cNvPr>
          <p:cNvSpPr>
            <a:spLocks noGrp="1"/>
          </p:cNvSpPr>
          <p:nvPr>
            <p:ph type="body" sz="half" idx="2"/>
          </p:nvPr>
        </p:nvSpPr>
        <p:spPr>
          <a:xfrm>
            <a:off x="5056525" y="1057021"/>
            <a:ext cx="6769268" cy="5711559"/>
          </a:xfrm>
        </p:spPr>
        <p:txBody>
          <a:bodyPr vert="horz" lIns="91440" tIns="45720" rIns="91440" bIns="45720" rtlCol="0" anchor="t">
            <a:normAutofit fontScale="92500" lnSpcReduction="20000"/>
          </a:bodyPr>
          <a:lstStyle/>
          <a:p>
            <a:pPr>
              <a:buNone/>
            </a:pPr>
            <a:r>
              <a:rPr lang="en-US" sz="2000" b="1" dirty="0">
                <a:solidFill>
                  <a:schemeClr val="bg1"/>
                </a:solidFill>
                <a:latin typeface="Franklin Gothic Medium" panose="020B0603020102020204" pitchFamily="34" charset="0"/>
                <a:cs typeface="Calibri"/>
              </a:rPr>
              <a:t>Available Models:</a:t>
            </a:r>
          </a:p>
          <a:p>
            <a:r>
              <a:rPr lang="en-US" sz="2000" dirty="0">
                <a:solidFill>
                  <a:schemeClr val="bg1"/>
                </a:solidFill>
                <a:latin typeface="Franklin Gothic Medium" panose="020B0603020102020204" pitchFamily="34" charset="0"/>
                <a:cs typeface="Calibri"/>
              </a:rPr>
              <a:t>NRCR92DV: </a:t>
            </a:r>
            <a:r>
              <a:rPr lang="en-US" sz="2000" dirty="0">
                <a:solidFill>
                  <a:schemeClr val="bg1"/>
                </a:solidFill>
                <a:latin typeface="Franklin Gothic Medium" panose="020B0603020102020204" pitchFamily="34" charset="0"/>
                <a:cs typeface="Times New Roman" panose="02020603050405020304" pitchFamily="18" charset="0"/>
              </a:rPr>
              <a:t>12,800 – 165,000 BTUh / 0.4 - 9.2 gpm </a:t>
            </a:r>
          </a:p>
          <a:p>
            <a:r>
              <a:rPr lang="en-US" sz="2000" dirty="0">
                <a:solidFill>
                  <a:schemeClr val="bg1"/>
                </a:solidFill>
                <a:latin typeface="Franklin Gothic Medium" panose="020B0603020102020204" pitchFamily="34" charset="0"/>
                <a:cs typeface="Calibri"/>
              </a:rPr>
              <a:t>NRCR111DV: </a:t>
            </a:r>
            <a:r>
              <a:rPr lang="en-US" sz="2000" dirty="0">
                <a:solidFill>
                  <a:schemeClr val="bg1"/>
                </a:solidFill>
                <a:latin typeface="Franklin Gothic Medium" panose="020B0603020102020204" pitchFamily="34" charset="0"/>
                <a:cs typeface="Times New Roman" panose="02020603050405020304" pitchFamily="18" charset="0"/>
              </a:rPr>
              <a:t>12,800 – 199,900 BTUh / 0.4 – 11.1 gpm</a:t>
            </a:r>
            <a:endParaRPr lang="en-US" sz="2000" dirty="0">
              <a:solidFill>
                <a:schemeClr val="bg1"/>
              </a:solidFill>
              <a:latin typeface="Franklin Gothic Medium" panose="020B0603020102020204" pitchFamily="34" charset="0"/>
              <a:cs typeface="Calibri"/>
            </a:endParaRPr>
          </a:p>
          <a:p>
            <a:r>
              <a:rPr lang="en-US" sz="2000" b="1" dirty="0">
                <a:solidFill>
                  <a:schemeClr val="bg1"/>
                </a:solidFill>
                <a:latin typeface="Franklin Gothic Medium" panose="020B0603020102020204" pitchFamily="34" charset="0"/>
                <a:cs typeface="Calibri"/>
              </a:rPr>
              <a:t>Key Features:</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Built-In Recirculation Pump</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UEF = 0.98</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rPr>
              <a:t>EZ Start Plus Bluetooth® App</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Versatile Venting (Just like EZ Pro Series)</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Steady BTU Control</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15 Year Heat Exchanger Warranty</a:t>
            </a:r>
          </a:p>
          <a:p>
            <a:r>
              <a:rPr lang="en-US" sz="2000" b="1" dirty="0">
                <a:solidFill>
                  <a:schemeClr val="bg1"/>
                </a:solidFill>
                <a:latin typeface="Franklin Gothic Medium" panose="020B0603020102020204" pitchFamily="34" charset="0"/>
                <a:cs typeface="Calibri"/>
              </a:rPr>
              <a:t>Recirc Setting:</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Auto Learning (Default)</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Manual Timer (Using EZ Start Plus Bluetooth app)</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Title 24 (On Demand)</a:t>
            </a:r>
          </a:p>
          <a:p>
            <a:r>
              <a:rPr lang="en-US" sz="2000" b="1" dirty="0">
                <a:solidFill>
                  <a:schemeClr val="bg1"/>
                </a:solidFill>
                <a:latin typeface="Franklin Gothic Medium" panose="020B0603020102020204" pitchFamily="34" charset="0"/>
                <a:cs typeface="Calibri"/>
              </a:rPr>
              <a:t>Recirc Types:</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Dedicated Recirculation</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Crossover (up to 2)</a:t>
            </a:r>
          </a:p>
        </p:txBody>
      </p:sp>
      <p:pic>
        <p:nvPicPr>
          <p:cNvPr id="6" name="Picture 14" descr="&#10;">
            <a:extLst>
              <a:ext uri="{FF2B5EF4-FFF2-40B4-BE49-F238E27FC236}">
                <a16:creationId xmlns:a16="http://schemas.microsoft.com/office/drawing/2014/main" id="{A18A2664-FBCE-693D-7694-96212D9C930C}"/>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pic>
        <p:nvPicPr>
          <p:cNvPr id="11" name="Picture 10" descr="A black and grey logo&#10;&#10;AI-generated content may be incorrect.">
            <a:extLst>
              <a:ext uri="{FF2B5EF4-FFF2-40B4-BE49-F238E27FC236}">
                <a16:creationId xmlns:a16="http://schemas.microsoft.com/office/drawing/2014/main" id="{FA8076DA-A8C4-BF41-ABF3-350B6E6735C7}"/>
              </a:ext>
            </a:extLst>
          </p:cNvPr>
          <p:cNvPicPr>
            <a:picLocks noChangeAspect="1"/>
          </p:cNvPicPr>
          <p:nvPr/>
        </p:nvPicPr>
        <p:blipFill>
          <a:blip r:embed="rId3" cstate="print">
            <a:extLst>
              <a:ext uri="{28A0092B-C50C-407E-A947-70E740481C1C}">
                <a14:useLocalDpi xmlns:a14="http://schemas.microsoft.com/office/drawing/2010/main" val="0"/>
              </a:ext>
            </a:extLst>
          </a:blip>
          <a:srcRect l="64535" t="11440" r="6206" b="40394"/>
          <a:stretch>
            <a:fillRect/>
          </a:stretch>
        </p:blipFill>
        <p:spPr>
          <a:xfrm>
            <a:off x="3887152" y="24160"/>
            <a:ext cx="1939608" cy="812800"/>
          </a:xfrm>
          <a:prstGeom prst="rect">
            <a:avLst/>
          </a:prstGeom>
          <a:effectLst>
            <a:outerShdw blurRad="63500" dist="63500" dir="2700000" algn="tl" rotWithShape="0">
              <a:prstClr val="black">
                <a:alpha val="40000"/>
              </a:prstClr>
            </a:outerShdw>
          </a:effectLst>
        </p:spPr>
      </p:pic>
      <p:pic>
        <p:nvPicPr>
          <p:cNvPr id="12" name="Picture 11">
            <a:extLst>
              <a:ext uri="{FF2B5EF4-FFF2-40B4-BE49-F238E27FC236}">
                <a16:creationId xmlns:a16="http://schemas.microsoft.com/office/drawing/2014/main" id="{D2085CF8-F5A8-7410-367C-1270E61798E1}"/>
              </a:ext>
            </a:extLst>
          </p:cNvPr>
          <p:cNvPicPr>
            <a:picLocks noChangeAspect="1"/>
          </p:cNvPicPr>
          <p:nvPr/>
        </p:nvPicPr>
        <p:blipFill>
          <a:blip r:embed="rId4" cstate="print">
            <a:extLst>
              <a:ext uri="{28A0092B-C50C-407E-A947-70E740481C1C}">
                <a14:useLocalDpi xmlns:a14="http://schemas.microsoft.com/office/drawing/2010/main" val="0"/>
              </a:ext>
            </a:extLst>
          </a:blip>
          <a:srcRect l="6285" t="15615" r="35542" b="17396"/>
          <a:stretch>
            <a:fillRect/>
          </a:stretch>
        </p:blipFill>
        <p:spPr>
          <a:xfrm>
            <a:off x="172004" y="108291"/>
            <a:ext cx="3715148" cy="1088978"/>
          </a:xfrm>
          <a:prstGeom prst="rect">
            <a:avLst/>
          </a:prstGeom>
          <a:effectLst>
            <a:outerShdw blurRad="63500" dist="63500" dir="2700000" algn="tl" rotWithShape="0">
              <a:prstClr val="black">
                <a:alpha val="40000"/>
              </a:prstClr>
            </a:outerShdw>
          </a:effectLst>
        </p:spPr>
      </p:pic>
      <p:pic>
        <p:nvPicPr>
          <p:cNvPr id="8" name="Picture 7">
            <a:extLst>
              <a:ext uri="{FF2B5EF4-FFF2-40B4-BE49-F238E27FC236}">
                <a16:creationId xmlns:a16="http://schemas.microsoft.com/office/drawing/2014/main" id="{37F88163-1494-CA91-581D-DA52B18602DD}"/>
              </a:ext>
            </a:extLst>
          </p:cNvPr>
          <p:cNvPicPr>
            <a:picLocks noChangeAspect="1"/>
          </p:cNvPicPr>
          <p:nvPr/>
        </p:nvPicPr>
        <p:blipFill>
          <a:blip r:embed="rId5" cstate="print">
            <a:extLst>
              <a:ext uri="{28A0092B-C50C-407E-A947-70E740481C1C}">
                <a14:useLocalDpi xmlns:a14="http://schemas.microsoft.com/office/drawing/2010/main" val="0"/>
              </a:ext>
            </a:extLst>
          </a:blip>
          <a:srcRect l="33287" r="25602"/>
          <a:stretch>
            <a:fillRect/>
          </a:stretch>
        </p:blipFill>
        <p:spPr>
          <a:xfrm>
            <a:off x="65156" y="1197269"/>
            <a:ext cx="3685687" cy="5603240"/>
          </a:xfrm>
          <a:prstGeom prst="rect">
            <a:avLst/>
          </a:prstGeom>
          <a:effectLst>
            <a:outerShdw blurRad="63500" dist="76200" dir="2700000" algn="tl" rotWithShape="0">
              <a:prstClr val="black">
                <a:alpha val="40000"/>
              </a:prstClr>
            </a:outerShdw>
          </a:effectLst>
        </p:spPr>
      </p:pic>
      <p:pic>
        <p:nvPicPr>
          <p:cNvPr id="9" name="Picture 8">
            <a:extLst>
              <a:ext uri="{FF2B5EF4-FFF2-40B4-BE49-F238E27FC236}">
                <a16:creationId xmlns:a16="http://schemas.microsoft.com/office/drawing/2014/main" id="{CD752A92-A6F1-3923-FCBE-D9BA9BF438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9378" y="4644737"/>
            <a:ext cx="1279239" cy="1994188"/>
          </a:xfrm>
          <a:prstGeom prst="rect">
            <a:avLst/>
          </a:prstGeom>
          <a:effectLst>
            <a:outerShdw blurRad="63500" dist="76200" dir="2700000" algn="tl" rotWithShape="0">
              <a:prstClr val="black">
                <a:alpha val="40000"/>
              </a:prstClr>
            </a:outerShdw>
          </a:effectLst>
        </p:spPr>
      </p:pic>
      <p:sp>
        <p:nvSpPr>
          <p:cNvPr id="2" name="Title 1">
            <a:extLst>
              <a:ext uri="{FF2B5EF4-FFF2-40B4-BE49-F238E27FC236}">
                <a16:creationId xmlns:a16="http://schemas.microsoft.com/office/drawing/2014/main" id="{2DF35828-29D3-73CA-A670-8AC02318DBD0}"/>
              </a:ext>
            </a:extLst>
          </p:cNvPr>
          <p:cNvSpPr>
            <a:spLocks noGrp="1"/>
          </p:cNvSpPr>
          <p:nvPr>
            <p:ph type="title"/>
          </p:nvPr>
        </p:nvSpPr>
        <p:spPr>
          <a:xfrm>
            <a:off x="5826760" y="89420"/>
            <a:ext cx="6365240" cy="747540"/>
          </a:xfrm>
        </p:spPr>
        <p:txBody>
          <a:bodyPr>
            <a:noAutofit/>
          </a:bodyPr>
          <a:lstStyle/>
          <a:p>
            <a:r>
              <a:rPr lang="en-US" sz="5000" dirty="0">
                <a:solidFill>
                  <a:schemeClr val="bg1"/>
                </a:solidFill>
                <a:latin typeface="Franklin Gothic Demi"/>
                <a:cs typeface="Calibri Light"/>
              </a:rPr>
              <a:t>OVERVIEW</a:t>
            </a:r>
            <a:endParaRPr lang="en-US" sz="5000" dirty="0">
              <a:solidFill>
                <a:schemeClr val="bg1"/>
              </a:solidFill>
              <a:cs typeface="Calibri Light"/>
            </a:endParaRPr>
          </a:p>
        </p:txBody>
      </p:sp>
      <p:cxnSp>
        <p:nvCxnSpPr>
          <p:cNvPr id="10" name="Straight Arrow Connector 9">
            <a:extLst>
              <a:ext uri="{FF2B5EF4-FFF2-40B4-BE49-F238E27FC236}">
                <a16:creationId xmlns:a16="http://schemas.microsoft.com/office/drawing/2014/main" id="{62D34303-1A20-9B48-5BB0-BDF0E5768A49}"/>
              </a:ext>
            </a:extLst>
          </p:cNvPr>
          <p:cNvCxnSpPr>
            <a:cxnSpLocks/>
          </p:cNvCxnSpPr>
          <p:nvPr/>
        </p:nvCxnSpPr>
        <p:spPr>
          <a:xfrm>
            <a:off x="3994000" y="810630"/>
            <a:ext cx="52363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0252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B2205DB-046E-444A-8746-9CC6A280650E}"/>
              </a:ext>
            </a:extLst>
          </p:cNvPr>
          <p:cNvSpPr>
            <a:spLocks noGrp="1"/>
          </p:cNvSpPr>
          <p:nvPr>
            <p:ph type="body" sz="half" idx="2"/>
          </p:nvPr>
        </p:nvSpPr>
        <p:spPr>
          <a:xfrm>
            <a:off x="5181837" y="1378850"/>
            <a:ext cx="6893323" cy="4668520"/>
          </a:xfrm>
        </p:spPr>
        <p:txBody>
          <a:bodyPr vert="horz" lIns="91440" tIns="45720" rIns="91440" bIns="45720" rtlCol="0" anchor="t">
            <a:normAutofit fontScale="92500" lnSpcReduction="10000"/>
          </a:bodyPr>
          <a:lstStyle/>
          <a:p>
            <a:pPr>
              <a:buNone/>
            </a:pPr>
            <a:r>
              <a:rPr lang="en-US" sz="3200" dirty="0">
                <a:solidFill>
                  <a:schemeClr val="bg1"/>
                </a:solidFill>
                <a:latin typeface="Franklin Gothic Medium" panose="020B0603020102020204" pitchFamily="34" charset="0"/>
                <a:cs typeface="Calibri"/>
              </a:rPr>
              <a:t>The NRCR PRO is a pre-mix style unit and thus has the same venting options as the EZ PRO Series:</a:t>
            </a:r>
          </a:p>
          <a:p>
            <a:pPr marL="342900" indent="-342900">
              <a:buFont typeface="Arial" panose="020B0604020202020204" pitchFamily="34" charset="0"/>
              <a:buChar char="•"/>
            </a:pPr>
            <a:r>
              <a:rPr lang="en-US" sz="3200" dirty="0">
                <a:solidFill>
                  <a:schemeClr val="bg1"/>
                </a:solidFill>
                <a:latin typeface="Franklin Gothic Medium" panose="020B0603020102020204" pitchFamily="34" charset="0"/>
                <a:cs typeface="Calibri"/>
              </a:rPr>
              <a:t>DV Direct Vent</a:t>
            </a:r>
          </a:p>
          <a:p>
            <a:pPr marL="342900" indent="-342900">
              <a:buFont typeface="Arial" panose="020B0604020202020204" pitchFamily="34" charset="0"/>
              <a:buChar char="•"/>
            </a:pPr>
            <a:r>
              <a:rPr lang="en-US" sz="3200" dirty="0">
                <a:solidFill>
                  <a:schemeClr val="bg1"/>
                </a:solidFill>
                <a:latin typeface="Franklin Gothic Medium" panose="020B0603020102020204" pitchFamily="34" charset="0"/>
                <a:cs typeface="Calibri"/>
              </a:rPr>
              <a:t>SV Single Vent</a:t>
            </a:r>
          </a:p>
          <a:p>
            <a:pPr marL="342900" indent="-342900">
              <a:buFont typeface="Arial" panose="020B0604020202020204" pitchFamily="34" charset="0"/>
              <a:buChar char="•"/>
            </a:pPr>
            <a:r>
              <a:rPr lang="en-US" sz="3200" dirty="0">
                <a:solidFill>
                  <a:schemeClr val="bg1"/>
                </a:solidFill>
                <a:latin typeface="Franklin Gothic Medium" panose="020B0603020102020204" pitchFamily="34" charset="0"/>
                <a:cs typeface="Calibri"/>
              </a:rPr>
              <a:t>OD Outdoor</a:t>
            </a:r>
          </a:p>
          <a:p>
            <a:pPr marL="342900" indent="-342900">
              <a:buFont typeface="Arial" panose="020B0604020202020204" pitchFamily="34" charset="0"/>
              <a:buChar char="•"/>
            </a:pPr>
            <a:r>
              <a:rPr lang="en-US" sz="3200" dirty="0">
                <a:solidFill>
                  <a:schemeClr val="bg1"/>
                </a:solidFill>
                <a:latin typeface="Franklin Gothic Medium" panose="020B0603020102020204" pitchFamily="34" charset="0"/>
                <a:cs typeface="Calibri"/>
              </a:rPr>
              <a:t>No Roof Kit</a:t>
            </a:r>
          </a:p>
          <a:p>
            <a:pPr marL="342900" indent="-342900">
              <a:buFont typeface="Arial" panose="020B0604020202020204" pitchFamily="34" charset="0"/>
              <a:buChar char="•"/>
            </a:pPr>
            <a:r>
              <a:rPr lang="en-US" sz="3200" dirty="0">
                <a:solidFill>
                  <a:schemeClr val="bg1"/>
                </a:solidFill>
                <a:latin typeface="Franklin Gothic Medium" panose="020B0603020102020204" pitchFamily="34" charset="0"/>
                <a:cs typeface="Calibri"/>
              </a:rPr>
              <a:t>FSV Flexible Single Vent</a:t>
            </a:r>
          </a:p>
          <a:p>
            <a:pPr marL="342900" indent="-342900">
              <a:buFont typeface="Arial" panose="020B0604020202020204" pitchFamily="34" charset="0"/>
              <a:buChar char="•"/>
            </a:pPr>
            <a:r>
              <a:rPr lang="en-US" sz="3200" dirty="0">
                <a:solidFill>
                  <a:schemeClr val="bg1"/>
                </a:solidFill>
                <a:latin typeface="Franklin Gothic Medium" panose="020B0603020102020204" pitchFamily="34" charset="0"/>
                <a:cs typeface="Times New Roman" panose="02020603050405020304" pitchFamily="18" charset="0"/>
              </a:rPr>
              <a:t>Common Vent Capable (2 Units Quick Connected)</a:t>
            </a:r>
            <a:endParaRPr lang="en-US" sz="4000" dirty="0">
              <a:solidFill>
                <a:schemeClr val="bg1"/>
              </a:solidFill>
              <a:latin typeface="Franklin Gothic Medium" panose="020B0603020102020204" pitchFamily="34" charset="0"/>
              <a:cs typeface="Calibri"/>
            </a:endParaRPr>
          </a:p>
        </p:txBody>
      </p:sp>
      <p:pic>
        <p:nvPicPr>
          <p:cNvPr id="6" name="Picture 14" descr="&#10;">
            <a:extLst>
              <a:ext uri="{FF2B5EF4-FFF2-40B4-BE49-F238E27FC236}">
                <a16:creationId xmlns:a16="http://schemas.microsoft.com/office/drawing/2014/main" id="{BD050A92-3E93-1C83-4EE6-D53BEFC77D16}"/>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pic>
        <p:nvPicPr>
          <p:cNvPr id="11" name="Picture 10" descr="A black and grey logo&#10;&#10;AI-generated content may be incorrect.">
            <a:extLst>
              <a:ext uri="{FF2B5EF4-FFF2-40B4-BE49-F238E27FC236}">
                <a16:creationId xmlns:a16="http://schemas.microsoft.com/office/drawing/2014/main" id="{DFA15C9F-E736-E257-5440-1A3F58618AF8}"/>
              </a:ext>
            </a:extLst>
          </p:cNvPr>
          <p:cNvPicPr>
            <a:picLocks noChangeAspect="1"/>
          </p:cNvPicPr>
          <p:nvPr/>
        </p:nvPicPr>
        <p:blipFill>
          <a:blip r:embed="rId3" cstate="print">
            <a:extLst>
              <a:ext uri="{28A0092B-C50C-407E-A947-70E740481C1C}">
                <a14:useLocalDpi xmlns:a14="http://schemas.microsoft.com/office/drawing/2010/main" val="0"/>
              </a:ext>
            </a:extLst>
          </a:blip>
          <a:srcRect l="64535" t="11440" r="6206" b="40394"/>
          <a:stretch>
            <a:fillRect/>
          </a:stretch>
        </p:blipFill>
        <p:spPr>
          <a:xfrm>
            <a:off x="3887152" y="24160"/>
            <a:ext cx="1939608" cy="812800"/>
          </a:xfrm>
          <a:prstGeom prst="rect">
            <a:avLst/>
          </a:prstGeom>
          <a:effectLst>
            <a:outerShdw blurRad="63500" dist="63500" dir="2700000" algn="tl" rotWithShape="0">
              <a:prstClr val="black">
                <a:alpha val="40000"/>
              </a:prstClr>
            </a:outerShdw>
          </a:effectLst>
        </p:spPr>
      </p:pic>
      <p:pic>
        <p:nvPicPr>
          <p:cNvPr id="12" name="Picture 11">
            <a:extLst>
              <a:ext uri="{FF2B5EF4-FFF2-40B4-BE49-F238E27FC236}">
                <a16:creationId xmlns:a16="http://schemas.microsoft.com/office/drawing/2014/main" id="{6DD66FE8-D4F6-2760-A2B1-DCDF2158F24E}"/>
              </a:ext>
            </a:extLst>
          </p:cNvPr>
          <p:cNvPicPr>
            <a:picLocks noChangeAspect="1"/>
          </p:cNvPicPr>
          <p:nvPr/>
        </p:nvPicPr>
        <p:blipFill>
          <a:blip r:embed="rId4" cstate="print">
            <a:extLst>
              <a:ext uri="{28A0092B-C50C-407E-A947-70E740481C1C}">
                <a14:useLocalDpi xmlns:a14="http://schemas.microsoft.com/office/drawing/2010/main" val="0"/>
              </a:ext>
            </a:extLst>
          </a:blip>
          <a:srcRect l="6285" t="15615" r="35542" b="17396"/>
          <a:stretch>
            <a:fillRect/>
          </a:stretch>
        </p:blipFill>
        <p:spPr>
          <a:xfrm>
            <a:off x="172004" y="108291"/>
            <a:ext cx="3715148" cy="1088978"/>
          </a:xfrm>
          <a:prstGeom prst="rect">
            <a:avLst/>
          </a:prstGeom>
          <a:effectLst>
            <a:outerShdw blurRad="63500" dist="63500" dir="2700000" algn="tl" rotWithShape="0">
              <a:prstClr val="black">
                <a:alpha val="40000"/>
              </a:prstClr>
            </a:outerShdw>
          </a:effectLst>
        </p:spPr>
      </p:pic>
      <p:sp>
        <p:nvSpPr>
          <p:cNvPr id="2" name="Title 1">
            <a:extLst>
              <a:ext uri="{FF2B5EF4-FFF2-40B4-BE49-F238E27FC236}">
                <a16:creationId xmlns:a16="http://schemas.microsoft.com/office/drawing/2014/main" id="{EEB94A8A-07E4-D9BB-587D-1D252E930B73}"/>
              </a:ext>
            </a:extLst>
          </p:cNvPr>
          <p:cNvSpPr>
            <a:spLocks noGrp="1"/>
          </p:cNvSpPr>
          <p:nvPr>
            <p:ph type="title"/>
          </p:nvPr>
        </p:nvSpPr>
        <p:spPr>
          <a:xfrm>
            <a:off x="5826760" y="89420"/>
            <a:ext cx="6365240" cy="747540"/>
          </a:xfrm>
        </p:spPr>
        <p:txBody>
          <a:bodyPr>
            <a:noAutofit/>
          </a:bodyPr>
          <a:lstStyle/>
          <a:p>
            <a:r>
              <a:rPr lang="en-US" sz="5000" dirty="0">
                <a:solidFill>
                  <a:schemeClr val="bg1"/>
                </a:solidFill>
                <a:latin typeface="Franklin Gothic Demi"/>
                <a:cs typeface="Calibri Light"/>
              </a:rPr>
              <a:t>VENTING</a:t>
            </a:r>
            <a:endParaRPr lang="en-US" sz="5000" dirty="0">
              <a:solidFill>
                <a:schemeClr val="bg1"/>
              </a:solidFill>
              <a:cs typeface="Calibri Light"/>
            </a:endParaRPr>
          </a:p>
        </p:txBody>
      </p:sp>
      <p:cxnSp>
        <p:nvCxnSpPr>
          <p:cNvPr id="3" name="Straight Arrow Connector 2">
            <a:extLst>
              <a:ext uri="{FF2B5EF4-FFF2-40B4-BE49-F238E27FC236}">
                <a16:creationId xmlns:a16="http://schemas.microsoft.com/office/drawing/2014/main" id="{2F52406D-16A8-4EB2-98D4-AF535E632865}"/>
              </a:ext>
            </a:extLst>
          </p:cNvPr>
          <p:cNvCxnSpPr>
            <a:cxnSpLocks/>
          </p:cNvCxnSpPr>
          <p:nvPr/>
        </p:nvCxnSpPr>
        <p:spPr>
          <a:xfrm>
            <a:off x="3994000" y="810630"/>
            <a:ext cx="45404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B58B5B3-778A-F148-374E-4A093791CBA6}"/>
              </a:ext>
            </a:extLst>
          </p:cNvPr>
          <p:cNvPicPr>
            <a:picLocks noChangeAspect="1"/>
          </p:cNvPicPr>
          <p:nvPr/>
        </p:nvPicPr>
        <p:blipFill>
          <a:blip r:embed="rId5" cstate="print">
            <a:extLst>
              <a:ext uri="{28A0092B-C50C-407E-A947-70E740481C1C}">
                <a14:useLocalDpi xmlns:a14="http://schemas.microsoft.com/office/drawing/2010/main" val="0"/>
              </a:ext>
            </a:extLst>
          </a:blip>
          <a:srcRect l="33287" r="25602"/>
          <a:stretch>
            <a:fillRect/>
          </a:stretch>
        </p:blipFill>
        <p:spPr>
          <a:xfrm>
            <a:off x="65156" y="1197269"/>
            <a:ext cx="3685687" cy="5603240"/>
          </a:xfrm>
          <a:prstGeom prst="rect">
            <a:avLst/>
          </a:prstGeom>
          <a:effectLst>
            <a:outerShdw blurRad="63500" dist="76200" dir="2700000" algn="tl" rotWithShape="0">
              <a:prstClr val="black">
                <a:alpha val="40000"/>
              </a:prstClr>
            </a:outerShdw>
          </a:effectLst>
        </p:spPr>
      </p:pic>
      <p:pic>
        <p:nvPicPr>
          <p:cNvPr id="9" name="Picture 8">
            <a:extLst>
              <a:ext uri="{FF2B5EF4-FFF2-40B4-BE49-F238E27FC236}">
                <a16:creationId xmlns:a16="http://schemas.microsoft.com/office/drawing/2014/main" id="{B1A92A26-6B01-80FC-B491-B0B79F696B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9378" y="4644737"/>
            <a:ext cx="1279239" cy="1994188"/>
          </a:xfrm>
          <a:prstGeom prst="rect">
            <a:avLst/>
          </a:prstGeom>
          <a:effectLst>
            <a:outerShdw blurRad="63500" dist="76200" dir="2700000" algn="tl" rotWithShape="0">
              <a:prstClr val="black">
                <a:alpha val="40000"/>
              </a:prstClr>
            </a:outerShdw>
          </a:effectLst>
        </p:spPr>
      </p:pic>
    </p:spTree>
    <p:extLst>
      <p:ext uri="{BB962C8B-B14F-4D97-AF65-F5344CB8AC3E}">
        <p14:creationId xmlns:p14="http://schemas.microsoft.com/office/powerpoint/2010/main" val="196023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F30386-426A-1735-5F61-8C58F0882606}"/>
              </a:ext>
            </a:extLst>
          </p:cNvPr>
          <p:cNvPicPr>
            <a:picLocks noChangeAspect="1"/>
          </p:cNvPicPr>
          <p:nvPr/>
        </p:nvPicPr>
        <p:blipFill>
          <a:blip r:embed="rId2">
            <a:extLst>
              <a:ext uri="{28A0092B-C50C-407E-A947-70E740481C1C}">
                <a14:useLocalDpi xmlns:a14="http://schemas.microsoft.com/office/drawing/2010/main" val="0"/>
              </a:ext>
            </a:extLst>
          </a:blip>
          <a:srcRect t="18288" b="507"/>
          <a:stretch>
            <a:fillRect/>
          </a:stretch>
        </p:blipFill>
        <p:spPr>
          <a:xfrm>
            <a:off x="0" y="1228765"/>
            <a:ext cx="12192000" cy="5569018"/>
          </a:xfrm>
          <a:prstGeom prst="rect">
            <a:avLst/>
          </a:prstGeom>
          <a:effectLst>
            <a:outerShdw blurRad="63500" dist="76200" dir="2700000" algn="tl" rotWithShape="0">
              <a:prstClr val="black">
                <a:alpha val="40000"/>
              </a:prstClr>
            </a:outerShdw>
          </a:effectLst>
        </p:spPr>
      </p:pic>
      <p:pic>
        <p:nvPicPr>
          <p:cNvPr id="10" name="Picture 9" descr="A black and grey logo&#10;&#10;AI-generated content may be incorrect.">
            <a:extLst>
              <a:ext uri="{FF2B5EF4-FFF2-40B4-BE49-F238E27FC236}">
                <a16:creationId xmlns:a16="http://schemas.microsoft.com/office/drawing/2014/main" id="{4B6C30A4-5BD9-6D8F-F425-BD7F054C0DEB}"/>
              </a:ext>
            </a:extLst>
          </p:cNvPr>
          <p:cNvPicPr>
            <a:picLocks noChangeAspect="1"/>
          </p:cNvPicPr>
          <p:nvPr/>
        </p:nvPicPr>
        <p:blipFill>
          <a:blip r:embed="rId3" cstate="print">
            <a:extLst>
              <a:ext uri="{28A0092B-C50C-407E-A947-70E740481C1C}">
                <a14:useLocalDpi xmlns:a14="http://schemas.microsoft.com/office/drawing/2010/main" val="0"/>
              </a:ext>
            </a:extLst>
          </a:blip>
          <a:srcRect l="64535" t="11440" r="6206" b="40394"/>
          <a:stretch>
            <a:fillRect/>
          </a:stretch>
        </p:blipFill>
        <p:spPr>
          <a:xfrm>
            <a:off x="3887152" y="24160"/>
            <a:ext cx="1939608" cy="812800"/>
          </a:xfrm>
          <a:prstGeom prst="rect">
            <a:avLst/>
          </a:prstGeom>
          <a:effectLst>
            <a:outerShdw blurRad="63500" dist="63500" dir="2700000" algn="tl" rotWithShape="0">
              <a:prstClr val="black">
                <a:alpha val="40000"/>
              </a:prstClr>
            </a:outerShdw>
          </a:effectLst>
        </p:spPr>
      </p:pic>
      <p:pic>
        <p:nvPicPr>
          <p:cNvPr id="11" name="Picture 10">
            <a:extLst>
              <a:ext uri="{FF2B5EF4-FFF2-40B4-BE49-F238E27FC236}">
                <a16:creationId xmlns:a16="http://schemas.microsoft.com/office/drawing/2014/main" id="{97587323-0581-23F9-3C29-63BEBDA19E4E}"/>
              </a:ext>
            </a:extLst>
          </p:cNvPr>
          <p:cNvPicPr>
            <a:picLocks noChangeAspect="1"/>
          </p:cNvPicPr>
          <p:nvPr/>
        </p:nvPicPr>
        <p:blipFill>
          <a:blip r:embed="rId4" cstate="print">
            <a:extLst>
              <a:ext uri="{28A0092B-C50C-407E-A947-70E740481C1C}">
                <a14:useLocalDpi xmlns:a14="http://schemas.microsoft.com/office/drawing/2010/main" val="0"/>
              </a:ext>
            </a:extLst>
          </a:blip>
          <a:srcRect l="6285" t="15615" r="35542" b="17396"/>
          <a:stretch>
            <a:fillRect/>
          </a:stretch>
        </p:blipFill>
        <p:spPr>
          <a:xfrm>
            <a:off x="172004" y="108291"/>
            <a:ext cx="3715148" cy="1088978"/>
          </a:xfrm>
          <a:prstGeom prst="rect">
            <a:avLst/>
          </a:prstGeom>
          <a:effectLst>
            <a:outerShdw blurRad="63500" dist="63500" dir="2700000" algn="tl" rotWithShape="0">
              <a:prstClr val="black">
                <a:alpha val="40000"/>
              </a:prstClr>
            </a:outerShdw>
          </a:effectLst>
        </p:spPr>
      </p:pic>
      <p:sp>
        <p:nvSpPr>
          <p:cNvPr id="9" name="Title 1">
            <a:extLst>
              <a:ext uri="{FF2B5EF4-FFF2-40B4-BE49-F238E27FC236}">
                <a16:creationId xmlns:a16="http://schemas.microsoft.com/office/drawing/2014/main" id="{ADC37693-252D-BE7E-7F79-0CF0E6D0840B}"/>
              </a:ext>
            </a:extLst>
          </p:cNvPr>
          <p:cNvSpPr>
            <a:spLocks noGrp="1"/>
          </p:cNvSpPr>
          <p:nvPr>
            <p:ph type="title"/>
          </p:nvPr>
        </p:nvSpPr>
        <p:spPr>
          <a:xfrm>
            <a:off x="5826760" y="89420"/>
            <a:ext cx="6365240" cy="747540"/>
          </a:xfrm>
        </p:spPr>
        <p:txBody>
          <a:bodyPr>
            <a:noAutofit/>
          </a:bodyPr>
          <a:lstStyle/>
          <a:p>
            <a:r>
              <a:rPr lang="en-US" sz="5000" dirty="0">
                <a:solidFill>
                  <a:schemeClr val="bg1"/>
                </a:solidFill>
                <a:latin typeface="Franklin Gothic Demi"/>
                <a:cs typeface="Calibri Light"/>
              </a:rPr>
              <a:t>DEDICATED</a:t>
            </a:r>
            <a:endParaRPr lang="en-US" sz="5000" dirty="0">
              <a:solidFill>
                <a:schemeClr val="bg1"/>
              </a:solidFill>
              <a:cs typeface="Calibri Light"/>
            </a:endParaRPr>
          </a:p>
        </p:txBody>
      </p:sp>
      <p:cxnSp>
        <p:nvCxnSpPr>
          <p:cNvPr id="12" name="Straight Arrow Connector 11">
            <a:extLst>
              <a:ext uri="{FF2B5EF4-FFF2-40B4-BE49-F238E27FC236}">
                <a16:creationId xmlns:a16="http://schemas.microsoft.com/office/drawing/2014/main" id="{32D5F42E-7A49-AF02-CF28-1A0DB8A054D8}"/>
              </a:ext>
            </a:extLst>
          </p:cNvPr>
          <p:cNvCxnSpPr>
            <a:cxnSpLocks/>
          </p:cNvCxnSpPr>
          <p:nvPr/>
        </p:nvCxnSpPr>
        <p:spPr>
          <a:xfrm>
            <a:off x="3994000" y="810630"/>
            <a:ext cx="52363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15" name="Picture 14" descr="&#10;">
            <a:extLst>
              <a:ext uri="{FF2B5EF4-FFF2-40B4-BE49-F238E27FC236}">
                <a16:creationId xmlns:a16="http://schemas.microsoft.com/office/drawing/2014/main" id="{688D1BEC-672B-3B56-65AC-C934A82678E9}"/>
              </a:ext>
            </a:extLst>
          </p:cNvPr>
          <p:cNvPicPr>
            <a:picLocks noChangeAspect="1"/>
          </p:cNvPicPr>
          <p:nvPr/>
        </p:nvPicPr>
        <p:blipFill>
          <a:blip r:embed="rId5"/>
          <a:srcRect l="-2409" t="30632" r="-5457" b="25330"/>
          <a:stretch>
            <a:fillRect/>
          </a:stretch>
        </p:blipFill>
        <p:spPr>
          <a:xfrm>
            <a:off x="10668000" y="0"/>
            <a:ext cx="1524000" cy="481584"/>
          </a:xfrm>
          <a:prstGeom prst="rect">
            <a:avLst/>
          </a:prstGeom>
        </p:spPr>
      </p:pic>
      <p:sp>
        <p:nvSpPr>
          <p:cNvPr id="16" name="Text Placeholder 2">
            <a:extLst>
              <a:ext uri="{FF2B5EF4-FFF2-40B4-BE49-F238E27FC236}">
                <a16:creationId xmlns:a16="http://schemas.microsoft.com/office/drawing/2014/main" id="{AC55DDC8-A64D-77D9-3F12-A1F6DE28D107}"/>
              </a:ext>
            </a:extLst>
          </p:cNvPr>
          <p:cNvSpPr txBox="1">
            <a:spLocks/>
          </p:cNvSpPr>
          <p:nvPr/>
        </p:nvSpPr>
        <p:spPr>
          <a:xfrm>
            <a:off x="3943032" y="881069"/>
            <a:ext cx="8158480" cy="39389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lvl="0">
              <a:defRPr/>
            </a:pPr>
            <a:r>
              <a:rPr lang="en-US" sz="1900" dirty="0">
                <a:solidFill>
                  <a:prstClr val="white"/>
                </a:solidFill>
                <a:latin typeface="Franklin Gothic Medium" panose="020B0603020102020204" pitchFamily="34" charset="0"/>
              </a:rPr>
              <a:t>Return Line should have a shut off valve, hose bibb and expansion tank</a:t>
            </a:r>
          </a:p>
        </p:txBody>
      </p:sp>
    </p:spTree>
    <p:extLst>
      <p:ext uri="{BB962C8B-B14F-4D97-AF65-F5344CB8AC3E}">
        <p14:creationId xmlns:p14="http://schemas.microsoft.com/office/powerpoint/2010/main" val="305815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F0F6C56-77A0-AFFA-21A7-94543338E7B1}"/>
              </a:ext>
            </a:extLst>
          </p:cNvPr>
          <p:cNvPicPr>
            <a:picLocks noChangeAspect="1"/>
          </p:cNvPicPr>
          <p:nvPr/>
        </p:nvPicPr>
        <p:blipFill>
          <a:blip r:embed="rId2">
            <a:extLst>
              <a:ext uri="{28A0092B-C50C-407E-A947-70E740481C1C}">
                <a14:useLocalDpi xmlns:a14="http://schemas.microsoft.com/office/drawing/2010/main" val="0"/>
              </a:ext>
            </a:extLst>
          </a:blip>
          <a:srcRect t="20147" b="3138"/>
          <a:stretch>
            <a:fillRect/>
          </a:stretch>
        </p:blipFill>
        <p:spPr>
          <a:xfrm>
            <a:off x="0" y="1356633"/>
            <a:ext cx="12192000" cy="5260970"/>
          </a:xfrm>
          <a:prstGeom prst="rect">
            <a:avLst/>
          </a:prstGeom>
          <a:effectLst>
            <a:outerShdw blurRad="63500" dist="76200" dir="2700000" algn="tl" rotWithShape="0">
              <a:prstClr val="black">
                <a:alpha val="40000"/>
              </a:prstClr>
            </a:outerShdw>
          </a:effectLst>
        </p:spPr>
      </p:pic>
      <p:pic>
        <p:nvPicPr>
          <p:cNvPr id="5" name="Picture 4" descr="A close-up of a cross section of a cross section&#10;&#10;Description automatically generated with low confidence">
            <a:extLst>
              <a:ext uri="{FF2B5EF4-FFF2-40B4-BE49-F238E27FC236}">
                <a16:creationId xmlns:a16="http://schemas.microsoft.com/office/drawing/2014/main" id="{31583A84-42C4-3E7B-6753-152EBED26E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5333" y="187941"/>
            <a:ext cx="1987638" cy="2018656"/>
          </a:xfrm>
          <a:prstGeom prst="rect">
            <a:avLst/>
          </a:prstGeom>
          <a:effectLst>
            <a:softEdge rad="12700"/>
          </a:effectLst>
        </p:spPr>
      </p:pic>
      <p:pic>
        <p:nvPicPr>
          <p:cNvPr id="6" name="Picture 5" descr="A flexible metal hose with nozzles&#10;&#10;AI-generated content may be incorrect.">
            <a:extLst>
              <a:ext uri="{FF2B5EF4-FFF2-40B4-BE49-F238E27FC236}">
                <a16:creationId xmlns:a16="http://schemas.microsoft.com/office/drawing/2014/main" id="{7CD802C1-0128-0F58-2F3F-DFEE759A11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8944" y="216942"/>
            <a:ext cx="620190" cy="633881"/>
          </a:xfrm>
          <a:prstGeom prst="rect">
            <a:avLst/>
          </a:prstGeom>
        </p:spPr>
      </p:pic>
      <p:pic>
        <p:nvPicPr>
          <p:cNvPr id="4" name="Picture 14" descr="&#10;">
            <a:extLst>
              <a:ext uri="{FF2B5EF4-FFF2-40B4-BE49-F238E27FC236}">
                <a16:creationId xmlns:a16="http://schemas.microsoft.com/office/drawing/2014/main" id="{3426519D-36A1-F4CF-C0D0-7D4A47CE06E5}"/>
              </a:ext>
            </a:extLst>
          </p:cNvPr>
          <p:cNvPicPr>
            <a:picLocks noChangeAspect="1"/>
          </p:cNvPicPr>
          <p:nvPr/>
        </p:nvPicPr>
        <p:blipFill>
          <a:blip r:embed="rId5"/>
          <a:srcRect l="-2409" t="34604" r="-5457" b="25330"/>
          <a:stretch>
            <a:fillRect/>
          </a:stretch>
        </p:blipFill>
        <p:spPr>
          <a:xfrm>
            <a:off x="10668000" y="6419850"/>
            <a:ext cx="1524000" cy="438150"/>
          </a:xfrm>
          <a:prstGeom prst="rect">
            <a:avLst/>
          </a:prstGeom>
        </p:spPr>
      </p:pic>
      <p:pic>
        <p:nvPicPr>
          <p:cNvPr id="10" name="Picture 9" descr="A black and grey logo&#10;&#10;AI-generated content may be incorrect.">
            <a:extLst>
              <a:ext uri="{FF2B5EF4-FFF2-40B4-BE49-F238E27FC236}">
                <a16:creationId xmlns:a16="http://schemas.microsoft.com/office/drawing/2014/main" id="{1B3D2E17-FCBA-A729-0537-8D61BF35B794}"/>
              </a:ext>
            </a:extLst>
          </p:cNvPr>
          <p:cNvPicPr>
            <a:picLocks noChangeAspect="1"/>
          </p:cNvPicPr>
          <p:nvPr/>
        </p:nvPicPr>
        <p:blipFill>
          <a:blip r:embed="rId6" cstate="print">
            <a:extLst>
              <a:ext uri="{28A0092B-C50C-407E-A947-70E740481C1C}">
                <a14:useLocalDpi xmlns:a14="http://schemas.microsoft.com/office/drawing/2010/main" val="0"/>
              </a:ext>
            </a:extLst>
          </a:blip>
          <a:srcRect l="64535" t="11440" r="6206" b="40394"/>
          <a:stretch>
            <a:fillRect/>
          </a:stretch>
        </p:blipFill>
        <p:spPr>
          <a:xfrm>
            <a:off x="3887152" y="24160"/>
            <a:ext cx="1939608" cy="812800"/>
          </a:xfrm>
          <a:prstGeom prst="rect">
            <a:avLst/>
          </a:prstGeom>
          <a:effectLst>
            <a:outerShdw blurRad="63500" dist="63500" dir="2700000" algn="tl" rotWithShape="0">
              <a:prstClr val="black">
                <a:alpha val="40000"/>
              </a:prstClr>
            </a:outerShdw>
          </a:effectLst>
        </p:spPr>
      </p:pic>
      <p:pic>
        <p:nvPicPr>
          <p:cNvPr id="13" name="Picture 12">
            <a:extLst>
              <a:ext uri="{FF2B5EF4-FFF2-40B4-BE49-F238E27FC236}">
                <a16:creationId xmlns:a16="http://schemas.microsoft.com/office/drawing/2014/main" id="{F7B3AB15-B9CB-485A-3AFF-9BAC8759BF66}"/>
              </a:ext>
            </a:extLst>
          </p:cNvPr>
          <p:cNvPicPr>
            <a:picLocks noChangeAspect="1"/>
          </p:cNvPicPr>
          <p:nvPr/>
        </p:nvPicPr>
        <p:blipFill>
          <a:blip r:embed="rId7" cstate="print">
            <a:extLst>
              <a:ext uri="{28A0092B-C50C-407E-A947-70E740481C1C}">
                <a14:useLocalDpi xmlns:a14="http://schemas.microsoft.com/office/drawing/2010/main" val="0"/>
              </a:ext>
            </a:extLst>
          </a:blip>
          <a:srcRect l="6285" t="15615" r="35542" b="17396"/>
          <a:stretch>
            <a:fillRect/>
          </a:stretch>
        </p:blipFill>
        <p:spPr>
          <a:xfrm>
            <a:off x="172004" y="108291"/>
            <a:ext cx="3715148" cy="1088978"/>
          </a:xfrm>
          <a:prstGeom prst="rect">
            <a:avLst/>
          </a:prstGeom>
          <a:effectLst>
            <a:outerShdw blurRad="63500" dist="63500" dir="2700000" algn="tl" rotWithShape="0">
              <a:prstClr val="black">
                <a:alpha val="40000"/>
              </a:prstClr>
            </a:outerShdw>
          </a:effectLst>
        </p:spPr>
      </p:pic>
      <p:sp>
        <p:nvSpPr>
          <p:cNvPr id="9" name="Title 1">
            <a:extLst>
              <a:ext uri="{FF2B5EF4-FFF2-40B4-BE49-F238E27FC236}">
                <a16:creationId xmlns:a16="http://schemas.microsoft.com/office/drawing/2014/main" id="{84A0F973-81F8-CC0A-D3DA-A7206322AB5B}"/>
              </a:ext>
            </a:extLst>
          </p:cNvPr>
          <p:cNvSpPr>
            <a:spLocks noGrp="1"/>
          </p:cNvSpPr>
          <p:nvPr>
            <p:ph type="title"/>
          </p:nvPr>
        </p:nvSpPr>
        <p:spPr>
          <a:xfrm>
            <a:off x="5826760" y="89420"/>
            <a:ext cx="6365240" cy="747540"/>
          </a:xfrm>
        </p:spPr>
        <p:txBody>
          <a:bodyPr>
            <a:noAutofit/>
          </a:bodyPr>
          <a:lstStyle/>
          <a:p>
            <a:r>
              <a:rPr lang="en-US" sz="5000" dirty="0">
                <a:solidFill>
                  <a:schemeClr val="bg1"/>
                </a:solidFill>
                <a:latin typeface="Franklin Gothic Demi"/>
                <a:cs typeface="Calibri Light"/>
              </a:rPr>
              <a:t>CROSSOVER</a:t>
            </a:r>
            <a:endParaRPr lang="en-US" sz="5000" dirty="0">
              <a:solidFill>
                <a:schemeClr val="bg1"/>
              </a:solidFill>
              <a:cs typeface="Calibri Light"/>
            </a:endParaRPr>
          </a:p>
        </p:txBody>
      </p:sp>
      <p:sp>
        <p:nvSpPr>
          <p:cNvPr id="14" name="Text Placeholder 2">
            <a:extLst>
              <a:ext uri="{FF2B5EF4-FFF2-40B4-BE49-F238E27FC236}">
                <a16:creationId xmlns:a16="http://schemas.microsoft.com/office/drawing/2014/main" id="{04385A54-1B06-133D-C19A-1CA843EA715E}"/>
              </a:ext>
            </a:extLst>
          </p:cNvPr>
          <p:cNvSpPr txBox="1">
            <a:spLocks/>
          </p:cNvSpPr>
          <p:nvPr/>
        </p:nvSpPr>
        <p:spPr>
          <a:xfrm>
            <a:off x="3994000" y="902220"/>
            <a:ext cx="5530999" cy="68894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When using a crossover valve, the minimum set temperature is 120 F</a:t>
            </a:r>
          </a:p>
        </p:txBody>
      </p:sp>
      <p:cxnSp>
        <p:nvCxnSpPr>
          <p:cNvPr id="15" name="Straight Arrow Connector 14">
            <a:extLst>
              <a:ext uri="{FF2B5EF4-FFF2-40B4-BE49-F238E27FC236}">
                <a16:creationId xmlns:a16="http://schemas.microsoft.com/office/drawing/2014/main" id="{71F4ACF3-BB45-D8B7-58AF-CD40ADCD601D}"/>
              </a:ext>
            </a:extLst>
          </p:cNvPr>
          <p:cNvCxnSpPr>
            <a:cxnSpLocks/>
          </p:cNvCxnSpPr>
          <p:nvPr/>
        </p:nvCxnSpPr>
        <p:spPr>
          <a:xfrm>
            <a:off x="3994000" y="810630"/>
            <a:ext cx="549544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74053A0-83E7-5B36-4416-D7D4EE3DD514}"/>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30000"/>
                    </a14:imgEffect>
                  </a14:imgLayer>
                </a14:imgProps>
              </a:ext>
              <a:ext uri="{28A0092B-C50C-407E-A947-70E740481C1C}">
                <a14:useLocalDpi xmlns:a14="http://schemas.microsoft.com/office/drawing/2010/main" val="0"/>
              </a:ext>
            </a:extLst>
          </a:blip>
          <a:stretch>
            <a:fillRect/>
          </a:stretch>
        </p:blipFill>
        <p:spPr>
          <a:xfrm flipH="1">
            <a:off x="2774164" y="4663440"/>
            <a:ext cx="1003993" cy="1183708"/>
          </a:xfrm>
          <a:prstGeom prst="rect">
            <a:avLst/>
          </a:prstGeom>
          <a:effectLst>
            <a:outerShdw blurRad="63500" dist="63500" dir="2700000" algn="tl" rotWithShape="0">
              <a:prstClr val="black">
                <a:alpha val="40000"/>
              </a:prstClr>
            </a:outerShdw>
          </a:effectLst>
        </p:spPr>
      </p:pic>
      <p:cxnSp>
        <p:nvCxnSpPr>
          <p:cNvPr id="3" name="Straight Arrow Connector 2">
            <a:extLst>
              <a:ext uri="{FF2B5EF4-FFF2-40B4-BE49-F238E27FC236}">
                <a16:creationId xmlns:a16="http://schemas.microsoft.com/office/drawing/2014/main" id="{D857302E-8B36-E410-27A6-D3AB3F6E8419}"/>
              </a:ext>
            </a:extLst>
          </p:cNvPr>
          <p:cNvCxnSpPr>
            <a:cxnSpLocks/>
          </p:cNvCxnSpPr>
          <p:nvPr/>
        </p:nvCxnSpPr>
        <p:spPr>
          <a:xfrm flipH="1">
            <a:off x="2121384" y="5327967"/>
            <a:ext cx="652780" cy="189865"/>
          </a:xfrm>
          <a:prstGeom prst="straightConnector1">
            <a:avLst/>
          </a:prstGeom>
          <a:ln w="190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AD472E3C-AB9C-49DD-48D2-E42F00D9A782}"/>
              </a:ext>
            </a:extLst>
          </p:cNvPr>
          <p:cNvSpPr/>
          <p:nvPr/>
        </p:nvSpPr>
        <p:spPr>
          <a:xfrm>
            <a:off x="1168400" y="4947920"/>
            <a:ext cx="828040" cy="949960"/>
          </a:xfrm>
          <a:prstGeom prst="rect">
            <a:avLst/>
          </a:prstGeom>
          <a:noFill/>
          <a:ln w="1905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090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63F6E-A435-4549-89C8-6A9FAE082BA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B898AF8-9EB5-BD79-2E3F-628650757C41}"/>
              </a:ext>
            </a:extLst>
          </p:cNvPr>
          <p:cNvPicPr>
            <a:picLocks noChangeAspect="1"/>
          </p:cNvPicPr>
          <p:nvPr/>
        </p:nvPicPr>
        <p:blipFill>
          <a:blip r:embed="rId2">
            <a:extLst>
              <a:ext uri="{28A0092B-C50C-407E-A947-70E740481C1C}">
                <a14:useLocalDpi xmlns:a14="http://schemas.microsoft.com/office/drawing/2010/main" val="0"/>
              </a:ext>
            </a:extLst>
          </a:blip>
          <a:srcRect t="2064" b="23937"/>
          <a:stretch>
            <a:fillRect/>
          </a:stretch>
        </p:blipFill>
        <p:spPr>
          <a:xfrm>
            <a:off x="0" y="1231391"/>
            <a:ext cx="12192000" cy="5205223"/>
          </a:xfrm>
          <a:prstGeom prst="rect">
            <a:avLst/>
          </a:prstGeom>
          <a:effectLst/>
        </p:spPr>
      </p:pic>
      <p:sp>
        <p:nvSpPr>
          <p:cNvPr id="10" name="Text Placeholder 2">
            <a:extLst>
              <a:ext uri="{FF2B5EF4-FFF2-40B4-BE49-F238E27FC236}">
                <a16:creationId xmlns:a16="http://schemas.microsoft.com/office/drawing/2014/main" id="{FE41016F-BB66-F159-931E-8F814975A05B}"/>
              </a:ext>
            </a:extLst>
          </p:cNvPr>
          <p:cNvSpPr txBox="1">
            <a:spLocks/>
          </p:cNvSpPr>
          <p:nvPr/>
        </p:nvSpPr>
        <p:spPr>
          <a:xfrm>
            <a:off x="2407920" y="5252107"/>
            <a:ext cx="1276580" cy="393898"/>
          </a:xfrm>
          <a:prstGeom prst="rect">
            <a:avLst/>
          </a:prstGeom>
        </p:spPr>
        <p:txBody>
          <a:bodyPr vert="horz" lIns="91440" tIns="45720" rIns="91440" bIns="45720" rtlCol="0" anchor="t">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FF8800"/>
                </a:solidFill>
                <a:effectLst/>
                <a:uLnTx/>
                <a:uFillTx/>
                <a:latin typeface="Franklin Gothic Medium" panose="020B0603020102020204" pitchFamily="34" charset="0"/>
                <a:ea typeface="+mn-ea"/>
                <a:cs typeface="+mn-cs"/>
              </a:rPr>
              <a:t>Return Water</a:t>
            </a:r>
          </a:p>
        </p:txBody>
      </p:sp>
      <p:sp>
        <p:nvSpPr>
          <p:cNvPr id="11" name="Text Placeholder 2">
            <a:extLst>
              <a:ext uri="{FF2B5EF4-FFF2-40B4-BE49-F238E27FC236}">
                <a16:creationId xmlns:a16="http://schemas.microsoft.com/office/drawing/2014/main" id="{685B0BF7-3847-4315-5ECC-6E58FD01ABE6}"/>
              </a:ext>
            </a:extLst>
          </p:cNvPr>
          <p:cNvSpPr txBox="1">
            <a:spLocks/>
          </p:cNvSpPr>
          <p:nvPr/>
        </p:nvSpPr>
        <p:spPr>
          <a:xfrm>
            <a:off x="4201160" y="6231617"/>
            <a:ext cx="1276580" cy="39389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Hot Water</a:t>
            </a:r>
          </a:p>
        </p:txBody>
      </p:sp>
      <p:sp>
        <p:nvSpPr>
          <p:cNvPr id="3" name="Text Placeholder 2">
            <a:extLst>
              <a:ext uri="{FF2B5EF4-FFF2-40B4-BE49-F238E27FC236}">
                <a16:creationId xmlns:a16="http://schemas.microsoft.com/office/drawing/2014/main" id="{FDCEEE9F-0EBF-B956-511E-0603F79E78D7}"/>
              </a:ext>
            </a:extLst>
          </p:cNvPr>
          <p:cNvSpPr txBox="1">
            <a:spLocks/>
          </p:cNvSpPr>
          <p:nvPr/>
        </p:nvSpPr>
        <p:spPr>
          <a:xfrm>
            <a:off x="4326660" y="5251091"/>
            <a:ext cx="1276580" cy="39389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Cold Water</a:t>
            </a:r>
          </a:p>
        </p:txBody>
      </p:sp>
      <p:sp>
        <p:nvSpPr>
          <p:cNvPr id="8" name="Text Placeholder 2">
            <a:extLst>
              <a:ext uri="{FF2B5EF4-FFF2-40B4-BE49-F238E27FC236}">
                <a16:creationId xmlns:a16="http://schemas.microsoft.com/office/drawing/2014/main" id="{86FA720A-1E26-A10C-38CD-9C5AA431B2E0}"/>
              </a:ext>
            </a:extLst>
          </p:cNvPr>
          <p:cNvSpPr txBox="1">
            <a:spLocks/>
          </p:cNvSpPr>
          <p:nvPr/>
        </p:nvSpPr>
        <p:spPr>
          <a:xfrm>
            <a:off x="5788972" y="6231617"/>
            <a:ext cx="1276580" cy="39389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Hot Water</a:t>
            </a:r>
          </a:p>
        </p:txBody>
      </p:sp>
      <p:sp>
        <p:nvSpPr>
          <p:cNvPr id="16" name="Text Placeholder 2">
            <a:extLst>
              <a:ext uri="{FF2B5EF4-FFF2-40B4-BE49-F238E27FC236}">
                <a16:creationId xmlns:a16="http://schemas.microsoft.com/office/drawing/2014/main" id="{C5648F1A-D6F5-4423-1845-C9CF76417C70}"/>
              </a:ext>
            </a:extLst>
          </p:cNvPr>
          <p:cNvSpPr txBox="1">
            <a:spLocks/>
          </p:cNvSpPr>
          <p:nvPr/>
        </p:nvSpPr>
        <p:spPr>
          <a:xfrm>
            <a:off x="8653320" y="5252107"/>
            <a:ext cx="1276580" cy="393898"/>
          </a:xfrm>
          <a:prstGeom prst="rect">
            <a:avLst/>
          </a:prstGeom>
        </p:spPr>
        <p:txBody>
          <a:bodyPr vert="horz" lIns="91440" tIns="45720" rIns="91440" bIns="45720" rtlCol="0" anchor="t">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FF8800"/>
                </a:solidFill>
                <a:effectLst/>
                <a:uLnTx/>
                <a:uFillTx/>
                <a:latin typeface="Franklin Gothic Medium" panose="020B0603020102020204" pitchFamily="34" charset="0"/>
                <a:ea typeface="+mn-ea"/>
                <a:cs typeface="+mn-cs"/>
              </a:rPr>
              <a:t>Return Water</a:t>
            </a:r>
          </a:p>
        </p:txBody>
      </p:sp>
      <p:sp>
        <p:nvSpPr>
          <p:cNvPr id="18" name="Text Placeholder 2">
            <a:extLst>
              <a:ext uri="{FF2B5EF4-FFF2-40B4-BE49-F238E27FC236}">
                <a16:creationId xmlns:a16="http://schemas.microsoft.com/office/drawing/2014/main" id="{F63C04F2-7B07-1033-097F-C715BA5638A9}"/>
              </a:ext>
            </a:extLst>
          </p:cNvPr>
          <p:cNvSpPr txBox="1">
            <a:spLocks/>
          </p:cNvSpPr>
          <p:nvPr/>
        </p:nvSpPr>
        <p:spPr>
          <a:xfrm>
            <a:off x="6685182" y="5231948"/>
            <a:ext cx="1276580" cy="39389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Cold Water</a:t>
            </a:r>
          </a:p>
        </p:txBody>
      </p:sp>
      <p:sp>
        <p:nvSpPr>
          <p:cNvPr id="19" name="Rectangle 18">
            <a:extLst>
              <a:ext uri="{FF2B5EF4-FFF2-40B4-BE49-F238E27FC236}">
                <a16:creationId xmlns:a16="http://schemas.microsoft.com/office/drawing/2014/main" id="{F7749DEC-FA83-5747-5AE0-4C7E5AA85C50}"/>
              </a:ext>
            </a:extLst>
          </p:cNvPr>
          <p:cNvSpPr/>
          <p:nvPr/>
        </p:nvSpPr>
        <p:spPr>
          <a:xfrm>
            <a:off x="5603240" y="4170680"/>
            <a:ext cx="690880" cy="853440"/>
          </a:xfrm>
          <a:prstGeom prst="rect">
            <a:avLst/>
          </a:prstGeom>
          <a:noFill/>
          <a:ln w="1905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F7B7F367-90C5-7C89-95AD-B1129E1BFE7B}"/>
              </a:ext>
            </a:extLst>
          </p:cNvPr>
          <p:cNvSpPr/>
          <p:nvPr/>
        </p:nvSpPr>
        <p:spPr>
          <a:xfrm>
            <a:off x="193412" y="4403747"/>
            <a:ext cx="832748" cy="449685"/>
          </a:xfrm>
          <a:prstGeom prst="rect">
            <a:avLst/>
          </a:prstGeom>
          <a:noFill/>
          <a:ln w="1905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22357EAF-CA6D-4CD1-BFE7-914E185299B5}"/>
              </a:ext>
            </a:extLst>
          </p:cNvPr>
          <p:cNvSpPr/>
          <p:nvPr/>
        </p:nvSpPr>
        <p:spPr>
          <a:xfrm>
            <a:off x="11120492" y="4388507"/>
            <a:ext cx="832748" cy="449685"/>
          </a:xfrm>
          <a:prstGeom prst="rect">
            <a:avLst/>
          </a:prstGeom>
          <a:noFill/>
          <a:ln w="1905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B16E8148-B2D2-4329-E584-22D6DE24F2D6}"/>
              </a:ext>
            </a:extLst>
          </p:cNvPr>
          <p:cNvSpPr/>
          <p:nvPr/>
        </p:nvSpPr>
        <p:spPr>
          <a:xfrm>
            <a:off x="259080" y="1463040"/>
            <a:ext cx="3841430" cy="1554480"/>
          </a:xfrm>
          <a:prstGeom prst="rect">
            <a:avLst/>
          </a:prstGeom>
          <a:solidFill>
            <a:schemeClr val="bg1"/>
          </a:solidFill>
          <a:ln>
            <a:solidFill>
              <a:schemeClr val="bg1"/>
            </a:solidFill>
          </a:ln>
          <a:effectLst>
            <a:outerShdw blurRad="50800" dist="38100" dir="2700000" algn="t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0A65A150-9632-99C3-AB4A-F17C01FCDDF3}"/>
              </a:ext>
            </a:extLst>
          </p:cNvPr>
          <p:cNvPicPr>
            <a:picLocks noChangeAspect="1"/>
          </p:cNvPicPr>
          <p:nvPr/>
        </p:nvPicPr>
        <p:blipFill>
          <a:blip r:embed="rId3" cstate="print">
            <a:extLst>
              <a:ext uri="{28A0092B-C50C-407E-A947-70E740481C1C}">
                <a14:useLocalDpi xmlns:a14="http://schemas.microsoft.com/office/drawing/2010/main" val="0"/>
              </a:ext>
            </a:extLst>
          </a:blip>
          <a:srcRect l="17166" t="32000" r="16889" b="32446"/>
          <a:stretch>
            <a:fillRect/>
          </a:stretch>
        </p:blipFill>
        <p:spPr>
          <a:xfrm>
            <a:off x="347472" y="1988983"/>
            <a:ext cx="2072640" cy="838112"/>
          </a:xfrm>
          <a:prstGeom prst="rect">
            <a:avLst/>
          </a:prstGeom>
          <a:effectLst>
            <a:outerShdw blurRad="50800" dist="38100" dir="2700000" algn="tl" rotWithShape="0">
              <a:prstClr val="black">
                <a:alpha val="40000"/>
              </a:prstClr>
            </a:outerShdw>
          </a:effectLst>
        </p:spPr>
      </p:pic>
      <p:pic>
        <p:nvPicPr>
          <p:cNvPr id="26" name="Picture 25">
            <a:extLst>
              <a:ext uri="{FF2B5EF4-FFF2-40B4-BE49-F238E27FC236}">
                <a16:creationId xmlns:a16="http://schemas.microsoft.com/office/drawing/2014/main" id="{A35E736A-9532-297C-7DAF-18263878E002}"/>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3000"/>
                    </a14:imgEffect>
                  </a14:imgLayer>
                </a14:imgProps>
              </a:ext>
              <a:ext uri="{28A0092B-C50C-407E-A947-70E740481C1C}">
                <a14:useLocalDpi xmlns:a14="http://schemas.microsoft.com/office/drawing/2010/main" val="0"/>
              </a:ext>
            </a:extLst>
          </a:blip>
          <a:stretch>
            <a:fillRect/>
          </a:stretch>
        </p:blipFill>
        <p:spPr>
          <a:xfrm>
            <a:off x="2798560" y="1539312"/>
            <a:ext cx="1202831" cy="1418138"/>
          </a:xfrm>
          <a:prstGeom prst="rect">
            <a:avLst/>
          </a:prstGeom>
          <a:effectLst>
            <a:outerShdw blurRad="50800" dist="38100" dir="2700000" algn="tl" rotWithShape="0">
              <a:prstClr val="black">
                <a:alpha val="40000"/>
              </a:prstClr>
            </a:outerShdw>
          </a:effectLst>
        </p:spPr>
      </p:pic>
      <p:cxnSp>
        <p:nvCxnSpPr>
          <p:cNvPr id="52" name="Straight Connector 51">
            <a:extLst>
              <a:ext uri="{FF2B5EF4-FFF2-40B4-BE49-F238E27FC236}">
                <a16:creationId xmlns:a16="http://schemas.microsoft.com/office/drawing/2014/main" id="{1F9B0A11-E4F0-3BCC-17D2-B5FE03CB2419}"/>
              </a:ext>
            </a:extLst>
          </p:cNvPr>
          <p:cNvCxnSpPr/>
          <p:nvPr/>
        </p:nvCxnSpPr>
        <p:spPr>
          <a:xfrm>
            <a:off x="1389380" y="2994660"/>
            <a:ext cx="0" cy="153416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41603C63-2428-C874-9750-6C2C3F3575F6}"/>
              </a:ext>
            </a:extLst>
          </p:cNvPr>
          <p:cNvCxnSpPr>
            <a:cxnSpLocks/>
          </p:cNvCxnSpPr>
          <p:nvPr/>
        </p:nvCxnSpPr>
        <p:spPr>
          <a:xfrm flipH="1">
            <a:off x="1053465" y="4528820"/>
            <a:ext cx="335915" cy="0"/>
          </a:xfrm>
          <a:prstGeom prst="straightConnector1">
            <a:avLst/>
          </a:prstGeom>
          <a:ln w="190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2350725-3D92-4BE2-3128-F7F9B8BA2183}"/>
              </a:ext>
            </a:extLst>
          </p:cNvPr>
          <p:cNvCxnSpPr>
            <a:cxnSpLocks/>
          </p:cNvCxnSpPr>
          <p:nvPr/>
        </p:nvCxnSpPr>
        <p:spPr>
          <a:xfrm>
            <a:off x="4991100" y="2817495"/>
            <a:ext cx="0" cy="1899285"/>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E8A6A47D-7B1E-8C95-C1B7-C050BD528FF1}"/>
              </a:ext>
            </a:extLst>
          </p:cNvPr>
          <p:cNvCxnSpPr>
            <a:cxnSpLocks/>
          </p:cNvCxnSpPr>
          <p:nvPr/>
        </p:nvCxnSpPr>
        <p:spPr>
          <a:xfrm>
            <a:off x="4991100" y="4707255"/>
            <a:ext cx="594360" cy="0"/>
          </a:xfrm>
          <a:prstGeom prst="straightConnector1">
            <a:avLst/>
          </a:prstGeom>
          <a:ln w="190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B72116E-4440-E037-DC66-4E2872AD7208}"/>
              </a:ext>
            </a:extLst>
          </p:cNvPr>
          <p:cNvCxnSpPr>
            <a:cxnSpLocks/>
          </p:cNvCxnSpPr>
          <p:nvPr/>
        </p:nvCxnSpPr>
        <p:spPr>
          <a:xfrm flipH="1" flipV="1">
            <a:off x="4001391" y="2817495"/>
            <a:ext cx="989709" cy="9525"/>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692384C-036C-F373-A974-85EB7A4BF632}"/>
              </a:ext>
            </a:extLst>
          </p:cNvPr>
          <p:cNvCxnSpPr>
            <a:cxnSpLocks/>
          </p:cNvCxnSpPr>
          <p:nvPr/>
        </p:nvCxnSpPr>
        <p:spPr>
          <a:xfrm>
            <a:off x="10833227" y="1353254"/>
            <a:ext cx="0" cy="3192076"/>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FAD6ED1D-DC78-5FC7-F2CF-2222334317D1}"/>
              </a:ext>
            </a:extLst>
          </p:cNvPr>
          <p:cNvCxnSpPr>
            <a:cxnSpLocks/>
          </p:cNvCxnSpPr>
          <p:nvPr/>
        </p:nvCxnSpPr>
        <p:spPr>
          <a:xfrm>
            <a:off x="10823312" y="4488815"/>
            <a:ext cx="277123" cy="0"/>
          </a:xfrm>
          <a:prstGeom prst="straightConnector1">
            <a:avLst/>
          </a:prstGeom>
          <a:ln w="190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6" name="Isosceles Triangle 75">
            <a:extLst>
              <a:ext uri="{FF2B5EF4-FFF2-40B4-BE49-F238E27FC236}">
                <a16:creationId xmlns:a16="http://schemas.microsoft.com/office/drawing/2014/main" id="{F29DDF00-D0F6-B09F-9887-6599ECBB3B3A}"/>
              </a:ext>
            </a:extLst>
          </p:cNvPr>
          <p:cNvSpPr/>
          <p:nvPr/>
        </p:nvSpPr>
        <p:spPr>
          <a:xfrm rot="5400000">
            <a:off x="3652286" y="5343526"/>
            <a:ext cx="114300" cy="127635"/>
          </a:xfrm>
          <a:prstGeom prst="triangle">
            <a:avLst/>
          </a:prstGeom>
          <a:solidFill>
            <a:srgbClr val="FF8800"/>
          </a:solidFill>
          <a:ln>
            <a:solidFill>
              <a:srgbClr val="FF8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Isosceles Triangle 76">
            <a:extLst>
              <a:ext uri="{FF2B5EF4-FFF2-40B4-BE49-F238E27FC236}">
                <a16:creationId xmlns:a16="http://schemas.microsoft.com/office/drawing/2014/main" id="{3F93D677-52B7-2DFA-39E2-9B648475340B}"/>
              </a:ext>
            </a:extLst>
          </p:cNvPr>
          <p:cNvSpPr/>
          <p:nvPr/>
        </p:nvSpPr>
        <p:spPr>
          <a:xfrm rot="16200000">
            <a:off x="8553451" y="5343526"/>
            <a:ext cx="114300" cy="127635"/>
          </a:xfrm>
          <a:prstGeom prst="triangle">
            <a:avLst/>
          </a:prstGeom>
          <a:solidFill>
            <a:srgbClr val="FF8800"/>
          </a:solidFill>
          <a:ln>
            <a:solidFill>
              <a:srgbClr val="FF8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Isosceles Triangle 77">
            <a:extLst>
              <a:ext uri="{FF2B5EF4-FFF2-40B4-BE49-F238E27FC236}">
                <a16:creationId xmlns:a16="http://schemas.microsoft.com/office/drawing/2014/main" id="{EA79EE79-F765-7EDD-A931-1F4DAF572E2B}"/>
              </a:ext>
            </a:extLst>
          </p:cNvPr>
          <p:cNvSpPr/>
          <p:nvPr/>
        </p:nvSpPr>
        <p:spPr>
          <a:xfrm rot="16200000">
            <a:off x="4234147" y="5343525"/>
            <a:ext cx="114300" cy="127635"/>
          </a:xfrm>
          <a:prstGeom prst="triangle">
            <a:avLst/>
          </a:prstGeom>
          <a:solidFill>
            <a:srgbClr val="006EFF"/>
          </a:solidFill>
          <a:ln>
            <a:solidFill>
              <a:srgbClr val="006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Isosceles Triangle 78">
            <a:extLst>
              <a:ext uri="{FF2B5EF4-FFF2-40B4-BE49-F238E27FC236}">
                <a16:creationId xmlns:a16="http://schemas.microsoft.com/office/drawing/2014/main" id="{F480205D-DEC0-022B-7AFC-5044CFE74FE2}"/>
              </a:ext>
            </a:extLst>
          </p:cNvPr>
          <p:cNvSpPr/>
          <p:nvPr/>
        </p:nvSpPr>
        <p:spPr>
          <a:xfrm rot="5400000">
            <a:off x="7811738" y="5343525"/>
            <a:ext cx="114300" cy="127635"/>
          </a:xfrm>
          <a:prstGeom prst="triangle">
            <a:avLst/>
          </a:prstGeom>
          <a:solidFill>
            <a:srgbClr val="006EFF"/>
          </a:solidFill>
          <a:ln>
            <a:solidFill>
              <a:srgbClr val="006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F4845147-185D-5490-22CF-793BB20435FA}"/>
              </a:ext>
            </a:extLst>
          </p:cNvPr>
          <p:cNvSpPr/>
          <p:nvPr/>
        </p:nvSpPr>
        <p:spPr>
          <a:xfrm>
            <a:off x="292100" y="1501747"/>
            <a:ext cx="2456180" cy="304192"/>
          </a:xfrm>
          <a:prstGeom prst="rect">
            <a:avLst/>
          </a:prstGeom>
          <a:solidFill>
            <a:srgbClr val="ED1C24"/>
          </a:solidFill>
          <a:ln>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Isosceles Triangle 81">
            <a:extLst>
              <a:ext uri="{FF2B5EF4-FFF2-40B4-BE49-F238E27FC236}">
                <a16:creationId xmlns:a16="http://schemas.microsoft.com/office/drawing/2014/main" id="{82741F7C-5C50-4CA4-E24D-4DE410C01340}"/>
              </a:ext>
            </a:extLst>
          </p:cNvPr>
          <p:cNvSpPr/>
          <p:nvPr/>
        </p:nvSpPr>
        <p:spPr>
          <a:xfrm rot="16200000">
            <a:off x="4107180" y="6321434"/>
            <a:ext cx="114300" cy="127635"/>
          </a:xfrm>
          <a:prstGeom prst="triangl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Isosceles Triangle 82">
            <a:extLst>
              <a:ext uri="{FF2B5EF4-FFF2-40B4-BE49-F238E27FC236}">
                <a16:creationId xmlns:a16="http://schemas.microsoft.com/office/drawing/2014/main" id="{66E9B434-0973-3152-B69C-787332306CED}"/>
              </a:ext>
            </a:extLst>
          </p:cNvPr>
          <p:cNvSpPr/>
          <p:nvPr/>
        </p:nvSpPr>
        <p:spPr>
          <a:xfrm rot="5400000">
            <a:off x="6850190" y="6325616"/>
            <a:ext cx="114300" cy="127635"/>
          </a:xfrm>
          <a:prstGeom prst="triangl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Text Placeholder 2">
            <a:extLst>
              <a:ext uri="{FF2B5EF4-FFF2-40B4-BE49-F238E27FC236}">
                <a16:creationId xmlns:a16="http://schemas.microsoft.com/office/drawing/2014/main" id="{DB3E900B-990F-9552-5E52-2C7614B76CEC}"/>
              </a:ext>
            </a:extLst>
          </p:cNvPr>
          <p:cNvSpPr txBox="1">
            <a:spLocks/>
          </p:cNvSpPr>
          <p:nvPr/>
        </p:nvSpPr>
        <p:spPr>
          <a:xfrm>
            <a:off x="317500" y="1524777"/>
            <a:ext cx="2402840" cy="28116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3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Crossover Kit: CSV-BPK</a:t>
            </a:r>
          </a:p>
        </p:txBody>
      </p:sp>
      <p:sp>
        <p:nvSpPr>
          <p:cNvPr id="86" name="Isosceles Triangle 85">
            <a:extLst>
              <a:ext uri="{FF2B5EF4-FFF2-40B4-BE49-F238E27FC236}">
                <a16:creationId xmlns:a16="http://schemas.microsoft.com/office/drawing/2014/main" id="{98F3D066-BD04-706C-A075-81F2E5C165CD}"/>
              </a:ext>
            </a:extLst>
          </p:cNvPr>
          <p:cNvSpPr/>
          <p:nvPr/>
        </p:nvSpPr>
        <p:spPr>
          <a:xfrm rot="10800000">
            <a:off x="5442125" y="5625846"/>
            <a:ext cx="206200" cy="230257"/>
          </a:xfrm>
          <a:prstGeom prst="triangl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Isosceles Triangle 3">
            <a:extLst>
              <a:ext uri="{FF2B5EF4-FFF2-40B4-BE49-F238E27FC236}">
                <a16:creationId xmlns:a16="http://schemas.microsoft.com/office/drawing/2014/main" id="{CAEF252F-1301-A673-35B8-AA9650F7F908}"/>
              </a:ext>
            </a:extLst>
          </p:cNvPr>
          <p:cNvSpPr/>
          <p:nvPr/>
        </p:nvSpPr>
        <p:spPr>
          <a:xfrm rot="10800000">
            <a:off x="6937934" y="1230839"/>
            <a:ext cx="333679" cy="287654"/>
          </a:xfrm>
          <a:prstGeom prst="triangle">
            <a:avLst/>
          </a:prstGeom>
          <a:solidFill>
            <a:srgbClr val="006EFF"/>
          </a:solidFill>
          <a:ln>
            <a:solidFill>
              <a:srgbClr val="006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D722DCF-389E-D2CD-CC24-F708B553ABE6}"/>
              </a:ext>
            </a:extLst>
          </p:cNvPr>
          <p:cNvSpPr/>
          <p:nvPr/>
        </p:nvSpPr>
        <p:spPr>
          <a:xfrm>
            <a:off x="9138920" y="992550"/>
            <a:ext cx="2608230" cy="1554480"/>
          </a:xfrm>
          <a:prstGeom prst="rect">
            <a:avLst/>
          </a:prstGeom>
          <a:solidFill>
            <a:schemeClr val="bg1"/>
          </a:solidFill>
          <a:ln>
            <a:solidFill>
              <a:schemeClr val="bg1"/>
            </a:solidFill>
          </a:ln>
          <a:effectLst>
            <a:outerShdw blurRad="50800" dist="38100" dir="2700000" algn="t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6357A6F2-5AA9-BFCE-E5B6-B2ED85868051}"/>
              </a:ext>
            </a:extLst>
          </p:cNvPr>
          <p:cNvPicPr>
            <a:picLocks noChangeAspect="1"/>
          </p:cNvPicPr>
          <p:nvPr/>
        </p:nvPicPr>
        <p:blipFill>
          <a:blip r:embed="rId3" cstate="print">
            <a:extLst>
              <a:ext uri="{28A0092B-C50C-407E-A947-70E740481C1C}">
                <a14:useLocalDpi xmlns:a14="http://schemas.microsoft.com/office/drawing/2010/main" val="0"/>
              </a:ext>
            </a:extLst>
          </a:blip>
          <a:srcRect l="17166" t="32000" r="16889" b="32446"/>
          <a:stretch>
            <a:fillRect/>
          </a:stretch>
        </p:blipFill>
        <p:spPr>
          <a:xfrm>
            <a:off x="9358046" y="1516116"/>
            <a:ext cx="2072640" cy="838112"/>
          </a:xfrm>
          <a:prstGeom prst="rect">
            <a:avLst/>
          </a:prstGeom>
          <a:effectLst>
            <a:outerShdw blurRad="50800" dist="38100" dir="2700000" algn="tl" rotWithShape="0">
              <a:prstClr val="black">
                <a:alpha val="40000"/>
              </a:prstClr>
            </a:outerShdw>
          </a:effectLst>
        </p:spPr>
      </p:pic>
      <p:sp>
        <p:nvSpPr>
          <p:cNvPr id="14" name="Rectangle 13">
            <a:extLst>
              <a:ext uri="{FF2B5EF4-FFF2-40B4-BE49-F238E27FC236}">
                <a16:creationId xmlns:a16="http://schemas.microsoft.com/office/drawing/2014/main" id="{9409019B-B820-238D-755D-0E3F08104DB8}"/>
              </a:ext>
            </a:extLst>
          </p:cNvPr>
          <p:cNvSpPr/>
          <p:nvPr/>
        </p:nvSpPr>
        <p:spPr>
          <a:xfrm>
            <a:off x="9219850" y="1031257"/>
            <a:ext cx="2456180" cy="304192"/>
          </a:xfrm>
          <a:prstGeom prst="rect">
            <a:avLst/>
          </a:prstGeom>
          <a:solidFill>
            <a:srgbClr val="ED1C24"/>
          </a:solidFill>
          <a:ln>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 Placeholder 2">
            <a:extLst>
              <a:ext uri="{FF2B5EF4-FFF2-40B4-BE49-F238E27FC236}">
                <a16:creationId xmlns:a16="http://schemas.microsoft.com/office/drawing/2014/main" id="{0002CADD-5499-5CCD-141C-643E7F650EAE}"/>
              </a:ext>
            </a:extLst>
          </p:cNvPr>
          <p:cNvSpPr txBox="1">
            <a:spLocks/>
          </p:cNvSpPr>
          <p:nvPr/>
        </p:nvSpPr>
        <p:spPr>
          <a:xfrm>
            <a:off x="9231312" y="1049519"/>
            <a:ext cx="2402840" cy="28116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3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Crossover Valve: </a:t>
            </a:r>
            <a:r>
              <a:rPr kumimoji="0" lang="en-US" sz="1300" b="0" i="0" u="none" strike="noStrike" kern="1200" cap="none" spc="0" normalizeH="0" baseline="0" noProof="0" dirty="0" err="1">
                <a:ln>
                  <a:noFill/>
                </a:ln>
                <a:solidFill>
                  <a:prstClr val="white"/>
                </a:solidFill>
                <a:effectLst/>
                <a:uLnTx/>
                <a:uFillTx/>
                <a:latin typeface="Franklin Gothic Medium" panose="020B0603020102020204" pitchFamily="34" charset="0"/>
                <a:ea typeface="+mn-ea"/>
                <a:cs typeface="+mn-cs"/>
              </a:rPr>
              <a:t>cCS</a:t>
            </a:r>
            <a:r>
              <a:rPr kumimoji="0" lang="en-US" sz="13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-V</a:t>
            </a:r>
          </a:p>
        </p:txBody>
      </p:sp>
      <p:pic>
        <p:nvPicPr>
          <p:cNvPr id="15" name="Picture 14" descr="A black and grey logo&#10;&#10;AI-generated content may be incorrect.">
            <a:extLst>
              <a:ext uri="{FF2B5EF4-FFF2-40B4-BE49-F238E27FC236}">
                <a16:creationId xmlns:a16="http://schemas.microsoft.com/office/drawing/2014/main" id="{F15A1134-432B-3D07-7FB6-0B69CD3EB2D7}"/>
              </a:ext>
            </a:extLst>
          </p:cNvPr>
          <p:cNvPicPr>
            <a:picLocks noChangeAspect="1"/>
          </p:cNvPicPr>
          <p:nvPr/>
        </p:nvPicPr>
        <p:blipFill>
          <a:blip r:embed="rId6" cstate="print">
            <a:extLst>
              <a:ext uri="{28A0092B-C50C-407E-A947-70E740481C1C}">
                <a14:useLocalDpi xmlns:a14="http://schemas.microsoft.com/office/drawing/2010/main" val="0"/>
              </a:ext>
            </a:extLst>
          </a:blip>
          <a:srcRect l="64535" t="11440" r="6206" b="40394"/>
          <a:stretch>
            <a:fillRect/>
          </a:stretch>
        </p:blipFill>
        <p:spPr>
          <a:xfrm>
            <a:off x="3887152" y="24160"/>
            <a:ext cx="1939608" cy="812800"/>
          </a:xfrm>
          <a:prstGeom prst="rect">
            <a:avLst/>
          </a:prstGeom>
          <a:effectLst>
            <a:outerShdw blurRad="63500" dist="63500" dir="2700000" algn="tl" rotWithShape="0">
              <a:prstClr val="black">
                <a:alpha val="40000"/>
              </a:prstClr>
            </a:outerShdw>
          </a:effectLst>
        </p:spPr>
      </p:pic>
      <p:pic>
        <p:nvPicPr>
          <p:cNvPr id="21" name="Picture 20">
            <a:extLst>
              <a:ext uri="{FF2B5EF4-FFF2-40B4-BE49-F238E27FC236}">
                <a16:creationId xmlns:a16="http://schemas.microsoft.com/office/drawing/2014/main" id="{1F5C446B-FECE-63C1-351A-51386B9C25F7}"/>
              </a:ext>
            </a:extLst>
          </p:cNvPr>
          <p:cNvPicPr>
            <a:picLocks noChangeAspect="1"/>
          </p:cNvPicPr>
          <p:nvPr/>
        </p:nvPicPr>
        <p:blipFill>
          <a:blip r:embed="rId7" cstate="print">
            <a:extLst>
              <a:ext uri="{28A0092B-C50C-407E-A947-70E740481C1C}">
                <a14:useLocalDpi xmlns:a14="http://schemas.microsoft.com/office/drawing/2010/main" val="0"/>
              </a:ext>
            </a:extLst>
          </a:blip>
          <a:srcRect l="6285" t="15615" r="35542" b="17396"/>
          <a:stretch>
            <a:fillRect/>
          </a:stretch>
        </p:blipFill>
        <p:spPr>
          <a:xfrm>
            <a:off x="172004" y="108291"/>
            <a:ext cx="3715148" cy="1088978"/>
          </a:xfrm>
          <a:prstGeom prst="rect">
            <a:avLst/>
          </a:prstGeom>
          <a:effectLst>
            <a:outerShdw blurRad="63500" dist="63500" dir="2700000" algn="tl" rotWithShape="0">
              <a:prstClr val="black">
                <a:alpha val="40000"/>
              </a:prstClr>
            </a:outerShdw>
          </a:effectLst>
        </p:spPr>
      </p:pic>
      <p:sp>
        <p:nvSpPr>
          <p:cNvPr id="22" name="Title 1">
            <a:extLst>
              <a:ext uri="{FF2B5EF4-FFF2-40B4-BE49-F238E27FC236}">
                <a16:creationId xmlns:a16="http://schemas.microsoft.com/office/drawing/2014/main" id="{3B95BE54-4F8A-D752-9FA1-DDE94EE9C75E}"/>
              </a:ext>
            </a:extLst>
          </p:cNvPr>
          <p:cNvSpPr>
            <a:spLocks noGrp="1"/>
          </p:cNvSpPr>
          <p:nvPr>
            <p:ph type="title"/>
          </p:nvPr>
        </p:nvSpPr>
        <p:spPr>
          <a:xfrm>
            <a:off x="5826760" y="89420"/>
            <a:ext cx="6365240" cy="747540"/>
          </a:xfrm>
        </p:spPr>
        <p:txBody>
          <a:bodyPr>
            <a:noAutofit/>
          </a:bodyPr>
          <a:lstStyle/>
          <a:p>
            <a:r>
              <a:rPr lang="en-US" sz="5000" dirty="0">
                <a:solidFill>
                  <a:schemeClr val="bg1"/>
                </a:solidFill>
                <a:latin typeface="Franklin Gothic Demi"/>
                <a:cs typeface="Calibri Light"/>
              </a:rPr>
              <a:t>2 CROSSOVER</a:t>
            </a:r>
            <a:endParaRPr lang="en-US" sz="5000" dirty="0">
              <a:solidFill>
                <a:schemeClr val="bg1"/>
              </a:solidFill>
              <a:cs typeface="Calibri Light"/>
            </a:endParaRPr>
          </a:p>
        </p:txBody>
      </p:sp>
      <p:cxnSp>
        <p:nvCxnSpPr>
          <p:cNvPr id="23" name="Straight Arrow Connector 22">
            <a:extLst>
              <a:ext uri="{FF2B5EF4-FFF2-40B4-BE49-F238E27FC236}">
                <a16:creationId xmlns:a16="http://schemas.microsoft.com/office/drawing/2014/main" id="{35A4B710-68DA-905F-E314-0E976150B095}"/>
              </a:ext>
            </a:extLst>
          </p:cNvPr>
          <p:cNvCxnSpPr>
            <a:cxnSpLocks/>
          </p:cNvCxnSpPr>
          <p:nvPr/>
        </p:nvCxnSpPr>
        <p:spPr>
          <a:xfrm>
            <a:off x="3994000" y="810630"/>
            <a:ext cx="60390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29" name="Picture 14" descr="A close up of a logo&#10;&#10;Description generated with very high confidence">
            <a:extLst>
              <a:ext uri="{FF2B5EF4-FFF2-40B4-BE49-F238E27FC236}">
                <a16:creationId xmlns:a16="http://schemas.microsoft.com/office/drawing/2014/main" id="{ED11BA13-1F07-3A16-EF96-1990392FB128}"/>
              </a:ext>
            </a:extLst>
          </p:cNvPr>
          <p:cNvPicPr>
            <a:picLocks noChangeAspect="1"/>
          </p:cNvPicPr>
          <p:nvPr/>
        </p:nvPicPr>
        <p:blipFill>
          <a:blip r:embed="rId8"/>
          <a:srcRect l="-2409" t="34604" b="25330"/>
          <a:stretch>
            <a:fillRect/>
          </a:stretch>
        </p:blipFill>
        <p:spPr>
          <a:xfrm>
            <a:off x="0" y="6419850"/>
            <a:ext cx="1446908" cy="438150"/>
          </a:xfrm>
          <a:prstGeom prst="rect">
            <a:avLst/>
          </a:prstGeom>
        </p:spPr>
      </p:pic>
    </p:spTree>
    <p:extLst>
      <p:ext uri="{BB962C8B-B14F-4D97-AF65-F5344CB8AC3E}">
        <p14:creationId xmlns:p14="http://schemas.microsoft.com/office/powerpoint/2010/main" val="2942971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8454-6F12-4D7F-B8CF-3321A339A3A1}"/>
              </a:ext>
            </a:extLst>
          </p:cNvPr>
          <p:cNvSpPr>
            <a:spLocks noGrp="1"/>
          </p:cNvSpPr>
          <p:nvPr>
            <p:ph type="title"/>
          </p:nvPr>
        </p:nvSpPr>
        <p:spPr>
          <a:xfrm>
            <a:off x="5826760" y="89420"/>
            <a:ext cx="6365240" cy="747540"/>
          </a:xfrm>
        </p:spPr>
        <p:txBody>
          <a:bodyPr>
            <a:noAutofit/>
          </a:bodyPr>
          <a:lstStyle/>
          <a:p>
            <a:r>
              <a:rPr lang="en-US" sz="5000" dirty="0">
                <a:solidFill>
                  <a:schemeClr val="bg1"/>
                </a:solidFill>
                <a:latin typeface="Franklin Gothic Demi"/>
                <a:cs typeface="Calibri Light"/>
              </a:rPr>
              <a:t>AUTO LEARNING</a:t>
            </a:r>
            <a:endParaRPr lang="en-US" sz="5000" dirty="0">
              <a:solidFill>
                <a:schemeClr val="bg1"/>
              </a:solidFill>
              <a:cs typeface="Calibri Light"/>
            </a:endParaRPr>
          </a:p>
        </p:txBody>
      </p:sp>
      <p:cxnSp>
        <p:nvCxnSpPr>
          <p:cNvPr id="8" name="Straight Arrow Connector 7">
            <a:extLst>
              <a:ext uri="{FF2B5EF4-FFF2-40B4-BE49-F238E27FC236}">
                <a16:creationId xmlns:a16="http://schemas.microsoft.com/office/drawing/2014/main" id="{604630D3-CB7C-4015-B1CA-549395D885C6}"/>
              </a:ext>
            </a:extLst>
          </p:cNvPr>
          <p:cNvCxnSpPr>
            <a:cxnSpLocks/>
          </p:cNvCxnSpPr>
          <p:nvPr/>
        </p:nvCxnSpPr>
        <p:spPr>
          <a:xfrm>
            <a:off x="3994000" y="810630"/>
            <a:ext cx="66740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12" name="Content Placeholder 3">
            <a:extLst>
              <a:ext uri="{FF2B5EF4-FFF2-40B4-BE49-F238E27FC236}">
                <a16:creationId xmlns:a16="http://schemas.microsoft.com/office/drawing/2014/main" id="{9DD789EE-A068-6392-E357-55476F5B7216}"/>
              </a:ext>
            </a:extLst>
          </p:cNvPr>
          <p:cNvSpPr>
            <a:spLocks noGrp="1"/>
          </p:cNvSpPr>
          <p:nvPr>
            <p:ph type="body" sz="half" idx="2"/>
          </p:nvPr>
        </p:nvSpPr>
        <p:spPr>
          <a:xfrm>
            <a:off x="4187193" y="1849608"/>
            <a:ext cx="7644623" cy="3930015"/>
          </a:xfrm>
        </p:spPr>
        <p:txBody>
          <a:bodyPr vert="horz" lIns="91440" tIns="45720" rIns="91440" bIns="45720" rtlCol="0" anchor="t">
            <a:normAutofit/>
          </a:bodyPr>
          <a:lstStyle/>
          <a:p>
            <a:pPr marL="0" marR="0" algn="ctr">
              <a:lnSpc>
                <a:spcPct val="107000"/>
              </a:lnSpc>
              <a:spcBef>
                <a:spcPts val="0"/>
              </a:spcBef>
              <a:spcAft>
                <a:spcPts val="800"/>
              </a:spcAft>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Auto Learning mode memorizes the customers usage patterns and automatically runs the pump during the hours hot water is needed. If the customers patterns change, the unit will adapt and remove times when it appears the customer no longer uses hot water.</a:t>
            </a:r>
          </a:p>
        </p:txBody>
      </p:sp>
      <p:pic>
        <p:nvPicPr>
          <p:cNvPr id="4" name="Picture 14" descr="&#10;">
            <a:extLst>
              <a:ext uri="{FF2B5EF4-FFF2-40B4-BE49-F238E27FC236}">
                <a16:creationId xmlns:a16="http://schemas.microsoft.com/office/drawing/2014/main" id="{452F8C9B-22BC-B9E5-2A0E-114F86C57A92}"/>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pic>
        <p:nvPicPr>
          <p:cNvPr id="5" name="Picture 4" descr="A black and grey logo&#10;&#10;AI-generated content may be incorrect.">
            <a:extLst>
              <a:ext uri="{FF2B5EF4-FFF2-40B4-BE49-F238E27FC236}">
                <a16:creationId xmlns:a16="http://schemas.microsoft.com/office/drawing/2014/main" id="{9C706896-38B7-867C-52A2-B1E87D650ABD}"/>
              </a:ext>
            </a:extLst>
          </p:cNvPr>
          <p:cNvPicPr>
            <a:picLocks noChangeAspect="1"/>
          </p:cNvPicPr>
          <p:nvPr/>
        </p:nvPicPr>
        <p:blipFill>
          <a:blip r:embed="rId3" cstate="print">
            <a:extLst>
              <a:ext uri="{28A0092B-C50C-407E-A947-70E740481C1C}">
                <a14:useLocalDpi xmlns:a14="http://schemas.microsoft.com/office/drawing/2010/main" val="0"/>
              </a:ext>
            </a:extLst>
          </a:blip>
          <a:srcRect l="64535" t="11440" r="6206" b="40394"/>
          <a:stretch>
            <a:fillRect/>
          </a:stretch>
        </p:blipFill>
        <p:spPr>
          <a:xfrm>
            <a:off x="3887152" y="24160"/>
            <a:ext cx="1939608" cy="812800"/>
          </a:xfrm>
          <a:prstGeom prst="rect">
            <a:avLst/>
          </a:prstGeom>
          <a:effectLst>
            <a:outerShdw blurRad="63500" dist="63500" dir="2700000" algn="tl" rotWithShape="0">
              <a:prstClr val="black">
                <a:alpha val="40000"/>
              </a:prstClr>
            </a:outerShdw>
          </a:effectLst>
        </p:spPr>
      </p:pic>
      <p:pic>
        <p:nvPicPr>
          <p:cNvPr id="7" name="Picture 6">
            <a:extLst>
              <a:ext uri="{FF2B5EF4-FFF2-40B4-BE49-F238E27FC236}">
                <a16:creationId xmlns:a16="http://schemas.microsoft.com/office/drawing/2014/main" id="{4E896CDC-BFCE-1C75-C8DD-4AE5717D2B3C}"/>
              </a:ext>
            </a:extLst>
          </p:cNvPr>
          <p:cNvPicPr>
            <a:picLocks noChangeAspect="1"/>
          </p:cNvPicPr>
          <p:nvPr/>
        </p:nvPicPr>
        <p:blipFill>
          <a:blip r:embed="rId4" cstate="print">
            <a:extLst>
              <a:ext uri="{28A0092B-C50C-407E-A947-70E740481C1C}">
                <a14:useLocalDpi xmlns:a14="http://schemas.microsoft.com/office/drawing/2010/main" val="0"/>
              </a:ext>
            </a:extLst>
          </a:blip>
          <a:srcRect l="6285" t="15615" r="35542" b="17396"/>
          <a:stretch>
            <a:fillRect/>
          </a:stretch>
        </p:blipFill>
        <p:spPr>
          <a:xfrm>
            <a:off x="172004" y="108291"/>
            <a:ext cx="3715148" cy="1088978"/>
          </a:xfrm>
          <a:prstGeom prst="rect">
            <a:avLst/>
          </a:prstGeom>
          <a:effectLst>
            <a:outerShdw blurRad="63500" dist="63500" dir="2700000" algn="tl" rotWithShape="0">
              <a:prstClr val="black">
                <a:alpha val="40000"/>
              </a:prstClr>
            </a:outerShdw>
          </a:effectLst>
        </p:spPr>
      </p:pic>
      <p:pic>
        <p:nvPicPr>
          <p:cNvPr id="9" name="Picture 8">
            <a:extLst>
              <a:ext uri="{FF2B5EF4-FFF2-40B4-BE49-F238E27FC236}">
                <a16:creationId xmlns:a16="http://schemas.microsoft.com/office/drawing/2014/main" id="{7D7EC917-8850-0FEA-1C35-100B058F3C96}"/>
              </a:ext>
            </a:extLst>
          </p:cNvPr>
          <p:cNvPicPr>
            <a:picLocks noChangeAspect="1"/>
          </p:cNvPicPr>
          <p:nvPr/>
        </p:nvPicPr>
        <p:blipFill>
          <a:blip r:embed="rId5" cstate="print">
            <a:extLst>
              <a:ext uri="{28A0092B-C50C-407E-A947-70E740481C1C}">
                <a14:useLocalDpi xmlns:a14="http://schemas.microsoft.com/office/drawing/2010/main" val="0"/>
              </a:ext>
            </a:extLst>
          </a:blip>
          <a:srcRect l="35648" t="2667" r="22917" b="4310"/>
          <a:stretch>
            <a:fillRect/>
          </a:stretch>
        </p:blipFill>
        <p:spPr>
          <a:xfrm>
            <a:off x="319454" y="1281400"/>
            <a:ext cx="3821242" cy="5361766"/>
          </a:xfrm>
          <a:prstGeom prst="rect">
            <a:avLst/>
          </a:prstGeom>
          <a:effectLst>
            <a:outerShdw blurRad="63500" dist="76200" dir="2700000" algn="tl" rotWithShape="0">
              <a:prstClr val="black">
                <a:alpha val="40000"/>
              </a:prstClr>
            </a:outerShdw>
          </a:effectLst>
        </p:spPr>
      </p:pic>
    </p:spTree>
    <p:extLst>
      <p:ext uri="{BB962C8B-B14F-4D97-AF65-F5344CB8AC3E}">
        <p14:creationId xmlns:p14="http://schemas.microsoft.com/office/powerpoint/2010/main" val="1843063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9DD789EE-A068-6392-E357-55476F5B7216}"/>
              </a:ext>
            </a:extLst>
          </p:cNvPr>
          <p:cNvSpPr>
            <a:spLocks noGrp="1"/>
          </p:cNvSpPr>
          <p:nvPr>
            <p:ph type="body" sz="half" idx="2"/>
          </p:nvPr>
        </p:nvSpPr>
        <p:spPr>
          <a:xfrm>
            <a:off x="3884220" y="1849362"/>
            <a:ext cx="7960360" cy="4741295"/>
          </a:xfrm>
        </p:spPr>
        <p:txBody>
          <a:bodyPr vert="horz" lIns="91440" tIns="45720" rIns="91440" bIns="45720" rtlCol="0" anchor="t">
            <a:normAutofit/>
          </a:bodyPr>
          <a:lstStyle/>
          <a:p>
            <a:pPr marL="0" marR="0" algn="ctr">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Schedule the NRCR PRO recirc times manually with the EZ Start Plus App. Simply tap the hours you want the pump to run.</a:t>
            </a:r>
          </a:p>
          <a:p>
            <a:pPr marL="0" marR="0" algn="ctr">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 Want the same schedule every weekday? Adjust the schedule for one day then copy to all weekdays. </a:t>
            </a:r>
          </a:p>
          <a:p>
            <a:pPr marL="0" marR="0" algn="ctr">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No longer requires extra purchase!</a:t>
            </a:r>
            <a:endPar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4" name="Picture 14" descr="&#10;">
            <a:extLst>
              <a:ext uri="{FF2B5EF4-FFF2-40B4-BE49-F238E27FC236}">
                <a16:creationId xmlns:a16="http://schemas.microsoft.com/office/drawing/2014/main" id="{82CCD95D-9027-0366-EEFC-38D6C46A890B}"/>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5" name="Title 1">
            <a:extLst>
              <a:ext uri="{FF2B5EF4-FFF2-40B4-BE49-F238E27FC236}">
                <a16:creationId xmlns:a16="http://schemas.microsoft.com/office/drawing/2014/main" id="{488933A9-08C6-4979-18D8-B6B548528F5C}"/>
              </a:ext>
            </a:extLst>
          </p:cNvPr>
          <p:cNvSpPr txBox="1">
            <a:spLocks/>
          </p:cNvSpPr>
          <p:nvPr/>
        </p:nvSpPr>
        <p:spPr>
          <a:xfrm>
            <a:off x="5826760" y="89420"/>
            <a:ext cx="6365240" cy="74754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MANUAL SCHEDULE</a:t>
            </a:r>
            <a:endParaRPr lang="en-US" sz="5000" dirty="0">
              <a:solidFill>
                <a:schemeClr val="bg1"/>
              </a:solidFill>
              <a:cs typeface="Calibri Light"/>
            </a:endParaRPr>
          </a:p>
        </p:txBody>
      </p:sp>
      <p:pic>
        <p:nvPicPr>
          <p:cNvPr id="11" name="Picture 10" descr="A black and grey logo&#10;&#10;AI-generated content may be incorrect.">
            <a:extLst>
              <a:ext uri="{FF2B5EF4-FFF2-40B4-BE49-F238E27FC236}">
                <a16:creationId xmlns:a16="http://schemas.microsoft.com/office/drawing/2014/main" id="{FC94F776-F118-0427-6C2A-6E42832D03C3}"/>
              </a:ext>
            </a:extLst>
          </p:cNvPr>
          <p:cNvPicPr>
            <a:picLocks noChangeAspect="1"/>
          </p:cNvPicPr>
          <p:nvPr/>
        </p:nvPicPr>
        <p:blipFill>
          <a:blip r:embed="rId3" cstate="print">
            <a:extLst>
              <a:ext uri="{28A0092B-C50C-407E-A947-70E740481C1C}">
                <a14:useLocalDpi xmlns:a14="http://schemas.microsoft.com/office/drawing/2010/main" val="0"/>
              </a:ext>
            </a:extLst>
          </a:blip>
          <a:srcRect l="64535" t="11440" r="6206" b="40394"/>
          <a:stretch>
            <a:fillRect/>
          </a:stretch>
        </p:blipFill>
        <p:spPr>
          <a:xfrm>
            <a:off x="3887152" y="24160"/>
            <a:ext cx="1939608" cy="812800"/>
          </a:xfrm>
          <a:prstGeom prst="rect">
            <a:avLst/>
          </a:prstGeom>
          <a:effectLst>
            <a:outerShdw blurRad="63500" dist="63500" dir="2700000" algn="tl" rotWithShape="0">
              <a:prstClr val="black">
                <a:alpha val="40000"/>
              </a:prstClr>
            </a:outerShdw>
          </a:effectLst>
        </p:spPr>
      </p:pic>
      <p:pic>
        <p:nvPicPr>
          <p:cNvPr id="13" name="Picture 12">
            <a:extLst>
              <a:ext uri="{FF2B5EF4-FFF2-40B4-BE49-F238E27FC236}">
                <a16:creationId xmlns:a16="http://schemas.microsoft.com/office/drawing/2014/main" id="{E9241CFB-D972-03A3-FB63-DB464C4C3D2B}"/>
              </a:ext>
            </a:extLst>
          </p:cNvPr>
          <p:cNvPicPr>
            <a:picLocks noChangeAspect="1"/>
          </p:cNvPicPr>
          <p:nvPr/>
        </p:nvPicPr>
        <p:blipFill>
          <a:blip r:embed="rId4" cstate="print">
            <a:extLst>
              <a:ext uri="{28A0092B-C50C-407E-A947-70E740481C1C}">
                <a14:useLocalDpi xmlns:a14="http://schemas.microsoft.com/office/drawing/2010/main" val="0"/>
              </a:ext>
            </a:extLst>
          </a:blip>
          <a:srcRect l="6285" t="15615" r="35542" b="17396"/>
          <a:stretch>
            <a:fillRect/>
          </a:stretch>
        </p:blipFill>
        <p:spPr>
          <a:xfrm>
            <a:off x="172004" y="108291"/>
            <a:ext cx="3715148" cy="1088978"/>
          </a:xfrm>
          <a:prstGeom prst="rect">
            <a:avLst/>
          </a:prstGeom>
          <a:effectLst>
            <a:outerShdw blurRad="63500" dist="63500" dir="2700000" algn="tl" rotWithShape="0">
              <a:prstClr val="black">
                <a:alpha val="40000"/>
              </a:prstClr>
            </a:outerShdw>
          </a:effectLst>
        </p:spPr>
      </p:pic>
      <p:pic>
        <p:nvPicPr>
          <p:cNvPr id="3" name="Picture 2">
            <a:extLst>
              <a:ext uri="{FF2B5EF4-FFF2-40B4-BE49-F238E27FC236}">
                <a16:creationId xmlns:a16="http://schemas.microsoft.com/office/drawing/2014/main" id="{502CE920-E270-0E37-09B5-9EFEC4B79E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912" y="1007365"/>
            <a:ext cx="3656648" cy="5850635"/>
          </a:xfrm>
          <a:prstGeom prst="rect">
            <a:avLst/>
          </a:prstGeom>
        </p:spPr>
      </p:pic>
      <p:cxnSp>
        <p:nvCxnSpPr>
          <p:cNvPr id="2" name="Straight Arrow Connector 1">
            <a:extLst>
              <a:ext uri="{FF2B5EF4-FFF2-40B4-BE49-F238E27FC236}">
                <a16:creationId xmlns:a16="http://schemas.microsoft.com/office/drawing/2014/main" id="{30144708-8428-BFAC-2E34-D41CE30E6B50}"/>
              </a:ext>
            </a:extLst>
          </p:cNvPr>
          <p:cNvCxnSpPr>
            <a:cxnSpLocks/>
          </p:cNvCxnSpPr>
          <p:nvPr/>
        </p:nvCxnSpPr>
        <p:spPr>
          <a:xfrm>
            <a:off x="3994000" y="810630"/>
            <a:ext cx="77763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632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9DD789EE-A068-6392-E357-55476F5B7216}"/>
              </a:ext>
            </a:extLst>
          </p:cNvPr>
          <p:cNvSpPr>
            <a:spLocks noGrp="1"/>
          </p:cNvSpPr>
          <p:nvPr>
            <p:ph type="body" sz="half" idx="2"/>
          </p:nvPr>
        </p:nvSpPr>
        <p:spPr>
          <a:xfrm>
            <a:off x="4187193" y="1516120"/>
            <a:ext cx="7644623" cy="1663891"/>
          </a:xfrm>
        </p:spPr>
        <p:txBody>
          <a:bodyPr vert="horz" lIns="91440" tIns="45720" rIns="91440" bIns="45720" rtlCol="0" anchor="t">
            <a:normAutofit/>
          </a:bodyPr>
          <a:lstStyle/>
          <a:p>
            <a:pPr marL="0" marR="0" algn="ctr">
              <a:lnSpc>
                <a:spcPct val="107000"/>
              </a:lnSpc>
              <a:spcBef>
                <a:spcPts val="0"/>
              </a:spcBef>
              <a:spcAft>
                <a:spcPts val="800"/>
              </a:spcAft>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On Demand mode only runs the pump when the customer presses a button or activates a motion sensor.</a:t>
            </a:r>
          </a:p>
        </p:txBody>
      </p:sp>
      <p:pic>
        <p:nvPicPr>
          <p:cNvPr id="4" name="Picture 14" descr="&#10;">
            <a:extLst>
              <a:ext uri="{FF2B5EF4-FFF2-40B4-BE49-F238E27FC236}">
                <a16:creationId xmlns:a16="http://schemas.microsoft.com/office/drawing/2014/main" id="{0D333B49-5D23-8585-273C-6848016B88C0}"/>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5" name="Title 1">
            <a:extLst>
              <a:ext uri="{FF2B5EF4-FFF2-40B4-BE49-F238E27FC236}">
                <a16:creationId xmlns:a16="http://schemas.microsoft.com/office/drawing/2014/main" id="{2868A55E-192F-6323-FBD6-92354DC5790D}"/>
              </a:ext>
            </a:extLst>
          </p:cNvPr>
          <p:cNvSpPr txBox="1">
            <a:spLocks/>
          </p:cNvSpPr>
          <p:nvPr/>
        </p:nvSpPr>
        <p:spPr>
          <a:xfrm>
            <a:off x="5826760" y="89420"/>
            <a:ext cx="6365240" cy="74754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TITLE 24 ON DEMAND</a:t>
            </a:r>
            <a:endParaRPr lang="en-US" sz="5000" dirty="0">
              <a:solidFill>
                <a:schemeClr val="bg1"/>
              </a:solidFill>
              <a:cs typeface="Calibri Light"/>
            </a:endParaRPr>
          </a:p>
        </p:txBody>
      </p:sp>
      <p:pic>
        <p:nvPicPr>
          <p:cNvPr id="10" name="Picture 9" descr="A black and grey logo&#10;&#10;AI-generated content may be incorrect.">
            <a:extLst>
              <a:ext uri="{FF2B5EF4-FFF2-40B4-BE49-F238E27FC236}">
                <a16:creationId xmlns:a16="http://schemas.microsoft.com/office/drawing/2014/main" id="{6F12B478-E0DB-86D4-A120-90BDD7024C30}"/>
              </a:ext>
            </a:extLst>
          </p:cNvPr>
          <p:cNvPicPr>
            <a:picLocks noChangeAspect="1"/>
          </p:cNvPicPr>
          <p:nvPr/>
        </p:nvPicPr>
        <p:blipFill>
          <a:blip r:embed="rId3" cstate="print">
            <a:extLst>
              <a:ext uri="{28A0092B-C50C-407E-A947-70E740481C1C}">
                <a14:useLocalDpi xmlns:a14="http://schemas.microsoft.com/office/drawing/2010/main" val="0"/>
              </a:ext>
            </a:extLst>
          </a:blip>
          <a:srcRect l="64535" t="11440" r="6206" b="40394"/>
          <a:stretch>
            <a:fillRect/>
          </a:stretch>
        </p:blipFill>
        <p:spPr>
          <a:xfrm>
            <a:off x="3887152" y="24160"/>
            <a:ext cx="1939608" cy="812800"/>
          </a:xfrm>
          <a:prstGeom prst="rect">
            <a:avLst/>
          </a:prstGeom>
          <a:effectLst>
            <a:outerShdw blurRad="63500" dist="63500" dir="2700000" algn="tl" rotWithShape="0">
              <a:prstClr val="black">
                <a:alpha val="40000"/>
              </a:prstClr>
            </a:outerShdw>
          </a:effectLst>
        </p:spPr>
      </p:pic>
      <p:pic>
        <p:nvPicPr>
          <p:cNvPr id="11" name="Picture 10">
            <a:extLst>
              <a:ext uri="{FF2B5EF4-FFF2-40B4-BE49-F238E27FC236}">
                <a16:creationId xmlns:a16="http://schemas.microsoft.com/office/drawing/2014/main" id="{9B7CD396-B68C-47F7-102D-76A184AAC738}"/>
              </a:ext>
            </a:extLst>
          </p:cNvPr>
          <p:cNvPicPr>
            <a:picLocks noChangeAspect="1"/>
          </p:cNvPicPr>
          <p:nvPr/>
        </p:nvPicPr>
        <p:blipFill>
          <a:blip r:embed="rId4" cstate="print">
            <a:extLst>
              <a:ext uri="{28A0092B-C50C-407E-A947-70E740481C1C}">
                <a14:useLocalDpi xmlns:a14="http://schemas.microsoft.com/office/drawing/2010/main" val="0"/>
              </a:ext>
            </a:extLst>
          </a:blip>
          <a:srcRect l="6285" t="15615" r="35542" b="17396"/>
          <a:stretch>
            <a:fillRect/>
          </a:stretch>
        </p:blipFill>
        <p:spPr>
          <a:xfrm>
            <a:off x="172004" y="108291"/>
            <a:ext cx="3715148" cy="1088978"/>
          </a:xfrm>
          <a:prstGeom prst="rect">
            <a:avLst/>
          </a:prstGeom>
          <a:effectLst>
            <a:outerShdw blurRad="63500" dist="63500" dir="2700000" algn="tl" rotWithShape="0">
              <a:prstClr val="black">
                <a:alpha val="40000"/>
              </a:prstClr>
            </a:outerShdw>
          </a:effectLst>
        </p:spPr>
      </p:pic>
      <p:pic>
        <p:nvPicPr>
          <p:cNvPr id="2" name="Picture 1">
            <a:extLst>
              <a:ext uri="{FF2B5EF4-FFF2-40B4-BE49-F238E27FC236}">
                <a16:creationId xmlns:a16="http://schemas.microsoft.com/office/drawing/2014/main" id="{5DEAA2D1-2E72-A06A-B712-828984B1AA8D}"/>
              </a:ext>
            </a:extLst>
          </p:cNvPr>
          <p:cNvPicPr>
            <a:picLocks noChangeAspect="1"/>
          </p:cNvPicPr>
          <p:nvPr/>
        </p:nvPicPr>
        <p:blipFill>
          <a:blip r:embed="rId5" cstate="print">
            <a:extLst>
              <a:ext uri="{28A0092B-C50C-407E-A947-70E740481C1C}">
                <a14:useLocalDpi xmlns:a14="http://schemas.microsoft.com/office/drawing/2010/main" val="0"/>
              </a:ext>
            </a:extLst>
          </a:blip>
          <a:srcRect l="35648" t="2667" r="22917" b="4310"/>
          <a:stretch>
            <a:fillRect/>
          </a:stretch>
        </p:blipFill>
        <p:spPr>
          <a:xfrm>
            <a:off x="319454" y="1281400"/>
            <a:ext cx="3821242" cy="5361766"/>
          </a:xfrm>
          <a:prstGeom prst="rect">
            <a:avLst/>
          </a:prstGeom>
          <a:effectLst>
            <a:outerShdw blurRad="63500" dist="76200" dir="2700000" algn="tl" rotWithShape="0">
              <a:prstClr val="black">
                <a:alpha val="40000"/>
              </a:prstClr>
            </a:outerShdw>
          </a:effectLst>
        </p:spPr>
      </p:pic>
      <p:cxnSp>
        <p:nvCxnSpPr>
          <p:cNvPr id="3" name="Straight Arrow Connector 2">
            <a:extLst>
              <a:ext uri="{FF2B5EF4-FFF2-40B4-BE49-F238E27FC236}">
                <a16:creationId xmlns:a16="http://schemas.microsoft.com/office/drawing/2014/main" id="{41663520-B601-90F3-C2FD-3E4CF2AD4FBA}"/>
              </a:ext>
            </a:extLst>
          </p:cNvPr>
          <p:cNvCxnSpPr>
            <a:cxnSpLocks/>
          </p:cNvCxnSpPr>
          <p:nvPr/>
        </p:nvCxnSpPr>
        <p:spPr>
          <a:xfrm>
            <a:off x="3994000" y="810630"/>
            <a:ext cx="80811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text, jack, electronics&#10;&#10;Description automatically generated">
            <a:extLst>
              <a:ext uri="{FF2B5EF4-FFF2-40B4-BE49-F238E27FC236}">
                <a16:creationId xmlns:a16="http://schemas.microsoft.com/office/drawing/2014/main" id="{BDB07A95-145F-56C0-DFB4-F5D9ECCEE853}"/>
              </a:ext>
            </a:extLst>
          </p:cNvPr>
          <p:cNvPicPr>
            <a:picLocks noChangeAspect="1"/>
          </p:cNvPicPr>
          <p:nvPr/>
        </p:nvPicPr>
        <p:blipFill rotWithShape="1">
          <a:blip r:embed="rId6">
            <a:extLst>
              <a:ext uri="{28A0092B-C50C-407E-A947-70E740481C1C}">
                <a14:useLocalDpi xmlns:a14="http://schemas.microsoft.com/office/drawing/2010/main" val="0"/>
              </a:ext>
            </a:extLst>
          </a:blip>
          <a:srcRect l="28015" t="2821" r="28014" b="2830"/>
          <a:stretch/>
        </p:blipFill>
        <p:spPr>
          <a:xfrm>
            <a:off x="10610289" y="3299113"/>
            <a:ext cx="1379390" cy="2219863"/>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AEC6554E-4BC3-F477-78FF-38532715B7A9}"/>
              </a:ext>
            </a:extLst>
          </p:cNvPr>
          <p:cNvPicPr>
            <a:picLocks noChangeAspect="1"/>
          </p:cNvPicPr>
          <p:nvPr/>
        </p:nvPicPr>
        <p:blipFill>
          <a:blip r:embed="rId7"/>
          <a:stretch>
            <a:fillRect/>
          </a:stretch>
        </p:blipFill>
        <p:spPr>
          <a:xfrm>
            <a:off x="4327576" y="3339705"/>
            <a:ext cx="3808267" cy="2138680"/>
          </a:xfrm>
          <a:prstGeom prst="rect">
            <a:avLst/>
          </a:prstGeom>
          <a:effectLst>
            <a:outerShdw blurRad="63500" dist="63500" dir="2700000" algn="tl" rotWithShape="0">
              <a:prstClr val="black">
                <a:alpha val="40000"/>
              </a:prstClr>
            </a:outerShdw>
            <a:softEdge rad="19050"/>
          </a:effectLst>
        </p:spPr>
      </p:pic>
      <p:sp>
        <p:nvSpPr>
          <p:cNvPr id="8" name="TextBox 7">
            <a:extLst>
              <a:ext uri="{FF2B5EF4-FFF2-40B4-BE49-F238E27FC236}">
                <a16:creationId xmlns:a16="http://schemas.microsoft.com/office/drawing/2014/main" id="{20AE5E44-7030-0B56-2B63-ADE49E0099CB}"/>
              </a:ext>
            </a:extLst>
          </p:cNvPr>
          <p:cNvSpPr txBox="1"/>
          <p:nvPr/>
        </p:nvSpPr>
        <p:spPr>
          <a:xfrm>
            <a:off x="10378198" y="5518975"/>
            <a:ext cx="1965513" cy="590931"/>
          </a:xfrm>
          <a:prstGeom prst="rect">
            <a:avLst/>
          </a:prstGeom>
          <a:noFill/>
        </p:spPr>
        <p:txBody>
          <a:bodyPr wrap="square">
            <a:spAutoFit/>
          </a:bodyPr>
          <a:lstStyle/>
          <a:p>
            <a:pPr marR="0" lvl="0" algn="ctr" defTabSz="914400" rtl="0" eaLnBrk="1" fontAlgn="auto" latinLnBrk="0" hangingPunct="1">
              <a:lnSpc>
                <a:spcPct val="90000"/>
              </a:lnSpc>
              <a:spcBef>
                <a:spcPts val="1000"/>
              </a:spcBef>
              <a:spcAft>
                <a:spcPts val="0"/>
              </a:spcAft>
              <a:buClrTx/>
              <a:buSzTx/>
              <a:tabLst/>
              <a:defRPr/>
            </a:pPr>
            <a:r>
              <a:rPr lang="en-US" sz="1800" dirty="0">
                <a:solidFill>
                  <a:prstClr val="white"/>
                </a:solidFill>
                <a:latin typeface="Franklin Gothic Medium" panose="020B0603020102020204" pitchFamily="34" charset="0"/>
              </a:rPr>
              <a:t>Rocker Switch (IHK-RS)</a:t>
            </a:r>
          </a:p>
        </p:txBody>
      </p:sp>
      <p:sp>
        <p:nvSpPr>
          <p:cNvPr id="9" name="TextBox 8">
            <a:extLst>
              <a:ext uri="{FF2B5EF4-FFF2-40B4-BE49-F238E27FC236}">
                <a16:creationId xmlns:a16="http://schemas.microsoft.com/office/drawing/2014/main" id="{6A1C7489-EABC-22F2-92AA-777AC88098DA}"/>
              </a:ext>
            </a:extLst>
          </p:cNvPr>
          <p:cNvSpPr txBox="1"/>
          <p:nvPr/>
        </p:nvSpPr>
        <p:spPr>
          <a:xfrm>
            <a:off x="4327576" y="5518976"/>
            <a:ext cx="3821241" cy="341632"/>
          </a:xfrm>
          <a:prstGeom prst="rect">
            <a:avLst/>
          </a:prstGeom>
          <a:noFill/>
        </p:spPr>
        <p:txBody>
          <a:bodyPr wrap="square">
            <a:spAutoFit/>
          </a:bodyPr>
          <a:lstStyle/>
          <a:p>
            <a:pPr marR="0" lvl="0" algn="ctr" defTabSz="914400" rtl="0" eaLnBrk="1" fontAlgn="auto" latinLnBrk="0" hangingPunct="1">
              <a:lnSpc>
                <a:spcPct val="90000"/>
              </a:lnSpc>
              <a:spcBef>
                <a:spcPts val="1000"/>
              </a:spcBef>
              <a:spcAft>
                <a:spcPts val="0"/>
              </a:spcAft>
              <a:buClrTx/>
              <a:buSzTx/>
              <a:tabLst/>
              <a:defRPr/>
            </a:pPr>
            <a:r>
              <a:rPr lang="en-US" sz="1800" dirty="0">
                <a:solidFill>
                  <a:prstClr val="white"/>
                </a:solidFill>
                <a:latin typeface="Franklin Gothic Medium" panose="020B0603020102020204" pitchFamily="34" charset="0"/>
              </a:rPr>
              <a:t>Wireless Push Button Kit (WLB)</a:t>
            </a:r>
          </a:p>
        </p:txBody>
      </p:sp>
      <p:pic>
        <p:nvPicPr>
          <p:cNvPr id="15" name="Picture 14">
            <a:extLst>
              <a:ext uri="{FF2B5EF4-FFF2-40B4-BE49-F238E27FC236}">
                <a16:creationId xmlns:a16="http://schemas.microsoft.com/office/drawing/2014/main" id="{6D221FD7-9064-2C4E-CB5D-335F42603BAE}"/>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6100"/>
                    </a14:imgEffect>
                    <a14:imgEffect>
                      <a14:brightnessContrast bright="-9000"/>
                    </a14:imgEffect>
                  </a14:imgLayer>
                </a14:imgProps>
              </a:ext>
            </a:extLst>
          </a:blip>
          <a:srcRect l="7649" r="7693"/>
          <a:stretch>
            <a:fillRect/>
          </a:stretch>
        </p:blipFill>
        <p:spPr>
          <a:xfrm>
            <a:off x="8445383" y="3334922"/>
            <a:ext cx="1932815" cy="2138680"/>
          </a:xfrm>
          <a:prstGeom prst="rect">
            <a:avLst/>
          </a:prstGeom>
          <a:effectLst>
            <a:outerShdw blurRad="63500" dist="63500" dir="2700000" algn="tl" rotWithShape="0">
              <a:prstClr val="black">
                <a:alpha val="40000"/>
              </a:prstClr>
            </a:outerShdw>
            <a:softEdge rad="19050"/>
          </a:effectLst>
        </p:spPr>
      </p:pic>
      <p:sp>
        <p:nvSpPr>
          <p:cNvPr id="16" name="TextBox 15">
            <a:extLst>
              <a:ext uri="{FF2B5EF4-FFF2-40B4-BE49-F238E27FC236}">
                <a16:creationId xmlns:a16="http://schemas.microsoft.com/office/drawing/2014/main" id="{69DE33B8-1FC1-84D3-2AC3-341FB68894BC}"/>
              </a:ext>
            </a:extLst>
          </p:cNvPr>
          <p:cNvSpPr txBox="1"/>
          <p:nvPr/>
        </p:nvSpPr>
        <p:spPr>
          <a:xfrm>
            <a:off x="8270868" y="5518976"/>
            <a:ext cx="2199012" cy="590931"/>
          </a:xfrm>
          <a:prstGeom prst="rect">
            <a:avLst/>
          </a:prstGeom>
          <a:noFill/>
        </p:spPr>
        <p:txBody>
          <a:bodyPr wrap="square">
            <a:spAutoFit/>
          </a:bodyPr>
          <a:lstStyle/>
          <a:p>
            <a:pPr marR="0" lvl="0" algn="ctr" defTabSz="914400" rtl="0" eaLnBrk="1" fontAlgn="auto" latinLnBrk="0" hangingPunct="1">
              <a:lnSpc>
                <a:spcPct val="90000"/>
              </a:lnSpc>
              <a:spcBef>
                <a:spcPts val="1000"/>
              </a:spcBef>
              <a:spcAft>
                <a:spcPts val="0"/>
              </a:spcAft>
              <a:buClrTx/>
              <a:buSzTx/>
              <a:tabLst/>
              <a:defRPr/>
            </a:pPr>
            <a:r>
              <a:rPr lang="en-US" dirty="0">
                <a:solidFill>
                  <a:prstClr val="white"/>
                </a:solidFill>
                <a:latin typeface="Franklin Gothic Medium" panose="020B0603020102020204" pitchFamily="34" charset="0"/>
              </a:rPr>
              <a:t>Optional Motion Sensor (WLB-MS)</a:t>
            </a:r>
          </a:p>
        </p:txBody>
      </p:sp>
    </p:spTree>
    <p:extLst>
      <p:ext uri="{BB962C8B-B14F-4D97-AF65-F5344CB8AC3E}">
        <p14:creationId xmlns:p14="http://schemas.microsoft.com/office/powerpoint/2010/main" val="151648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1" name="Picture 10" descr="A picture containing text, packaging and labeling, carton, box&#10;&#10;Description automatically generated">
            <a:extLst>
              <a:ext uri="{FF2B5EF4-FFF2-40B4-BE49-F238E27FC236}">
                <a16:creationId xmlns:a16="http://schemas.microsoft.com/office/drawing/2014/main" id="{17AB8D98-AFE5-3950-2E1E-5C13A5B377B3}"/>
              </a:ext>
            </a:extLst>
          </p:cNvPr>
          <p:cNvPicPr>
            <a:picLocks noChangeAspect="1"/>
          </p:cNvPicPr>
          <p:nvPr/>
        </p:nvPicPr>
        <p:blipFill rotWithShape="1">
          <a:blip r:embed="rId2">
            <a:extLst>
              <a:ext uri="{28A0092B-C50C-407E-A947-70E740481C1C}">
                <a14:useLocalDpi xmlns:a14="http://schemas.microsoft.com/office/drawing/2010/main" val="0"/>
              </a:ext>
            </a:extLst>
          </a:blip>
          <a:srcRect l="23091" t="10647" r="25965" b="7951"/>
          <a:stretch/>
        </p:blipFill>
        <p:spPr>
          <a:xfrm>
            <a:off x="817536" y="1549831"/>
            <a:ext cx="2929180" cy="4680488"/>
          </a:xfrm>
          <a:prstGeom prst="rect">
            <a:avLst/>
          </a:prstGeom>
          <a:effectLst>
            <a:outerShdw blurRad="50800" dist="38100" dir="2700000" algn="tl" rotWithShape="0">
              <a:prstClr val="black">
                <a:alpha val="40000"/>
              </a:prstClr>
            </a:outerShdw>
          </a:effectLst>
        </p:spPr>
      </p:pic>
      <p:sp>
        <p:nvSpPr>
          <p:cNvPr id="12" name="Content Placeholder 3">
            <a:extLst>
              <a:ext uri="{FF2B5EF4-FFF2-40B4-BE49-F238E27FC236}">
                <a16:creationId xmlns:a16="http://schemas.microsoft.com/office/drawing/2014/main" id="{33C28272-E5A1-B9C9-A36B-5070B54B25A0}"/>
              </a:ext>
            </a:extLst>
          </p:cNvPr>
          <p:cNvSpPr txBox="1">
            <a:spLocks/>
          </p:cNvSpPr>
          <p:nvPr/>
        </p:nvSpPr>
        <p:spPr>
          <a:xfrm>
            <a:off x="4009516" y="1208020"/>
            <a:ext cx="8145030" cy="4066112"/>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sz="2800" b="1" dirty="0">
                <a:solidFill>
                  <a:srgbClr val="FF0000"/>
                </a:solidFill>
                <a:latin typeface="Franklin Gothic Medium" panose="020B0603020102020204" pitchFamily="34" charset="0"/>
                <a:cs typeface="Calibri"/>
              </a:rPr>
              <a:t>EZ</a:t>
            </a:r>
            <a:r>
              <a:rPr lang="en-US" sz="2800" dirty="0">
                <a:solidFill>
                  <a:schemeClr val="bg1"/>
                </a:solidFill>
                <a:latin typeface="Franklin Gothic Medium" panose="020B0603020102020204" pitchFamily="34" charset="0"/>
                <a:cs typeface="Calibri"/>
              </a:rPr>
              <a:t> Tank Replacement of a 40 Gallon Tank</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Bundle kits include Unit, Isolation Valves and 25’ Flex Vent Kit </a:t>
            </a:r>
            <a:r>
              <a:rPr lang="en-US" sz="1500" dirty="0">
                <a:solidFill>
                  <a:schemeClr val="bg1"/>
                </a:solidFill>
                <a:latin typeface="Franklin Gothic Medium" panose="020B0603020102020204" pitchFamily="34" charset="0"/>
                <a:cs typeface="Calibri"/>
              </a:rPr>
              <a:t>(35’ Optional, sold separately)</a:t>
            </a:r>
            <a:endParaRPr lang="en-US" sz="2800" dirty="0">
              <a:solidFill>
                <a:schemeClr val="bg1"/>
              </a:solidFill>
              <a:latin typeface="Franklin Gothic Medium" panose="020B0603020102020204" pitchFamily="34" charset="0"/>
              <a:cs typeface="Calibri"/>
            </a:endParaRP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Top Mounted Water Connections</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120k Max btu High Efficiency Unit</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6.6 gpm Max</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UEF = 0.87</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Copper Primary HEX and SS Secondary HEX</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12 Year Heat Exchanger Warranty</a:t>
            </a:r>
          </a:p>
          <a:p>
            <a:pPr marL="285750" indent="-285750">
              <a:buFont typeface="Arial" panose="020B0604020202020204" pitchFamily="34" charset="0"/>
              <a:buChar char="•"/>
            </a:pPr>
            <a:endParaRPr lang="en-US" sz="2800" dirty="0">
              <a:solidFill>
                <a:schemeClr val="bg1"/>
              </a:solidFill>
              <a:latin typeface="Franklin Gothic Medium" panose="020B0603020102020204" pitchFamily="34" charset="0"/>
              <a:cs typeface="Calibri"/>
            </a:endParaRPr>
          </a:p>
          <a:p>
            <a:endParaRPr lang="en-US" dirty="0">
              <a:solidFill>
                <a:schemeClr val="bg1"/>
              </a:solidFill>
              <a:latin typeface="Franklin Gothic Book" panose="020B0503020102020204" pitchFamily="34" charset="0"/>
              <a:cs typeface="Calibri"/>
            </a:endParaRPr>
          </a:p>
        </p:txBody>
      </p:sp>
      <p:sp>
        <p:nvSpPr>
          <p:cNvPr id="13" name="Content Placeholder 3">
            <a:extLst>
              <a:ext uri="{FF2B5EF4-FFF2-40B4-BE49-F238E27FC236}">
                <a16:creationId xmlns:a16="http://schemas.microsoft.com/office/drawing/2014/main" id="{1FEA8B39-E606-642D-E64B-25824B201ECB}"/>
              </a:ext>
            </a:extLst>
          </p:cNvPr>
          <p:cNvSpPr txBox="1">
            <a:spLocks/>
          </p:cNvSpPr>
          <p:nvPr/>
        </p:nvSpPr>
        <p:spPr>
          <a:xfrm>
            <a:off x="4009516" y="5472540"/>
            <a:ext cx="7420484" cy="101993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EZTR40 can </a:t>
            </a:r>
            <a:r>
              <a:rPr lang="en-US" sz="1800" i="1"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only</a:t>
            </a: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be used when replacing a tank and using the flexible venting, it </a:t>
            </a:r>
            <a:r>
              <a:rPr lang="en-US" sz="1800" i="1"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cannot</a:t>
            </a: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be adapted to vent with PVC or other rigid plastic venting. </a:t>
            </a:r>
            <a:endParaRPr lang="en-US" sz="2800" dirty="0">
              <a:solidFill>
                <a:schemeClr val="bg1"/>
              </a:solidFill>
              <a:latin typeface="Franklin Gothic Medium" panose="020B0603020102020204" pitchFamily="34" charset="0"/>
              <a:cs typeface="Calibri"/>
            </a:endParaRPr>
          </a:p>
        </p:txBody>
      </p:sp>
      <p:pic>
        <p:nvPicPr>
          <p:cNvPr id="2" name="Picture 14" descr="&#10;">
            <a:extLst>
              <a:ext uri="{FF2B5EF4-FFF2-40B4-BE49-F238E27FC236}">
                <a16:creationId xmlns:a16="http://schemas.microsoft.com/office/drawing/2014/main" id="{F290A11B-A79C-914D-7648-B3F55A381F54}"/>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3" name="Title 1">
            <a:extLst>
              <a:ext uri="{FF2B5EF4-FFF2-40B4-BE49-F238E27FC236}">
                <a16:creationId xmlns:a16="http://schemas.microsoft.com/office/drawing/2014/main" id="{2821D999-EFAE-1E37-D19D-B124C92BE0C6}"/>
              </a:ext>
            </a:extLst>
          </p:cNvPr>
          <p:cNvSpPr txBox="1">
            <a:spLocks/>
          </p:cNvSpPr>
          <p:nvPr/>
        </p:nvSpPr>
        <p:spPr>
          <a:xfrm>
            <a:off x="0" y="0"/>
            <a:ext cx="9023011"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EZTR40 PACKAGE</a:t>
            </a:r>
            <a:endParaRPr lang="en-US" sz="5000" dirty="0">
              <a:solidFill>
                <a:schemeClr val="bg1"/>
              </a:solidFill>
              <a:cs typeface="Calibri Light"/>
            </a:endParaRPr>
          </a:p>
        </p:txBody>
      </p:sp>
      <p:cxnSp>
        <p:nvCxnSpPr>
          <p:cNvPr id="4" name="Straight Arrow Connector 3">
            <a:extLst>
              <a:ext uri="{FF2B5EF4-FFF2-40B4-BE49-F238E27FC236}">
                <a16:creationId xmlns:a16="http://schemas.microsoft.com/office/drawing/2014/main" id="{541C653A-5961-9B37-9887-623B0F2B53AC}"/>
              </a:ext>
            </a:extLst>
          </p:cNvPr>
          <p:cNvCxnSpPr>
            <a:cxnSpLocks/>
          </p:cNvCxnSpPr>
          <p:nvPr/>
        </p:nvCxnSpPr>
        <p:spPr>
          <a:xfrm>
            <a:off x="128120" y="764249"/>
            <a:ext cx="523128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765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00D3CAA-4D47-5CEF-4B2A-C59B36C01236}"/>
              </a:ext>
            </a:extLst>
          </p:cNvPr>
          <p:cNvSpPr>
            <a:spLocks noGrp="1"/>
          </p:cNvSpPr>
          <p:nvPr>
            <p:ph type="title"/>
          </p:nvPr>
        </p:nvSpPr>
        <p:spPr>
          <a:xfrm>
            <a:off x="0" y="0"/>
            <a:ext cx="9023011" cy="819893"/>
          </a:xfrm>
        </p:spPr>
        <p:txBody>
          <a:bodyPr>
            <a:noAutofit/>
          </a:bodyPr>
          <a:lstStyle/>
          <a:p>
            <a:r>
              <a:rPr lang="en-US" sz="5000" dirty="0">
                <a:solidFill>
                  <a:schemeClr val="bg1"/>
                </a:solidFill>
                <a:latin typeface="Franklin Gothic Demi"/>
                <a:cs typeface="Calibri Light"/>
              </a:rPr>
              <a:t>READ THE MANUAL</a:t>
            </a:r>
            <a:endParaRPr lang="en-US" sz="5000" dirty="0">
              <a:solidFill>
                <a:schemeClr val="bg1"/>
              </a:solidFill>
              <a:cs typeface="Calibri Light"/>
            </a:endParaRPr>
          </a:p>
        </p:txBody>
      </p:sp>
      <p:cxnSp>
        <p:nvCxnSpPr>
          <p:cNvPr id="14" name="Straight Arrow Connector 13">
            <a:extLst>
              <a:ext uri="{FF2B5EF4-FFF2-40B4-BE49-F238E27FC236}">
                <a16:creationId xmlns:a16="http://schemas.microsoft.com/office/drawing/2014/main" id="{76B492BA-B6D0-A150-21E2-AD286380AC14}"/>
              </a:ext>
            </a:extLst>
          </p:cNvPr>
          <p:cNvCxnSpPr>
            <a:cxnSpLocks/>
          </p:cNvCxnSpPr>
          <p:nvPr/>
        </p:nvCxnSpPr>
        <p:spPr>
          <a:xfrm>
            <a:off x="128120" y="764249"/>
            <a:ext cx="551068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AC2EDB0-813E-B378-1DF8-4B1CC826FE28}"/>
              </a:ext>
            </a:extLst>
          </p:cNvPr>
          <p:cNvSpPr txBox="1"/>
          <p:nvPr/>
        </p:nvSpPr>
        <p:spPr>
          <a:xfrm>
            <a:off x="254834" y="1232384"/>
            <a:ext cx="5205334" cy="4401205"/>
          </a:xfrm>
          <a:prstGeom prst="rect">
            <a:avLst/>
          </a:prstGeom>
          <a:noFill/>
        </p:spPr>
        <p:txBody>
          <a:bodyPr wrap="square">
            <a:spAutoFit/>
          </a:bodyPr>
          <a:lstStyle/>
          <a:p>
            <a:r>
              <a:rPr lang="en-US" sz="2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T</a:t>
            </a:r>
            <a:r>
              <a:rPr lang="en-US" sz="2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ankless units are combustion appliances that contain gas, water and electricity in a unit the size of a suitcase. </a:t>
            </a:r>
          </a:p>
          <a:p>
            <a:endParaRPr lang="en-US" sz="2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endParaRPr>
          </a:p>
          <a:p>
            <a:r>
              <a:rPr lang="en-US" sz="2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proper, safe and reliable operation of our units is 100% contingent on a correct installation and proper maintenance throughout its life.</a:t>
            </a:r>
            <a:endParaRPr lang="en-US" sz="2800" dirty="0">
              <a:solidFill>
                <a:schemeClr val="bg1"/>
              </a:solidFill>
              <a:latin typeface="Franklin Gothic Medium" panose="020B0603020102020204" pitchFamily="34" charset="0"/>
            </a:endParaRPr>
          </a:p>
        </p:txBody>
      </p:sp>
      <p:pic>
        <p:nvPicPr>
          <p:cNvPr id="21" name="Picture 20">
            <a:extLst>
              <a:ext uri="{FF2B5EF4-FFF2-40B4-BE49-F238E27FC236}">
                <a16:creationId xmlns:a16="http://schemas.microsoft.com/office/drawing/2014/main" id="{5237AF76-6821-C131-0980-7140AAA0B5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4539" y="655819"/>
            <a:ext cx="2869233" cy="4058587"/>
          </a:xfrm>
          <a:prstGeom prst="rect">
            <a:avLst/>
          </a:prstGeom>
          <a:effectLst>
            <a:outerShdw blurRad="50800" dist="38100" dir="5400000" algn="t" rotWithShape="0">
              <a:prstClr val="black">
                <a:alpha val="40000"/>
              </a:prstClr>
            </a:outerShdw>
            <a:softEdge rad="12700"/>
          </a:effectLst>
        </p:spPr>
      </p:pic>
      <p:pic>
        <p:nvPicPr>
          <p:cNvPr id="23" name="Picture 22">
            <a:extLst>
              <a:ext uri="{FF2B5EF4-FFF2-40B4-BE49-F238E27FC236}">
                <a16:creationId xmlns:a16="http://schemas.microsoft.com/office/drawing/2014/main" id="{9B7FA55A-9236-122B-FB6A-52D8E3A6B9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9932" y="1399032"/>
            <a:ext cx="2867679" cy="4059936"/>
          </a:xfrm>
          <a:prstGeom prst="rect">
            <a:avLst/>
          </a:prstGeom>
          <a:effectLst>
            <a:outerShdw blurRad="50800" dist="38100" dir="5400000" algn="t" rotWithShape="0">
              <a:prstClr val="black">
                <a:alpha val="40000"/>
              </a:prstClr>
            </a:outerShdw>
            <a:softEdge rad="12700"/>
          </a:effectLst>
        </p:spPr>
      </p:pic>
      <p:pic>
        <p:nvPicPr>
          <p:cNvPr id="25" name="Picture 24">
            <a:extLst>
              <a:ext uri="{FF2B5EF4-FFF2-40B4-BE49-F238E27FC236}">
                <a16:creationId xmlns:a16="http://schemas.microsoft.com/office/drawing/2014/main" id="{95B6AA6F-6CAC-0A56-F5DD-356C041341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7417" y="2215594"/>
            <a:ext cx="2867679" cy="4059936"/>
          </a:xfrm>
          <a:prstGeom prst="rect">
            <a:avLst/>
          </a:prstGeom>
          <a:effectLst>
            <a:outerShdw blurRad="50800" dist="38100" dir="5400000" algn="t" rotWithShape="0">
              <a:prstClr val="black">
                <a:alpha val="40000"/>
              </a:prstClr>
            </a:outerShdw>
            <a:softEdge rad="12700"/>
          </a:effectLst>
        </p:spPr>
      </p:pic>
      <p:pic>
        <p:nvPicPr>
          <p:cNvPr id="2" name="Picture 14" descr="A close up of a logo&#10;&#10;Description generated with very high confidence">
            <a:extLst>
              <a:ext uri="{FF2B5EF4-FFF2-40B4-BE49-F238E27FC236}">
                <a16:creationId xmlns:a16="http://schemas.microsoft.com/office/drawing/2014/main" id="{CEBBAF79-E10D-4F73-AF2E-0E500E7B837E}"/>
              </a:ext>
            </a:extLst>
          </p:cNvPr>
          <p:cNvPicPr>
            <a:picLocks noChangeAspect="1"/>
          </p:cNvPicPr>
          <p:nvPr/>
        </p:nvPicPr>
        <p:blipFill>
          <a:blip r:embed="rId5"/>
          <a:srcRect l="-2409" t="34604" b="25330"/>
          <a:stretch>
            <a:fillRect/>
          </a:stretch>
        </p:blipFill>
        <p:spPr>
          <a:xfrm>
            <a:off x="0" y="6419850"/>
            <a:ext cx="1446908" cy="438150"/>
          </a:xfrm>
          <a:prstGeom prst="rect">
            <a:avLst/>
          </a:prstGeom>
        </p:spPr>
      </p:pic>
      <p:pic>
        <p:nvPicPr>
          <p:cNvPr id="3" name="Picture 2">
            <a:extLst>
              <a:ext uri="{FF2B5EF4-FFF2-40B4-BE49-F238E27FC236}">
                <a16:creationId xmlns:a16="http://schemas.microsoft.com/office/drawing/2014/main" id="{66BB8B18-2057-20CE-DA61-CFCE46B88754}"/>
              </a:ext>
            </a:extLst>
          </p:cNvPr>
          <p:cNvPicPr>
            <a:picLocks noChangeAspect="1"/>
          </p:cNvPicPr>
          <p:nvPr/>
        </p:nvPicPr>
        <p:blipFill>
          <a:blip r:embed="rId6" cstate="print">
            <a:extLst>
              <a:ext uri="{28A0092B-C50C-407E-A947-70E740481C1C}">
                <a14:useLocalDpi xmlns:a14="http://schemas.microsoft.com/office/drawing/2010/main" val="0"/>
              </a:ext>
            </a:extLst>
          </a:blip>
          <a:srcRect t="7743" r="11897" b="8567"/>
          <a:stretch>
            <a:fillRect/>
          </a:stretch>
        </p:blipFill>
        <p:spPr>
          <a:xfrm>
            <a:off x="2158999" y="6202181"/>
            <a:ext cx="5915677" cy="645160"/>
          </a:xfrm>
          <a:prstGeom prst="rect">
            <a:avLst/>
          </a:prstGeom>
          <a:ln>
            <a:noFill/>
          </a:ln>
        </p:spPr>
      </p:pic>
    </p:spTree>
    <p:extLst>
      <p:ext uri="{BB962C8B-B14F-4D97-AF65-F5344CB8AC3E}">
        <p14:creationId xmlns:p14="http://schemas.microsoft.com/office/powerpoint/2010/main" val="197509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B87923-3866-6597-F1A1-FC39AD6E5238}"/>
              </a:ext>
            </a:extLst>
          </p:cNvPr>
          <p:cNvPicPr>
            <a:picLocks noChangeAspect="1"/>
          </p:cNvPicPr>
          <p:nvPr/>
        </p:nvPicPr>
        <p:blipFill>
          <a:blip r:embed="rId2" cstate="print">
            <a:extLst>
              <a:ext uri="{28A0092B-C50C-407E-A947-70E740481C1C}">
                <a14:useLocalDpi xmlns:a14="http://schemas.microsoft.com/office/drawing/2010/main" val="0"/>
              </a:ext>
            </a:extLst>
          </a:blip>
          <a:srcRect l="-77" r="-77"/>
          <a:stretch/>
        </p:blipFill>
        <p:spPr>
          <a:xfrm>
            <a:off x="128120" y="1026451"/>
            <a:ext cx="3406140" cy="5067300"/>
          </a:xfrm>
          <a:prstGeom prst="rect">
            <a:avLst/>
          </a:prstGeom>
          <a:effectLst>
            <a:outerShdw blurRad="63500" dist="63500" dir="2700000" algn="tl" rotWithShape="0">
              <a:prstClr val="black">
                <a:alpha val="40000"/>
              </a:prstClr>
            </a:outerShdw>
          </a:effectLst>
        </p:spPr>
      </p:pic>
      <p:sp>
        <p:nvSpPr>
          <p:cNvPr id="12" name="Content Placeholder 3">
            <a:extLst>
              <a:ext uri="{FF2B5EF4-FFF2-40B4-BE49-F238E27FC236}">
                <a16:creationId xmlns:a16="http://schemas.microsoft.com/office/drawing/2014/main" id="{7CEB63EF-8CC2-66BD-A4B2-1DD27438F6E0}"/>
              </a:ext>
            </a:extLst>
          </p:cNvPr>
          <p:cNvSpPr txBox="1">
            <a:spLocks/>
          </p:cNvSpPr>
          <p:nvPr/>
        </p:nvSpPr>
        <p:spPr>
          <a:xfrm>
            <a:off x="3722765" y="1026451"/>
            <a:ext cx="8145956" cy="552099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571500" indent="-571500">
              <a:buFont typeface="Arial" panose="020B0604020202020204" pitchFamily="34" charset="0"/>
              <a:buChar char="•"/>
            </a:pPr>
            <a:r>
              <a:rPr lang="en-US" sz="2800" b="1" dirty="0">
                <a:ln>
                  <a:solidFill>
                    <a:schemeClr val="tx1"/>
                  </a:solidFill>
                </a:ln>
                <a:solidFill>
                  <a:srgbClr val="FF0000"/>
                </a:solidFill>
                <a:latin typeface="Franklin Gothic Medium" panose="020B0603020102020204" pitchFamily="34" charset="0"/>
                <a:ea typeface="Calibri" panose="020F0502020204030204" pitchFamily="34" charset="0"/>
                <a:cs typeface="Times New Roman" panose="02020603050405020304" pitchFamily="18" charset="0"/>
              </a:rPr>
              <a:t>EZ</a:t>
            </a:r>
            <a:r>
              <a:rPr lang="en-US" sz="2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 Tank Replacement </a:t>
            </a:r>
            <a:r>
              <a:rPr lang="en-US" sz="2800" dirty="0">
                <a:solidFill>
                  <a:schemeClr val="bg1"/>
                </a:solidFill>
                <a:latin typeface="Franklin Gothic Medium" panose="020B0603020102020204" pitchFamily="34" charset="0"/>
                <a:cs typeface="Times New Roman" panose="02020603050405020304" pitchFamily="18" charset="0"/>
              </a:rPr>
              <a:t>of a 50 or 75 Gallon Tank</a:t>
            </a:r>
            <a:endParaRPr lang="en-US" sz="2800" dirty="0">
              <a:solidFill>
                <a:schemeClr val="bg1"/>
              </a:solidFill>
              <a:latin typeface="Franklin Gothic Medium" panose="020B0603020102020204" pitchFamily="34" charset="0"/>
              <a:cs typeface="Calibri"/>
            </a:endParaRP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Calibri"/>
              </a:rPr>
              <a:t>Bundle kits include Unit, Isolation Valves and 25’ Flex Vent Kit </a:t>
            </a:r>
            <a:r>
              <a:rPr lang="en-US" sz="1400" dirty="0">
                <a:solidFill>
                  <a:schemeClr val="bg1"/>
                </a:solidFill>
                <a:latin typeface="Franklin Gothic Medium" panose="020B0603020102020204" pitchFamily="34" charset="0"/>
                <a:cs typeface="Calibri"/>
              </a:rPr>
              <a:t>(35’ Optional, sold separately)</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Calibri"/>
              </a:rPr>
              <a:t>Top Mounted Water Connections</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Calibri"/>
              </a:rPr>
              <a:t>EZTR50 includes EZ98 PRO Unit </a:t>
            </a:r>
            <a:r>
              <a:rPr lang="en-US" sz="1800" dirty="0">
                <a:solidFill>
                  <a:schemeClr val="bg1"/>
                </a:solidFill>
                <a:latin typeface="Franklin Gothic Medium" panose="020B0603020102020204" pitchFamily="34" charset="0"/>
                <a:cs typeface="Calibri"/>
              </a:rPr>
              <a:t>(180k btu/9.8 gpm)</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Calibri"/>
              </a:rPr>
              <a:t>EZTR75 includes EZ111 PRO Unit </a:t>
            </a:r>
            <a:r>
              <a:rPr lang="en-US" sz="1800" dirty="0">
                <a:solidFill>
                  <a:schemeClr val="bg1"/>
                </a:solidFill>
                <a:latin typeface="Franklin Gothic Medium" panose="020B0603020102020204" pitchFamily="34" charset="0"/>
                <a:cs typeface="Calibri"/>
              </a:rPr>
              <a:t>(199k btu/11.1 gpm)</a:t>
            </a:r>
            <a:endParaRPr lang="en-US" sz="2800" dirty="0">
              <a:solidFill>
                <a:schemeClr val="bg1"/>
              </a:solidFill>
              <a:latin typeface="Franklin Gothic Medium" panose="020B0603020102020204" pitchFamily="34" charset="0"/>
              <a:cs typeface="Calibri"/>
            </a:endParaRP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Calibri"/>
              </a:rPr>
              <a:t>Dual Stainless Steel Heat Exchangers</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Calibri"/>
              </a:rPr>
              <a:t>UEF = 0.98</a:t>
            </a:r>
          </a:p>
          <a:p>
            <a:pPr marL="571500" indent="-571500">
              <a:buFont typeface="Arial" panose="020B0604020202020204" pitchFamily="34" charset="0"/>
              <a:buChar char="•"/>
            </a:pPr>
            <a:r>
              <a:rPr lang="en-US" sz="2800" b="0" i="0" dirty="0">
                <a:solidFill>
                  <a:schemeClr val="bg1"/>
                </a:solidFill>
                <a:effectLst/>
                <a:latin typeface="Franklin Gothic Medium" panose="020B0603020102020204" pitchFamily="34" charset="0"/>
              </a:rPr>
              <a:t>EZ Start Plus Bluetooth® App</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Calibri"/>
              </a:rPr>
              <a:t>Field Gas Conversion</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Calibri"/>
              </a:rPr>
              <a:t>25 Year Heat Exchanger Warranty</a:t>
            </a:r>
          </a:p>
          <a:p>
            <a:pPr marL="571500" indent="-571500">
              <a:buFont typeface="Arial" panose="020B0604020202020204" pitchFamily="34" charset="0"/>
              <a:buChar char="•"/>
            </a:pPr>
            <a:endParaRPr lang="en-US" sz="2800" dirty="0">
              <a:solidFill>
                <a:schemeClr val="bg1"/>
              </a:solidFill>
              <a:latin typeface="Franklin Gothic Medium" panose="020B0603020102020204" pitchFamily="34" charset="0"/>
              <a:cs typeface="Calibri"/>
            </a:endParaRPr>
          </a:p>
        </p:txBody>
      </p:sp>
      <p:pic>
        <p:nvPicPr>
          <p:cNvPr id="15" name="Picture 14">
            <a:extLst>
              <a:ext uri="{FF2B5EF4-FFF2-40B4-BE49-F238E27FC236}">
                <a16:creationId xmlns:a16="http://schemas.microsoft.com/office/drawing/2014/main" id="{7A8E5634-A051-6DA3-76F9-00E7E5D0DAF8}"/>
              </a:ext>
            </a:extLst>
          </p:cNvPr>
          <p:cNvPicPr>
            <a:picLocks noChangeAspect="1"/>
          </p:cNvPicPr>
          <p:nvPr/>
        </p:nvPicPr>
        <p:blipFill>
          <a:blip r:embed="rId3" cstate="print">
            <a:extLst>
              <a:ext uri="{28A0092B-C50C-407E-A947-70E740481C1C}">
                <a14:useLocalDpi xmlns:a14="http://schemas.microsoft.com/office/drawing/2010/main" val="0"/>
              </a:ext>
            </a:extLst>
          </a:blip>
          <a:srcRect l="-6501" t="-2182" r="-3003" b="-2228"/>
          <a:stretch/>
        </p:blipFill>
        <p:spPr>
          <a:xfrm>
            <a:off x="0" y="4875670"/>
            <a:ext cx="1225804" cy="1822450"/>
          </a:xfrm>
          <a:prstGeom prst="rect">
            <a:avLst/>
          </a:prstGeom>
          <a:effectLst>
            <a:outerShdw blurRad="63500" dist="63500" dir="2700000" algn="tl" rotWithShape="0">
              <a:prstClr val="black">
                <a:alpha val="40000"/>
              </a:prstClr>
            </a:outerShdw>
          </a:effectLst>
        </p:spPr>
      </p:pic>
      <p:pic>
        <p:nvPicPr>
          <p:cNvPr id="2" name="Picture 14" descr="&#10;">
            <a:extLst>
              <a:ext uri="{FF2B5EF4-FFF2-40B4-BE49-F238E27FC236}">
                <a16:creationId xmlns:a16="http://schemas.microsoft.com/office/drawing/2014/main" id="{9962D578-253C-4983-8DA8-C5965AA13F1B}"/>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3" name="Title 1">
            <a:extLst>
              <a:ext uri="{FF2B5EF4-FFF2-40B4-BE49-F238E27FC236}">
                <a16:creationId xmlns:a16="http://schemas.microsoft.com/office/drawing/2014/main" id="{07BC99D1-82BC-4F9C-54D4-F3F2A3CBE673}"/>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EZTR50 &amp; EZTR75 PACKAGES</a:t>
            </a:r>
            <a:endParaRPr lang="en-US" sz="5000" dirty="0">
              <a:solidFill>
                <a:schemeClr val="bg1"/>
              </a:solidFill>
              <a:cs typeface="Calibri Light"/>
            </a:endParaRPr>
          </a:p>
        </p:txBody>
      </p:sp>
      <p:cxnSp>
        <p:nvCxnSpPr>
          <p:cNvPr id="4" name="Straight Arrow Connector 3">
            <a:extLst>
              <a:ext uri="{FF2B5EF4-FFF2-40B4-BE49-F238E27FC236}">
                <a16:creationId xmlns:a16="http://schemas.microsoft.com/office/drawing/2014/main" id="{2C853EE0-1B0F-5965-F91C-3FE6A2269386}"/>
              </a:ext>
            </a:extLst>
          </p:cNvPr>
          <p:cNvCxnSpPr>
            <a:cxnSpLocks/>
          </p:cNvCxnSpPr>
          <p:nvPr/>
        </p:nvCxnSpPr>
        <p:spPr>
          <a:xfrm>
            <a:off x="128120" y="764249"/>
            <a:ext cx="85485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9467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36E5192D-44C8-4E05-B0CB-9027DEA2B358}"/>
              </a:ext>
            </a:extLst>
          </p:cNvPr>
          <p:cNvSpPr txBox="1">
            <a:spLocks/>
          </p:cNvSpPr>
          <p:nvPr/>
        </p:nvSpPr>
        <p:spPr>
          <a:xfrm>
            <a:off x="216375" y="1242204"/>
            <a:ext cx="6973327" cy="363599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800" dirty="0">
                <a:solidFill>
                  <a:schemeClr val="bg1"/>
                </a:solidFill>
                <a:latin typeface="Franklin Gothic Medium" panose="020B0603020102020204" pitchFamily="34" charset="0"/>
              </a:rPr>
              <a:t>Use existing 3” or 4” round b-vent </a:t>
            </a:r>
          </a:p>
          <a:p>
            <a:r>
              <a:rPr lang="en-US" sz="1800" dirty="0">
                <a:solidFill>
                  <a:schemeClr val="bg1"/>
                </a:solidFill>
                <a:latin typeface="Franklin Gothic Medium" panose="020B0603020102020204" pitchFamily="34" charset="0"/>
              </a:rPr>
              <a:t>(no oval vent or common venting with other appliance)</a:t>
            </a:r>
          </a:p>
          <a:p>
            <a:endParaRPr lang="en-US" sz="1800" dirty="0">
              <a:solidFill>
                <a:schemeClr val="bg1"/>
              </a:solidFill>
              <a:latin typeface="Franklin Gothic Medium" panose="020B0603020102020204" pitchFamily="34" charset="0"/>
            </a:endParaRPr>
          </a:p>
          <a:p>
            <a:r>
              <a:rPr lang="en-US" sz="2800" dirty="0">
                <a:solidFill>
                  <a:schemeClr val="bg1"/>
                </a:solidFill>
                <a:latin typeface="Franklin Gothic Medium" panose="020B0603020102020204" pitchFamily="34" charset="0"/>
              </a:rPr>
              <a:t>25’ included with EZTR package.</a:t>
            </a:r>
          </a:p>
          <a:p>
            <a:r>
              <a:rPr lang="en-US" sz="2800" dirty="0">
                <a:solidFill>
                  <a:schemeClr val="bg1"/>
                </a:solidFill>
                <a:latin typeface="Franklin Gothic Medium" panose="020B0603020102020204" pitchFamily="34" charset="0"/>
              </a:rPr>
              <a:t>35’ vent kit optional, part # EZ2FVK-2</a:t>
            </a:r>
          </a:p>
          <a:p>
            <a:endParaRPr lang="en-US" sz="2800" dirty="0">
              <a:solidFill>
                <a:schemeClr val="bg1"/>
              </a:solidFill>
              <a:latin typeface="Franklin Gothic Medium" panose="020B0603020102020204" pitchFamily="34" charset="0"/>
            </a:endParaRPr>
          </a:p>
          <a:p>
            <a:r>
              <a:rPr lang="en-US" sz="2800" dirty="0">
                <a:solidFill>
                  <a:schemeClr val="bg1"/>
                </a:solidFill>
                <a:latin typeface="Franklin Gothic Medium" panose="020B0603020102020204" pitchFamily="34" charset="0"/>
              </a:rPr>
              <a:t>NOTE: Flexible vent can be shortened but you </a:t>
            </a:r>
            <a:r>
              <a:rPr lang="en-US" sz="2800" i="1" dirty="0">
                <a:solidFill>
                  <a:schemeClr val="bg1"/>
                </a:solidFill>
                <a:latin typeface="Franklin Gothic Medium" panose="020B0603020102020204" pitchFamily="34" charset="0"/>
              </a:rPr>
              <a:t>cannot</a:t>
            </a:r>
            <a:r>
              <a:rPr lang="en-US" sz="2800" dirty="0">
                <a:solidFill>
                  <a:schemeClr val="bg1"/>
                </a:solidFill>
                <a:latin typeface="Franklin Gothic Medium" panose="020B0603020102020204" pitchFamily="34" charset="0"/>
              </a:rPr>
              <a:t> join 2 pieces of flexible vent to extend the length.  </a:t>
            </a:r>
          </a:p>
          <a:p>
            <a:endParaRPr lang="en-US" sz="2800" dirty="0">
              <a:solidFill>
                <a:schemeClr val="bg1"/>
              </a:solidFill>
              <a:latin typeface="Franklin Gothic Medium" panose="020B0603020102020204" pitchFamily="34" charset="0"/>
            </a:endParaRPr>
          </a:p>
        </p:txBody>
      </p:sp>
      <p:pic>
        <p:nvPicPr>
          <p:cNvPr id="12" name="Picture 11">
            <a:extLst>
              <a:ext uri="{FF2B5EF4-FFF2-40B4-BE49-F238E27FC236}">
                <a16:creationId xmlns:a16="http://schemas.microsoft.com/office/drawing/2014/main" id="{E8814A3F-5D42-490B-9B7A-DE96B5E83BBF}"/>
              </a:ext>
            </a:extLst>
          </p:cNvPr>
          <p:cNvPicPr>
            <a:picLocks noChangeAspect="1"/>
          </p:cNvPicPr>
          <p:nvPr/>
        </p:nvPicPr>
        <p:blipFill>
          <a:blip r:embed="rId2" cstate="print">
            <a:extLst>
              <a:ext uri="{28A0092B-C50C-407E-A947-70E740481C1C}">
                <a14:useLocalDpi xmlns:a14="http://schemas.microsoft.com/office/drawing/2010/main" val="0"/>
              </a:ext>
            </a:extLst>
          </a:blip>
          <a:srcRect l="4309"/>
          <a:stretch>
            <a:fillRect/>
          </a:stretch>
        </p:blipFill>
        <p:spPr>
          <a:xfrm>
            <a:off x="7189702" y="944880"/>
            <a:ext cx="4658258" cy="5776834"/>
          </a:xfrm>
          <a:prstGeom prst="rect">
            <a:avLst/>
          </a:prstGeom>
          <a:effectLst>
            <a:outerShdw blurRad="50800" dist="63500" dir="2700000" algn="tl" rotWithShape="0">
              <a:prstClr val="black">
                <a:alpha val="40000"/>
              </a:prstClr>
            </a:outerShdw>
            <a:softEdge rad="19050"/>
          </a:effectLst>
        </p:spPr>
      </p:pic>
      <p:sp>
        <p:nvSpPr>
          <p:cNvPr id="3" name="TextBox 2">
            <a:extLst>
              <a:ext uri="{FF2B5EF4-FFF2-40B4-BE49-F238E27FC236}">
                <a16:creationId xmlns:a16="http://schemas.microsoft.com/office/drawing/2014/main" id="{C8B86A4A-33E5-1866-C2B5-6056795B43C7}"/>
              </a:ext>
            </a:extLst>
          </p:cNvPr>
          <p:cNvSpPr txBox="1"/>
          <p:nvPr/>
        </p:nvSpPr>
        <p:spPr>
          <a:xfrm>
            <a:off x="254842" y="5377815"/>
            <a:ext cx="6110364" cy="923330"/>
          </a:xfrm>
          <a:prstGeom prst="rect">
            <a:avLst/>
          </a:prstGeom>
          <a:noFill/>
        </p:spPr>
        <p:txBody>
          <a:bodyPr wrap="square">
            <a:spAutoFit/>
          </a:bodyPr>
          <a:lstStyle/>
          <a:p>
            <a:r>
              <a:rPr lang="en-US" sz="1800" dirty="0">
                <a:solidFill>
                  <a:schemeClr val="bg1"/>
                </a:solidFill>
                <a:latin typeface="Franklin Gothic Medium" panose="020B0603020102020204" pitchFamily="34" charset="0"/>
              </a:rPr>
              <a:t>Example: If you need 30’, you would buy the 35’ kit and cut off 5’. You would </a:t>
            </a:r>
            <a:r>
              <a:rPr lang="en-US" sz="1800" i="1" dirty="0">
                <a:solidFill>
                  <a:schemeClr val="bg1"/>
                </a:solidFill>
                <a:latin typeface="Franklin Gothic Medium" panose="020B0603020102020204" pitchFamily="34" charset="0"/>
              </a:rPr>
              <a:t>not</a:t>
            </a:r>
            <a:r>
              <a:rPr lang="en-US" sz="1800" dirty="0">
                <a:solidFill>
                  <a:schemeClr val="bg1"/>
                </a:solidFill>
                <a:latin typeface="Franklin Gothic Medium" panose="020B0603020102020204" pitchFamily="34" charset="0"/>
              </a:rPr>
              <a:t> attach an extra 5’ to the included 25’ kit.</a:t>
            </a:r>
            <a:endParaRPr lang="en-US" dirty="0"/>
          </a:p>
        </p:txBody>
      </p:sp>
      <p:pic>
        <p:nvPicPr>
          <p:cNvPr id="2" name="Picture 14" descr="&#10;">
            <a:extLst>
              <a:ext uri="{FF2B5EF4-FFF2-40B4-BE49-F238E27FC236}">
                <a16:creationId xmlns:a16="http://schemas.microsoft.com/office/drawing/2014/main" id="{C7D0E04E-3776-16F7-C94B-ED0FDCC33438}"/>
              </a:ext>
            </a:extLst>
          </p:cNvPr>
          <p:cNvPicPr>
            <a:picLocks noChangeAspect="1"/>
          </p:cNvPicPr>
          <p:nvPr/>
        </p:nvPicPr>
        <p:blipFill>
          <a:blip r:embed="rId3"/>
          <a:srcRect l="-2409" t="30632" r="-5457" b="25330"/>
          <a:stretch>
            <a:fillRect/>
          </a:stretch>
        </p:blipFill>
        <p:spPr>
          <a:xfrm>
            <a:off x="10668000" y="0"/>
            <a:ext cx="1524000" cy="481584"/>
          </a:xfrm>
          <a:prstGeom prst="rect">
            <a:avLst/>
          </a:prstGeom>
        </p:spPr>
      </p:pic>
      <p:sp>
        <p:nvSpPr>
          <p:cNvPr id="4" name="Title 1">
            <a:extLst>
              <a:ext uri="{FF2B5EF4-FFF2-40B4-BE49-F238E27FC236}">
                <a16:creationId xmlns:a16="http://schemas.microsoft.com/office/drawing/2014/main" id="{0ABB3B76-A242-4811-8ACF-30C96A7E5EA5}"/>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EZTR PACKAGES</a:t>
            </a:r>
            <a:endParaRPr lang="en-US" sz="5000" dirty="0">
              <a:solidFill>
                <a:schemeClr val="bg1"/>
              </a:solidFill>
              <a:cs typeface="Calibri Light"/>
            </a:endParaRPr>
          </a:p>
        </p:txBody>
      </p:sp>
      <p:cxnSp>
        <p:nvCxnSpPr>
          <p:cNvPr id="5" name="Straight Arrow Connector 4">
            <a:extLst>
              <a:ext uri="{FF2B5EF4-FFF2-40B4-BE49-F238E27FC236}">
                <a16:creationId xmlns:a16="http://schemas.microsoft.com/office/drawing/2014/main" id="{97A87FC0-8737-193D-E9EA-853F95D39D93}"/>
              </a:ext>
            </a:extLst>
          </p:cNvPr>
          <p:cNvCxnSpPr>
            <a:cxnSpLocks/>
          </p:cNvCxnSpPr>
          <p:nvPr/>
        </p:nvCxnSpPr>
        <p:spPr>
          <a:xfrm>
            <a:off x="128120" y="764249"/>
            <a:ext cx="49061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971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9DD789EE-A068-6392-E357-55476F5B7216}"/>
              </a:ext>
            </a:extLst>
          </p:cNvPr>
          <p:cNvSpPr>
            <a:spLocks noGrp="1"/>
          </p:cNvSpPr>
          <p:nvPr>
            <p:ph type="body" sz="half" idx="2"/>
          </p:nvPr>
        </p:nvSpPr>
        <p:spPr>
          <a:xfrm>
            <a:off x="4036620" y="1195021"/>
            <a:ext cx="7644623" cy="2261801"/>
          </a:xfrm>
        </p:spPr>
        <p:txBody>
          <a:bodyPr vert="horz" lIns="91440" tIns="45720" rIns="91440" bIns="45720" rtlCol="0" anchor="t">
            <a:normAutofit fontScale="92500" lnSpcReduction="20000"/>
          </a:bodyPr>
          <a:lstStyle/>
          <a:p>
            <a:pPr marL="0" marR="0" algn="ctr">
              <a:lnSpc>
                <a:spcPct val="107000"/>
              </a:lnSpc>
              <a:spcBef>
                <a:spcPts val="0"/>
              </a:spcBef>
              <a:spcAft>
                <a:spcPts val="800"/>
              </a:spcAft>
            </a:pPr>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Many Noritz units are compatible with external recirculation pumps such as the                                              Noritz RPK-EXT pump kit.</a:t>
            </a:r>
          </a:p>
        </p:txBody>
      </p:sp>
      <p:pic>
        <p:nvPicPr>
          <p:cNvPr id="7" name="Picture 6" descr="A picture containing watch, clock, electronic device, electronics&#10;&#10;Description automatically generated">
            <a:extLst>
              <a:ext uri="{FF2B5EF4-FFF2-40B4-BE49-F238E27FC236}">
                <a16:creationId xmlns:a16="http://schemas.microsoft.com/office/drawing/2014/main" id="{C4BB86C3-5D6F-88A7-4975-CD745E463A05}"/>
              </a:ext>
            </a:extLst>
          </p:cNvPr>
          <p:cNvPicPr>
            <a:picLocks noChangeAspect="1"/>
          </p:cNvPicPr>
          <p:nvPr/>
        </p:nvPicPr>
        <p:blipFill rotWithShape="1">
          <a:blip r:embed="rId2">
            <a:extLst>
              <a:ext uri="{28A0092B-C50C-407E-A947-70E740481C1C}">
                <a14:useLocalDpi xmlns:a14="http://schemas.microsoft.com/office/drawing/2010/main" val="0"/>
              </a:ext>
            </a:extLst>
          </a:blip>
          <a:srcRect l="74942" t="53631" r="6384" b="14666"/>
          <a:stretch/>
        </p:blipFill>
        <p:spPr>
          <a:xfrm>
            <a:off x="555701" y="1089528"/>
            <a:ext cx="3144369" cy="4124894"/>
          </a:xfrm>
          <a:prstGeom prst="rect">
            <a:avLst/>
          </a:prstGeom>
          <a:effectLst>
            <a:outerShdw blurRad="63500" dist="76200" dir="2700000" algn="tl" rotWithShape="0">
              <a:prstClr val="black">
                <a:alpha val="40000"/>
              </a:prstClr>
            </a:outerShdw>
          </a:effectLst>
        </p:spPr>
      </p:pic>
      <p:pic>
        <p:nvPicPr>
          <p:cNvPr id="11" name="Picture 10" descr="A picture containing text, screenshot, font, number&#10;&#10;Description automatically generated">
            <a:extLst>
              <a:ext uri="{FF2B5EF4-FFF2-40B4-BE49-F238E27FC236}">
                <a16:creationId xmlns:a16="http://schemas.microsoft.com/office/drawing/2014/main" id="{6A7E8F21-3B8B-B5A4-965E-483163882D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544" y="3429000"/>
            <a:ext cx="1602342" cy="1478541"/>
          </a:xfrm>
          <a:prstGeom prst="rect">
            <a:avLst/>
          </a:prstGeom>
          <a:effectLst>
            <a:outerShdw blurRad="63500" dist="76200" dir="2700000" algn="tl" rotWithShape="0">
              <a:prstClr val="black">
                <a:alpha val="40000"/>
              </a:prstClr>
            </a:outerShdw>
          </a:effectLst>
        </p:spPr>
      </p:pic>
      <p:sp>
        <p:nvSpPr>
          <p:cNvPr id="15" name="Content Placeholder 3">
            <a:extLst>
              <a:ext uri="{FF2B5EF4-FFF2-40B4-BE49-F238E27FC236}">
                <a16:creationId xmlns:a16="http://schemas.microsoft.com/office/drawing/2014/main" id="{8DF588B8-F136-B613-DE45-DE59CA87A51D}"/>
              </a:ext>
            </a:extLst>
          </p:cNvPr>
          <p:cNvSpPr txBox="1">
            <a:spLocks/>
          </p:cNvSpPr>
          <p:nvPr/>
        </p:nvSpPr>
        <p:spPr>
          <a:xfrm>
            <a:off x="4104339" y="3831950"/>
            <a:ext cx="7644623" cy="226180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7000"/>
              </a:lnSpc>
              <a:spcBef>
                <a:spcPts val="0"/>
              </a:spcBef>
              <a:spcAft>
                <a:spcPts val="800"/>
              </a:spcAft>
            </a:pP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Important Notes:</a:t>
            </a:r>
          </a:p>
          <a:p>
            <a:pPr marL="285750" indent="-285750">
              <a:lnSpc>
                <a:spcPct val="107000"/>
              </a:lnSpc>
              <a:spcBef>
                <a:spcPts val="0"/>
              </a:spcBef>
              <a:spcAft>
                <a:spcPts val="800"/>
              </a:spcAft>
              <a:buFont typeface="Arial" panose="020B0604020202020204" pitchFamily="34" charset="0"/>
              <a:buChar char="•"/>
            </a:pP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Display Window Units are not compatible with the RPK-EXT pump kit as they do not have a pump control connection. An externally controlled pump may still be used though</a:t>
            </a:r>
          </a:p>
          <a:p>
            <a:pPr marL="285750" indent="-285750">
              <a:lnSpc>
                <a:spcPct val="107000"/>
              </a:lnSpc>
              <a:spcBef>
                <a:spcPts val="0"/>
              </a:spcBef>
              <a:spcAft>
                <a:spcPts val="800"/>
              </a:spcAft>
              <a:buFont typeface="Arial" panose="020B0604020202020204" pitchFamily="34" charset="0"/>
              <a:buChar char="•"/>
            </a:pP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Single unit installations only (Will not work with Quick Connected Systems)</a:t>
            </a:r>
          </a:p>
          <a:p>
            <a:pPr marL="285750" indent="-285750">
              <a:lnSpc>
                <a:spcPct val="107000"/>
              </a:lnSpc>
              <a:spcBef>
                <a:spcPts val="0"/>
              </a:spcBef>
              <a:spcAft>
                <a:spcPts val="800"/>
              </a:spcAft>
              <a:buFont typeface="Arial" panose="020B0604020202020204" pitchFamily="34" charset="0"/>
              <a:buChar char="•"/>
            </a:pP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Remote included with RPK-EXT kit is optional on EZ PRO and CDV PRO units that use the EZ Start Plus App</a:t>
            </a:r>
            <a:endParaRPr lang="en-US" i="1"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endParaRPr>
          </a:p>
        </p:txBody>
      </p:sp>
      <p:sp>
        <p:nvSpPr>
          <p:cNvPr id="16" name="Content Placeholder 3">
            <a:extLst>
              <a:ext uri="{FF2B5EF4-FFF2-40B4-BE49-F238E27FC236}">
                <a16:creationId xmlns:a16="http://schemas.microsoft.com/office/drawing/2014/main" id="{D3E4649E-7D21-8DC2-5229-5F8970529C46}"/>
              </a:ext>
            </a:extLst>
          </p:cNvPr>
          <p:cNvSpPr txBox="1">
            <a:spLocks/>
          </p:cNvSpPr>
          <p:nvPr/>
        </p:nvSpPr>
        <p:spPr>
          <a:xfrm>
            <a:off x="713731" y="5025390"/>
            <a:ext cx="2824976" cy="1131830"/>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RPK-EXT</a:t>
            </a:r>
          </a:p>
          <a:p>
            <a:pPr algn="ctr">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Pump Kit</a:t>
            </a:r>
          </a:p>
        </p:txBody>
      </p:sp>
      <p:pic>
        <p:nvPicPr>
          <p:cNvPr id="4" name="Picture 14" descr="&#10;">
            <a:extLst>
              <a:ext uri="{FF2B5EF4-FFF2-40B4-BE49-F238E27FC236}">
                <a16:creationId xmlns:a16="http://schemas.microsoft.com/office/drawing/2014/main" id="{BC6F4D63-CC74-9A86-AD1E-0CF00D6087A7}"/>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5" name="Title 1">
            <a:extLst>
              <a:ext uri="{FF2B5EF4-FFF2-40B4-BE49-F238E27FC236}">
                <a16:creationId xmlns:a16="http://schemas.microsoft.com/office/drawing/2014/main" id="{27A313E5-8962-63D2-10A6-6EFF0C63EB2A}"/>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EXTERNAL RECIRCULATION</a:t>
            </a:r>
            <a:endParaRPr lang="en-US" sz="5000" dirty="0">
              <a:solidFill>
                <a:schemeClr val="bg1"/>
              </a:solidFill>
              <a:cs typeface="Calibri Light"/>
            </a:endParaRPr>
          </a:p>
        </p:txBody>
      </p:sp>
      <p:cxnSp>
        <p:nvCxnSpPr>
          <p:cNvPr id="6" name="Straight Arrow Connector 5">
            <a:extLst>
              <a:ext uri="{FF2B5EF4-FFF2-40B4-BE49-F238E27FC236}">
                <a16:creationId xmlns:a16="http://schemas.microsoft.com/office/drawing/2014/main" id="{83E1BF7F-F0D8-510C-B637-BAE3073C5FAB}"/>
              </a:ext>
            </a:extLst>
          </p:cNvPr>
          <p:cNvCxnSpPr>
            <a:cxnSpLocks/>
          </p:cNvCxnSpPr>
          <p:nvPr/>
        </p:nvCxnSpPr>
        <p:spPr>
          <a:xfrm>
            <a:off x="128120" y="764249"/>
            <a:ext cx="78170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7181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11AD2E7-E376-A0FA-B134-451AC84DCE2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85600" y="1330575"/>
            <a:ext cx="6374280" cy="5009416"/>
          </a:xfrm>
          <a:prstGeom prst="rect">
            <a:avLst/>
          </a:prstGeom>
          <a:effectLst>
            <a:outerShdw blurRad="50800" dist="38100" dir="2700000" algn="tl" rotWithShape="0">
              <a:prstClr val="black">
                <a:alpha val="40000"/>
              </a:prstClr>
            </a:outerShdw>
            <a:softEdge rad="19050"/>
          </a:effectLst>
        </p:spPr>
      </p:pic>
      <p:sp>
        <p:nvSpPr>
          <p:cNvPr id="10" name="Content Placeholder 3">
            <a:extLst>
              <a:ext uri="{FF2B5EF4-FFF2-40B4-BE49-F238E27FC236}">
                <a16:creationId xmlns:a16="http://schemas.microsoft.com/office/drawing/2014/main" id="{B0A35EF2-FBE3-B194-5244-4F60FFB4F862}"/>
              </a:ext>
            </a:extLst>
          </p:cNvPr>
          <p:cNvSpPr>
            <a:spLocks noGrp="1"/>
          </p:cNvSpPr>
          <p:nvPr>
            <p:ph type="body" sz="half" idx="2"/>
          </p:nvPr>
        </p:nvSpPr>
        <p:spPr>
          <a:xfrm>
            <a:off x="6807200" y="2247900"/>
            <a:ext cx="5273040" cy="3033100"/>
          </a:xfrm>
        </p:spPr>
        <p:txBody>
          <a:bodyPr vert="horz" lIns="91440" tIns="45720" rIns="91440" bIns="45720" rtlCol="0" anchor="t">
            <a:normAutofit/>
          </a:bodyPr>
          <a:lstStyle/>
          <a:p>
            <a:pPr>
              <a:buNone/>
            </a:pPr>
            <a:r>
              <a:rPr lang="en-US" sz="3600" dirty="0">
                <a:solidFill>
                  <a:schemeClr val="bg1"/>
                </a:solidFill>
                <a:latin typeface="Franklin Gothic Medium" panose="020B0603020102020204" pitchFamily="34" charset="0"/>
                <a:cs typeface="Calibri"/>
              </a:rPr>
              <a:t>Typical Recirc Diagram</a:t>
            </a:r>
          </a:p>
          <a:p>
            <a:pPr marL="342900" indent="-342900">
              <a:buFont typeface="Arial" panose="020B0604020202020204" pitchFamily="34" charset="0"/>
              <a:buChar char="•"/>
            </a:pPr>
            <a:r>
              <a:rPr lang="en-US" sz="2400" dirty="0">
                <a:solidFill>
                  <a:schemeClr val="bg1"/>
                </a:solidFill>
                <a:latin typeface="Franklin Gothic Medium" panose="020B0603020102020204" pitchFamily="34" charset="0"/>
                <a:cs typeface="Calibri"/>
              </a:rPr>
              <a:t>Size pump for 2 gpm max flow</a:t>
            </a:r>
          </a:p>
          <a:p>
            <a:pPr marL="342900" indent="-342900">
              <a:buFont typeface="Arial" panose="020B0604020202020204" pitchFamily="34" charset="0"/>
              <a:buChar char="•"/>
            </a:pPr>
            <a:r>
              <a:rPr lang="en-US" sz="2400" dirty="0">
                <a:solidFill>
                  <a:schemeClr val="bg1"/>
                </a:solidFill>
                <a:latin typeface="Franklin Gothic Medium" panose="020B0603020102020204" pitchFamily="34" charset="0"/>
                <a:cs typeface="Calibri"/>
              </a:rPr>
              <a:t>Control pump with timer or aquastat or use pump connection wires inside unit</a:t>
            </a:r>
          </a:p>
          <a:p>
            <a:pPr marL="342900" indent="-342900">
              <a:buFont typeface="Arial" panose="020B0604020202020204" pitchFamily="34" charset="0"/>
              <a:buChar char="•"/>
            </a:pPr>
            <a:r>
              <a:rPr lang="en-US" sz="2400" dirty="0">
                <a:solidFill>
                  <a:schemeClr val="bg1"/>
                </a:solidFill>
                <a:latin typeface="Franklin Gothic Medium" panose="020B0603020102020204" pitchFamily="34" charset="0"/>
                <a:cs typeface="Calibri"/>
              </a:rPr>
              <a:t>Set aquastat 10 degrees below unit set temperature</a:t>
            </a:r>
          </a:p>
        </p:txBody>
      </p:sp>
      <p:pic>
        <p:nvPicPr>
          <p:cNvPr id="4" name="Picture 14" descr="&#10;">
            <a:extLst>
              <a:ext uri="{FF2B5EF4-FFF2-40B4-BE49-F238E27FC236}">
                <a16:creationId xmlns:a16="http://schemas.microsoft.com/office/drawing/2014/main" id="{6CE30E92-76CF-3E5C-0C2D-D9B58B02552E}"/>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2" name="Title 1">
            <a:extLst>
              <a:ext uri="{FF2B5EF4-FFF2-40B4-BE49-F238E27FC236}">
                <a16:creationId xmlns:a16="http://schemas.microsoft.com/office/drawing/2014/main" id="{8388FFB7-5AC3-EA33-69C6-3EB85E1C6794}"/>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EXTERNAL RECIRCULATION</a:t>
            </a:r>
            <a:endParaRPr lang="en-US" sz="5000" dirty="0">
              <a:solidFill>
                <a:schemeClr val="bg1"/>
              </a:solidFill>
              <a:cs typeface="Calibri Light"/>
            </a:endParaRPr>
          </a:p>
        </p:txBody>
      </p:sp>
      <p:cxnSp>
        <p:nvCxnSpPr>
          <p:cNvPr id="3" name="Straight Arrow Connector 2">
            <a:extLst>
              <a:ext uri="{FF2B5EF4-FFF2-40B4-BE49-F238E27FC236}">
                <a16:creationId xmlns:a16="http://schemas.microsoft.com/office/drawing/2014/main" id="{38E5ADC0-99AC-D4F9-C31E-817EEB37DF7D}"/>
              </a:ext>
            </a:extLst>
          </p:cNvPr>
          <p:cNvCxnSpPr>
            <a:cxnSpLocks/>
          </p:cNvCxnSpPr>
          <p:nvPr/>
        </p:nvCxnSpPr>
        <p:spPr>
          <a:xfrm>
            <a:off x="128120" y="764249"/>
            <a:ext cx="78170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225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39DA19E-02FE-4B7F-8244-2169072D08BD}"/>
              </a:ext>
            </a:extLst>
          </p:cNvPr>
          <p:cNvSpPr txBox="1">
            <a:spLocks/>
          </p:cNvSpPr>
          <p:nvPr/>
        </p:nvSpPr>
        <p:spPr>
          <a:xfrm>
            <a:off x="305920" y="1652497"/>
            <a:ext cx="11620754" cy="419696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800" dirty="0">
                <a:solidFill>
                  <a:schemeClr val="bg1"/>
                </a:solidFill>
                <a:latin typeface="Franklin Gothic Medium" panose="020B0603020102020204" pitchFamily="34" charset="0"/>
                <a:cs typeface="Calibri"/>
              </a:rPr>
              <a:t>Proper sizing is a key aspect of the customers experience and satisfaction with their tankless.</a:t>
            </a:r>
          </a:p>
          <a:p>
            <a:pPr algn="ctr"/>
            <a:endParaRPr lang="en-US" sz="2800" dirty="0">
              <a:solidFill>
                <a:schemeClr val="bg1"/>
              </a:solidFill>
              <a:latin typeface="Franklin Gothic Medium" panose="020B0603020102020204" pitchFamily="34" charset="0"/>
              <a:cs typeface="Calibri"/>
            </a:endParaRPr>
          </a:p>
          <a:p>
            <a:pPr algn="ctr"/>
            <a:r>
              <a:rPr lang="en-US" sz="2800" dirty="0">
                <a:solidFill>
                  <a:schemeClr val="bg1"/>
                </a:solidFill>
                <a:latin typeface="Franklin Gothic Medium" panose="020B0603020102020204" pitchFamily="34" charset="0"/>
                <a:cs typeface="Calibri"/>
              </a:rPr>
              <a:t>An undersized tankless </a:t>
            </a:r>
            <a:r>
              <a:rPr lang="en-US" sz="2800" i="1" dirty="0">
                <a:solidFill>
                  <a:schemeClr val="bg1"/>
                </a:solidFill>
                <a:latin typeface="Franklin Gothic Medium" panose="020B0603020102020204" pitchFamily="34" charset="0"/>
                <a:cs typeface="Calibri"/>
              </a:rPr>
              <a:t>will</a:t>
            </a:r>
            <a:r>
              <a:rPr lang="en-US" sz="2800" dirty="0">
                <a:solidFill>
                  <a:schemeClr val="bg1"/>
                </a:solidFill>
                <a:latin typeface="Franklin Gothic Medium" panose="020B0603020102020204" pitchFamily="34" charset="0"/>
                <a:cs typeface="Calibri"/>
              </a:rPr>
              <a:t> provide the proper temperature but the customer will not be able to run as many hot water fixtures at the same time as they want.</a:t>
            </a:r>
          </a:p>
          <a:p>
            <a:pPr algn="ctr"/>
            <a:endParaRPr lang="en-US" sz="2800" dirty="0">
              <a:solidFill>
                <a:schemeClr val="bg1"/>
              </a:solidFill>
              <a:latin typeface="Franklin Gothic Medium" panose="020B0603020102020204" pitchFamily="34" charset="0"/>
              <a:cs typeface="Calibri"/>
            </a:endParaRPr>
          </a:p>
          <a:p>
            <a:pPr algn="ctr"/>
            <a:r>
              <a:rPr lang="en-US" sz="2800" dirty="0">
                <a:solidFill>
                  <a:schemeClr val="bg1"/>
                </a:solidFill>
                <a:latin typeface="Franklin Gothic Medium" panose="020B0603020102020204" pitchFamily="34" charset="0"/>
                <a:cs typeface="Calibri"/>
              </a:rPr>
              <a:t>This problem will be more apparent in the wintertime as the cold-water temperatures are even colder.</a:t>
            </a:r>
          </a:p>
        </p:txBody>
      </p:sp>
      <p:pic>
        <p:nvPicPr>
          <p:cNvPr id="2" name="Picture 14" descr="&#10;">
            <a:extLst>
              <a:ext uri="{FF2B5EF4-FFF2-40B4-BE49-F238E27FC236}">
                <a16:creationId xmlns:a16="http://schemas.microsoft.com/office/drawing/2014/main" id="{49F1A87F-E29A-9046-2A85-26BDAC0DCF45}"/>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72739ED7-0104-B2C8-2B05-8AC8A1F08126}"/>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HOW TO SIZE A TANKLESS</a:t>
            </a:r>
            <a:endParaRPr lang="en-US" sz="5000" dirty="0">
              <a:solidFill>
                <a:schemeClr val="bg1"/>
              </a:solidFill>
              <a:cs typeface="Calibri Light"/>
            </a:endParaRPr>
          </a:p>
        </p:txBody>
      </p:sp>
      <p:cxnSp>
        <p:nvCxnSpPr>
          <p:cNvPr id="6" name="Straight Arrow Connector 5">
            <a:extLst>
              <a:ext uri="{FF2B5EF4-FFF2-40B4-BE49-F238E27FC236}">
                <a16:creationId xmlns:a16="http://schemas.microsoft.com/office/drawing/2014/main" id="{20131700-F90E-D606-8B58-85FB3B61C3FE}"/>
              </a:ext>
            </a:extLst>
          </p:cNvPr>
          <p:cNvCxnSpPr>
            <a:cxnSpLocks/>
          </p:cNvCxnSpPr>
          <p:nvPr/>
        </p:nvCxnSpPr>
        <p:spPr>
          <a:xfrm>
            <a:off x="128120" y="764249"/>
            <a:ext cx="737504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523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39DA19E-02FE-4B7F-8244-2169072D08BD}"/>
              </a:ext>
            </a:extLst>
          </p:cNvPr>
          <p:cNvSpPr txBox="1">
            <a:spLocks/>
          </p:cNvSpPr>
          <p:nvPr/>
        </p:nvSpPr>
        <p:spPr>
          <a:xfrm>
            <a:off x="169092" y="934428"/>
            <a:ext cx="11620754" cy="66364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800" b="1" dirty="0">
                <a:solidFill>
                  <a:schemeClr val="bg1"/>
                </a:solidFill>
                <a:latin typeface="Franklin Gothic Medium" panose="020B0603020102020204" pitchFamily="34" charset="0"/>
                <a:cs typeface="Calibri"/>
              </a:rPr>
              <a:t>Step 1:</a:t>
            </a:r>
            <a:r>
              <a:rPr lang="en-US" sz="1800" dirty="0">
                <a:solidFill>
                  <a:schemeClr val="bg1"/>
                </a:solidFill>
                <a:latin typeface="Franklin Gothic Medium" panose="020B0603020102020204" pitchFamily="34" charset="0"/>
                <a:cs typeface="Calibri"/>
              </a:rPr>
              <a:t> Determine your maximum temperature rise. This is the difference between the tankless set temp and the wintertime ground water temp (aka Delta T)</a:t>
            </a:r>
          </a:p>
        </p:txBody>
      </p:sp>
      <p:pic>
        <p:nvPicPr>
          <p:cNvPr id="8" name="Picture 7">
            <a:extLst>
              <a:ext uri="{FF2B5EF4-FFF2-40B4-BE49-F238E27FC236}">
                <a16:creationId xmlns:a16="http://schemas.microsoft.com/office/drawing/2014/main" id="{E112FA22-1EEE-4A46-AA51-ADC1653FF7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920" y="2171610"/>
            <a:ext cx="6367930" cy="4139155"/>
          </a:xfrm>
          <a:prstGeom prst="rect">
            <a:avLst/>
          </a:prstGeom>
          <a:effectLst>
            <a:outerShdw blurRad="63500" dist="63500" dir="2700000" algn="tl" rotWithShape="0">
              <a:prstClr val="black">
                <a:alpha val="40000"/>
              </a:prstClr>
            </a:outerShdw>
            <a:softEdge rad="19050"/>
          </a:effectLst>
        </p:spPr>
      </p:pic>
      <p:pic>
        <p:nvPicPr>
          <p:cNvPr id="9" name="Graphic 8" descr="Marker">
            <a:extLst>
              <a:ext uri="{FF2B5EF4-FFF2-40B4-BE49-F238E27FC236}">
                <a16:creationId xmlns:a16="http://schemas.microsoft.com/office/drawing/2014/main" id="{2BEDD5E5-B3EB-46A7-A356-42DBD5ADC9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6070" y="3340735"/>
            <a:ext cx="914400" cy="914400"/>
          </a:xfrm>
          <a:prstGeom prst="rect">
            <a:avLst/>
          </a:prstGeom>
        </p:spPr>
      </p:pic>
      <p:sp>
        <p:nvSpPr>
          <p:cNvPr id="10" name="Rectangle 9">
            <a:extLst>
              <a:ext uri="{FF2B5EF4-FFF2-40B4-BE49-F238E27FC236}">
                <a16:creationId xmlns:a16="http://schemas.microsoft.com/office/drawing/2014/main" id="{89D68385-7FAC-412F-A1E4-5DB0FB47D2F2}"/>
              </a:ext>
            </a:extLst>
          </p:cNvPr>
          <p:cNvSpPr/>
          <p:nvPr/>
        </p:nvSpPr>
        <p:spPr>
          <a:xfrm>
            <a:off x="6743700" y="2171610"/>
            <a:ext cx="4775200" cy="646331"/>
          </a:xfrm>
          <a:prstGeom prst="rect">
            <a:avLst/>
          </a:prstGeom>
        </p:spPr>
        <p:txBody>
          <a:bodyPr wrap="square">
            <a:spAutoFit/>
          </a:bodyPr>
          <a:lstStyle/>
          <a:p>
            <a:r>
              <a:rPr lang="en-US" dirty="0">
                <a:solidFill>
                  <a:schemeClr val="bg1"/>
                </a:solidFill>
                <a:latin typeface="Franklin Gothic Medium" panose="020B0603020102020204" pitchFamily="34" charset="0"/>
              </a:rPr>
              <a:t>For the purpose of this example let’s say the home is on the central coast of California.</a:t>
            </a:r>
          </a:p>
        </p:txBody>
      </p:sp>
      <p:sp>
        <p:nvSpPr>
          <p:cNvPr id="11" name="Rectangle 10">
            <a:extLst>
              <a:ext uri="{FF2B5EF4-FFF2-40B4-BE49-F238E27FC236}">
                <a16:creationId xmlns:a16="http://schemas.microsoft.com/office/drawing/2014/main" id="{A2883163-4FE7-445C-8EE9-059012785D84}"/>
              </a:ext>
            </a:extLst>
          </p:cNvPr>
          <p:cNvSpPr/>
          <p:nvPr/>
        </p:nvSpPr>
        <p:spPr>
          <a:xfrm>
            <a:off x="6743700" y="2921779"/>
            <a:ext cx="4883150" cy="646331"/>
          </a:xfrm>
          <a:prstGeom prst="rect">
            <a:avLst/>
          </a:prstGeom>
        </p:spPr>
        <p:txBody>
          <a:bodyPr wrap="square">
            <a:spAutoFit/>
          </a:bodyPr>
          <a:lstStyle/>
          <a:p>
            <a:r>
              <a:rPr lang="en-US" dirty="0">
                <a:solidFill>
                  <a:schemeClr val="bg1"/>
                </a:solidFill>
                <a:latin typeface="Franklin Gothic Medium" panose="020B0603020102020204" pitchFamily="34" charset="0"/>
              </a:rPr>
              <a:t>Based on the map, we’ll say the winter ground water temp is 55 F.</a:t>
            </a:r>
          </a:p>
        </p:txBody>
      </p:sp>
      <p:sp>
        <p:nvSpPr>
          <p:cNvPr id="12" name="Rectangle 11">
            <a:extLst>
              <a:ext uri="{FF2B5EF4-FFF2-40B4-BE49-F238E27FC236}">
                <a16:creationId xmlns:a16="http://schemas.microsoft.com/office/drawing/2014/main" id="{6E3B1E55-D1AC-498B-A00C-3158E0E603E7}"/>
              </a:ext>
            </a:extLst>
          </p:cNvPr>
          <p:cNvSpPr/>
          <p:nvPr/>
        </p:nvSpPr>
        <p:spPr>
          <a:xfrm>
            <a:off x="6743700" y="3671948"/>
            <a:ext cx="5448300" cy="1200329"/>
          </a:xfrm>
          <a:prstGeom prst="rect">
            <a:avLst/>
          </a:prstGeom>
        </p:spPr>
        <p:txBody>
          <a:bodyPr wrap="square">
            <a:spAutoFit/>
          </a:bodyPr>
          <a:lstStyle/>
          <a:p>
            <a:r>
              <a:rPr lang="en-US" dirty="0">
                <a:solidFill>
                  <a:schemeClr val="bg1"/>
                </a:solidFill>
                <a:latin typeface="Franklin Gothic Medium" panose="020B0603020102020204" pitchFamily="34" charset="0"/>
              </a:rPr>
              <a:t>Now you can determine the wintertime temperature rise:</a:t>
            </a:r>
          </a:p>
          <a:p>
            <a:endParaRPr lang="en-US" dirty="0">
              <a:solidFill>
                <a:schemeClr val="bg1"/>
              </a:solidFill>
              <a:latin typeface="Franklin Gothic Medium" panose="020B0603020102020204" pitchFamily="34" charset="0"/>
            </a:endParaRPr>
          </a:p>
          <a:p>
            <a:r>
              <a:rPr lang="en-US" b="1" dirty="0">
                <a:solidFill>
                  <a:schemeClr val="bg1"/>
                </a:solidFill>
                <a:latin typeface="Franklin Gothic Medium" panose="020B0603020102020204" pitchFamily="34" charset="0"/>
              </a:rPr>
              <a:t>120</a:t>
            </a:r>
            <a:r>
              <a:rPr lang="en-US" dirty="0">
                <a:solidFill>
                  <a:schemeClr val="bg1"/>
                </a:solidFill>
                <a:latin typeface="Franklin Gothic Medium" panose="020B0603020102020204" pitchFamily="34" charset="0"/>
              </a:rPr>
              <a:t> Set Temp – </a:t>
            </a:r>
            <a:r>
              <a:rPr lang="en-US" b="1" dirty="0">
                <a:solidFill>
                  <a:schemeClr val="bg1"/>
                </a:solidFill>
                <a:latin typeface="Franklin Gothic Medium" panose="020B0603020102020204" pitchFamily="34" charset="0"/>
              </a:rPr>
              <a:t>55</a:t>
            </a:r>
            <a:r>
              <a:rPr lang="en-US" dirty="0">
                <a:solidFill>
                  <a:schemeClr val="bg1"/>
                </a:solidFill>
                <a:latin typeface="Franklin Gothic Medium" panose="020B0603020102020204" pitchFamily="34" charset="0"/>
              </a:rPr>
              <a:t> Ground Water Temp = </a:t>
            </a:r>
            <a:r>
              <a:rPr lang="en-US" b="1" dirty="0">
                <a:solidFill>
                  <a:schemeClr val="bg1"/>
                </a:solidFill>
                <a:latin typeface="Franklin Gothic Medium" panose="020B0603020102020204" pitchFamily="34" charset="0"/>
              </a:rPr>
              <a:t>65 Delta T</a:t>
            </a:r>
          </a:p>
        </p:txBody>
      </p:sp>
      <p:pic>
        <p:nvPicPr>
          <p:cNvPr id="2" name="Picture 14" descr="&#10;">
            <a:extLst>
              <a:ext uri="{FF2B5EF4-FFF2-40B4-BE49-F238E27FC236}">
                <a16:creationId xmlns:a16="http://schemas.microsoft.com/office/drawing/2014/main" id="{56023032-A8DF-7373-D5DA-D341C86266DD}"/>
              </a:ext>
            </a:extLst>
          </p:cNvPr>
          <p:cNvPicPr>
            <a:picLocks noChangeAspect="1"/>
          </p:cNvPicPr>
          <p:nvPr/>
        </p:nvPicPr>
        <p:blipFill>
          <a:blip r:embed="rId5"/>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264066BC-D29E-6AFB-4DDE-14BF3AFD0F58}"/>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HOW TO SIZE A TANKLESS: STEP 1</a:t>
            </a:r>
            <a:endParaRPr lang="en-US" sz="5000" dirty="0">
              <a:solidFill>
                <a:schemeClr val="bg1"/>
              </a:solidFill>
              <a:cs typeface="Calibri Light"/>
            </a:endParaRPr>
          </a:p>
        </p:txBody>
      </p:sp>
      <p:cxnSp>
        <p:nvCxnSpPr>
          <p:cNvPr id="6" name="Straight Arrow Connector 5">
            <a:extLst>
              <a:ext uri="{FF2B5EF4-FFF2-40B4-BE49-F238E27FC236}">
                <a16:creationId xmlns:a16="http://schemas.microsoft.com/office/drawing/2014/main" id="{3942B284-3385-89C9-C396-DF4E07F53141}"/>
              </a:ext>
            </a:extLst>
          </p:cNvPr>
          <p:cNvCxnSpPr>
            <a:cxnSpLocks/>
          </p:cNvCxnSpPr>
          <p:nvPr/>
        </p:nvCxnSpPr>
        <p:spPr>
          <a:xfrm>
            <a:off x="128120" y="764249"/>
            <a:ext cx="96204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456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39DA19E-02FE-4B7F-8244-2169072D08BD}"/>
              </a:ext>
            </a:extLst>
          </p:cNvPr>
          <p:cNvSpPr txBox="1">
            <a:spLocks/>
          </p:cNvSpPr>
          <p:nvPr/>
        </p:nvSpPr>
        <p:spPr>
          <a:xfrm>
            <a:off x="168110" y="932545"/>
            <a:ext cx="11620754" cy="66364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800" b="1" dirty="0">
                <a:solidFill>
                  <a:schemeClr val="bg1"/>
                </a:solidFill>
                <a:latin typeface="Franklin Gothic Medium" panose="020B0603020102020204" pitchFamily="34" charset="0"/>
                <a:cs typeface="Calibri"/>
              </a:rPr>
              <a:t>Step 2:</a:t>
            </a:r>
            <a:r>
              <a:rPr lang="en-US" sz="1800" dirty="0">
                <a:solidFill>
                  <a:schemeClr val="bg1"/>
                </a:solidFill>
                <a:latin typeface="Franklin Gothic Medium" panose="020B0603020102020204" pitchFamily="34" charset="0"/>
                <a:cs typeface="Calibri"/>
              </a:rPr>
              <a:t> Determine the peak hot water demand of the home. If possible, ask the homeowner.</a:t>
            </a:r>
          </a:p>
        </p:txBody>
      </p:sp>
      <p:sp>
        <p:nvSpPr>
          <p:cNvPr id="10" name="Rectangle 9">
            <a:extLst>
              <a:ext uri="{FF2B5EF4-FFF2-40B4-BE49-F238E27FC236}">
                <a16:creationId xmlns:a16="http://schemas.microsoft.com/office/drawing/2014/main" id="{89D68385-7FAC-412F-A1E4-5DB0FB47D2F2}"/>
              </a:ext>
            </a:extLst>
          </p:cNvPr>
          <p:cNvSpPr/>
          <p:nvPr/>
        </p:nvSpPr>
        <p:spPr>
          <a:xfrm>
            <a:off x="778338" y="2635160"/>
            <a:ext cx="2898312" cy="1477328"/>
          </a:xfrm>
          <a:prstGeom prst="rect">
            <a:avLst/>
          </a:prstGeom>
        </p:spPr>
        <p:txBody>
          <a:bodyPr wrap="square">
            <a:spAutoFit/>
          </a:bodyPr>
          <a:lstStyle/>
          <a:p>
            <a:r>
              <a:rPr lang="en-US" b="1" dirty="0">
                <a:solidFill>
                  <a:schemeClr val="bg1"/>
                </a:solidFill>
                <a:latin typeface="Franklin Gothic Medium" panose="020B0603020102020204" pitchFamily="34" charset="0"/>
              </a:rPr>
              <a:t>Shower:</a:t>
            </a:r>
            <a:r>
              <a:rPr lang="en-US" dirty="0">
                <a:solidFill>
                  <a:schemeClr val="bg1"/>
                </a:solidFill>
                <a:latin typeface="Franklin Gothic Medium" panose="020B0603020102020204" pitchFamily="34" charset="0"/>
              </a:rPr>
              <a:t> 2 </a:t>
            </a:r>
            <a:r>
              <a:rPr lang="en-US" dirty="0" err="1">
                <a:solidFill>
                  <a:schemeClr val="bg1"/>
                </a:solidFill>
                <a:latin typeface="Franklin Gothic Medium" panose="020B0603020102020204" pitchFamily="34" charset="0"/>
              </a:rPr>
              <a:t>gpm</a:t>
            </a:r>
            <a:endParaRPr lang="en-US" dirty="0">
              <a:solidFill>
                <a:schemeClr val="bg1"/>
              </a:solidFill>
              <a:latin typeface="Franklin Gothic Medium" panose="020B0603020102020204" pitchFamily="34" charset="0"/>
            </a:endParaRPr>
          </a:p>
          <a:p>
            <a:r>
              <a:rPr lang="en-US" b="1" dirty="0" err="1">
                <a:solidFill>
                  <a:schemeClr val="bg1"/>
                </a:solidFill>
                <a:latin typeface="Franklin Gothic Medium" panose="020B0603020102020204" pitchFamily="34" charset="0"/>
              </a:rPr>
              <a:t>Lav</a:t>
            </a:r>
            <a:r>
              <a:rPr lang="en-US" b="1" dirty="0">
                <a:solidFill>
                  <a:schemeClr val="bg1"/>
                </a:solidFill>
                <a:latin typeface="Franklin Gothic Medium" panose="020B0603020102020204" pitchFamily="34" charset="0"/>
              </a:rPr>
              <a:t> Sink:</a:t>
            </a:r>
            <a:r>
              <a:rPr lang="en-US" dirty="0">
                <a:solidFill>
                  <a:schemeClr val="bg1"/>
                </a:solidFill>
                <a:latin typeface="Franklin Gothic Medium" panose="020B0603020102020204" pitchFamily="34" charset="0"/>
              </a:rPr>
              <a:t> 1 </a:t>
            </a:r>
            <a:r>
              <a:rPr lang="en-US" dirty="0" err="1">
                <a:solidFill>
                  <a:schemeClr val="bg1"/>
                </a:solidFill>
                <a:latin typeface="Franklin Gothic Medium" panose="020B0603020102020204" pitchFamily="34" charset="0"/>
              </a:rPr>
              <a:t>gpm</a:t>
            </a:r>
            <a:endParaRPr lang="en-US" dirty="0">
              <a:solidFill>
                <a:schemeClr val="bg1"/>
              </a:solidFill>
              <a:latin typeface="Franklin Gothic Medium" panose="020B0603020102020204" pitchFamily="34" charset="0"/>
            </a:endParaRPr>
          </a:p>
          <a:p>
            <a:r>
              <a:rPr lang="en-US" b="1" dirty="0">
                <a:solidFill>
                  <a:schemeClr val="bg1"/>
                </a:solidFill>
                <a:latin typeface="Franklin Gothic Medium" panose="020B0603020102020204" pitchFamily="34" charset="0"/>
              </a:rPr>
              <a:t>Kitchen Sink: </a:t>
            </a:r>
            <a:r>
              <a:rPr lang="en-US" dirty="0">
                <a:solidFill>
                  <a:schemeClr val="bg1"/>
                </a:solidFill>
                <a:latin typeface="Franklin Gothic Medium" panose="020B0603020102020204" pitchFamily="34" charset="0"/>
              </a:rPr>
              <a:t>1.5 </a:t>
            </a:r>
            <a:r>
              <a:rPr lang="en-US" dirty="0" err="1">
                <a:solidFill>
                  <a:schemeClr val="bg1"/>
                </a:solidFill>
                <a:latin typeface="Franklin Gothic Medium" panose="020B0603020102020204" pitchFamily="34" charset="0"/>
              </a:rPr>
              <a:t>gpm</a:t>
            </a:r>
            <a:endParaRPr lang="en-US" dirty="0">
              <a:solidFill>
                <a:schemeClr val="bg1"/>
              </a:solidFill>
              <a:latin typeface="Franklin Gothic Medium" panose="020B0603020102020204" pitchFamily="34" charset="0"/>
            </a:endParaRPr>
          </a:p>
          <a:p>
            <a:r>
              <a:rPr lang="en-US" b="1" dirty="0">
                <a:solidFill>
                  <a:schemeClr val="bg1"/>
                </a:solidFill>
                <a:latin typeface="Franklin Gothic Medium" panose="020B0603020102020204" pitchFamily="34" charset="0"/>
              </a:rPr>
              <a:t>Dishwasher: </a:t>
            </a:r>
            <a:r>
              <a:rPr lang="en-US" dirty="0">
                <a:solidFill>
                  <a:schemeClr val="bg1"/>
                </a:solidFill>
                <a:latin typeface="Franklin Gothic Medium" panose="020B0603020102020204" pitchFamily="34" charset="0"/>
              </a:rPr>
              <a:t>2 </a:t>
            </a:r>
            <a:r>
              <a:rPr lang="en-US" dirty="0" err="1">
                <a:solidFill>
                  <a:schemeClr val="bg1"/>
                </a:solidFill>
                <a:latin typeface="Franklin Gothic Medium" panose="020B0603020102020204" pitchFamily="34" charset="0"/>
              </a:rPr>
              <a:t>gpm</a:t>
            </a:r>
            <a:endParaRPr lang="en-US" dirty="0">
              <a:solidFill>
                <a:schemeClr val="bg1"/>
              </a:solidFill>
              <a:latin typeface="Franklin Gothic Medium" panose="020B0603020102020204" pitchFamily="34" charset="0"/>
            </a:endParaRPr>
          </a:p>
          <a:p>
            <a:r>
              <a:rPr lang="en-US" b="1" dirty="0">
                <a:solidFill>
                  <a:schemeClr val="bg1"/>
                </a:solidFill>
                <a:latin typeface="Franklin Gothic Medium" panose="020B0603020102020204" pitchFamily="34" charset="0"/>
              </a:rPr>
              <a:t>Washing Machine: </a:t>
            </a:r>
            <a:r>
              <a:rPr lang="en-US" dirty="0">
                <a:solidFill>
                  <a:schemeClr val="bg1"/>
                </a:solidFill>
                <a:latin typeface="Franklin Gothic Medium" panose="020B0603020102020204" pitchFamily="34" charset="0"/>
              </a:rPr>
              <a:t>2 </a:t>
            </a:r>
            <a:r>
              <a:rPr lang="en-US" dirty="0" err="1">
                <a:solidFill>
                  <a:schemeClr val="bg1"/>
                </a:solidFill>
                <a:latin typeface="Franklin Gothic Medium" panose="020B0603020102020204" pitchFamily="34" charset="0"/>
              </a:rPr>
              <a:t>gpm</a:t>
            </a:r>
            <a:endParaRPr lang="en-US" b="1" dirty="0">
              <a:solidFill>
                <a:schemeClr val="bg1"/>
              </a:solidFill>
              <a:latin typeface="Franklin Gothic Medium" panose="020B0603020102020204" pitchFamily="34" charset="0"/>
            </a:endParaRPr>
          </a:p>
        </p:txBody>
      </p:sp>
      <p:sp>
        <p:nvSpPr>
          <p:cNvPr id="11" name="Rectangle 10">
            <a:extLst>
              <a:ext uri="{FF2B5EF4-FFF2-40B4-BE49-F238E27FC236}">
                <a16:creationId xmlns:a16="http://schemas.microsoft.com/office/drawing/2014/main" id="{A2883163-4FE7-445C-8EE9-059012785D84}"/>
              </a:ext>
            </a:extLst>
          </p:cNvPr>
          <p:cNvSpPr/>
          <p:nvPr/>
        </p:nvSpPr>
        <p:spPr>
          <a:xfrm>
            <a:off x="168110" y="1399338"/>
            <a:ext cx="8933330" cy="646331"/>
          </a:xfrm>
          <a:prstGeom prst="rect">
            <a:avLst/>
          </a:prstGeom>
        </p:spPr>
        <p:txBody>
          <a:bodyPr wrap="square">
            <a:spAutoFit/>
          </a:bodyPr>
          <a:lstStyle/>
          <a:p>
            <a:r>
              <a:rPr lang="en-US" dirty="0">
                <a:solidFill>
                  <a:schemeClr val="bg1"/>
                </a:solidFill>
                <a:latin typeface="Franklin Gothic Medium" panose="020B0603020102020204" pitchFamily="34" charset="0"/>
              </a:rPr>
              <a:t>Fixtures and appliances all have different flow rates depending on manufacturer however you can use an average amount to get a ballpark figure:</a:t>
            </a:r>
          </a:p>
        </p:txBody>
      </p:sp>
      <p:sp>
        <p:nvSpPr>
          <p:cNvPr id="12" name="Rectangle 11">
            <a:extLst>
              <a:ext uri="{FF2B5EF4-FFF2-40B4-BE49-F238E27FC236}">
                <a16:creationId xmlns:a16="http://schemas.microsoft.com/office/drawing/2014/main" id="{6E3B1E55-D1AC-498B-A00C-3158E0E603E7}"/>
              </a:ext>
            </a:extLst>
          </p:cNvPr>
          <p:cNvSpPr/>
          <p:nvPr/>
        </p:nvSpPr>
        <p:spPr>
          <a:xfrm>
            <a:off x="305920" y="4452998"/>
            <a:ext cx="6634630" cy="646331"/>
          </a:xfrm>
          <a:prstGeom prst="rect">
            <a:avLst/>
          </a:prstGeom>
        </p:spPr>
        <p:txBody>
          <a:bodyPr wrap="square">
            <a:spAutoFit/>
          </a:bodyPr>
          <a:lstStyle/>
          <a:p>
            <a:r>
              <a:rPr lang="en-US" b="1" dirty="0">
                <a:solidFill>
                  <a:schemeClr val="bg1"/>
                </a:solidFill>
                <a:latin typeface="Franklin Gothic Medium" panose="020B0603020102020204" pitchFamily="34" charset="0"/>
              </a:rPr>
              <a:t>Example 1: </a:t>
            </a:r>
          </a:p>
          <a:p>
            <a:r>
              <a:rPr lang="en-US" dirty="0">
                <a:solidFill>
                  <a:schemeClr val="bg1"/>
                </a:solidFill>
                <a:latin typeface="Franklin Gothic Medium" panose="020B0603020102020204" pitchFamily="34" charset="0"/>
              </a:rPr>
              <a:t>Peak usage: 2 Showers &amp; Washing Machine = </a:t>
            </a:r>
            <a:r>
              <a:rPr lang="en-US" b="1" dirty="0">
                <a:solidFill>
                  <a:schemeClr val="bg1"/>
                </a:solidFill>
                <a:latin typeface="Franklin Gothic Medium" panose="020B0603020102020204" pitchFamily="34" charset="0"/>
              </a:rPr>
              <a:t>6 </a:t>
            </a:r>
            <a:r>
              <a:rPr lang="en-US" b="1" dirty="0" err="1">
                <a:solidFill>
                  <a:schemeClr val="bg1"/>
                </a:solidFill>
                <a:latin typeface="Franklin Gothic Medium" panose="020B0603020102020204" pitchFamily="34" charset="0"/>
              </a:rPr>
              <a:t>gpm</a:t>
            </a:r>
            <a:r>
              <a:rPr lang="en-US" b="1" dirty="0">
                <a:solidFill>
                  <a:schemeClr val="bg1"/>
                </a:solidFill>
                <a:latin typeface="Franklin Gothic Medium" panose="020B0603020102020204" pitchFamily="34" charset="0"/>
              </a:rPr>
              <a:t> </a:t>
            </a:r>
          </a:p>
        </p:txBody>
      </p:sp>
      <p:sp>
        <p:nvSpPr>
          <p:cNvPr id="13" name="Rectangle 12">
            <a:extLst>
              <a:ext uri="{FF2B5EF4-FFF2-40B4-BE49-F238E27FC236}">
                <a16:creationId xmlns:a16="http://schemas.microsoft.com/office/drawing/2014/main" id="{E6FA7A57-F960-4FE1-8C1D-DEDE6F30E186}"/>
              </a:ext>
            </a:extLst>
          </p:cNvPr>
          <p:cNvSpPr/>
          <p:nvPr/>
        </p:nvSpPr>
        <p:spPr>
          <a:xfrm>
            <a:off x="305920" y="5332229"/>
            <a:ext cx="6634630" cy="646331"/>
          </a:xfrm>
          <a:prstGeom prst="rect">
            <a:avLst/>
          </a:prstGeom>
        </p:spPr>
        <p:txBody>
          <a:bodyPr wrap="square">
            <a:spAutoFit/>
          </a:bodyPr>
          <a:lstStyle/>
          <a:p>
            <a:r>
              <a:rPr lang="en-US" b="1" dirty="0">
                <a:solidFill>
                  <a:schemeClr val="bg1"/>
                </a:solidFill>
                <a:latin typeface="Franklin Gothic Medium" panose="020B0603020102020204" pitchFamily="34" charset="0"/>
              </a:rPr>
              <a:t>Example 2: </a:t>
            </a:r>
          </a:p>
          <a:p>
            <a:r>
              <a:rPr lang="en-US" dirty="0">
                <a:solidFill>
                  <a:schemeClr val="bg1"/>
                </a:solidFill>
                <a:latin typeface="Franklin Gothic Medium" panose="020B0603020102020204" pitchFamily="34" charset="0"/>
              </a:rPr>
              <a:t>Peak usage: 4 Showers &amp; Dishwasher = </a:t>
            </a:r>
            <a:r>
              <a:rPr lang="en-US" b="1" dirty="0">
                <a:solidFill>
                  <a:schemeClr val="bg1"/>
                </a:solidFill>
                <a:latin typeface="Franklin Gothic Medium" panose="020B0603020102020204" pitchFamily="34" charset="0"/>
              </a:rPr>
              <a:t>10 gpm </a:t>
            </a:r>
          </a:p>
        </p:txBody>
      </p:sp>
      <p:pic>
        <p:nvPicPr>
          <p:cNvPr id="4" name="Picture 3" descr="A large room with a sink and a mirror&#10;&#10;Description automatically generated">
            <a:extLst>
              <a:ext uri="{FF2B5EF4-FFF2-40B4-BE49-F238E27FC236}">
                <a16:creationId xmlns:a16="http://schemas.microsoft.com/office/drawing/2014/main" id="{C62F53AB-BBAF-581F-E795-CC32609B1B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3649" y="2542341"/>
            <a:ext cx="3150542" cy="2100361"/>
          </a:xfrm>
          <a:prstGeom prst="rect">
            <a:avLst/>
          </a:prstGeom>
          <a:effectLst>
            <a:outerShdw blurRad="63500" dist="63500" dir="2700000" algn="tl" rotWithShape="0">
              <a:prstClr val="black">
                <a:alpha val="40000"/>
              </a:prstClr>
            </a:outerShdw>
            <a:softEdge rad="19050"/>
          </a:effectLst>
        </p:spPr>
      </p:pic>
      <p:pic>
        <p:nvPicPr>
          <p:cNvPr id="8" name="Picture 7" descr="A picture containing appliance, building, brick, sitting&#10;&#10;Description automatically generated">
            <a:extLst>
              <a:ext uri="{FF2B5EF4-FFF2-40B4-BE49-F238E27FC236}">
                <a16:creationId xmlns:a16="http://schemas.microsoft.com/office/drawing/2014/main" id="{5114B52B-E3CC-BF46-28E0-BDC56A4181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9566" y="4649606"/>
            <a:ext cx="3150542" cy="2100361"/>
          </a:xfrm>
          <a:prstGeom prst="rect">
            <a:avLst/>
          </a:prstGeom>
          <a:effectLst>
            <a:outerShdw blurRad="63500" dist="63500" dir="2700000" algn="tl" rotWithShape="0">
              <a:prstClr val="black">
                <a:alpha val="40000"/>
              </a:prstClr>
            </a:outerShdw>
            <a:softEdge rad="19050"/>
          </a:effectLst>
        </p:spPr>
      </p:pic>
      <p:pic>
        <p:nvPicPr>
          <p:cNvPr id="9" name="Picture 8" descr="A kitchen with a sink and a window&#10;&#10;Description automatically generated">
            <a:extLst>
              <a:ext uri="{FF2B5EF4-FFF2-40B4-BE49-F238E27FC236}">
                <a16:creationId xmlns:a16="http://schemas.microsoft.com/office/drawing/2014/main" id="{034608EC-4B26-A66B-2FC5-B87398DD06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2139" y="2542340"/>
            <a:ext cx="3289107" cy="2100361"/>
          </a:xfrm>
          <a:prstGeom prst="rect">
            <a:avLst/>
          </a:prstGeom>
          <a:effectLst>
            <a:outerShdw blurRad="63500" dist="63500" dir="2700000" algn="tl" rotWithShape="0">
              <a:prstClr val="black">
                <a:alpha val="40000"/>
              </a:prstClr>
            </a:outerShdw>
            <a:softEdge rad="19050"/>
          </a:effectLst>
        </p:spPr>
      </p:pic>
      <p:pic>
        <p:nvPicPr>
          <p:cNvPr id="6" name="Picture 14" descr="&#10;">
            <a:extLst>
              <a:ext uri="{FF2B5EF4-FFF2-40B4-BE49-F238E27FC236}">
                <a16:creationId xmlns:a16="http://schemas.microsoft.com/office/drawing/2014/main" id="{7B5A25F5-BC73-A3C6-E9F4-253899812FD2}"/>
              </a:ext>
            </a:extLst>
          </p:cNvPr>
          <p:cNvPicPr>
            <a:picLocks noChangeAspect="1"/>
          </p:cNvPicPr>
          <p:nvPr/>
        </p:nvPicPr>
        <p:blipFill>
          <a:blip r:embed="rId5"/>
          <a:srcRect l="-2409" t="34604" r="-5457" b="25330"/>
          <a:stretch>
            <a:fillRect/>
          </a:stretch>
        </p:blipFill>
        <p:spPr>
          <a:xfrm>
            <a:off x="10668000" y="6419850"/>
            <a:ext cx="1524000" cy="438150"/>
          </a:xfrm>
          <a:prstGeom prst="rect">
            <a:avLst/>
          </a:prstGeom>
        </p:spPr>
      </p:pic>
      <p:sp>
        <p:nvSpPr>
          <p:cNvPr id="14" name="Title 1">
            <a:extLst>
              <a:ext uri="{FF2B5EF4-FFF2-40B4-BE49-F238E27FC236}">
                <a16:creationId xmlns:a16="http://schemas.microsoft.com/office/drawing/2014/main" id="{86065E45-C361-7ED6-BB5A-ADCA810FF083}"/>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HOW TO SIZE A TANKLESS: STEP 2</a:t>
            </a:r>
            <a:endParaRPr lang="en-US" sz="5000" dirty="0">
              <a:solidFill>
                <a:schemeClr val="bg1"/>
              </a:solidFill>
              <a:cs typeface="Calibri Light"/>
            </a:endParaRPr>
          </a:p>
        </p:txBody>
      </p:sp>
      <p:cxnSp>
        <p:nvCxnSpPr>
          <p:cNvPr id="15" name="Straight Arrow Connector 14">
            <a:extLst>
              <a:ext uri="{FF2B5EF4-FFF2-40B4-BE49-F238E27FC236}">
                <a16:creationId xmlns:a16="http://schemas.microsoft.com/office/drawing/2014/main" id="{A7A497A4-53C4-A304-41C8-1B78F0F547AA}"/>
              </a:ext>
            </a:extLst>
          </p:cNvPr>
          <p:cNvCxnSpPr>
            <a:cxnSpLocks/>
          </p:cNvCxnSpPr>
          <p:nvPr/>
        </p:nvCxnSpPr>
        <p:spPr>
          <a:xfrm>
            <a:off x="128120" y="764249"/>
            <a:ext cx="96204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331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0A4A20-3362-207B-4360-D452373DA4C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96000" y="2011049"/>
            <a:ext cx="5677692" cy="4668416"/>
          </a:xfrm>
          <a:prstGeom prst="rect">
            <a:avLst/>
          </a:prstGeom>
          <a:effectLst>
            <a:softEdge rad="12700"/>
          </a:effectLst>
        </p:spPr>
      </p:pic>
      <p:sp>
        <p:nvSpPr>
          <p:cNvPr id="7" name="Content Placeholder 3">
            <a:extLst>
              <a:ext uri="{FF2B5EF4-FFF2-40B4-BE49-F238E27FC236}">
                <a16:creationId xmlns:a16="http://schemas.microsoft.com/office/drawing/2014/main" id="{139DA19E-02FE-4B7F-8244-2169072D08BD}"/>
              </a:ext>
            </a:extLst>
          </p:cNvPr>
          <p:cNvSpPr txBox="1">
            <a:spLocks/>
          </p:cNvSpPr>
          <p:nvPr/>
        </p:nvSpPr>
        <p:spPr>
          <a:xfrm>
            <a:off x="168110" y="932545"/>
            <a:ext cx="11620754" cy="66364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800" b="1" dirty="0">
                <a:solidFill>
                  <a:schemeClr val="bg1"/>
                </a:solidFill>
                <a:latin typeface="Franklin Gothic Medium" panose="020B0603020102020204" pitchFamily="34" charset="0"/>
                <a:cs typeface="Calibri"/>
              </a:rPr>
              <a:t>Step 3:</a:t>
            </a:r>
            <a:r>
              <a:rPr lang="en-US" sz="1800" dirty="0">
                <a:solidFill>
                  <a:schemeClr val="bg1"/>
                </a:solidFill>
                <a:latin typeface="Franklin Gothic Medium" panose="020B0603020102020204" pitchFamily="34" charset="0"/>
                <a:cs typeface="Calibri"/>
              </a:rPr>
              <a:t> Select the proper unit or pair of units using the sizing chart found online or in the product catalog.</a:t>
            </a:r>
          </a:p>
        </p:txBody>
      </p:sp>
      <p:sp>
        <p:nvSpPr>
          <p:cNvPr id="11" name="Rectangle 10">
            <a:extLst>
              <a:ext uri="{FF2B5EF4-FFF2-40B4-BE49-F238E27FC236}">
                <a16:creationId xmlns:a16="http://schemas.microsoft.com/office/drawing/2014/main" id="{A2883163-4FE7-445C-8EE9-059012785D84}"/>
              </a:ext>
            </a:extLst>
          </p:cNvPr>
          <p:cNvSpPr/>
          <p:nvPr/>
        </p:nvSpPr>
        <p:spPr>
          <a:xfrm>
            <a:off x="168110" y="1403446"/>
            <a:ext cx="8933330" cy="646331"/>
          </a:xfrm>
          <a:prstGeom prst="rect">
            <a:avLst/>
          </a:prstGeom>
        </p:spPr>
        <p:txBody>
          <a:bodyPr wrap="square">
            <a:spAutoFit/>
          </a:bodyPr>
          <a:lstStyle/>
          <a:p>
            <a:r>
              <a:rPr lang="en-US" dirty="0">
                <a:solidFill>
                  <a:schemeClr val="bg1"/>
                </a:solidFill>
                <a:latin typeface="Franklin Gothic Medium" panose="020B0603020102020204" pitchFamily="34" charset="0"/>
              </a:rPr>
              <a:t>Simply find the Temperature Rise on the left then match up a unit or pair of units that provides the approximate flow rate needed.</a:t>
            </a:r>
          </a:p>
        </p:txBody>
      </p:sp>
      <p:sp>
        <p:nvSpPr>
          <p:cNvPr id="12" name="Rectangle 11">
            <a:extLst>
              <a:ext uri="{FF2B5EF4-FFF2-40B4-BE49-F238E27FC236}">
                <a16:creationId xmlns:a16="http://schemas.microsoft.com/office/drawing/2014/main" id="{6E3B1E55-D1AC-498B-A00C-3158E0E603E7}"/>
              </a:ext>
            </a:extLst>
          </p:cNvPr>
          <p:cNvSpPr/>
          <p:nvPr/>
        </p:nvSpPr>
        <p:spPr>
          <a:xfrm>
            <a:off x="222934" y="3229472"/>
            <a:ext cx="5522257" cy="646331"/>
          </a:xfrm>
          <a:prstGeom prst="rect">
            <a:avLst/>
          </a:prstGeom>
        </p:spPr>
        <p:txBody>
          <a:bodyPr wrap="square">
            <a:spAutoFit/>
          </a:bodyPr>
          <a:lstStyle/>
          <a:p>
            <a:r>
              <a:rPr lang="en-US" b="1" dirty="0">
                <a:solidFill>
                  <a:schemeClr val="bg1"/>
                </a:solidFill>
                <a:latin typeface="Franklin Gothic Medium" panose="020B0603020102020204" pitchFamily="34" charset="0"/>
              </a:rPr>
              <a:t>Example 1: </a:t>
            </a:r>
          </a:p>
          <a:p>
            <a:r>
              <a:rPr lang="en-US" dirty="0">
                <a:solidFill>
                  <a:schemeClr val="bg1"/>
                </a:solidFill>
                <a:latin typeface="Franklin Gothic Medium" panose="020B0603020102020204" pitchFamily="34" charset="0"/>
              </a:rPr>
              <a:t>Peak usage: 2 Showers &amp; Washing Machine = </a:t>
            </a:r>
            <a:r>
              <a:rPr lang="en-US" b="1" dirty="0">
                <a:solidFill>
                  <a:schemeClr val="bg1"/>
                </a:solidFill>
                <a:latin typeface="Franklin Gothic Medium" panose="020B0603020102020204" pitchFamily="34" charset="0"/>
              </a:rPr>
              <a:t>6 </a:t>
            </a:r>
            <a:r>
              <a:rPr lang="en-US" b="1" dirty="0" err="1">
                <a:solidFill>
                  <a:schemeClr val="bg1"/>
                </a:solidFill>
                <a:latin typeface="Franklin Gothic Medium" panose="020B0603020102020204" pitchFamily="34" charset="0"/>
              </a:rPr>
              <a:t>gpm</a:t>
            </a:r>
            <a:r>
              <a:rPr lang="en-US" b="1" dirty="0">
                <a:solidFill>
                  <a:schemeClr val="bg1"/>
                </a:solidFill>
                <a:latin typeface="Franklin Gothic Medium" panose="020B0603020102020204" pitchFamily="34" charset="0"/>
              </a:rPr>
              <a:t> </a:t>
            </a:r>
          </a:p>
        </p:txBody>
      </p:sp>
      <p:sp>
        <p:nvSpPr>
          <p:cNvPr id="13" name="Rectangle 12">
            <a:extLst>
              <a:ext uri="{FF2B5EF4-FFF2-40B4-BE49-F238E27FC236}">
                <a16:creationId xmlns:a16="http://schemas.microsoft.com/office/drawing/2014/main" id="{E6FA7A57-F960-4FE1-8C1D-DEDE6F30E186}"/>
              </a:ext>
            </a:extLst>
          </p:cNvPr>
          <p:cNvSpPr/>
          <p:nvPr/>
        </p:nvSpPr>
        <p:spPr>
          <a:xfrm>
            <a:off x="222934" y="5131388"/>
            <a:ext cx="5436778" cy="646331"/>
          </a:xfrm>
          <a:prstGeom prst="rect">
            <a:avLst/>
          </a:prstGeom>
        </p:spPr>
        <p:txBody>
          <a:bodyPr wrap="square">
            <a:spAutoFit/>
          </a:bodyPr>
          <a:lstStyle/>
          <a:p>
            <a:r>
              <a:rPr lang="en-US" b="1" dirty="0">
                <a:solidFill>
                  <a:schemeClr val="bg1"/>
                </a:solidFill>
                <a:latin typeface="Franklin Gothic Medium" panose="020B0603020102020204" pitchFamily="34" charset="0"/>
              </a:rPr>
              <a:t>Example 2: </a:t>
            </a:r>
          </a:p>
          <a:p>
            <a:r>
              <a:rPr lang="en-US" dirty="0">
                <a:solidFill>
                  <a:schemeClr val="bg1"/>
                </a:solidFill>
                <a:latin typeface="Franklin Gothic Medium" panose="020B0603020102020204" pitchFamily="34" charset="0"/>
              </a:rPr>
              <a:t>Peak usage: 4 Showers &amp; Dish Washer = </a:t>
            </a:r>
            <a:r>
              <a:rPr lang="en-US" b="1" dirty="0">
                <a:solidFill>
                  <a:schemeClr val="bg1"/>
                </a:solidFill>
                <a:latin typeface="Franklin Gothic Medium" panose="020B0603020102020204" pitchFamily="34" charset="0"/>
              </a:rPr>
              <a:t>10 </a:t>
            </a:r>
            <a:r>
              <a:rPr lang="en-US" b="1" dirty="0" err="1">
                <a:solidFill>
                  <a:schemeClr val="bg1"/>
                </a:solidFill>
                <a:latin typeface="Franklin Gothic Medium" panose="020B0603020102020204" pitchFamily="34" charset="0"/>
              </a:rPr>
              <a:t>gpm</a:t>
            </a:r>
            <a:r>
              <a:rPr lang="en-US" b="1" dirty="0">
                <a:solidFill>
                  <a:schemeClr val="bg1"/>
                </a:solidFill>
                <a:latin typeface="Franklin Gothic Medium" panose="020B0603020102020204" pitchFamily="34" charset="0"/>
              </a:rPr>
              <a:t> </a:t>
            </a:r>
          </a:p>
        </p:txBody>
      </p:sp>
      <p:sp>
        <p:nvSpPr>
          <p:cNvPr id="15" name="Rectangle 14">
            <a:extLst>
              <a:ext uri="{FF2B5EF4-FFF2-40B4-BE49-F238E27FC236}">
                <a16:creationId xmlns:a16="http://schemas.microsoft.com/office/drawing/2014/main" id="{C80901F5-3717-453A-A77F-88407BAB2E46}"/>
              </a:ext>
            </a:extLst>
          </p:cNvPr>
          <p:cNvSpPr/>
          <p:nvPr/>
        </p:nvSpPr>
        <p:spPr>
          <a:xfrm>
            <a:off x="222935" y="2363463"/>
            <a:ext cx="3606711" cy="461665"/>
          </a:xfrm>
          <a:prstGeom prst="rect">
            <a:avLst/>
          </a:prstGeom>
        </p:spPr>
        <p:txBody>
          <a:bodyPr wrap="square">
            <a:spAutoFit/>
          </a:bodyPr>
          <a:lstStyle/>
          <a:p>
            <a:r>
              <a:rPr lang="en-US" sz="2400" b="1" dirty="0">
                <a:solidFill>
                  <a:schemeClr val="bg1"/>
                </a:solidFill>
                <a:latin typeface="Franklin Gothic Medium" panose="020B0603020102020204" pitchFamily="34" charset="0"/>
              </a:rPr>
              <a:t>Temp Rise: 65</a:t>
            </a:r>
          </a:p>
        </p:txBody>
      </p:sp>
      <p:sp>
        <p:nvSpPr>
          <p:cNvPr id="16" name="Rectangle 15">
            <a:extLst>
              <a:ext uri="{FF2B5EF4-FFF2-40B4-BE49-F238E27FC236}">
                <a16:creationId xmlns:a16="http://schemas.microsoft.com/office/drawing/2014/main" id="{08821023-46F0-4B41-9DEF-8F9D1D75C11F}"/>
              </a:ext>
            </a:extLst>
          </p:cNvPr>
          <p:cNvSpPr/>
          <p:nvPr/>
        </p:nvSpPr>
        <p:spPr>
          <a:xfrm>
            <a:off x="222935" y="3890456"/>
            <a:ext cx="3872815" cy="646331"/>
          </a:xfrm>
          <a:prstGeom prst="rect">
            <a:avLst/>
          </a:prstGeom>
        </p:spPr>
        <p:txBody>
          <a:bodyPr wrap="square">
            <a:spAutoFit/>
          </a:bodyPr>
          <a:lstStyle/>
          <a:p>
            <a:r>
              <a:rPr lang="en-US" b="1" dirty="0">
                <a:solidFill>
                  <a:schemeClr val="bg1"/>
                </a:solidFill>
                <a:latin typeface="Franklin Gothic Medium" panose="020B0603020102020204" pitchFamily="34" charset="0"/>
              </a:rPr>
              <a:t>Ideal Models: </a:t>
            </a:r>
          </a:p>
          <a:p>
            <a:r>
              <a:rPr lang="en-US" dirty="0">
                <a:solidFill>
                  <a:schemeClr val="bg1"/>
                </a:solidFill>
                <a:latin typeface="Franklin Gothic Medium" panose="020B0603020102020204" pitchFamily="34" charset="0"/>
              </a:rPr>
              <a:t>EZ111, NRCR111 or NRC111</a:t>
            </a:r>
          </a:p>
        </p:txBody>
      </p:sp>
      <p:sp>
        <p:nvSpPr>
          <p:cNvPr id="17" name="Rectangle 16">
            <a:extLst>
              <a:ext uri="{FF2B5EF4-FFF2-40B4-BE49-F238E27FC236}">
                <a16:creationId xmlns:a16="http://schemas.microsoft.com/office/drawing/2014/main" id="{9A26882F-D6CF-46DD-A988-AA6E75EF134D}"/>
              </a:ext>
            </a:extLst>
          </p:cNvPr>
          <p:cNvSpPr/>
          <p:nvPr/>
        </p:nvSpPr>
        <p:spPr>
          <a:xfrm>
            <a:off x="222934" y="5807024"/>
            <a:ext cx="3872815" cy="646331"/>
          </a:xfrm>
          <a:prstGeom prst="rect">
            <a:avLst/>
          </a:prstGeom>
        </p:spPr>
        <p:txBody>
          <a:bodyPr wrap="square">
            <a:spAutoFit/>
          </a:bodyPr>
          <a:lstStyle/>
          <a:p>
            <a:r>
              <a:rPr lang="en-US" b="1" dirty="0">
                <a:solidFill>
                  <a:schemeClr val="bg1"/>
                </a:solidFill>
                <a:latin typeface="Franklin Gothic Medium" panose="020B0603020102020204" pitchFamily="34" charset="0"/>
              </a:rPr>
              <a:t>Ideal Models: </a:t>
            </a:r>
          </a:p>
          <a:p>
            <a:r>
              <a:rPr lang="en-US" b="1" dirty="0">
                <a:solidFill>
                  <a:srgbClr val="FF0000"/>
                </a:solidFill>
                <a:latin typeface="Franklin Gothic Medium" panose="020B0603020102020204" pitchFamily="34" charset="0"/>
              </a:rPr>
              <a:t>Pair of </a:t>
            </a:r>
            <a:r>
              <a:rPr lang="en-US" dirty="0">
                <a:solidFill>
                  <a:schemeClr val="bg1"/>
                </a:solidFill>
                <a:latin typeface="Franklin Gothic Medium" panose="020B0603020102020204" pitchFamily="34" charset="0"/>
              </a:rPr>
              <a:t>EZ98, NRC98 or NRCR92</a:t>
            </a:r>
          </a:p>
        </p:txBody>
      </p:sp>
      <p:sp>
        <p:nvSpPr>
          <p:cNvPr id="18" name="Rectangle 17">
            <a:extLst>
              <a:ext uri="{FF2B5EF4-FFF2-40B4-BE49-F238E27FC236}">
                <a16:creationId xmlns:a16="http://schemas.microsoft.com/office/drawing/2014/main" id="{ABC4B093-FF99-4EE7-8153-30160A05E38C}"/>
              </a:ext>
            </a:extLst>
          </p:cNvPr>
          <p:cNvSpPr/>
          <p:nvPr/>
        </p:nvSpPr>
        <p:spPr>
          <a:xfrm>
            <a:off x="6912664" y="4638870"/>
            <a:ext cx="1644015" cy="24878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DA7A0E7A-A008-5A77-0F72-004D07738E97}"/>
              </a:ext>
            </a:extLst>
          </p:cNvPr>
          <p:cNvSpPr/>
          <p:nvPr/>
        </p:nvSpPr>
        <p:spPr>
          <a:xfrm>
            <a:off x="8556679" y="4638870"/>
            <a:ext cx="1572507" cy="24878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Box 9">
            <a:extLst>
              <a:ext uri="{FF2B5EF4-FFF2-40B4-BE49-F238E27FC236}">
                <a16:creationId xmlns:a16="http://schemas.microsoft.com/office/drawing/2014/main" id="{FC48C20D-FF09-A314-68D9-EFE77271A96C}"/>
              </a:ext>
            </a:extLst>
          </p:cNvPr>
          <p:cNvSpPr txBox="1"/>
          <p:nvPr/>
        </p:nvSpPr>
        <p:spPr>
          <a:xfrm>
            <a:off x="6934214" y="4904967"/>
            <a:ext cx="1619946" cy="461665"/>
          </a:xfrm>
          <a:prstGeom prst="rect">
            <a:avLst/>
          </a:prstGeom>
          <a:solidFill>
            <a:schemeClr val="bg1">
              <a:alpha val="75000"/>
            </a:schemeClr>
          </a:solidFill>
        </p:spPr>
        <p:txBody>
          <a:bodyPr wrap="square">
            <a:spAutoFit/>
          </a:bodyPr>
          <a:lstStyle/>
          <a:p>
            <a:r>
              <a:rPr lang="en-US" sz="2400" b="1" dirty="0">
                <a:solidFill>
                  <a:srgbClr val="FF0000"/>
                </a:solidFill>
                <a:latin typeface="Franklin Gothic Medium" panose="020B0603020102020204" pitchFamily="34" charset="0"/>
              </a:rPr>
              <a:t>Example 1</a:t>
            </a:r>
            <a:endParaRPr lang="en-US" sz="2400" dirty="0">
              <a:solidFill>
                <a:srgbClr val="FF0000"/>
              </a:solidFill>
              <a:latin typeface="Franklin Gothic Medium" panose="020B0603020102020204" pitchFamily="34" charset="0"/>
            </a:endParaRPr>
          </a:p>
        </p:txBody>
      </p:sp>
      <p:sp>
        <p:nvSpPr>
          <p:cNvPr id="23" name="TextBox 22">
            <a:extLst>
              <a:ext uri="{FF2B5EF4-FFF2-40B4-BE49-F238E27FC236}">
                <a16:creationId xmlns:a16="http://schemas.microsoft.com/office/drawing/2014/main" id="{A4BF2746-CD30-8615-5C89-8133952475D2}"/>
              </a:ext>
            </a:extLst>
          </p:cNvPr>
          <p:cNvSpPr txBox="1"/>
          <p:nvPr/>
        </p:nvSpPr>
        <p:spPr>
          <a:xfrm>
            <a:off x="8554160" y="4904967"/>
            <a:ext cx="1619946" cy="461665"/>
          </a:xfrm>
          <a:prstGeom prst="rect">
            <a:avLst/>
          </a:prstGeom>
          <a:solidFill>
            <a:schemeClr val="bg1">
              <a:alpha val="75000"/>
            </a:schemeClr>
          </a:solidFill>
        </p:spPr>
        <p:txBody>
          <a:bodyPr wrap="square">
            <a:spAutoFit/>
          </a:bodyPr>
          <a:lstStyle/>
          <a:p>
            <a:r>
              <a:rPr lang="en-US" sz="2400" b="1" dirty="0">
                <a:solidFill>
                  <a:srgbClr val="FF0000"/>
                </a:solidFill>
                <a:latin typeface="Franklin Gothic Medium" panose="020B0603020102020204" pitchFamily="34" charset="0"/>
              </a:rPr>
              <a:t>Example 2</a:t>
            </a:r>
            <a:endParaRPr lang="en-US" sz="2400" dirty="0">
              <a:solidFill>
                <a:srgbClr val="FF0000"/>
              </a:solidFill>
              <a:latin typeface="Franklin Gothic Medium" panose="020B0603020102020204" pitchFamily="34" charset="0"/>
            </a:endParaRPr>
          </a:p>
        </p:txBody>
      </p:sp>
      <p:pic>
        <p:nvPicPr>
          <p:cNvPr id="3" name="Picture 14" descr="&#10;">
            <a:extLst>
              <a:ext uri="{FF2B5EF4-FFF2-40B4-BE49-F238E27FC236}">
                <a16:creationId xmlns:a16="http://schemas.microsoft.com/office/drawing/2014/main" id="{31078F26-AC6A-14A1-89FD-EA3CCEC921DB}"/>
              </a:ext>
            </a:extLst>
          </p:cNvPr>
          <p:cNvPicPr>
            <a:picLocks noChangeAspect="1"/>
          </p:cNvPicPr>
          <p:nvPr/>
        </p:nvPicPr>
        <p:blipFill>
          <a:blip r:embed="rId3"/>
          <a:srcRect l="-2409" t="30632" r="-5457" b="25330"/>
          <a:stretch>
            <a:fillRect/>
          </a:stretch>
        </p:blipFill>
        <p:spPr>
          <a:xfrm>
            <a:off x="10668000" y="0"/>
            <a:ext cx="1524000" cy="481584"/>
          </a:xfrm>
          <a:prstGeom prst="rect">
            <a:avLst/>
          </a:prstGeom>
        </p:spPr>
      </p:pic>
      <p:sp>
        <p:nvSpPr>
          <p:cNvPr id="9" name="Title 1">
            <a:extLst>
              <a:ext uri="{FF2B5EF4-FFF2-40B4-BE49-F238E27FC236}">
                <a16:creationId xmlns:a16="http://schemas.microsoft.com/office/drawing/2014/main" id="{DBCEC07D-AE6D-D3CE-11A9-B98461A784C7}"/>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HOW TO SIZE A TANKLESS: STEP 3</a:t>
            </a:r>
            <a:endParaRPr lang="en-US" sz="5000" dirty="0">
              <a:solidFill>
                <a:schemeClr val="bg1"/>
              </a:solidFill>
              <a:cs typeface="Calibri Light"/>
            </a:endParaRPr>
          </a:p>
        </p:txBody>
      </p:sp>
      <p:cxnSp>
        <p:nvCxnSpPr>
          <p:cNvPr id="14" name="Straight Arrow Connector 13">
            <a:extLst>
              <a:ext uri="{FF2B5EF4-FFF2-40B4-BE49-F238E27FC236}">
                <a16:creationId xmlns:a16="http://schemas.microsoft.com/office/drawing/2014/main" id="{E850BC5A-45FB-A430-5AFF-68C2F803E218}"/>
              </a:ext>
            </a:extLst>
          </p:cNvPr>
          <p:cNvCxnSpPr>
            <a:cxnSpLocks/>
          </p:cNvCxnSpPr>
          <p:nvPr/>
        </p:nvCxnSpPr>
        <p:spPr>
          <a:xfrm>
            <a:off x="128120" y="764249"/>
            <a:ext cx="96204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434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39DA19E-02FE-4B7F-8244-2169072D08BD}"/>
              </a:ext>
            </a:extLst>
          </p:cNvPr>
          <p:cNvSpPr txBox="1">
            <a:spLocks/>
          </p:cNvSpPr>
          <p:nvPr/>
        </p:nvSpPr>
        <p:spPr>
          <a:xfrm>
            <a:off x="0" y="1788543"/>
            <a:ext cx="12192000" cy="67652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4800" b="1" dirty="0">
                <a:solidFill>
                  <a:schemeClr val="bg1"/>
                </a:solidFill>
                <a:latin typeface="Franklin Gothic Medium" panose="020B0603020102020204" pitchFamily="34" charset="0"/>
                <a:cs typeface="Calibri"/>
              </a:rPr>
              <a:t>Final Sizing Tip:</a:t>
            </a:r>
            <a:endParaRPr lang="en-US" sz="4800" dirty="0">
              <a:solidFill>
                <a:schemeClr val="bg1"/>
              </a:solidFill>
              <a:latin typeface="Franklin Gothic Medium" panose="020B0603020102020204" pitchFamily="34" charset="0"/>
              <a:cs typeface="Calibri"/>
            </a:endParaRPr>
          </a:p>
        </p:txBody>
      </p:sp>
      <p:pic>
        <p:nvPicPr>
          <p:cNvPr id="14" name="Picture 13" descr="A yellow light bulb with rays of light&#10;&#10;Description automatically generated with medium confidence">
            <a:extLst>
              <a:ext uri="{FF2B5EF4-FFF2-40B4-BE49-F238E27FC236}">
                <a16:creationId xmlns:a16="http://schemas.microsoft.com/office/drawing/2014/main" id="{6A9C48BF-9F19-0C08-CB05-666E86621D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8560" y="1213376"/>
            <a:ext cx="1619444" cy="1619444"/>
          </a:xfrm>
          <a:prstGeom prst="rect">
            <a:avLst/>
          </a:prstGeom>
        </p:spPr>
      </p:pic>
      <p:sp>
        <p:nvSpPr>
          <p:cNvPr id="19" name="Rectangle 18">
            <a:extLst>
              <a:ext uri="{FF2B5EF4-FFF2-40B4-BE49-F238E27FC236}">
                <a16:creationId xmlns:a16="http://schemas.microsoft.com/office/drawing/2014/main" id="{D18FC177-3F07-54AF-3238-B2FF2C487A0F}"/>
              </a:ext>
            </a:extLst>
          </p:cNvPr>
          <p:cNvSpPr/>
          <p:nvPr/>
        </p:nvSpPr>
        <p:spPr>
          <a:xfrm>
            <a:off x="0" y="3200570"/>
            <a:ext cx="12192000" cy="3046988"/>
          </a:xfrm>
          <a:prstGeom prst="rect">
            <a:avLst/>
          </a:prstGeom>
        </p:spPr>
        <p:txBody>
          <a:bodyPr wrap="square">
            <a:spAutoFit/>
          </a:bodyPr>
          <a:lstStyle/>
          <a:p>
            <a:pPr algn="ct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I</a:t>
            </a: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t’s always better to slightly oversize a tankless system than to undersize it. </a:t>
            </a:r>
          </a:p>
          <a:p>
            <a:pPr algn="ctr"/>
            <a:endPar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endParaRPr>
          </a:p>
          <a:p>
            <a:pPr algn="ct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There’s virtually no downside to an oversized system for the home however and undersized system will not provide enough hot water for the home during all times of the year.</a:t>
            </a:r>
            <a:endParaRPr lang="en-US" sz="3200" dirty="0">
              <a:solidFill>
                <a:schemeClr val="bg1"/>
              </a:solidFill>
              <a:latin typeface="Franklin Gothic Medium" panose="020B0603020102020204" pitchFamily="34" charset="0"/>
            </a:endParaRPr>
          </a:p>
        </p:txBody>
      </p:sp>
      <p:pic>
        <p:nvPicPr>
          <p:cNvPr id="3" name="Picture 14" descr="&#10;">
            <a:extLst>
              <a:ext uri="{FF2B5EF4-FFF2-40B4-BE49-F238E27FC236}">
                <a16:creationId xmlns:a16="http://schemas.microsoft.com/office/drawing/2014/main" id="{CA79566B-E46B-907F-6CE2-1564CE21483A}"/>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FD859BF1-9EB5-ACC3-B4DC-B9CF3C0AD4AC}"/>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HOW TO SIZE A TANKLESS: FINAL TIP</a:t>
            </a:r>
            <a:endParaRPr lang="en-US" sz="5000" dirty="0">
              <a:solidFill>
                <a:schemeClr val="bg1"/>
              </a:solidFill>
              <a:cs typeface="Calibri Light"/>
            </a:endParaRPr>
          </a:p>
        </p:txBody>
      </p:sp>
      <p:cxnSp>
        <p:nvCxnSpPr>
          <p:cNvPr id="6" name="Straight Arrow Connector 5">
            <a:extLst>
              <a:ext uri="{FF2B5EF4-FFF2-40B4-BE49-F238E27FC236}">
                <a16:creationId xmlns:a16="http://schemas.microsoft.com/office/drawing/2014/main" id="{AFCA0F07-D1A6-3D97-8C13-FAFBB04CF865}"/>
              </a:ext>
            </a:extLst>
          </p:cNvPr>
          <p:cNvCxnSpPr>
            <a:cxnSpLocks/>
          </p:cNvCxnSpPr>
          <p:nvPr/>
        </p:nvCxnSpPr>
        <p:spPr>
          <a:xfrm>
            <a:off x="128120" y="764249"/>
            <a:ext cx="1033668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0783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F64E14-4B8D-74D3-32F2-19E782350447}"/>
              </a:ext>
            </a:extLst>
          </p:cNvPr>
          <p:cNvPicPr>
            <a:picLocks noChangeAspect="1"/>
          </p:cNvPicPr>
          <p:nvPr/>
        </p:nvPicPr>
        <p:blipFill>
          <a:blip r:embed="rId2" cstate="print">
            <a:extLst>
              <a:ext uri="{28A0092B-C50C-407E-A947-70E740481C1C}">
                <a14:useLocalDpi xmlns:a14="http://schemas.microsoft.com/office/drawing/2010/main" val="0"/>
              </a:ext>
            </a:extLst>
          </a:blip>
          <a:srcRect l="3225" r="3225"/>
          <a:stretch/>
        </p:blipFill>
        <p:spPr>
          <a:xfrm>
            <a:off x="0" y="1478507"/>
            <a:ext cx="4910228" cy="4215384"/>
          </a:xfrm>
          <a:prstGeom prst="rect">
            <a:avLst/>
          </a:prstGeom>
          <a:effectLst>
            <a:outerShdw blurRad="63500" dist="76200" dir="2700000" algn="tl" rotWithShape="0">
              <a:prstClr val="black">
                <a:alpha val="40000"/>
              </a:prstClr>
            </a:outerShdw>
          </a:effectLst>
        </p:spPr>
      </p:pic>
      <p:sp>
        <p:nvSpPr>
          <p:cNvPr id="7" name="Content Placeholder 3">
            <a:extLst>
              <a:ext uri="{FF2B5EF4-FFF2-40B4-BE49-F238E27FC236}">
                <a16:creationId xmlns:a16="http://schemas.microsoft.com/office/drawing/2014/main" id="{2D836960-314B-D8CD-DC3F-D4FA3CBBFF41}"/>
              </a:ext>
            </a:extLst>
          </p:cNvPr>
          <p:cNvSpPr txBox="1">
            <a:spLocks/>
          </p:cNvSpPr>
          <p:nvPr/>
        </p:nvSpPr>
        <p:spPr>
          <a:xfrm>
            <a:off x="4866641" y="1862673"/>
            <a:ext cx="7325359" cy="254723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For large residential applications</a:t>
            </a:r>
          </a:p>
          <a:p>
            <a:pPr algn="ctr"/>
            <a:r>
              <a:rPr lang="en-US" sz="3600" dirty="0">
                <a:solidFill>
                  <a:schemeClr val="bg1"/>
                </a:solidFill>
                <a:effectLst/>
                <a:latin typeface="Franklin Gothic Medium" panose="020B0603020102020204" pitchFamily="34" charset="0"/>
              </a:rPr>
              <a:t>2 compatible Noritz units may be</a:t>
            </a:r>
          </a:p>
          <a:p>
            <a:pPr algn="ctr"/>
            <a:r>
              <a:rPr lang="en-US" sz="3600" dirty="0">
                <a:solidFill>
                  <a:schemeClr val="bg1"/>
                </a:solidFill>
                <a:effectLst/>
                <a:latin typeface="Franklin Gothic Medium" panose="020B0603020102020204" pitchFamily="34" charset="0"/>
              </a:rPr>
              <a:t>quick connected to double the</a:t>
            </a:r>
          </a:p>
          <a:p>
            <a:pPr algn="ctr"/>
            <a:r>
              <a:rPr lang="en-US" sz="3600" dirty="0">
                <a:solidFill>
                  <a:schemeClr val="bg1"/>
                </a:solidFill>
                <a:effectLst/>
                <a:latin typeface="Franklin Gothic Medium" panose="020B0603020102020204" pitchFamily="34" charset="0"/>
              </a:rPr>
              <a:t>hot water output.</a:t>
            </a:r>
            <a:endParaRPr lang="en-US" sz="3600" dirty="0">
              <a:solidFill>
                <a:schemeClr val="bg1"/>
              </a:solidFill>
              <a:latin typeface="Franklin Gothic Medium" panose="020B0603020102020204" pitchFamily="34" charset="0"/>
              <a:cs typeface="Calibri"/>
            </a:endParaRPr>
          </a:p>
        </p:txBody>
      </p:sp>
      <p:pic>
        <p:nvPicPr>
          <p:cNvPr id="8" name="Picture 7">
            <a:extLst>
              <a:ext uri="{FF2B5EF4-FFF2-40B4-BE49-F238E27FC236}">
                <a16:creationId xmlns:a16="http://schemas.microsoft.com/office/drawing/2014/main" id="{B700DDB5-5BBA-A400-A04F-AE6F9C5FDF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86674" y="4409910"/>
            <a:ext cx="1909033" cy="2009940"/>
          </a:xfrm>
          <a:prstGeom prst="rect">
            <a:avLst/>
          </a:prstGeom>
          <a:effectLst>
            <a:outerShdw blurRad="63500" dist="63500" dir="2700000" algn="tl" rotWithShape="0">
              <a:prstClr val="black">
                <a:alpha val="40000"/>
              </a:prstClr>
            </a:outerShdw>
          </a:effectLst>
        </p:spPr>
      </p:pic>
      <p:sp>
        <p:nvSpPr>
          <p:cNvPr id="9" name="Content Placeholder 3">
            <a:extLst>
              <a:ext uri="{FF2B5EF4-FFF2-40B4-BE49-F238E27FC236}">
                <a16:creationId xmlns:a16="http://schemas.microsoft.com/office/drawing/2014/main" id="{8E56887F-B62B-D8EA-6030-5901F29F27FF}"/>
              </a:ext>
            </a:extLst>
          </p:cNvPr>
          <p:cNvSpPr txBox="1">
            <a:spLocks/>
          </p:cNvSpPr>
          <p:nvPr/>
        </p:nvSpPr>
        <p:spPr>
          <a:xfrm>
            <a:off x="8392898" y="5086203"/>
            <a:ext cx="2582499" cy="56704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Part #: QC-2</a:t>
            </a:r>
            <a:endParaRPr lang="en-US" sz="3600" dirty="0">
              <a:solidFill>
                <a:schemeClr val="bg1"/>
              </a:solidFill>
              <a:latin typeface="Franklin Gothic Medium" panose="020B0603020102020204" pitchFamily="34" charset="0"/>
              <a:cs typeface="Calibri"/>
            </a:endParaRPr>
          </a:p>
        </p:txBody>
      </p:sp>
      <p:pic>
        <p:nvPicPr>
          <p:cNvPr id="3" name="Picture 14" descr="&#10;">
            <a:extLst>
              <a:ext uri="{FF2B5EF4-FFF2-40B4-BE49-F238E27FC236}">
                <a16:creationId xmlns:a16="http://schemas.microsoft.com/office/drawing/2014/main" id="{4E38739D-4B3E-70E1-C48B-64B88ABAFD38}"/>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6" name="Title 1">
            <a:extLst>
              <a:ext uri="{FF2B5EF4-FFF2-40B4-BE49-F238E27FC236}">
                <a16:creationId xmlns:a16="http://schemas.microsoft.com/office/drawing/2014/main" id="{650F8D28-53EE-97F4-814E-F655009BB09A}"/>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QUICK CONNECT SYSTEMS</a:t>
            </a:r>
            <a:endParaRPr lang="en-US" sz="5000" dirty="0">
              <a:solidFill>
                <a:schemeClr val="bg1"/>
              </a:solidFill>
              <a:cs typeface="Calibri Light"/>
            </a:endParaRPr>
          </a:p>
        </p:txBody>
      </p:sp>
      <p:cxnSp>
        <p:nvCxnSpPr>
          <p:cNvPr id="10" name="Straight Arrow Connector 9">
            <a:extLst>
              <a:ext uri="{FF2B5EF4-FFF2-40B4-BE49-F238E27FC236}">
                <a16:creationId xmlns:a16="http://schemas.microsoft.com/office/drawing/2014/main" id="{34D0C7E6-2DE7-D8DF-E989-DAB9D94A9B8C}"/>
              </a:ext>
            </a:extLst>
          </p:cNvPr>
          <p:cNvCxnSpPr>
            <a:cxnSpLocks/>
          </p:cNvCxnSpPr>
          <p:nvPr/>
        </p:nvCxnSpPr>
        <p:spPr>
          <a:xfrm>
            <a:off x="128120" y="764249"/>
            <a:ext cx="7599298"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5978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EC44612-F26F-4DD5-8A23-78403A08F2BB}"/>
              </a:ext>
            </a:extLst>
          </p:cNvPr>
          <p:cNvSpPr>
            <a:spLocks noGrp="1"/>
          </p:cNvSpPr>
          <p:nvPr>
            <p:ph type="body" sz="half" idx="2"/>
          </p:nvPr>
        </p:nvSpPr>
        <p:spPr>
          <a:xfrm>
            <a:off x="7220811" y="319269"/>
            <a:ext cx="4440381" cy="6319656"/>
          </a:xfrm>
        </p:spPr>
        <p:txBody>
          <a:bodyPr vert="horz" lIns="91440" tIns="45720" rIns="91440" bIns="45720" rtlCol="0" anchor="t">
            <a:noAutofit/>
          </a:bodyPr>
          <a:lstStyle/>
          <a:p>
            <a:r>
              <a:rPr lang="en-US" sz="1700" b="1" dirty="0">
                <a:solidFill>
                  <a:schemeClr val="bg1"/>
                </a:solidFill>
                <a:latin typeface="Franklin Gothic Medium" panose="020B0603020102020204" pitchFamily="34" charset="0"/>
                <a:cs typeface="Calibri"/>
              </a:rPr>
              <a:t>Residential Product Line:</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Standard Efficiency</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High Efficiency</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Pre-mix Units</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EZTR Packages</a:t>
            </a:r>
          </a:p>
          <a:p>
            <a:r>
              <a:rPr lang="en-US" sz="1700" b="1" dirty="0">
                <a:solidFill>
                  <a:schemeClr val="bg1"/>
                </a:solidFill>
                <a:latin typeface="Franklin Gothic Medium" panose="020B0603020102020204" pitchFamily="34" charset="0"/>
                <a:cs typeface="Calibri"/>
              </a:rPr>
              <a:t>Installation:</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Unit Sizing</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Gas Line</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Choosing Location</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Venting</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Condensate Line</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Circuit Board Dipswitches</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Install Checklist</a:t>
            </a:r>
          </a:p>
          <a:p>
            <a:r>
              <a:rPr lang="en-US" sz="1700" b="1" dirty="0">
                <a:solidFill>
                  <a:schemeClr val="bg1"/>
                </a:solidFill>
                <a:latin typeface="Franklin Gothic Medium" panose="020B0603020102020204" pitchFamily="34" charset="0"/>
                <a:cs typeface="Calibri"/>
              </a:rPr>
              <a:t>Maintenance:</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Water Quality</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Water Treatment</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Cleaning Unit</a:t>
            </a:r>
          </a:p>
        </p:txBody>
      </p:sp>
      <p:pic>
        <p:nvPicPr>
          <p:cNvPr id="5" name="Picture 14" descr="A close up of a logo&#10;&#10;Description generated with very high confidence">
            <a:extLst>
              <a:ext uri="{FF2B5EF4-FFF2-40B4-BE49-F238E27FC236}">
                <a16:creationId xmlns:a16="http://schemas.microsoft.com/office/drawing/2014/main" id="{DE0FA992-FADC-4CF1-A6FA-455BF3C14EB2}"/>
              </a:ext>
            </a:extLst>
          </p:cNvPr>
          <p:cNvPicPr>
            <a:picLocks noChangeAspect="1"/>
          </p:cNvPicPr>
          <p:nvPr/>
        </p:nvPicPr>
        <p:blipFill>
          <a:blip r:embed="rId2"/>
          <a:srcRect l="-2409" t="34604" b="25330"/>
          <a:stretch>
            <a:fillRect/>
          </a:stretch>
        </p:blipFill>
        <p:spPr>
          <a:xfrm>
            <a:off x="0" y="6419850"/>
            <a:ext cx="1446908" cy="438150"/>
          </a:xfrm>
          <a:prstGeom prst="rect">
            <a:avLst/>
          </a:prstGeom>
        </p:spPr>
      </p:pic>
      <p:pic>
        <p:nvPicPr>
          <p:cNvPr id="10" name="Picture Placeholder 9">
            <a:extLst>
              <a:ext uri="{FF2B5EF4-FFF2-40B4-BE49-F238E27FC236}">
                <a16:creationId xmlns:a16="http://schemas.microsoft.com/office/drawing/2014/main" id="{5A2D13A6-A936-478F-890A-9F043BF7C4BC}"/>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10504" b="10504"/>
          <a:stretch/>
        </p:blipFill>
        <p:spPr>
          <a:xfrm>
            <a:off x="128120" y="1031240"/>
            <a:ext cx="6545261" cy="5168197"/>
          </a:xfrm>
          <a:effectLst>
            <a:softEdge rad="19050"/>
          </a:effectLst>
        </p:spPr>
      </p:pic>
      <p:sp>
        <p:nvSpPr>
          <p:cNvPr id="2" name="Title 1">
            <a:extLst>
              <a:ext uri="{FF2B5EF4-FFF2-40B4-BE49-F238E27FC236}">
                <a16:creationId xmlns:a16="http://schemas.microsoft.com/office/drawing/2014/main" id="{078D6630-AA7D-0E51-961F-4DE179003867}"/>
              </a:ext>
            </a:extLst>
          </p:cNvPr>
          <p:cNvSpPr>
            <a:spLocks noGrp="1"/>
          </p:cNvSpPr>
          <p:nvPr>
            <p:ph type="title"/>
          </p:nvPr>
        </p:nvSpPr>
        <p:spPr>
          <a:xfrm>
            <a:off x="0" y="0"/>
            <a:ext cx="9023011" cy="819893"/>
          </a:xfrm>
        </p:spPr>
        <p:txBody>
          <a:bodyPr>
            <a:noAutofit/>
          </a:bodyPr>
          <a:lstStyle/>
          <a:p>
            <a:r>
              <a:rPr lang="en-US" sz="5000" dirty="0">
                <a:solidFill>
                  <a:schemeClr val="bg1"/>
                </a:solidFill>
                <a:latin typeface="Franklin Gothic Demi"/>
                <a:cs typeface="Calibri Light"/>
              </a:rPr>
              <a:t>TRAINING SECTIONS</a:t>
            </a:r>
            <a:endParaRPr lang="en-US" sz="5000" dirty="0">
              <a:solidFill>
                <a:schemeClr val="bg1"/>
              </a:solidFill>
              <a:cs typeface="Calibri Light"/>
            </a:endParaRPr>
          </a:p>
        </p:txBody>
      </p:sp>
      <p:cxnSp>
        <p:nvCxnSpPr>
          <p:cNvPr id="6" name="Straight Arrow Connector 5">
            <a:extLst>
              <a:ext uri="{FF2B5EF4-FFF2-40B4-BE49-F238E27FC236}">
                <a16:creationId xmlns:a16="http://schemas.microsoft.com/office/drawing/2014/main" id="{BE08A08D-0C1F-E06C-8E9F-4308B72CCC56}"/>
              </a:ext>
            </a:extLst>
          </p:cNvPr>
          <p:cNvCxnSpPr>
            <a:cxnSpLocks/>
          </p:cNvCxnSpPr>
          <p:nvPr/>
        </p:nvCxnSpPr>
        <p:spPr>
          <a:xfrm>
            <a:off x="128120" y="764249"/>
            <a:ext cx="58104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1638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FF22329-7FEF-DF19-AA94-473F7280FC00}"/>
              </a:ext>
            </a:extLst>
          </p:cNvPr>
          <p:cNvPicPr>
            <a:picLocks noChangeAspect="1"/>
          </p:cNvPicPr>
          <p:nvPr/>
        </p:nvPicPr>
        <p:blipFill>
          <a:blip r:embed="rId2" cstate="print">
            <a:extLst>
              <a:ext uri="{28A0092B-C50C-407E-A947-70E740481C1C}">
                <a14:useLocalDpi xmlns:a14="http://schemas.microsoft.com/office/drawing/2010/main" val="0"/>
              </a:ext>
            </a:extLst>
          </a:blip>
          <a:srcRect l="3225" r="3225"/>
          <a:stretch/>
        </p:blipFill>
        <p:spPr>
          <a:xfrm>
            <a:off x="0" y="1478507"/>
            <a:ext cx="4910228" cy="4215384"/>
          </a:xfrm>
          <a:prstGeom prst="rect">
            <a:avLst/>
          </a:prstGeom>
          <a:effectLst>
            <a:outerShdw blurRad="63500" dist="76200" dir="2700000" algn="tl" rotWithShape="0">
              <a:prstClr val="black">
                <a:alpha val="40000"/>
              </a:prstClr>
            </a:outerShdw>
          </a:effectLst>
        </p:spPr>
      </p:pic>
      <p:sp>
        <p:nvSpPr>
          <p:cNvPr id="7" name="Content Placeholder 3">
            <a:extLst>
              <a:ext uri="{FF2B5EF4-FFF2-40B4-BE49-F238E27FC236}">
                <a16:creationId xmlns:a16="http://schemas.microsoft.com/office/drawing/2014/main" id="{2D836960-314B-D8CD-DC3F-D4FA3CBBFF41}"/>
              </a:ext>
            </a:extLst>
          </p:cNvPr>
          <p:cNvSpPr txBox="1">
            <a:spLocks/>
          </p:cNvSpPr>
          <p:nvPr/>
        </p:nvSpPr>
        <p:spPr>
          <a:xfrm>
            <a:off x="4641700" y="1974266"/>
            <a:ext cx="7550300" cy="254723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The system will automatically</a:t>
            </a:r>
            <a:endParaRPr lang="en-US" sz="6600" dirty="0">
              <a:solidFill>
                <a:schemeClr val="bg1"/>
              </a:solidFill>
              <a:effectLst/>
              <a:latin typeface="Franklin Gothic Medium" panose="020B0603020102020204" pitchFamily="34" charset="0"/>
            </a:endParaRPr>
          </a:p>
          <a:p>
            <a:pPr algn="ctr"/>
            <a:r>
              <a:rPr lang="en-US" sz="3600" dirty="0">
                <a:solidFill>
                  <a:schemeClr val="bg1"/>
                </a:solidFill>
                <a:effectLst/>
                <a:latin typeface="Franklin Gothic Medium" panose="020B0603020102020204" pitchFamily="34" charset="0"/>
              </a:rPr>
              <a:t>rotate primary and secondary</a:t>
            </a:r>
            <a:endParaRPr lang="en-US" sz="6600" dirty="0">
              <a:solidFill>
                <a:schemeClr val="bg1"/>
              </a:solidFill>
              <a:effectLst/>
              <a:latin typeface="Franklin Gothic Medium" panose="020B0603020102020204" pitchFamily="34" charset="0"/>
            </a:endParaRPr>
          </a:p>
          <a:p>
            <a:pPr algn="ctr"/>
            <a:r>
              <a:rPr lang="en-US" sz="3600" dirty="0">
                <a:solidFill>
                  <a:schemeClr val="bg1"/>
                </a:solidFill>
                <a:effectLst/>
                <a:latin typeface="Franklin Gothic Medium" panose="020B0603020102020204" pitchFamily="34" charset="0"/>
              </a:rPr>
              <a:t>roles to ensure even use of</a:t>
            </a:r>
            <a:endParaRPr lang="en-US" sz="6600" dirty="0">
              <a:solidFill>
                <a:schemeClr val="bg1"/>
              </a:solidFill>
              <a:effectLst/>
              <a:latin typeface="Franklin Gothic Medium" panose="020B0603020102020204" pitchFamily="34" charset="0"/>
            </a:endParaRPr>
          </a:p>
          <a:p>
            <a:pPr algn="ctr"/>
            <a:r>
              <a:rPr lang="en-US" sz="3600" dirty="0">
                <a:solidFill>
                  <a:schemeClr val="bg1"/>
                </a:solidFill>
                <a:effectLst/>
                <a:latin typeface="Franklin Gothic Medium" panose="020B0603020102020204" pitchFamily="34" charset="0"/>
              </a:rPr>
              <a:t>both units.</a:t>
            </a:r>
            <a:endParaRPr lang="en-US" sz="6000" dirty="0">
              <a:solidFill>
                <a:schemeClr val="bg1"/>
              </a:solidFill>
              <a:latin typeface="Franklin Gothic Medium" panose="020B0603020102020204" pitchFamily="34" charset="0"/>
              <a:cs typeface="Calibri"/>
            </a:endParaRPr>
          </a:p>
        </p:txBody>
      </p:sp>
      <p:sp>
        <p:nvSpPr>
          <p:cNvPr id="3" name="Content Placeholder 3">
            <a:extLst>
              <a:ext uri="{FF2B5EF4-FFF2-40B4-BE49-F238E27FC236}">
                <a16:creationId xmlns:a16="http://schemas.microsoft.com/office/drawing/2014/main" id="{CB886B77-3E1E-5CEC-D211-72A6982B813B}"/>
              </a:ext>
            </a:extLst>
          </p:cNvPr>
          <p:cNvSpPr txBox="1">
            <a:spLocks/>
          </p:cNvSpPr>
          <p:nvPr/>
        </p:nvSpPr>
        <p:spPr>
          <a:xfrm>
            <a:off x="592896" y="3147939"/>
            <a:ext cx="1901384" cy="370831"/>
          </a:xfrm>
          <a:prstGeom prst="rect">
            <a:avLst/>
          </a:prstGeom>
          <a:effectLst>
            <a:outerShdw blurRad="50800" dist="381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000" dirty="0">
                <a:effectLst/>
                <a:latin typeface="Franklin Gothic Medium" panose="020B0603020102020204" pitchFamily="34" charset="0"/>
              </a:rPr>
              <a:t>Primary</a:t>
            </a:r>
            <a:endParaRPr lang="en-US" sz="3000" dirty="0">
              <a:latin typeface="Franklin Gothic Medium" panose="020B0603020102020204" pitchFamily="34" charset="0"/>
              <a:cs typeface="Calibri"/>
            </a:endParaRPr>
          </a:p>
        </p:txBody>
      </p:sp>
      <p:sp>
        <p:nvSpPr>
          <p:cNvPr id="6" name="Content Placeholder 3">
            <a:extLst>
              <a:ext uri="{FF2B5EF4-FFF2-40B4-BE49-F238E27FC236}">
                <a16:creationId xmlns:a16="http://schemas.microsoft.com/office/drawing/2014/main" id="{DE913182-4C0F-5499-BAB4-F8B0600410BE}"/>
              </a:ext>
            </a:extLst>
          </p:cNvPr>
          <p:cNvSpPr txBox="1">
            <a:spLocks/>
          </p:cNvSpPr>
          <p:nvPr/>
        </p:nvSpPr>
        <p:spPr>
          <a:xfrm>
            <a:off x="2968969" y="3147940"/>
            <a:ext cx="1975522" cy="370831"/>
          </a:xfrm>
          <a:prstGeom prst="rect">
            <a:avLst/>
          </a:prstGeom>
          <a:effectLst>
            <a:outerShdw blurRad="50800" dist="381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000" dirty="0">
                <a:latin typeface="Franklin Gothic Medium" panose="020B0603020102020204" pitchFamily="34" charset="0"/>
              </a:rPr>
              <a:t>Seconda</a:t>
            </a:r>
            <a:r>
              <a:rPr lang="en-US" sz="3000" dirty="0">
                <a:effectLst/>
                <a:latin typeface="Franklin Gothic Medium" panose="020B0603020102020204" pitchFamily="34" charset="0"/>
              </a:rPr>
              <a:t>ry</a:t>
            </a:r>
            <a:endParaRPr lang="en-US" sz="3000" dirty="0">
              <a:latin typeface="Franklin Gothic Medium" panose="020B0603020102020204" pitchFamily="34" charset="0"/>
              <a:cs typeface="Calibri"/>
            </a:endParaRPr>
          </a:p>
        </p:txBody>
      </p:sp>
      <p:sp>
        <p:nvSpPr>
          <p:cNvPr id="10" name="Arrow: Curved Down 9">
            <a:extLst>
              <a:ext uri="{FF2B5EF4-FFF2-40B4-BE49-F238E27FC236}">
                <a16:creationId xmlns:a16="http://schemas.microsoft.com/office/drawing/2014/main" id="{46D99713-E1D0-92F0-AE02-F00610EB6627}"/>
              </a:ext>
            </a:extLst>
          </p:cNvPr>
          <p:cNvSpPr/>
          <p:nvPr/>
        </p:nvSpPr>
        <p:spPr>
          <a:xfrm>
            <a:off x="1430873" y="2494991"/>
            <a:ext cx="2684078" cy="484683"/>
          </a:xfrm>
          <a:prstGeom prst="curvedDownArrow">
            <a:avLst/>
          </a:prstGeom>
          <a:solidFill>
            <a:srgbClr val="FF00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Curved Down 10">
            <a:extLst>
              <a:ext uri="{FF2B5EF4-FFF2-40B4-BE49-F238E27FC236}">
                <a16:creationId xmlns:a16="http://schemas.microsoft.com/office/drawing/2014/main" id="{88603B23-3F42-C961-D42B-6B593ECEC078}"/>
              </a:ext>
            </a:extLst>
          </p:cNvPr>
          <p:cNvSpPr/>
          <p:nvPr/>
        </p:nvSpPr>
        <p:spPr>
          <a:xfrm rot="10800000">
            <a:off x="1405321" y="3798833"/>
            <a:ext cx="2684078" cy="484683"/>
          </a:xfrm>
          <a:prstGeom prst="curvedDownArrow">
            <a:avLst/>
          </a:prstGeom>
          <a:solidFill>
            <a:srgbClr val="FF00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Picture 14" descr="&#10;">
            <a:extLst>
              <a:ext uri="{FF2B5EF4-FFF2-40B4-BE49-F238E27FC236}">
                <a16:creationId xmlns:a16="http://schemas.microsoft.com/office/drawing/2014/main" id="{338211BC-4661-706B-5EAF-4B468CD96BCA}"/>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13" name="Title 1">
            <a:extLst>
              <a:ext uri="{FF2B5EF4-FFF2-40B4-BE49-F238E27FC236}">
                <a16:creationId xmlns:a16="http://schemas.microsoft.com/office/drawing/2014/main" id="{047F948A-FD54-13AD-6A57-B18DA7DD324D}"/>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QUICK CONNECT SYSTEMS</a:t>
            </a:r>
            <a:endParaRPr lang="en-US" sz="5000" dirty="0">
              <a:solidFill>
                <a:schemeClr val="bg1"/>
              </a:solidFill>
              <a:cs typeface="Calibri Light"/>
            </a:endParaRPr>
          </a:p>
        </p:txBody>
      </p:sp>
      <p:cxnSp>
        <p:nvCxnSpPr>
          <p:cNvPr id="14" name="Straight Arrow Connector 13">
            <a:extLst>
              <a:ext uri="{FF2B5EF4-FFF2-40B4-BE49-F238E27FC236}">
                <a16:creationId xmlns:a16="http://schemas.microsoft.com/office/drawing/2014/main" id="{58B4387B-03DD-A122-C052-AC48BCD5E903}"/>
              </a:ext>
            </a:extLst>
          </p:cNvPr>
          <p:cNvCxnSpPr>
            <a:cxnSpLocks/>
          </p:cNvCxnSpPr>
          <p:nvPr/>
        </p:nvCxnSpPr>
        <p:spPr>
          <a:xfrm>
            <a:off x="128120" y="764249"/>
            <a:ext cx="7599298"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52319166-C19C-8B1B-827E-7A08C34A3561}"/>
              </a:ext>
            </a:extLst>
          </p:cNvPr>
          <p:cNvSpPr txBox="1">
            <a:spLocks/>
          </p:cNvSpPr>
          <p:nvPr/>
        </p:nvSpPr>
        <p:spPr>
          <a:xfrm>
            <a:off x="8392898" y="5086203"/>
            <a:ext cx="2582499" cy="56704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Part #: QC-2</a:t>
            </a:r>
            <a:endParaRPr lang="en-US" sz="3600" dirty="0">
              <a:solidFill>
                <a:schemeClr val="bg1"/>
              </a:solidFill>
              <a:latin typeface="Franklin Gothic Medium" panose="020B0603020102020204" pitchFamily="34" charset="0"/>
              <a:cs typeface="Calibri"/>
            </a:endParaRPr>
          </a:p>
        </p:txBody>
      </p:sp>
      <p:pic>
        <p:nvPicPr>
          <p:cNvPr id="2" name="Picture 1">
            <a:extLst>
              <a:ext uri="{FF2B5EF4-FFF2-40B4-BE49-F238E27FC236}">
                <a16:creationId xmlns:a16="http://schemas.microsoft.com/office/drawing/2014/main" id="{4CA84906-0E24-4561-FCD1-A066C19839D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86674" y="4409910"/>
            <a:ext cx="1909033" cy="2009940"/>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72714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EA02FCB-A4B0-4FCE-9070-8BCFFDE362D9}"/>
              </a:ext>
            </a:extLst>
          </p:cNvPr>
          <p:cNvPicPr>
            <a:picLocks noChangeAspect="1"/>
          </p:cNvPicPr>
          <p:nvPr/>
        </p:nvPicPr>
        <p:blipFill>
          <a:blip r:embed="rId2" cstate="print">
            <a:extLst>
              <a:ext uri="{28A0092B-C50C-407E-A947-70E740481C1C}">
                <a14:useLocalDpi xmlns:a14="http://schemas.microsoft.com/office/drawing/2010/main" val="0"/>
              </a:ext>
            </a:extLst>
          </a:blip>
          <a:srcRect l="3225" r="3225"/>
          <a:stretch/>
        </p:blipFill>
        <p:spPr>
          <a:xfrm>
            <a:off x="0" y="1478507"/>
            <a:ext cx="4910228" cy="4215384"/>
          </a:xfrm>
          <a:prstGeom prst="rect">
            <a:avLst/>
          </a:prstGeom>
          <a:effectLst>
            <a:outerShdw blurRad="63500" dist="76200" dir="2700000" algn="tl" rotWithShape="0">
              <a:prstClr val="black">
                <a:alpha val="40000"/>
              </a:prstClr>
            </a:outerShdw>
          </a:effectLst>
        </p:spPr>
      </p:pic>
      <p:sp>
        <p:nvSpPr>
          <p:cNvPr id="7" name="Content Placeholder 3">
            <a:extLst>
              <a:ext uri="{FF2B5EF4-FFF2-40B4-BE49-F238E27FC236}">
                <a16:creationId xmlns:a16="http://schemas.microsoft.com/office/drawing/2014/main" id="{2D836960-314B-D8CD-DC3F-D4FA3CBBFF41}"/>
              </a:ext>
            </a:extLst>
          </p:cNvPr>
          <p:cNvSpPr txBox="1">
            <a:spLocks/>
          </p:cNvSpPr>
          <p:nvPr/>
        </p:nvSpPr>
        <p:spPr>
          <a:xfrm>
            <a:off x="5203324" y="2448090"/>
            <a:ext cx="6856595" cy="168120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When there's a small demand, only the primary heater will fire up to meet the demand.</a:t>
            </a:r>
            <a:endParaRPr lang="en-US" sz="8800" dirty="0">
              <a:solidFill>
                <a:schemeClr val="bg1"/>
              </a:solidFill>
              <a:latin typeface="Franklin Gothic Medium" panose="020B0603020102020204" pitchFamily="34" charset="0"/>
              <a:cs typeface="Calibri"/>
            </a:endParaRPr>
          </a:p>
        </p:txBody>
      </p:sp>
      <p:sp>
        <p:nvSpPr>
          <p:cNvPr id="3" name="Content Placeholder 3">
            <a:extLst>
              <a:ext uri="{FF2B5EF4-FFF2-40B4-BE49-F238E27FC236}">
                <a16:creationId xmlns:a16="http://schemas.microsoft.com/office/drawing/2014/main" id="{CB886B77-3E1E-5CEC-D211-72A6982B813B}"/>
              </a:ext>
            </a:extLst>
          </p:cNvPr>
          <p:cNvSpPr txBox="1">
            <a:spLocks/>
          </p:cNvSpPr>
          <p:nvPr/>
        </p:nvSpPr>
        <p:spPr>
          <a:xfrm>
            <a:off x="624840" y="3698950"/>
            <a:ext cx="1859280" cy="370831"/>
          </a:xfrm>
          <a:prstGeom prst="rect">
            <a:avLst/>
          </a:prstGeom>
          <a:effectLst>
            <a:outerShdw blurRad="50800" dist="381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000" dirty="0">
                <a:effectLst/>
                <a:latin typeface="Franklin Gothic Medium" panose="020B0603020102020204" pitchFamily="34" charset="0"/>
              </a:rPr>
              <a:t>Primary</a:t>
            </a:r>
            <a:endParaRPr lang="en-US" sz="3000" dirty="0">
              <a:latin typeface="Franklin Gothic Medium" panose="020B0603020102020204" pitchFamily="34" charset="0"/>
              <a:cs typeface="Calibri"/>
            </a:endParaRPr>
          </a:p>
        </p:txBody>
      </p:sp>
      <p:sp>
        <p:nvSpPr>
          <p:cNvPr id="6" name="Content Placeholder 3">
            <a:extLst>
              <a:ext uri="{FF2B5EF4-FFF2-40B4-BE49-F238E27FC236}">
                <a16:creationId xmlns:a16="http://schemas.microsoft.com/office/drawing/2014/main" id="{DE913182-4C0F-5499-BAB4-F8B0600410BE}"/>
              </a:ext>
            </a:extLst>
          </p:cNvPr>
          <p:cNvSpPr txBox="1">
            <a:spLocks/>
          </p:cNvSpPr>
          <p:nvPr/>
        </p:nvSpPr>
        <p:spPr>
          <a:xfrm>
            <a:off x="3000250" y="3699660"/>
            <a:ext cx="1909092" cy="370831"/>
          </a:xfrm>
          <a:prstGeom prst="rect">
            <a:avLst/>
          </a:prstGeom>
          <a:effectLst>
            <a:outerShdw blurRad="50800" dist="381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000" dirty="0">
                <a:latin typeface="Franklin Gothic Medium" panose="020B0603020102020204" pitchFamily="34" charset="0"/>
              </a:rPr>
              <a:t>Seconda</a:t>
            </a:r>
            <a:r>
              <a:rPr lang="en-US" sz="3000" dirty="0">
                <a:effectLst/>
                <a:latin typeface="Franklin Gothic Medium" panose="020B0603020102020204" pitchFamily="34" charset="0"/>
              </a:rPr>
              <a:t>ry</a:t>
            </a:r>
            <a:endParaRPr lang="en-US" sz="3000" dirty="0">
              <a:latin typeface="Franklin Gothic Medium" panose="020B0603020102020204" pitchFamily="34" charset="0"/>
              <a:cs typeface="Calibri"/>
            </a:endParaRPr>
          </a:p>
        </p:txBody>
      </p:sp>
      <p:pic>
        <p:nvPicPr>
          <p:cNvPr id="13" name="Picture 12" descr="A yellow and red fire&#10;&#10;Description automatically generated with low confidence">
            <a:extLst>
              <a:ext uri="{FF2B5EF4-FFF2-40B4-BE49-F238E27FC236}">
                <a16:creationId xmlns:a16="http://schemas.microsoft.com/office/drawing/2014/main" id="{D06B500F-3BA8-762C-D77A-48981ABC0C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903" y="2538389"/>
            <a:ext cx="1007154" cy="1160561"/>
          </a:xfrm>
          <a:prstGeom prst="rect">
            <a:avLst/>
          </a:prstGeom>
          <a:effectLst>
            <a:outerShdw blurRad="50800" dist="38100" dir="2700000" algn="tl" rotWithShape="0">
              <a:prstClr val="black">
                <a:alpha val="40000"/>
              </a:prstClr>
            </a:outerShdw>
          </a:effectLst>
        </p:spPr>
      </p:pic>
      <p:pic>
        <p:nvPicPr>
          <p:cNvPr id="10" name="Picture 14" descr="&#10;">
            <a:extLst>
              <a:ext uri="{FF2B5EF4-FFF2-40B4-BE49-F238E27FC236}">
                <a16:creationId xmlns:a16="http://schemas.microsoft.com/office/drawing/2014/main" id="{93D56D71-582D-3925-711B-F0E7BB741D73}"/>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11" name="Title 1">
            <a:extLst>
              <a:ext uri="{FF2B5EF4-FFF2-40B4-BE49-F238E27FC236}">
                <a16:creationId xmlns:a16="http://schemas.microsoft.com/office/drawing/2014/main" id="{905E3E86-D7EB-36EB-F483-865249BC22E3}"/>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QUICK CONNECT SYSTEMS</a:t>
            </a:r>
            <a:endParaRPr lang="en-US" sz="5000" dirty="0">
              <a:solidFill>
                <a:schemeClr val="bg1"/>
              </a:solidFill>
              <a:cs typeface="Calibri Light"/>
            </a:endParaRPr>
          </a:p>
        </p:txBody>
      </p:sp>
      <p:cxnSp>
        <p:nvCxnSpPr>
          <p:cNvPr id="12" name="Straight Arrow Connector 11">
            <a:extLst>
              <a:ext uri="{FF2B5EF4-FFF2-40B4-BE49-F238E27FC236}">
                <a16:creationId xmlns:a16="http://schemas.microsoft.com/office/drawing/2014/main" id="{FDBE53B9-13D6-1DE8-2DCD-101BC68D16A8}"/>
              </a:ext>
            </a:extLst>
          </p:cNvPr>
          <p:cNvCxnSpPr>
            <a:cxnSpLocks/>
          </p:cNvCxnSpPr>
          <p:nvPr/>
        </p:nvCxnSpPr>
        <p:spPr>
          <a:xfrm>
            <a:off x="128120" y="764249"/>
            <a:ext cx="7599298"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14" name="Content Placeholder 3">
            <a:extLst>
              <a:ext uri="{FF2B5EF4-FFF2-40B4-BE49-F238E27FC236}">
                <a16:creationId xmlns:a16="http://schemas.microsoft.com/office/drawing/2014/main" id="{32BCF5F0-A6FF-B174-8560-E21C22161716}"/>
              </a:ext>
            </a:extLst>
          </p:cNvPr>
          <p:cNvSpPr txBox="1">
            <a:spLocks/>
          </p:cNvSpPr>
          <p:nvPr/>
        </p:nvSpPr>
        <p:spPr>
          <a:xfrm>
            <a:off x="8392898" y="5086203"/>
            <a:ext cx="2582499" cy="56704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Part #: QC-2</a:t>
            </a:r>
            <a:endParaRPr lang="en-US" sz="3600" dirty="0">
              <a:solidFill>
                <a:schemeClr val="bg1"/>
              </a:solidFill>
              <a:latin typeface="Franklin Gothic Medium" panose="020B0603020102020204" pitchFamily="34" charset="0"/>
              <a:cs typeface="Calibri"/>
            </a:endParaRPr>
          </a:p>
        </p:txBody>
      </p:sp>
      <p:pic>
        <p:nvPicPr>
          <p:cNvPr id="2" name="Picture 1">
            <a:extLst>
              <a:ext uri="{FF2B5EF4-FFF2-40B4-BE49-F238E27FC236}">
                <a16:creationId xmlns:a16="http://schemas.microsoft.com/office/drawing/2014/main" id="{3A55203A-54A7-BDF2-DD6E-5F7066E05BF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186674" y="4409910"/>
            <a:ext cx="1909033" cy="2009940"/>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214658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18465B6-817C-E60E-118F-559BDEEC8CA8}"/>
              </a:ext>
            </a:extLst>
          </p:cNvPr>
          <p:cNvPicPr>
            <a:picLocks noChangeAspect="1"/>
          </p:cNvPicPr>
          <p:nvPr/>
        </p:nvPicPr>
        <p:blipFill>
          <a:blip r:embed="rId2" cstate="print">
            <a:extLst>
              <a:ext uri="{28A0092B-C50C-407E-A947-70E740481C1C}">
                <a14:useLocalDpi xmlns:a14="http://schemas.microsoft.com/office/drawing/2010/main" val="0"/>
              </a:ext>
            </a:extLst>
          </a:blip>
          <a:srcRect l="3225" r="3225"/>
          <a:stretch/>
        </p:blipFill>
        <p:spPr>
          <a:xfrm>
            <a:off x="0" y="1478507"/>
            <a:ext cx="4910228" cy="4215384"/>
          </a:xfrm>
          <a:prstGeom prst="rect">
            <a:avLst/>
          </a:prstGeom>
          <a:effectLst>
            <a:outerShdw blurRad="63500" dist="76200" dir="2700000" algn="tl" rotWithShape="0">
              <a:prstClr val="black">
                <a:alpha val="40000"/>
              </a:prstClr>
            </a:outerShdw>
          </a:effectLst>
        </p:spPr>
      </p:pic>
      <p:sp>
        <p:nvSpPr>
          <p:cNvPr id="7" name="Content Placeholder 3">
            <a:extLst>
              <a:ext uri="{FF2B5EF4-FFF2-40B4-BE49-F238E27FC236}">
                <a16:creationId xmlns:a16="http://schemas.microsoft.com/office/drawing/2014/main" id="{2D836960-314B-D8CD-DC3F-D4FA3CBBFF41}"/>
              </a:ext>
            </a:extLst>
          </p:cNvPr>
          <p:cNvSpPr txBox="1">
            <a:spLocks/>
          </p:cNvSpPr>
          <p:nvPr/>
        </p:nvSpPr>
        <p:spPr>
          <a:xfrm>
            <a:off x="5186681" y="1949902"/>
            <a:ext cx="7005319" cy="258485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If the demand increases the primary unit will activate the secondary unit to help meet the demand.</a:t>
            </a:r>
            <a:endParaRPr lang="en-US" sz="16600" dirty="0">
              <a:solidFill>
                <a:schemeClr val="bg1"/>
              </a:solidFill>
              <a:latin typeface="Franklin Gothic Medium" panose="020B0603020102020204" pitchFamily="34" charset="0"/>
              <a:cs typeface="Calibri"/>
            </a:endParaRPr>
          </a:p>
        </p:txBody>
      </p:sp>
      <p:pic>
        <p:nvPicPr>
          <p:cNvPr id="11" name="Picture 14" descr="&#10;">
            <a:extLst>
              <a:ext uri="{FF2B5EF4-FFF2-40B4-BE49-F238E27FC236}">
                <a16:creationId xmlns:a16="http://schemas.microsoft.com/office/drawing/2014/main" id="{5F1C6CFB-81A4-75FB-4647-B3E30BA17C68}"/>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12" name="Title 1">
            <a:extLst>
              <a:ext uri="{FF2B5EF4-FFF2-40B4-BE49-F238E27FC236}">
                <a16:creationId xmlns:a16="http://schemas.microsoft.com/office/drawing/2014/main" id="{9C732AC9-CCDF-CF60-A394-E375C2D02B16}"/>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QUICK CONNECT SYSTEMS</a:t>
            </a:r>
            <a:endParaRPr lang="en-US" sz="5000" dirty="0">
              <a:solidFill>
                <a:schemeClr val="bg1"/>
              </a:solidFill>
              <a:cs typeface="Calibri Light"/>
            </a:endParaRPr>
          </a:p>
        </p:txBody>
      </p:sp>
      <p:cxnSp>
        <p:nvCxnSpPr>
          <p:cNvPr id="14" name="Straight Arrow Connector 13">
            <a:extLst>
              <a:ext uri="{FF2B5EF4-FFF2-40B4-BE49-F238E27FC236}">
                <a16:creationId xmlns:a16="http://schemas.microsoft.com/office/drawing/2014/main" id="{CD45C42D-26CE-33C5-446D-A2D868AB6610}"/>
              </a:ext>
            </a:extLst>
          </p:cNvPr>
          <p:cNvCxnSpPr>
            <a:cxnSpLocks/>
          </p:cNvCxnSpPr>
          <p:nvPr/>
        </p:nvCxnSpPr>
        <p:spPr>
          <a:xfrm>
            <a:off x="128120" y="764249"/>
            <a:ext cx="7599298"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5" name="Content Placeholder 3">
            <a:extLst>
              <a:ext uri="{FF2B5EF4-FFF2-40B4-BE49-F238E27FC236}">
                <a16:creationId xmlns:a16="http://schemas.microsoft.com/office/drawing/2014/main" id="{CD290BFC-599A-0DA2-A2B6-E998FF703ACD}"/>
              </a:ext>
            </a:extLst>
          </p:cNvPr>
          <p:cNvSpPr txBox="1">
            <a:spLocks/>
          </p:cNvSpPr>
          <p:nvPr/>
        </p:nvSpPr>
        <p:spPr>
          <a:xfrm>
            <a:off x="624840" y="3698950"/>
            <a:ext cx="1859280" cy="370831"/>
          </a:xfrm>
          <a:prstGeom prst="rect">
            <a:avLst/>
          </a:prstGeom>
          <a:effectLst>
            <a:outerShdw blurRad="50800" dist="381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000" dirty="0">
                <a:effectLst/>
                <a:latin typeface="Franklin Gothic Medium" panose="020B0603020102020204" pitchFamily="34" charset="0"/>
              </a:rPr>
              <a:t>Primary</a:t>
            </a:r>
            <a:endParaRPr lang="en-US" sz="3000" dirty="0">
              <a:latin typeface="Franklin Gothic Medium" panose="020B0603020102020204" pitchFamily="34" charset="0"/>
              <a:cs typeface="Calibri"/>
            </a:endParaRPr>
          </a:p>
        </p:txBody>
      </p:sp>
      <p:sp>
        <p:nvSpPr>
          <p:cNvPr id="15" name="Content Placeholder 3">
            <a:extLst>
              <a:ext uri="{FF2B5EF4-FFF2-40B4-BE49-F238E27FC236}">
                <a16:creationId xmlns:a16="http://schemas.microsoft.com/office/drawing/2014/main" id="{9B0F6E98-6702-AADA-331D-34167CD790B9}"/>
              </a:ext>
            </a:extLst>
          </p:cNvPr>
          <p:cNvSpPr txBox="1">
            <a:spLocks/>
          </p:cNvSpPr>
          <p:nvPr/>
        </p:nvSpPr>
        <p:spPr>
          <a:xfrm>
            <a:off x="3000250" y="3699660"/>
            <a:ext cx="1909092" cy="370831"/>
          </a:xfrm>
          <a:prstGeom prst="rect">
            <a:avLst/>
          </a:prstGeom>
          <a:effectLst>
            <a:outerShdw blurRad="50800" dist="381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000" dirty="0">
                <a:latin typeface="Franklin Gothic Medium" panose="020B0603020102020204" pitchFamily="34" charset="0"/>
              </a:rPr>
              <a:t>Seconda</a:t>
            </a:r>
            <a:r>
              <a:rPr lang="en-US" sz="3000" dirty="0">
                <a:effectLst/>
                <a:latin typeface="Franklin Gothic Medium" panose="020B0603020102020204" pitchFamily="34" charset="0"/>
              </a:rPr>
              <a:t>ry</a:t>
            </a:r>
            <a:endParaRPr lang="en-US" sz="3000" dirty="0">
              <a:latin typeface="Franklin Gothic Medium" panose="020B0603020102020204" pitchFamily="34" charset="0"/>
              <a:cs typeface="Calibri"/>
            </a:endParaRPr>
          </a:p>
        </p:txBody>
      </p:sp>
      <p:pic>
        <p:nvPicPr>
          <p:cNvPr id="16" name="Picture 15" descr="A yellow and red fire&#10;&#10;Description automatically generated with low confidence">
            <a:extLst>
              <a:ext uri="{FF2B5EF4-FFF2-40B4-BE49-F238E27FC236}">
                <a16:creationId xmlns:a16="http://schemas.microsoft.com/office/drawing/2014/main" id="{18A28F37-A1F9-2DCF-2917-D2155A4C7E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903" y="2538389"/>
            <a:ext cx="1007154" cy="1160561"/>
          </a:xfrm>
          <a:prstGeom prst="rect">
            <a:avLst/>
          </a:prstGeom>
          <a:effectLst>
            <a:outerShdw blurRad="50800" dist="38100" dir="2700000" algn="tl" rotWithShape="0">
              <a:prstClr val="black">
                <a:alpha val="40000"/>
              </a:prstClr>
            </a:outerShdw>
          </a:effectLst>
        </p:spPr>
      </p:pic>
      <p:pic>
        <p:nvPicPr>
          <p:cNvPr id="17" name="Picture 16" descr="A yellow and red fire&#10;&#10;Description automatically generated with low confidence">
            <a:extLst>
              <a:ext uri="{FF2B5EF4-FFF2-40B4-BE49-F238E27FC236}">
                <a16:creationId xmlns:a16="http://schemas.microsoft.com/office/drawing/2014/main" id="{7F4B1880-414E-625A-FCA6-8728406F4A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1219" y="2538389"/>
            <a:ext cx="1007154" cy="1160561"/>
          </a:xfrm>
          <a:prstGeom prst="rect">
            <a:avLst/>
          </a:prstGeom>
          <a:effectLst>
            <a:outerShdw blurRad="50800" dist="38100" dir="2700000" algn="tl" rotWithShape="0">
              <a:prstClr val="black">
                <a:alpha val="40000"/>
              </a:prstClr>
            </a:outerShdw>
          </a:effectLst>
        </p:spPr>
      </p:pic>
      <p:sp>
        <p:nvSpPr>
          <p:cNvPr id="19" name="Content Placeholder 3">
            <a:extLst>
              <a:ext uri="{FF2B5EF4-FFF2-40B4-BE49-F238E27FC236}">
                <a16:creationId xmlns:a16="http://schemas.microsoft.com/office/drawing/2014/main" id="{B51D560D-9CBB-7D9E-3B77-E1D4DE5C0F61}"/>
              </a:ext>
            </a:extLst>
          </p:cNvPr>
          <p:cNvSpPr txBox="1">
            <a:spLocks/>
          </p:cNvSpPr>
          <p:nvPr/>
        </p:nvSpPr>
        <p:spPr>
          <a:xfrm>
            <a:off x="8392898" y="5086203"/>
            <a:ext cx="2582499" cy="56704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Part #: QC-2</a:t>
            </a:r>
            <a:endParaRPr lang="en-US" sz="3600" dirty="0">
              <a:solidFill>
                <a:schemeClr val="bg1"/>
              </a:solidFill>
              <a:latin typeface="Franklin Gothic Medium" panose="020B0603020102020204" pitchFamily="34" charset="0"/>
              <a:cs typeface="Calibri"/>
            </a:endParaRPr>
          </a:p>
        </p:txBody>
      </p:sp>
      <p:pic>
        <p:nvPicPr>
          <p:cNvPr id="2" name="Picture 1">
            <a:extLst>
              <a:ext uri="{FF2B5EF4-FFF2-40B4-BE49-F238E27FC236}">
                <a16:creationId xmlns:a16="http://schemas.microsoft.com/office/drawing/2014/main" id="{581B83EB-C87A-0174-0FB9-27AD9E8154D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186674" y="4409910"/>
            <a:ext cx="1909033" cy="2009940"/>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12476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2D836960-314B-D8CD-DC3F-D4FA3CBBFF41}"/>
              </a:ext>
            </a:extLst>
          </p:cNvPr>
          <p:cNvSpPr txBox="1">
            <a:spLocks/>
          </p:cNvSpPr>
          <p:nvPr/>
        </p:nvSpPr>
        <p:spPr>
          <a:xfrm>
            <a:off x="222935" y="1222767"/>
            <a:ext cx="11737882" cy="126083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Only the PRO Series and larger residential units with an external remote are compatible with the quick connect cable, smaller display window units are designed for single unit installations.</a:t>
            </a:r>
            <a:endParaRPr lang="en-US" sz="23900" dirty="0">
              <a:solidFill>
                <a:schemeClr val="bg1"/>
              </a:solidFill>
              <a:latin typeface="Franklin Gothic Medium" panose="020B0603020102020204" pitchFamily="34" charset="0"/>
              <a:cs typeface="Calibri"/>
            </a:endParaRPr>
          </a:p>
        </p:txBody>
      </p:sp>
      <p:sp>
        <p:nvSpPr>
          <p:cNvPr id="11" name="Content Placeholder 3">
            <a:extLst>
              <a:ext uri="{FF2B5EF4-FFF2-40B4-BE49-F238E27FC236}">
                <a16:creationId xmlns:a16="http://schemas.microsoft.com/office/drawing/2014/main" id="{35D4C7DE-D777-9513-848B-1BB888A461AD}"/>
              </a:ext>
            </a:extLst>
          </p:cNvPr>
          <p:cNvSpPr txBox="1">
            <a:spLocks/>
          </p:cNvSpPr>
          <p:nvPr/>
        </p:nvSpPr>
        <p:spPr>
          <a:xfrm>
            <a:off x="2014395" y="5337844"/>
            <a:ext cx="2386740" cy="102805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Quick Connect</a:t>
            </a:r>
          </a:p>
          <a:p>
            <a:pPr algn="ctr"/>
            <a:r>
              <a:rPr lang="en-US" sz="2800" dirty="0">
                <a:solidFill>
                  <a:schemeClr val="bg1"/>
                </a:solidFill>
                <a:latin typeface="Franklin Gothic Medium" panose="020B0603020102020204" pitchFamily="34" charset="0"/>
                <a:cs typeface="Times New Roman" panose="02020603050405020304" pitchFamily="18" charset="0"/>
              </a:rPr>
              <a:t>Compatible</a:t>
            </a:r>
            <a:endParaRPr lang="en-US" sz="23900" dirty="0">
              <a:solidFill>
                <a:schemeClr val="bg1"/>
              </a:solidFill>
              <a:latin typeface="Franklin Gothic Medium" panose="020B0603020102020204" pitchFamily="34" charset="0"/>
              <a:cs typeface="Calibri"/>
            </a:endParaRPr>
          </a:p>
        </p:txBody>
      </p:sp>
      <p:pic>
        <p:nvPicPr>
          <p:cNvPr id="18" name="Picture 17" descr="A picture containing home appliance, screenshot, appliance, design&#10;&#10;Description automatically generated">
            <a:extLst>
              <a:ext uri="{FF2B5EF4-FFF2-40B4-BE49-F238E27FC236}">
                <a16:creationId xmlns:a16="http://schemas.microsoft.com/office/drawing/2014/main" id="{B51154A8-AA74-7140-3D03-D82E25E089E5}"/>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600"/>
                    </a14:imgEffect>
                  </a14:imgLayer>
                </a14:imgProps>
              </a:ext>
              <a:ext uri="{28A0092B-C50C-407E-A947-70E740481C1C}">
                <a14:useLocalDpi xmlns:a14="http://schemas.microsoft.com/office/drawing/2010/main" val="0"/>
              </a:ext>
            </a:extLst>
          </a:blip>
          <a:stretch>
            <a:fillRect/>
          </a:stretch>
        </p:blipFill>
        <p:spPr>
          <a:xfrm>
            <a:off x="4076219" y="2683760"/>
            <a:ext cx="1929420" cy="2654085"/>
          </a:xfrm>
          <a:prstGeom prst="rect">
            <a:avLst/>
          </a:prstGeom>
          <a:effectLst>
            <a:outerShdw blurRad="63500" dist="63500" dir="2700000" algn="tl" rotWithShape="0">
              <a:prstClr val="black">
                <a:alpha val="40000"/>
              </a:prstClr>
            </a:outerShdw>
          </a:effectLst>
        </p:spPr>
      </p:pic>
      <p:pic>
        <p:nvPicPr>
          <p:cNvPr id="20" name="Picture 19" descr="A picture containing text, jack&#10;&#10;Description automatically generated">
            <a:extLst>
              <a:ext uri="{FF2B5EF4-FFF2-40B4-BE49-F238E27FC236}">
                <a16:creationId xmlns:a16="http://schemas.microsoft.com/office/drawing/2014/main" id="{3CA0AE7B-6A82-EFD8-D2B4-657D399B53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3007" y="3082931"/>
            <a:ext cx="1163227" cy="2217201"/>
          </a:xfrm>
          <a:prstGeom prst="rect">
            <a:avLst/>
          </a:prstGeom>
          <a:effectLst>
            <a:outerShdw blurRad="63500" dist="63500" dir="2700000" algn="tl" rotWithShape="0">
              <a:prstClr val="black">
                <a:alpha val="40000"/>
              </a:prstClr>
            </a:outerShdw>
          </a:effectLst>
        </p:spPr>
      </p:pic>
      <p:pic>
        <p:nvPicPr>
          <p:cNvPr id="27" name="Picture 26" descr="A white rectangular object with vent&#10;&#10;Description automatically generated with low confidence">
            <a:extLst>
              <a:ext uri="{FF2B5EF4-FFF2-40B4-BE49-F238E27FC236}">
                <a16:creationId xmlns:a16="http://schemas.microsoft.com/office/drawing/2014/main" id="{F87E58B8-E5AB-5175-9A77-BE0174EA0AD8}"/>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6100"/>
                    </a14:imgEffect>
                  </a14:imgLayer>
                </a14:imgProps>
              </a:ext>
              <a:ext uri="{28A0092B-C50C-407E-A947-70E740481C1C}">
                <a14:useLocalDpi xmlns:a14="http://schemas.microsoft.com/office/drawing/2010/main" val="0"/>
              </a:ext>
            </a:extLst>
          </a:blip>
          <a:stretch>
            <a:fillRect/>
          </a:stretch>
        </p:blipFill>
        <p:spPr>
          <a:xfrm>
            <a:off x="7874860" y="2778496"/>
            <a:ext cx="1618840" cy="2484424"/>
          </a:xfrm>
          <a:prstGeom prst="rect">
            <a:avLst/>
          </a:prstGeom>
          <a:effectLst>
            <a:outerShdw blurRad="63500" dist="63500" dir="2700000" algn="tl" rotWithShape="0">
              <a:prstClr val="black">
                <a:alpha val="40000"/>
              </a:prstClr>
            </a:outerShdw>
          </a:effectLst>
        </p:spPr>
      </p:pic>
      <p:sp>
        <p:nvSpPr>
          <p:cNvPr id="28" name="Content Placeholder 3">
            <a:extLst>
              <a:ext uri="{FF2B5EF4-FFF2-40B4-BE49-F238E27FC236}">
                <a16:creationId xmlns:a16="http://schemas.microsoft.com/office/drawing/2014/main" id="{677BEFF0-44AF-3076-0FB7-2002896500BB}"/>
              </a:ext>
            </a:extLst>
          </p:cNvPr>
          <p:cNvSpPr txBox="1">
            <a:spLocks/>
          </p:cNvSpPr>
          <p:nvPr/>
        </p:nvSpPr>
        <p:spPr>
          <a:xfrm>
            <a:off x="7158981" y="5337845"/>
            <a:ext cx="3050598" cy="102805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Not Quick Connect</a:t>
            </a:r>
          </a:p>
          <a:p>
            <a:pPr algn="ctr"/>
            <a:r>
              <a:rPr lang="en-US" sz="2800" dirty="0">
                <a:solidFill>
                  <a:schemeClr val="bg1"/>
                </a:solidFill>
                <a:latin typeface="Franklin Gothic Medium" panose="020B0603020102020204" pitchFamily="34" charset="0"/>
                <a:cs typeface="Times New Roman" panose="02020603050405020304" pitchFamily="18" charset="0"/>
              </a:rPr>
              <a:t>Compatible</a:t>
            </a:r>
            <a:endParaRPr lang="en-US" sz="23900" dirty="0">
              <a:solidFill>
                <a:schemeClr val="bg1"/>
              </a:solidFill>
              <a:latin typeface="Franklin Gothic Medium" panose="020B0603020102020204" pitchFamily="34" charset="0"/>
              <a:cs typeface="Calibri"/>
            </a:endParaRPr>
          </a:p>
        </p:txBody>
      </p:sp>
      <p:pic>
        <p:nvPicPr>
          <p:cNvPr id="30" name="Picture 29" descr="A picture containing text, clock, digital clock, electronics&#10;&#10;Description automatically generated">
            <a:extLst>
              <a:ext uri="{FF2B5EF4-FFF2-40B4-BE49-F238E27FC236}">
                <a16:creationId xmlns:a16="http://schemas.microsoft.com/office/drawing/2014/main" id="{DE19AB74-BCCB-BA92-AF5F-8EF27347BED4}"/>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5000"/>
                    </a14:imgEffect>
                  </a14:imgLayer>
                </a14:imgProps>
              </a:ext>
              <a:ext uri="{28A0092B-C50C-407E-A947-70E740481C1C}">
                <a14:useLocalDpi xmlns:a14="http://schemas.microsoft.com/office/drawing/2010/main" val="0"/>
              </a:ext>
            </a:extLst>
          </a:blip>
          <a:stretch>
            <a:fillRect/>
          </a:stretch>
        </p:blipFill>
        <p:spPr>
          <a:xfrm>
            <a:off x="4658817" y="4446135"/>
            <a:ext cx="1100246" cy="962828"/>
          </a:xfrm>
          <a:prstGeom prst="rect">
            <a:avLst/>
          </a:prstGeom>
          <a:effectLst>
            <a:outerShdw blurRad="63500" dist="63500" dir="2700000" algn="tl" rotWithShape="0">
              <a:prstClr val="black">
                <a:alpha val="40000"/>
              </a:prstClr>
            </a:outerShdw>
          </a:effectLst>
        </p:spPr>
      </p:pic>
      <p:pic>
        <p:nvPicPr>
          <p:cNvPr id="3" name="Picture 14" descr="&#10;">
            <a:extLst>
              <a:ext uri="{FF2B5EF4-FFF2-40B4-BE49-F238E27FC236}">
                <a16:creationId xmlns:a16="http://schemas.microsoft.com/office/drawing/2014/main" id="{08848A67-91DA-D5DE-D062-E13A9378AC9D}"/>
              </a:ext>
            </a:extLst>
          </p:cNvPr>
          <p:cNvPicPr>
            <a:picLocks noChangeAspect="1"/>
          </p:cNvPicPr>
          <p:nvPr/>
        </p:nvPicPr>
        <p:blipFill>
          <a:blip r:embed="rId9"/>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114F286B-01EC-E5BC-9AEB-2B758D89740C}"/>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QUICK CONNECT SYSTEMS</a:t>
            </a:r>
            <a:endParaRPr lang="en-US" sz="5000" dirty="0">
              <a:solidFill>
                <a:schemeClr val="bg1"/>
              </a:solidFill>
              <a:cs typeface="Calibri Light"/>
            </a:endParaRPr>
          </a:p>
        </p:txBody>
      </p:sp>
      <p:cxnSp>
        <p:nvCxnSpPr>
          <p:cNvPr id="6" name="Straight Arrow Connector 5">
            <a:extLst>
              <a:ext uri="{FF2B5EF4-FFF2-40B4-BE49-F238E27FC236}">
                <a16:creationId xmlns:a16="http://schemas.microsoft.com/office/drawing/2014/main" id="{E55AD499-EF76-6AE1-C903-BC2F12987597}"/>
              </a:ext>
            </a:extLst>
          </p:cNvPr>
          <p:cNvCxnSpPr>
            <a:cxnSpLocks/>
          </p:cNvCxnSpPr>
          <p:nvPr/>
        </p:nvCxnSpPr>
        <p:spPr>
          <a:xfrm>
            <a:off x="128120" y="764249"/>
            <a:ext cx="7599298"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842D23AD-42E0-3F7F-C3AE-A5BE1F43672F}"/>
              </a:ext>
            </a:extLst>
          </p:cNvPr>
          <p:cNvPicPr>
            <a:picLocks noChangeAspect="1"/>
          </p:cNvPicPr>
          <p:nvPr/>
        </p:nvPicPr>
        <p:blipFill>
          <a:blip r:embed="rId10">
            <a:extLst>
              <a:ext uri="{28A0092B-C50C-407E-A947-70E740481C1C}">
                <a14:useLocalDpi xmlns:a14="http://schemas.microsoft.com/office/drawing/2010/main" val="0"/>
              </a:ext>
            </a:extLst>
          </a:blip>
          <a:srcRect l="24221" r="24221"/>
          <a:stretch/>
        </p:blipFill>
        <p:spPr>
          <a:xfrm>
            <a:off x="1908695" y="2096872"/>
            <a:ext cx="2433843" cy="3549720"/>
          </a:xfrm>
          <a:prstGeom prst="rect">
            <a:avLst/>
          </a:prstGeom>
          <a:effectLst>
            <a:outerShdw blurRad="63500" dist="63500" dir="2700000" algn="tl" rotWithShape="0">
              <a:prstClr val="black">
                <a:alpha val="40000"/>
              </a:prstClr>
            </a:outerShdw>
          </a:effectLst>
        </p:spPr>
      </p:pic>
      <p:pic>
        <p:nvPicPr>
          <p:cNvPr id="2" name="Picture 6">
            <a:extLst>
              <a:ext uri="{FF2B5EF4-FFF2-40B4-BE49-F238E27FC236}">
                <a16:creationId xmlns:a16="http://schemas.microsoft.com/office/drawing/2014/main" id="{1CD447A3-EA3E-25EE-1DB2-FDDCF35B0455}"/>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5369" t="5146" r="31175" b="3494"/>
          <a:stretch>
            <a:fillRect/>
          </a:stretch>
        </p:blipFill>
        <p:spPr bwMode="auto">
          <a:xfrm>
            <a:off x="826199" y="2802141"/>
            <a:ext cx="1499139" cy="2457351"/>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EBFD3E5-CF15-4122-37EB-5CD284EB4245}"/>
              </a:ext>
            </a:extLst>
          </p:cNvPr>
          <p:cNvPicPr>
            <a:picLocks noChangeAspect="1"/>
          </p:cNvPicPr>
          <p:nvPr/>
        </p:nvPicPr>
        <p:blipFill>
          <a:blip r:embed="rId12">
            <a:extLst>
              <a:ext uri="{28A0092B-C50C-407E-A947-70E740481C1C}">
                <a14:useLocalDpi xmlns:a14="http://schemas.microsoft.com/office/drawing/2010/main" val="0"/>
              </a:ext>
            </a:extLst>
          </a:blip>
          <a:srcRect l="30978" t="10009" r="25926" b="12107"/>
          <a:stretch>
            <a:fillRect/>
          </a:stretch>
        </p:blipFill>
        <p:spPr>
          <a:xfrm>
            <a:off x="9355160" y="3308558"/>
            <a:ext cx="1512810" cy="2131687"/>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336003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B2205DB-046E-444A-8746-9CC6A280650E}"/>
              </a:ext>
            </a:extLst>
          </p:cNvPr>
          <p:cNvSpPr>
            <a:spLocks noGrp="1"/>
          </p:cNvSpPr>
          <p:nvPr>
            <p:ph type="body" sz="half" idx="2"/>
          </p:nvPr>
        </p:nvSpPr>
        <p:spPr>
          <a:xfrm>
            <a:off x="498356" y="1007357"/>
            <a:ext cx="11195283" cy="2572022"/>
          </a:xfrm>
        </p:spPr>
        <p:txBody>
          <a:bodyPr vert="horz" lIns="91440" tIns="45720" rIns="91440" bIns="45720" rtlCol="0" anchor="t">
            <a:normAutofit/>
          </a:bodyPr>
          <a:lstStyle/>
          <a:p>
            <a:pPr algn="ctr">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Of equal importance to a proper sized unit, is </a:t>
            </a: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a </a:t>
            </a: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properly sized and in</a:t>
            </a: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stalled </a:t>
            </a: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gas line to ensure adequate gas pressure. </a:t>
            </a:r>
          </a:p>
          <a:p>
            <a:pPr algn="ctr">
              <a:buNone/>
            </a:pPr>
            <a:endParaRPr lang="en-US" sz="1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a:p>
            <a:pPr algn="ctr">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Afterall, what good is selecting the perfect tankless if the gas system can’t support it’s needs? </a:t>
            </a:r>
            <a:endParaRPr lang="en-US" sz="3200" dirty="0">
              <a:solidFill>
                <a:schemeClr val="bg1"/>
              </a:solidFill>
              <a:latin typeface="Franklin Gothic Medium" panose="020B0603020102020204" pitchFamily="34" charset="0"/>
              <a:cs typeface="Calibri"/>
            </a:endParaRPr>
          </a:p>
        </p:txBody>
      </p:sp>
      <p:pic>
        <p:nvPicPr>
          <p:cNvPr id="5" name="Picture 14" descr="&#10;">
            <a:extLst>
              <a:ext uri="{FF2B5EF4-FFF2-40B4-BE49-F238E27FC236}">
                <a16:creationId xmlns:a16="http://schemas.microsoft.com/office/drawing/2014/main" id="{21E153F8-78D0-BE46-6E5E-041F3F1B6E5C}"/>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6" name="Title 1">
            <a:extLst>
              <a:ext uri="{FF2B5EF4-FFF2-40B4-BE49-F238E27FC236}">
                <a16:creationId xmlns:a16="http://schemas.microsoft.com/office/drawing/2014/main" id="{39A1B00D-D079-01EF-98BC-A38945316CB0}"/>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GAS LINE SIZING</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3C1AFCE8-E0C2-476E-A121-A473980D1563}"/>
              </a:ext>
            </a:extLst>
          </p:cNvPr>
          <p:cNvCxnSpPr>
            <a:cxnSpLocks/>
          </p:cNvCxnSpPr>
          <p:nvPr/>
        </p:nvCxnSpPr>
        <p:spPr>
          <a:xfrm>
            <a:off x="128120" y="764249"/>
            <a:ext cx="4616408"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2" name="Rectangle 3">
            <a:extLst>
              <a:ext uri="{FF2B5EF4-FFF2-40B4-BE49-F238E27FC236}">
                <a16:creationId xmlns:a16="http://schemas.microsoft.com/office/drawing/2014/main" id="{9AEB7B39-EF74-57EA-7396-DFFADF9D2F07}"/>
              </a:ext>
            </a:extLst>
          </p:cNvPr>
          <p:cNvSpPr txBox="1">
            <a:spLocks/>
          </p:cNvSpPr>
          <p:nvPr/>
        </p:nvSpPr>
        <p:spPr>
          <a:xfrm>
            <a:off x="3036258" y="4352272"/>
            <a:ext cx="3124546" cy="13322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FFFF00"/>
                </a:solidFill>
                <a:effectLst/>
                <a:uLnTx/>
                <a:uFillTx/>
                <a:latin typeface="Franklin Gothic Medium" panose="020B0603020102020204" pitchFamily="34" charset="0"/>
              </a:rPr>
              <a:t>NATURAL GAS</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prstClr val="white"/>
                </a:solidFill>
                <a:effectLst/>
                <a:uLnTx/>
                <a:uFillTx/>
                <a:latin typeface="Franklin Gothic Medium" panose="020B0603020102020204" pitchFamily="34" charset="0"/>
              </a:rPr>
              <a:t>3.5  TO 10.5 INCHES</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altLang="en-US" sz="2400" b="1" i="0" u="none" strike="noStrike" kern="1200" cap="none" spc="0" normalizeH="0" baseline="0" noProof="0" dirty="0">
              <a:ln>
                <a:noFill/>
              </a:ln>
              <a:solidFill>
                <a:prstClr val="white"/>
              </a:solidFill>
              <a:effectLst/>
              <a:uLnTx/>
              <a:uFillTx/>
              <a:latin typeface="Franklin Gothic Medium" panose="020B0603020102020204" pitchFamily="34" charset="0"/>
            </a:endParaRPr>
          </a:p>
        </p:txBody>
      </p:sp>
      <p:sp>
        <p:nvSpPr>
          <p:cNvPr id="3" name="Rectangle 3">
            <a:extLst>
              <a:ext uri="{FF2B5EF4-FFF2-40B4-BE49-F238E27FC236}">
                <a16:creationId xmlns:a16="http://schemas.microsoft.com/office/drawing/2014/main" id="{DC3EE2BB-05E0-5C61-A855-23DD2884DC13}"/>
              </a:ext>
            </a:extLst>
          </p:cNvPr>
          <p:cNvSpPr txBox="1">
            <a:spLocks/>
          </p:cNvSpPr>
          <p:nvPr/>
        </p:nvSpPr>
        <p:spPr>
          <a:xfrm>
            <a:off x="6240815" y="4352272"/>
            <a:ext cx="3021641" cy="12848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5B9BD5">
                    <a:lumMod val="75000"/>
                  </a:srgbClr>
                </a:solidFill>
                <a:effectLst/>
                <a:uLnTx/>
                <a:uFillTx/>
                <a:latin typeface="Franklin Gothic Medium" panose="020B0603020102020204" pitchFamily="34" charset="0"/>
              </a:rPr>
              <a:t>PROPANE GAS</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prstClr val="white"/>
                </a:solidFill>
                <a:effectLst/>
                <a:uLnTx/>
                <a:uFillTx/>
                <a:latin typeface="Franklin Gothic Medium" panose="020B0603020102020204" pitchFamily="34" charset="0"/>
              </a:rPr>
              <a:t>8.0 TO 14.0 INCHES</a:t>
            </a:r>
          </a:p>
        </p:txBody>
      </p:sp>
      <p:sp>
        <p:nvSpPr>
          <p:cNvPr id="8" name="TextBox 7">
            <a:extLst>
              <a:ext uri="{FF2B5EF4-FFF2-40B4-BE49-F238E27FC236}">
                <a16:creationId xmlns:a16="http://schemas.microsoft.com/office/drawing/2014/main" id="{4B903EBE-F10A-FD0D-9D55-71CACC4BA74C}"/>
              </a:ext>
            </a:extLst>
          </p:cNvPr>
          <p:cNvSpPr txBox="1"/>
          <p:nvPr/>
        </p:nvSpPr>
        <p:spPr>
          <a:xfrm>
            <a:off x="2675152" y="3705941"/>
            <a:ext cx="697130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ranklin Gothic Medium" panose="020B0603020102020204" pitchFamily="34" charset="0"/>
              </a:rPr>
              <a:t>Required Gas Supply Pressure</a:t>
            </a:r>
          </a:p>
        </p:txBody>
      </p:sp>
      <p:sp>
        <p:nvSpPr>
          <p:cNvPr id="9" name="TextBox 8">
            <a:extLst>
              <a:ext uri="{FF2B5EF4-FFF2-40B4-BE49-F238E27FC236}">
                <a16:creationId xmlns:a16="http://schemas.microsoft.com/office/drawing/2014/main" id="{E58FD50F-2A12-6FE8-ACA6-DCB02F77C2BE}"/>
              </a:ext>
            </a:extLst>
          </p:cNvPr>
          <p:cNvSpPr txBox="1"/>
          <p:nvPr/>
        </p:nvSpPr>
        <p:spPr>
          <a:xfrm>
            <a:off x="1904855" y="5313911"/>
            <a:ext cx="8610883" cy="646331"/>
          </a:xfrm>
          <a:prstGeom prst="rect">
            <a:avLst/>
          </a:prstGeom>
          <a:noFill/>
        </p:spPr>
        <p:txBody>
          <a:bodyPr wrap="none" rtlCol="0">
            <a:spAutoFit/>
          </a:bodyPr>
          <a:lstStyle/>
          <a:p>
            <a:r>
              <a:rPr lang="en-US" b="1" dirty="0">
                <a:solidFill>
                  <a:prstClr val="white"/>
                </a:solidFill>
                <a:latin typeface="Franklin Gothic Medium" panose="020B0603020102020204" pitchFamily="34" charset="0"/>
              </a:rPr>
              <a:t>* Supply pressures may vary unit to unit, refer to rating plate for exact pressure range</a:t>
            </a:r>
          </a:p>
          <a:p>
            <a:endParaRPr lang="en-US" dirty="0">
              <a:latin typeface="Franklin Gothic Medium" panose="020B0603020102020204" pitchFamily="34" charset="0"/>
            </a:endParaRPr>
          </a:p>
        </p:txBody>
      </p:sp>
    </p:spTree>
    <p:extLst>
      <p:ext uri="{BB962C8B-B14F-4D97-AF65-F5344CB8AC3E}">
        <p14:creationId xmlns:p14="http://schemas.microsoft.com/office/powerpoint/2010/main" val="62115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F00DEE78-A02A-7386-DC57-4BC8AFE77343}"/>
            </a:ext>
          </a:extLst>
        </p:cNvPr>
        <p:cNvGrpSpPr/>
        <p:nvPr/>
      </p:nvGrpSpPr>
      <p:grpSpPr>
        <a:xfrm>
          <a:off x="0" y="0"/>
          <a:ext cx="0" cy="0"/>
          <a:chOff x="0" y="0"/>
          <a:chExt cx="0" cy="0"/>
        </a:xfrm>
      </p:grpSpPr>
      <p:pic>
        <p:nvPicPr>
          <p:cNvPr id="2" name="Picture 14" descr="&#10;">
            <a:extLst>
              <a:ext uri="{FF2B5EF4-FFF2-40B4-BE49-F238E27FC236}">
                <a16:creationId xmlns:a16="http://schemas.microsoft.com/office/drawing/2014/main" id="{64E7095E-17D6-C28B-FA2B-441546A77E9F}"/>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6" name="Title 1">
            <a:extLst>
              <a:ext uri="{FF2B5EF4-FFF2-40B4-BE49-F238E27FC236}">
                <a16:creationId xmlns:a16="http://schemas.microsoft.com/office/drawing/2014/main" id="{88026A2C-74B7-D8D4-DA78-2CFC69FCCFAA}"/>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GAS PRESSURE CHECK</a:t>
            </a:r>
            <a:endParaRPr lang="en-US" sz="5000" dirty="0">
              <a:solidFill>
                <a:schemeClr val="bg1"/>
              </a:solidFill>
              <a:cs typeface="Calibri Light"/>
            </a:endParaRPr>
          </a:p>
        </p:txBody>
      </p:sp>
      <p:cxnSp>
        <p:nvCxnSpPr>
          <p:cNvPr id="8" name="Straight Arrow Connector 7">
            <a:extLst>
              <a:ext uri="{FF2B5EF4-FFF2-40B4-BE49-F238E27FC236}">
                <a16:creationId xmlns:a16="http://schemas.microsoft.com/office/drawing/2014/main" id="{47364DA6-C959-FA49-85F3-AF334747E0EF}"/>
              </a:ext>
            </a:extLst>
          </p:cNvPr>
          <p:cNvCxnSpPr>
            <a:cxnSpLocks/>
          </p:cNvCxnSpPr>
          <p:nvPr/>
        </p:nvCxnSpPr>
        <p:spPr>
          <a:xfrm>
            <a:off x="128120" y="764249"/>
            <a:ext cx="6591857"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AB9946F-AEA3-99FD-059F-8B2C6F25C3CF}"/>
              </a:ext>
            </a:extLst>
          </p:cNvPr>
          <p:cNvSpPr txBox="1"/>
          <p:nvPr/>
        </p:nvSpPr>
        <p:spPr>
          <a:xfrm>
            <a:off x="6635610" y="768518"/>
            <a:ext cx="5477126" cy="1703543"/>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Franklin Gothic Medium" panose="020B0603020102020204" pitchFamily="34" charset="0"/>
                <a:ea typeface="+mn-ea"/>
                <a:cs typeface="+mn-cs"/>
              </a:rPr>
              <a:t>Check the pressure when the unit is sitting idle (Static  Pressure</a:t>
            </a:r>
            <a:r>
              <a:rPr lang="en-US" dirty="0">
                <a:solidFill>
                  <a:schemeClr val="bg1"/>
                </a:solidFill>
                <a:latin typeface="Franklin Gothic Medium" panose="020B0603020102020204" pitchFamily="34" charset="0"/>
              </a:rPr>
              <a:t>)</a:t>
            </a:r>
            <a:endParaRPr kumimoji="0" lang="en-US" sz="1800" b="0" i="0" u="none" strike="noStrike" kern="1200" cap="none" spc="0" normalizeH="0" baseline="0" noProof="0" dirty="0">
              <a:ln>
                <a:noFill/>
              </a:ln>
              <a:solidFill>
                <a:schemeClr val="bg1"/>
              </a:solidFill>
              <a:effectLst/>
              <a:uLnTx/>
              <a:uFillTx/>
              <a:latin typeface="Franklin Gothic Medium" panose="020B0603020102020204" pitchFamily="34" charset="0"/>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Franklin Gothic Medium" panose="020B0603020102020204" pitchFamily="34" charset="0"/>
                <a:ea typeface="+mn-ea"/>
                <a:cs typeface="+mn-cs"/>
              </a:rPr>
              <a:t>Check the pressure when the unit is in high fire (Dynamic Pressure) </a:t>
            </a:r>
          </a:p>
        </p:txBody>
      </p:sp>
      <p:sp>
        <p:nvSpPr>
          <p:cNvPr id="9" name="TextBox 8">
            <a:extLst>
              <a:ext uri="{FF2B5EF4-FFF2-40B4-BE49-F238E27FC236}">
                <a16:creationId xmlns:a16="http://schemas.microsoft.com/office/drawing/2014/main" id="{61E62E0F-D284-9F2F-7E6A-3B5A660BAD28}"/>
              </a:ext>
            </a:extLst>
          </p:cNvPr>
          <p:cNvSpPr txBox="1"/>
          <p:nvPr/>
        </p:nvSpPr>
        <p:spPr>
          <a:xfrm>
            <a:off x="6858000" y="2917413"/>
            <a:ext cx="505168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Franklin Gothic Medium" panose="020B0603020102020204" pitchFamily="34" charset="0"/>
                <a:ea typeface="+mn-ea"/>
                <a:cs typeface="+mn-cs"/>
              </a:rPr>
              <a:t>Check the pressure on the gas connection or the bottom port of gas valve using T15 </a:t>
            </a:r>
            <a:r>
              <a:rPr kumimoji="0" lang="en-US" sz="1800" b="0" i="0" u="none" strike="noStrike" kern="1200" cap="none" spc="0" normalizeH="0" baseline="0" noProof="0" dirty="0" err="1">
                <a:ln>
                  <a:noFill/>
                </a:ln>
                <a:solidFill>
                  <a:schemeClr val="bg1"/>
                </a:solidFill>
                <a:effectLst/>
                <a:uLnTx/>
                <a:uFillTx/>
                <a:latin typeface="Franklin Gothic Medium" panose="020B0603020102020204" pitchFamily="34" charset="0"/>
                <a:ea typeface="+mn-ea"/>
                <a:cs typeface="+mn-cs"/>
              </a:rPr>
              <a:t>torx</a:t>
            </a:r>
            <a:r>
              <a:rPr kumimoji="0" lang="en-US" sz="1800" b="0" i="0" u="none" strike="noStrike" kern="1200" cap="none" spc="0" normalizeH="0" baseline="0" noProof="0" dirty="0">
                <a:ln>
                  <a:noFill/>
                </a:ln>
                <a:solidFill>
                  <a:schemeClr val="bg1"/>
                </a:solidFill>
                <a:effectLst/>
                <a:uLnTx/>
                <a:uFillTx/>
                <a:latin typeface="Franklin Gothic Medium" panose="020B0603020102020204" pitchFamily="34" charset="0"/>
                <a:ea typeface="+mn-ea"/>
                <a:cs typeface="+mn-cs"/>
              </a:rPr>
              <a:t>.</a:t>
            </a: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A576B70-BA1F-2CF3-1DAC-9076ED28E225}"/>
              </a:ext>
            </a:extLst>
          </p:cNvPr>
          <p:cNvSpPr txBox="1"/>
          <p:nvPr/>
        </p:nvSpPr>
        <p:spPr>
          <a:xfrm>
            <a:off x="79264" y="819893"/>
            <a:ext cx="3375296" cy="83099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Franklin Gothic Medium" panose="020B0603020102020204" pitchFamily="34" charset="0"/>
                <a:ea typeface="+mn-ea"/>
                <a:cs typeface="+mn-cs"/>
              </a:rPr>
              <a:t>1) Locate and shut off gas valve</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5F487B5-754D-B800-E5D7-EBB958C69E35}"/>
              </a:ext>
            </a:extLst>
          </p:cNvPr>
          <p:cNvSpPr txBox="1"/>
          <p:nvPr/>
        </p:nvSpPr>
        <p:spPr>
          <a:xfrm>
            <a:off x="79263" y="2089014"/>
            <a:ext cx="3408303" cy="83099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Franklin Gothic Medium" panose="020B0603020102020204" pitchFamily="34" charset="0"/>
                <a:ea typeface="+mn-ea"/>
                <a:cs typeface="+mn-cs"/>
              </a:rPr>
              <a:t>2) Zero manometer then connect to inlet port</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065DC6AF-AC8B-E6DF-FFF0-812B2B850D7F}"/>
              </a:ext>
            </a:extLst>
          </p:cNvPr>
          <p:cNvSpPr txBox="1"/>
          <p:nvPr/>
        </p:nvSpPr>
        <p:spPr>
          <a:xfrm>
            <a:off x="79264" y="3699477"/>
            <a:ext cx="3375296" cy="83099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ranklin Gothic Medium" panose="020B0603020102020204" pitchFamily="34" charset="0"/>
              </a:rPr>
              <a:t>3</a:t>
            </a:r>
            <a:r>
              <a:rPr kumimoji="0" lang="en-US" sz="2400" b="0" i="0" u="none" strike="noStrike" kern="1200" cap="none" spc="0" normalizeH="0" baseline="0" noProof="0" dirty="0">
                <a:ln>
                  <a:noFill/>
                </a:ln>
                <a:solidFill>
                  <a:schemeClr val="bg1"/>
                </a:solidFill>
                <a:effectLst/>
                <a:uLnTx/>
                <a:uFillTx/>
                <a:latin typeface="Franklin Gothic Medium" panose="020B0603020102020204" pitchFamily="34" charset="0"/>
                <a:ea typeface="+mn-ea"/>
                <a:cs typeface="+mn-cs"/>
              </a:rPr>
              <a:t>) Open gas valve and note static pressure</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46CF6F8D-5DD0-2C28-440C-7406FC360DFF}"/>
              </a:ext>
            </a:extLst>
          </p:cNvPr>
          <p:cNvSpPr txBox="1"/>
          <p:nvPr/>
        </p:nvSpPr>
        <p:spPr>
          <a:xfrm>
            <a:off x="79264" y="5227254"/>
            <a:ext cx="3375296" cy="156966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Franklin Gothic Medium" panose="020B0603020102020204" pitchFamily="34" charset="0"/>
                <a:ea typeface="+mn-ea"/>
                <a:cs typeface="+mn-cs"/>
              </a:rPr>
              <a:t>4) Create a high flow to ensure unit is in high fire and note dynamic pressure</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9CDA9AA1-E553-0F81-EEB7-BE5642CFC0B4}"/>
              </a:ext>
            </a:extLst>
          </p:cNvPr>
          <p:cNvPicPr>
            <a:picLocks noChangeAspect="1"/>
          </p:cNvPicPr>
          <p:nvPr/>
        </p:nvPicPr>
        <p:blipFill>
          <a:blip r:embed="rId3" cstate="print">
            <a:extLst>
              <a:ext uri="{28A0092B-C50C-407E-A947-70E740481C1C}">
                <a14:useLocalDpi xmlns:a14="http://schemas.microsoft.com/office/drawing/2010/main" val="0"/>
              </a:ext>
            </a:extLst>
          </a:blip>
          <a:srcRect b="15421"/>
          <a:stretch>
            <a:fillRect/>
          </a:stretch>
        </p:blipFill>
        <p:spPr>
          <a:xfrm>
            <a:off x="3600450" y="875703"/>
            <a:ext cx="2716533" cy="1292187"/>
          </a:xfrm>
          <a:prstGeom prst="rect">
            <a:avLst/>
          </a:prstGeom>
          <a:effectLst>
            <a:softEdge rad="12700"/>
          </a:effectLst>
        </p:spPr>
      </p:pic>
      <p:pic>
        <p:nvPicPr>
          <p:cNvPr id="25" name="Picture 24">
            <a:extLst>
              <a:ext uri="{FF2B5EF4-FFF2-40B4-BE49-F238E27FC236}">
                <a16:creationId xmlns:a16="http://schemas.microsoft.com/office/drawing/2014/main" id="{7A4B1473-1AE4-D080-A0EA-AA8363CE36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0446" y="2171700"/>
            <a:ext cx="2716530" cy="1527777"/>
          </a:xfrm>
          <a:prstGeom prst="rect">
            <a:avLst/>
          </a:prstGeom>
          <a:effectLst>
            <a:softEdge rad="12700"/>
          </a:effectLst>
        </p:spPr>
      </p:pic>
      <p:pic>
        <p:nvPicPr>
          <p:cNvPr id="27" name="Picture 26">
            <a:extLst>
              <a:ext uri="{FF2B5EF4-FFF2-40B4-BE49-F238E27FC236}">
                <a16:creationId xmlns:a16="http://schemas.microsoft.com/office/drawing/2014/main" id="{C9A84137-5ABA-106D-CF34-3366E9D47D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9147" y="3699477"/>
            <a:ext cx="2716531" cy="1527777"/>
          </a:xfrm>
          <a:prstGeom prst="rect">
            <a:avLst/>
          </a:prstGeom>
          <a:effectLst>
            <a:softEdge rad="12700"/>
          </a:effectLst>
        </p:spPr>
      </p:pic>
      <p:pic>
        <p:nvPicPr>
          <p:cNvPr id="29" name="Picture 28">
            <a:extLst>
              <a:ext uri="{FF2B5EF4-FFF2-40B4-BE49-F238E27FC236}">
                <a16:creationId xmlns:a16="http://schemas.microsoft.com/office/drawing/2014/main" id="{DF35189D-5894-D871-AE89-35C8EDC743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9146" y="5227254"/>
            <a:ext cx="2716531" cy="1527777"/>
          </a:xfrm>
          <a:prstGeom prst="rect">
            <a:avLst/>
          </a:prstGeom>
          <a:effectLst>
            <a:softEdge rad="12700"/>
          </a:effectLst>
        </p:spPr>
      </p:pic>
      <p:pic>
        <p:nvPicPr>
          <p:cNvPr id="31" name="Picture 30" descr="Close-up of a machine with a screw&#10;&#10;AI-generated content may be incorrect.">
            <a:extLst>
              <a:ext uri="{FF2B5EF4-FFF2-40B4-BE49-F238E27FC236}">
                <a16:creationId xmlns:a16="http://schemas.microsoft.com/office/drawing/2014/main" id="{C8250FD9-0FEF-30C5-07A5-AC6AAB31EF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30720" y="3593885"/>
            <a:ext cx="4724030" cy="2657267"/>
          </a:xfrm>
          <a:prstGeom prst="rect">
            <a:avLst/>
          </a:prstGeom>
          <a:effectLst>
            <a:softEdge rad="12700"/>
          </a:effectLst>
        </p:spPr>
      </p:pic>
      <p:sp>
        <p:nvSpPr>
          <p:cNvPr id="21" name="Oval 20">
            <a:extLst>
              <a:ext uri="{FF2B5EF4-FFF2-40B4-BE49-F238E27FC236}">
                <a16:creationId xmlns:a16="http://schemas.microsoft.com/office/drawing/2014/main" id="{160109BE-9C2C-531A-17E8-CB0D6929CAF5}"/>
              </a:ext>
            </a:extLst>
          </p:cNvPr>
          <p:cNvSpPr/>
          <p:nvPr/>
        </p:nvSpPr>
        <p:spPr>
          <a:xfrm rot="20515262">
            <a:off x="10346070" y="5037439"/>
            <a:ext cx="565122" cy="748860"/>
          </a:xfrm>
          <a:prstGeom prst="ellipse">
            <a:avLst/>
          </a:prstGeom>
          <a:noFill/>
          <a:ln w="38100">
            <a:solidFill>
              <a:srgbClr val="ED1C24"/>
            </a:solidFill>
          </a:ln>
          <a:effectLst>
            <a:outerShdw blurRad="635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3633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B2205DB-046E-444A-8746-9CC6A280650E}"/>
              </a:ext>
            </a:extLst>
          </p:cNvPr>
          <p:cNvSpPr>
            <a:spLocks noGrp="1"/>
          </p:cNvSpPr>
          <p:nvPr>
            <p:ph type="body" sz="half" idx="2"/>
          </p:nvPr>
        </p:nvSpPr>
        <p:spPr>
          <a:xfrm>
            <a:off x="128120" y="1904410"/>
            <a:ext cx="6760360" cy="3250327"/>
          </a:xfrm>
        </p:spPr>
        <p:txBody>
          <a:bodyPr vert="horz" lIns="91440" tIns="45720" rIns="91440" bIns="45720" rtlCol="0" anchor="t">
            <a:normAutofit fontScale="92500" lnSpcReduction="10000"/>
          </a:bodyPr>
          <a:lstStyle/>
          <a:p>
            <a:pPr algn="ct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PRO Series </a:t>
            </a: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installation manuals contains 5 sizing tables for hard pipe gas lines, 4 for </a:t>
            </a: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NG and 1 for LP.</a:t>
            </a:r>
          </a:p>
          <a:p>
            <a:pPr algn="ctr"/>
            <a:endPar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a:p>
            <a:pPr algn="ct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To pick what NG chart you use, you will need to know the static supply pressure.</a:t>
            </a:r>
            <a:endParaRPr lang="en-US" sz="4000" dirty="0">
              <a:solidFill>
                <a:schemeClr val="bg1"/>
              </a:solidFill>
              <a:latin typeface="Franklin Gothic Medium" panose="020B0603020102020204" pitchFamily="34" charset="0"/>
              <a:cs typeface="Calibri"/>
            </a:endParaRPr>
          </a:p>
        </p:txBody>
      </p:sp>
      <p:sp>
        <p:nvSpPr>
          <p:cNvPr id="3" name="Title 1">
            <a:extLst>
              <a:ext uri="{FF2B5EF4-FFF2-40B4-BE49-F238E27FC236}">
                <a16:creationId xmlns:a16="http://schemas.microsoft.com/office/drawing/2014/main" id="{97237EB5-C1FC-2C37-067A-5794929A3094}"/>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GAS LINE SIZING</a:t>
            </a:r>
            <a:endParaRPr lang="en-US" sz="5000" dirty="0">
              <a:solidFill>
                <a:schemeClr val="bg1"/>
              </a:solidFill>
              <a:cs typeface="Calibri Light"/>
            </a:endParaRPr>
          </a:p>
        </p:txBody>
      </p:sp>
      <p:cxnSp>
        <p:nvCxnSpPr>
          <p:cNvPr id="10" name="Straight Arrow Connector 9">
            <a:extLst>
              <a:ext uri="{FF2B5EF4-FFF2-40B4-BE49-F238E27FC236}">
                <a16:creationId xmlns:a16="http://schemas.microsoft.com/office/drawing/2014/main" id="{4D8F249A-4CA4-13F7-168D-3F231DDE6107}"/>
              </a:ext>
            </a:extLst>
          </p:cNvPr>
          <p:cNvCxnSpPr>
            <a:cxnSpLocks/>
          </p:cNvCxnSpPr>
          <p:nvPr/>
        </p:nvCxnSpPr>
        <p:spPr>
          <a:xfrm>
            <a:off x="128120" y="764249"/>
            <a:ext cx="4616408"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6967CA3-6EA7-94C6-2650-90962B4CA4BC}"/>
              </a:ext>
            </a:extLst>
          </p:cNvPr>
          <p:cNvPicPr>
            <a:picLocks noChangeAspect="1"/>
          </p:cNvPicPr>
          <p:nvPr/>
        </p:nvPicPr>
        <p:blipFill>
          <a:blip r:embed="rId2"/>
          <a:stretch>
            <a:fillRect/>
          </a:stretch>
        </p:blipFill>
        <p:spPr>
          <a:xfrm>
            <a:off x="7146926" y="70104"/>
            <a:ext cx="4772368" cy="6717791"/>
          </a:xfrm>
          <a:prstGeom prst="rect">
            <a:avLst/>
          </a:prstGeom>
          <a:effectLst>
            <a:outerShdw blurRad="63500" dist="63500" dir="2700000" algn="tl" rotWithShape="0">
              <a:prstClr val="black">
                <a:alpha val="40000"/>
              </a:prstClr>
            </a:outerShdw>
            <a:softEdge rad="12700"/>
          </a:effectLst>
        </p:spPr>
      </p:pic>
    </p:spTree>
    <p:extLst>
      <p:ext uri="{BB962C8B-B14F-4D97-AF65-F5344CB8AC3E}">
        <p14:creationId xmlns:p14="http://schemas.microsoft.com/office/powerpoint/2010/main" val="16476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E7BA7865-A911-ED00-3B4D-1814F8214855}"/>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40FF36B-968A-7EA6-815D-442FD8F64928}"/>
              </a:ext>
            </a:extLst>
          </p:cNvPr>
          <p:cNvSpPr>
            <a:spLocks noGrp="1"/>
          </p:cNvSpPr>
          <p:nvPr>
            <p:ph type="body" sz="half" idx="2"/>
          </p:nvPr>
        </p:nvSpPr>
        <p:spPr>
          <a:xfrm>
            <a:off x="128120" y="1904055"/>
            <a:ext cx="6101186" cy="3743960"/>
          </a:xfrm>
        </p:spPr>
        <p:txBody>
          <a:bodyPr vert="horz" lIns="91440" tIns="45720" rIns="91440" bIns="45720" rtlCol="0" anchor="t">
            <a:normAutofit/>
          </a:bodyPr>
          <a:lstStyle/>
          <a:p>
            <a:pPr algn="ct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After determining the initial supply pressure, you can use the charts to determine the maximum equivalent length of ½” hard pipe you may use based on the max btu of the unit.</a:t>
            </a:r>
            <a:endParaRPr lang="en-US" sz="4000" dirty="0">
              <a:solidFill>
                <a:schemeClr val="bg1"/>
              </a:solidFill>
              <a:latin typeface="Franklin Gothic Medium" panose="020B0603020102020204" pitchFamily="34" charset="0"/>
              <a:cs typeface="Calibri"/>
            </a:endParaRPr>
          </a:p>
        </p:txBody>
      </p:sp>
      <p:sp>
        <p:nvSpPr>
          <p:cNvPr id="3" name="Title 1">
            <a:extLst>
              <a:ext uri="{FF2B5EF4-FFF2-40B4-BE49-F238E27FC236}">
                <a16:creationId xmlns:a16="http://schemas.microsoft.com/office/drawing/2014/main" id="{AA8AD2EE-0189-22CC-2390-2E576EB89091}"/>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½” GAS LINE CONSIDERATIONS</a:t>
            </a:r>
            <a:endParaRPr lang="en-US" sz="5000" dirty="0">
              <a:solidFill>
                <a:schemeClr val="bg1"/>
              </a:solidFill>
              <a:cs typeface="Calibri Light"/>
            </a:endParaRPr>
          </a:p>
        </p:txBody>
      </p:sp>
      <p:cxnSp>
        <p:nvCxnSpPr>
          <p:cNvPr id="10" name="Straight Arrow Connector 9">
            <a:extLst>
              <a:ext uri="{FF2B5EF4-FFF2-40B4-BE49-F238E27FC236}">
                <a16:creationId xmlns:a16="http://schemas.microsoft.com/office/drawing/2014/main" id="{6BA71B4E-D07B-DFE6-E27E-6BFF3593DB5F}"/>
              </a:ext>
            </a:extLst>
          </p:cNvPr>
          <p:cNvCxnSpPr>
            <a:cxnSpLocks/>
          </p:cNvCxnSpPr>
          <p:nvPr/>
        </p:nvCxnSpPr>
        <p:spPr>
          <a:xfrm>
            <a:off x="128120" y="764249"/>
            <a:ext cx="88533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5ACAA5D-2DEF-1284-45E9-1C7C268F1DF5}"/>
              </a:ext>
            </a:extLst>
          </p:cNvPr>
          <p:cNvPicPr>
            <a:picLocks noChangeAspect="1"/>
          </p:cNvPicPr>
          <p:nvPr/>
        </p:nvPicPr>
        <p:blipFill>
          <a:blip r:embed="rId2"/>
          <a:srcRect l="3850" t="9511" b="19720"/>
          <a:stretch>
            <a:fillRect/>
          </a:stretch>
        </p:blipFill>
        <p:spPr>
          <a:xfrm>
            <a:off x="6357426" y="819893"/>
            <a:ext cx="5706454" cy="5912284"/>
          </a:xfrm>
          <a:prstGeom prst="rect">
            <a:avLst/>
          </a:prstGeom>
          <a:effectLst>
            <a:outerShdw blurRad="63500" dist="63500" dir="2700000" algn="tl" rotWithShape="0">
              <a:prstClr val="black">
                <a:alpha val="40000"/>
              </a:prstClr>
            </a:outerShdw>
            <a:softEdge rad="12700"/>
          </a:effectLst>
        </p:spPr>
      </p:pic>
      <p:sp>
        <p:nvSpPr>
          <p:cNvPr id="6" name="Arrow: Right 5">
            <a:extLst>
              <a:ext uri="{FF2B5EF4-FFF2-40B4-BE49-F238E27FC236}">
                <a16:creationId xmlns:a16="http://schemas.microsoft.com/office/drawing/2014/main" id="{E921CF43-9C93-F4A7-C611-835F77B3E20E}"/>
              </a:ext>
            </a:extLst>
          </p:cNvPr>
          <p:cNvSpPr/>
          <p:nvPr/>
        </p:nvSpPr>
        <p:spPr>
          <a:xfrm rot="10800000">
            <a:off x="11343080" y="775234"/>
            <a:ext cx="523240" cy="391160"/>
          </a:xfrm>
          <a:prstGeom prst="rightArrow">
            <a:avLst/>
          </a:prstGeom>
          <a:solidFill>
            <a:srgbClr val="ED1C2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7EF3D9E6-9AF4-E8F0-2AED-53C00E221677}"/>
              </a:ext>
            </a:extLst>
          </p:cNvPr>
          <p:cNvSpPr/>
          <p:nvPr/>
        </p:nvSpPr>
        <p:spPr>
          <a:xfrm rot="10800000">
            <a:off x="11343080" y="2238274"/>
            <a:ext cx="523240" cy="391160"/>
          </a:xfrm>
          <a:prstGeom prst="rightArrow">
            <a:avLst/>
          </a:prstGeom>
          <a:solidFill>
            <a:srgbClr val="ED1C2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7D423BDB-C361-3FC4-0A3D-3D4BDE128805}"/>
              </a:ext>
            </a:extLst>
          </p:cNvPr>
          <p:cNvSpPr/>
          <p:nvPr/>
        </p:nvSpPr>
        <p:spPr>
          <a:xfrm rot="10800000">
            <a:off x="11343080" y="3691153"/>
            <a:ext cx="523240" cy="391160"/>
          </a:xfrm>
          <a:prstGeom prst="rightArrow">
            <a:avLst/>
          </a:prstGeom>
          <a:solidFill>
            <a:srgbClr val="ED1C2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161AEF1F-B648-0E9D-40A1-68E8D7B7F0B1}"/>
              </a:ext>
            </a:extLst>
          </p:cNvPr>
          <p:cNvSpPr/>
          <p:nvPr/>
        </p:nvSpPr>
        <p:spPr>
          <a:xfrm rot="10800000">
            <a:off x="11343080" y="5144031"/>
            <a:ext cx="523240" cy="391160"/>
          </a:xfrm>
          <a:prstGeom prst="rightArrow">
            <a:avLst/>
          </a:prstGeom>
          <a:solidFill>
            <a:srgbClr val="ED1C2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799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53BE8450-D38E-6ED1-16D7-41190D15466C}"/>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30DF725-66D8-2181-B503-70963F736EA6}"/>
              </a:ext>
            </a:extLst>
          </p:cNvPr>
          <p:cNvSpPr>
            <a:spLocks noGrp="1"/>
          </p:cNvSpPr>
          <p:nvPr>
            <p:ph type="body" sz="half" idx="2"/>
          </p:nvPr>
        </p:nvSpPr>
        <p:spPr>
          <a:xfrm>
            <a:off x="87105" y="2153116"/>
            <a:ext cx="6115446" cy="1667846"/>
          </a:xfrm>
        </p:spPr>
        <p:txBody>
          <a:bodyPr vert="horz" lIns="91440" tIns="45720" rIns="91440" bIns="45720" rtlCol="0" anchor="t">
            <a:normAutofit/>
          </a:bodyPr>
          <a:lstStyle/>
          <a:p>
            <a:pPr algn="ct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The higher the initial supply pressure, the longer the ½” gas line can be.</a:t>
            </a:r>
            <a:endParaRPr lang="en-US" sz="4000" dirty="0">
              <a:solidFill>
                <a:schemeClr val="bg1"/>
              </a:solidFill>
              <a:latin typeface="Franklin Gothic Medium" panose="020B0603020102020204" pitchFamily="34" charset="0"/>
              <a:cs typeface="Calibri"/>
            </a:endParaRPr>
          </a:p>
        </p:txBody>
      </p:sp>
      <p:pic>
        <p:nvPicPr>
          <p:cNvPr id="2" name="Picture 1">
            <a:extLst>
              <a:ext uri="{FF2B5EF4-FFF2-40B4-BE49-F238E27FC236}">
                <a16:creationId xmlns:a16="http://schemas.microsoft.com/office/drawing/2014/main" id="{7F268961-676C-73D0-B9FF-4A40216FC927}"/>
              </a:ext>
            </a:extLst>
          </p:cNvPr>
          <p:cNvPicPr>
            <a:picLocks noChangeAspect="1"/>
          </p:cNvPicPr>
          <p:nvPr/>
        </p:nvPicPr>
        <p:blipFill>
          <a:blip r:embed="rId2"/>
          <a:srcRect l="3850" t="9511" b="19720"/>
          <a:stretch>
            <a:fillRect/>
          </a:stretch>
        </p:blipFill>
        <p:spPr>
          <a:xfrm>
            <a:off x="6357426" y="819893"/>
            <a:ext cx="5706454" cy="5912284"/>
          </a:xfrm>
          <a:prstGeom prst="rect">
            <a:avLst/>
          </a:prstGeom>
          <a:effectLst>
            <a:outerShdw blurRad="63500" dist="63500" dir="2700000" algn="tl" rotWithShape="0">
              <a:prstClr val="black">
                <a:alpha val="40000"/>
              </a:prstClr>
            </a:outerShdw>
            <a:softEdge rad="12700"/>
          </a:effectLst>
        </p:spPr>
      </p:pic>
      <p:sp>
        <p:nvSpPr>
          <p:cNvPr id="5" name="Title 1">
            <a:extLst>
              <a:ext uri="{FF2B5EF4-FFF2-40B4-BE49-F238E27FC236}">
                <a16:creationId xmlns:a16="http://schemas.microsoft.com/office/drawing/2014/main" id="{095D44D6-AC4D-F5F7-064C-AAEAB33D7D30}"/>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½” GAS LINE CONSIDERATIONS</a:t>
            </a:r>
            <a:endParaRPr lang="en-US" sz="5000" dirty="0">
              <a:solidFill>
                <a:schemeClr val="bg1"/>
              </a:solidFill>
              <a:cs typeface="Calibri Light"/>
            </a:endParaRPr>
          </a:p>
        </p:txBody>
      </p:sp>
      <p:cxnSp>
        <p:nvCxnSpPr>
          <p:cNvPr id="6" name="Straight Arrow Connector 5">
            <a:extLst>
              <a:ext uri="{FF2B5EF4-FFF2-40B4-BE49-F238E27FC236}">
                <a16:creationId xmlns:a16="http://schemas.microsoft.com/office/drawing/2014/main" id="{95A06878-7F50-9E63-879B-60E78E77FB09}"/>
              </a:ext>
            </a:extLst>
          </p:cNvPr>
          <p:cNvCxnSpPr>
            <a:cxnSpLocks/>
          </p:cNvCxnSpPr>
          <p:nvPr/>
        </p:nvCxnSpPr>
        <p:spPr>
          <a:xfrm>
            <a:off x="128120" y="764249"/>
            <a:ext cx="88533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2C87F204-DF3E-A8F0-7935-ADB1D7F09AF4}"/>
              </a:ext>
            </a:extLst>
          </p:cNvPr>
          <p:cNvSpPr/>
          <p:nvPr/>
        </p:nvSpPr>
        <p:spPr>
          <a:xfrm>
            <a:off x="6880049" y="1290320"/>
            <a:ext cx="370381" cy="36322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9873C7-B46F-8BB8-A39F-CF6CF46B711C}"/>
              </a:ext>
            </a:extLst>
          </p:cNvPr>
          <p:cNvSpPr/>
          <p:nvPr/>
        </p:nvSpPr>
        <p:spPr>
          <a:xfrm>
            <a:off x="6880048" y="2736215"/>
            <a:ext cx="726617" cy="36322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1A23A5F-3613-20B6-F8B0-8E4D6FFFDB93}"/>
              </a:ext>
            </a:extLst>
          </p:cNvPr>
          <p:cNvSpPr/>
          <p:nvPr/>
        </p:nvSpPr>
        <p:spPr>
          <a:xfrm>
            <a:off x="6880048" y="4182110"/>
            <a:ext cx="1448612" cy="36322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814F770-300F-2BAA-E745-6712668F45A4}"/>
              </a:ext>
            </a:extLst>
          </p:cNvPr>
          <p:cNvSpPr/>
          <p:nvPr/>
        </p:nvSpPr>
        <p:spPr>
          <a:xfrm>
            <a:off x="6880048" y="5650865"/>
            <a:ext cx="2176322" cy="36322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3">
            <a:extLst>
              <a:ext uri="{FF2B5EF4-FFF2-40B4-BE49-F238E27FC236}">
                <a16:creationId xmlns:a16="http://schemas.microsoft.com/office/drawing/2014/main" id="{CAE76EFE-143D-AFE8-C408-F5E0B47ACC77}"/>
              </a:ext>
            </a:extLst>
          </p:cNvPr>
          <p:cNvSpPr txBox="1">
            <a:spLocks/>
          </p:cNvSpPr>
          <p:nvPr/>
        </p:nvSpPr>
        <p:spPr>
          <a:xfrm>
            <a:off x="60350" y="4047956"/>
            <a:ext cx="6115446" cy="166784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000" dirty="0">
                <a:solidFill>
                  <a:schemeClr val="bg1"/>
                </a:solidFill>
                <a:latin typeface="Franklin Gothic Medium" panose="020B0603020102020204" pitchFamily="34" charset="0"/>
                <a:cs typeface="Times New Roman" panose="02020603050405020304" pitchFamily="18" charset="0"/>
              </a:rPr>
              <a:t>Highlighted areas indicate max equivalent length for an EZ71DV (160k btu max). Equivalent length factors in elbows and fittings, not just straight pipe.</a:t>
            </a:r>
            <a:endParaRPr lang="en-US" sz="24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254548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038A49C-FBBE-9F87-1340-17770C760B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9264"/>
            <a:ext cx="9290304" cy="5225796"/>
          </a:xfrm>
          <a:prstGeom prst="rect">
            <a:avLst/>
          </a:prstGeom>
        </p:spPr>
      </p:pic>
      <p:sp>
        <p:nvSpPr>
          <p:cNvPr id="17" name="Content Placeholder 3">
            <a:extLst>
              <a:ext uri="{FF2B5EF4-FFF2-40B4-BE49-F238E27FC236}">
                <a16:creationId xmlns:a16="http://schemas.microsoft.com/office/drawing/2014/main" id="{66267B9E-3239-18C2-5EC2-F02814B9352F}"/>
              </a:ext>
            </a:extLst>
          </p:cNvPr>
          <p:cNvSpPr>
            <a:spLocks noGrp="1"/>
          </p:cNvSpPr>
          <p:nvPr>
            <p:ph type="body" sz="half" idx="2"/>
          </p:nvPr>
        </p:nvSpPr>
        <p:spPr>
          <a:xfrm>
            <a:off x="0" y="969264"/>
            <a:ext cx="10698479" cy="828207"/>
          </a:xfrm>
        </p:spPr>
        <p:txBody>
          <a:bodyPr vert="horz" lIns="91440" tIns="45720" rIns="91440" bIns="45720" rtlCol="0" anchor="t">
            <a:normAutofit/>
          </a:bodyPr>
          <a:lstStyle/>
          <a:p>
            <a:pPr algn="ctr">
              <a:buNone/>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Both Dedicated and Branching from an existing gas line are acceptable choices.</a:t>
            </a:r>
            <a:endParaRPr lang="en-US" sz="3600" dirty="0">
              <a:solidFill>
                <a:schemeClr val="bg1"/>
              </a:solidFill>
              <a:latin typeface="Franklin Gothic Medium" panose="020B0603020102020204" pitchFamily="34" charset="0"/>
              <a:cs typeface="Calibri"/>
            </a:endParaRPr>
          </a:p>
        </p:txBody>
      </p:sp>
      <p:pic>
        <p:nvPicPr>
          <p:cNvPr id="2" name="Picture 14" descr="&#10;">
            <a:extLst>
              <a:ext uri="{FF2B5EF4-FFF2-40B4-BE49-F238E27FC236}">
                <a16:creationId xmlns:a16="http://schemas.microsoft.com/office/drawing/2014/main" id="{086802F3-AB7E-1819-EE6A-8331C40D8D38}"/>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5" name="Title 1">
            <a:extLst>
              <a:ext uri="{FF2B5EF4-FFF2-40B4-BE49-F238E27FC236}">
                <a16:creationId xmlns:a16="http://schemas.microsoft.com/office/drawing/2014/main" id="{C904231A-7988-EA81-E50C-4D5E9538D57A}"/>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DEDICATED OR BRANCH GAS LINE?</a:t>
            </a:r>
            <a:endParaRPr lang="en-US" sz="5000" dirty="0">
              <a:solidFill>
                <a:schemeClr val="bg1"/>
              </a:solidFill>
              <a:cs typeface="Calibri Light"/>
            </a:endParaRPr>
          </a:p>
        </p:txBody>
      </p:sp>
      <p:cxnSp>
        <p:nvCxnSpPr>
          <p:cNvPr id="6" name="Straight Arrow Connector 5">
            <a:extLst>
              <a:ext uri="{FF2B5EF4-FFF2-40B4-BE49-F238E27FC236}">
                <a16:creationId xmlns:a16="http://schemas.microsoft.com/office/drawing/2014/main" id="{E78BD113-A0A7-A51E-E078-62E367F966B5}"/>
              </a:ext>
            </a:extLst>
          </p:cNvPr>
          <p:cNvCxnSpPr>
            <a:cxnSpLocks/>
          </p:cNvCxnSpPr>
          <p:nvPr/>
        </p:nvCxnSpPr>
        <p:spPr>
          <a:xfrm>
            <a:off x="128120" y="764249"/>
            <a:ext cx="994044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18A408D-1E0D-87FA-EEEC-DAB46F9739FB}"/>
              </a:ext>
            </a:extLst>
          </p:cNvPr>
          <p:cNvPicPr>
            <a:picLocks noChangeAspect="1"/>
          </p:cNvPicPr>
          <p:nvPr/>
        </p:nvPicPr>
        <p:blipFill>
          <a:blip r:embed="rId4">
            <a:extLst>
              <a:ext uri="{28A0092B-C50C-407E-A947-70E740481C1C}">
                <a14:useLocalDpi xmlns:a14="http://schemas.microsoft.com/office/drawing/2010/main" val="0"/>
              </a:ext>
            </a:extLst>
          </a:blip>
          <a:srcRect l="24221" r="24221"/>
          <a:stretch/>
        </p:blipFill>
        <p:spPr>
          <a:xfrm>
            <a:off x="6683129" y="1951577"/>
            <a:ext cx="2603322" cy="379690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7676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D44517-D68B-4037-BFCA-247B2F2911F6}"/>
              </a:ext>
            </a:extLst>
          </p:cNvPr>
          <p:cNvSpPr/>
          <p:nvPr/>
        </p:nvSpPr>
        <p:spPr>
          <a:xfrm>
            <a:off x="305920" y="1007813"/>
            <a:ext cx="11295094" cy="369332"/>
          </a:xfrm>
          <a:prstGeom prst="rect">
            <a:avLst/>
          </a:prstGeom>
        </p:spPr>
        <p:txBody>
          <a:bodyPr wrap="square">
            <a:spAutoFit/>
          </a:bodyPr>
          <a:lstStyle/>
          <a:p>
            <a:pPr marL="342900" indent="-342900"/>
            <a:r>
              <a:rPr lang="en-US" dirty="0">
                <a:solidFill>
                  <a:schemeClr val="bg1"/>
                </a:solidFill>
                <a:latin typeface="Franklin Gothic Medium" panose="020B0603020102020204" pitchFamily="34" charset="0"/>
              </a:rPr>
              <a:t>A tankless water heater uses a burner and heat exchanger to produce an endless supply of hot water on-demand.</a:t>
            </a:r>
          </a:p>
        </p:txBody>
      </p:sp>
      <p:sp>
        <p:nvSpPr>
          <p:cNvPr id="4" name="Rectangle 3">
            <a:extLst>
              <a:ext uri="{FF2B5EF4-FFF2-40B4-BE49-F238E27FC236}">
                <a16:creationId xmlns:a16="http://schemas.microsoft.com/office/drawing/2014/main" id="{C9DC9664-DD69-4787-A87B-1AB8271E7790}"/>
              </a:ext>
            </a:extLst>
          </p:cNvPr>
          <p:cNvSpPr/>
          <p:nvPr/>
        </p:nvSpPr>
        <p:spPr>
          <a:xfrm>
            <a:off x="214204" y="1572654"/>
            <a:ext cx="8368616" cy="4934968"/>
          </a:xfrm>
          <a:prstGeom prst="rect">
            <a:avLst/>
          </a:prstGeom>
          <a:solidFill>
            <a:schemeClr val="bg1"/>
          </a:solidFill>
          <a:ln>
            <a:solidFill>
              <a:schemeClr val="bg1"/>
            </a:solidFill>
          </a:ln>
          <a:effectLst>
            <a:outerShdw blurRad="63500" dist="63500" dir="2700000" algn="tl" rotWithShape="0">
              <a:prstClr val="black">
                <a:alpha val="40000"/>
              </a:prstClr>
            </a:outerShdw>
            <a:softEdge rad="190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a:extLst>
              <a:ext uri="{FF2B5EF4-FFF2-40B4-BE49-F238E27FC236}">
                <a16:creationId xmlns:a16="http://schemas.microsoft.com/office/drawing/2014/main" id="{9DC2925C-8AE8-44A8-BC4E-B87C563AFFF7}"/>
              </a:ext>
            </a:extLst>
          </p:cNvPr>
          <p:cNvCxnSpPr>
            <a:cxnSpLocks/>
          </p:cNvCxnSpPr>
          <p:nvPr/>
        </p:nvCxnSpPr>
        <p:spPr>
          <a:xfrm>
            <a:off x="1683090" y="4274409"/>
            <a:ext cx="0" cy="197677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2433326-F739-49C7-932B-B2E41C53681B}"/>
              </a:ext>
            </a:extLst>
          </p:cNvPr>
          <p:cNvCxnSpPr>
            <a:cxnSpLocks/>
          </p:cNvCxnSpPr>
          <p:nvPr/>
        </p:nvCxnSpPr>
        <p:spPr>
          <a:xfrm>
            <a:off x="3695182" y="4300151"/>
            <a:ext cx="0" cy="1953859"/>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FB9B79F3-2931-4F4C-BFD7-A01732DF9727}"/>
              </a:ext>
            </a:extLst>
          </p:cNvPr>
          <p:cNvSpPr/>
          <p:nvPr/>
        </p:nvSpPr>
        <p:spPr>
          <a:xfrm>
            <a:off x="2309153" y="2224216"/>
            <a:ext cx="704335" cy="36452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9196E704-FE59-48E3-85B9-4524A58CD4D0}"/>
              </a:ext>
            </a:extLst>
          </p:cNvPr>
          <p:cNvCxnSpPr>
            <a:cxnSpLocks/>
          </p:cNvCxnSpPr>
          <p:nvPr/>
        </p:nvCxnSpPr>
        <p:spPr>
          <a:xfrm>
            <a:off x="2309153" y="2313804"/>
            <a:ext cx="7043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BA95A7D-E212-4A67-9991-B428FBFD79EF}"/>
              </a:ext>
            </a:extLst>
          </p:cNvPr>
          <p:cNvCxnSpPr/>
          <p:nvPr/>
        </p:nvCxnSpPr>
        <p:spPr>
          <a:xfrm>
            <a:off x="2309153" y="2368930"/>
            <a:ext cx="7043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Arrow: Up 37">
            <a:extLst>
              <a:ext uri="{FF2B5EF4-FFF2-40B4-BE49-F238E27FC236}">
                <a16:creationId xmlns:a16="http://schemas.microsoft.com/office/drawing/2014/main" id="{C4AE2FC9-E959-466E-BBDF-7766031C09B5}"/>
              </a:ext>
            </a:extLst>
          </p:cNvPr>
          <p:cNvSpPr/>
          <p:nvPr/>
        </p:nvSpPr>
        <p:spPr>
          <a:xfrm>
            <a:off x="2132071" y="1774500"/>
            <a:ext cx="1058499" cy="429399"/>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Up 38">
            <a:extLst>
              <a:ext uri="{FF2B5EF4-FFF2-40B4-BE49-F238E27FC236}">
                <a16:creationId xmlns:a16="http://schemas.microsoft.com/office/drawing/2014/main" id="{AFA7B212-12FF-4F66-90EA-90A33BEAB717}"/>
              </a:ext>
            </a:extLst>
          </p:cNvPr>
          <p:cNvSpPr/>
          <p:nvPr/>
        </p:nvSpPr>
        <p:spPr>
          <a:xfrm>
            <a:off x="2132071" y="2858933"/>
            <a:ext cx="1058499" cy="589949"/>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F57B975D-6CB9-4A92-90A5-BB260CDC1280}"/>
              </a:ext>
            </a:extLst>
          </p:cNvPr>
          <p:cNvSpPr txBox="1"/>
          <p:nvPr/>
        </p:nvSpPr>
        <p:spPr>
          <a:xfrm>
            <a:off x="2375730" y="2973583"/>
            <a:ext cx="580608" cy="461665"/>
          </a:xfrm>
          <a:prstGeom prst="rect">
            <a:avLst/>
          </a:prstGeom>
          <a:noFill/>
        </p:spPr>
        <p:txBody>
          <a:bodyPr wrap="none" rtlCol="0">
            <a:spAutoFit/>
          </a:bodyPr>
          <a:lstStyle/>
          <a:p>
            <a:pPr algn="ctr"/>
            <a:r>
              <a:rPr lang="en-US" sz="1200" b="1" dirty="0">
                <a:solidFill>
                  <a:schemeClr val="bg1"/>
                </a:solidFill>
              </a:rPr>
              <a:t>About</a:t>
            </a:r>
          </a:p>
          <a:p>
            <a:pPr algn="ctr"/>
            <a:r>
              <a:rPr lang="en-US" sz="1200" b="1" dirty="0">
                <a:solidFill>
                  <a:schemeClr val="bg1"/>
                </a:solidFill>
              </a:rPr>
              <a:t>400F</a:t>
            </a:r>
          </a:p>
        </p:txBody>
      </p:sp>
      <p:sp>
        <p:nvSpPr>
          <p:cNvPr id="41" name="TextBox 40">
            <a:extLst>
              <a:ext uri="{FF2B5EF4-FFF2-40B4-BE49-F238E27FC236}">
                <a16:creationId xmlns:a16="http://schemas.microsoft.com/office/drawing/2014/main" id="{1B3AEA36-E88A-47AC-B186-19D9AAD425E3}"/>
              </a:ext>
            </a:extLst>
          </p:cNvPr>
          <p:cNvSpPr txBox="1"/>
          <p:nvPr/>
        </p:nvSpPr>
        <p:spPr>
          <a:xfrm>
            <a:off x="2375730" y="1794269"/>
            <a:ext cx="580608" cy="461665"/>
          </a:xfrm>
          <a:prstGeom prst="rect">
            <a:avLst/>
          </a:prstGeom>
          <a:noFill/>
        </p:spPr>
        <p:txBody>
          <a:bodyPr wrap="none" rtlCol="0">
            <a:spAutoFit/>
          </a:bodyPr>
          <a:lstStyle/>
          <a:p>
            <a:pPr algn="ctr"/>
            <a:r>
              <a:rPr lang="en-US" sz="1200" b="1" dirty="0">
                <a:solidFill>
                  <a:schemeClr val="bg1"/>
                </a:solidFill>
              </a:rPr>
              <a:t>About</a:t>
            </a:r>
          </a:p>
          <a:p>
            <a:pPr algn="ctr"/>
            <a:r>
              <a:rPr lang="en-US" sz="1200" b="1" dirty="0">
                <a:solidFill>
                  <a:schemeClr val="bg1"/>
                </a:solidFill>
              </a:rPr>
              <a:t>400F</a:t>
            </a:r>
          </a:p>
        </p:txBody>
      </p:sp>
      <p:sp>
        <p:nvSpPr>
          <p:cNvPr id="42" name="Rectangle 41">
            <a:extLst>
              <a:ext uri="{FF2B5EF4-FFF2-40B4-BE49-F238E27FC236}">
                <a16:creationId xmlns:a16="http://schemas.microsoft.com/office/drawing/2014/main" id="{C7983711-105D-412B-916C-AB1FE42D9670}"/>
              </a:ext>
            </a:extLst>
          </p:cNvPr>
          <p:cNvSpPr/>
          <p:nvPr/>
        </p:nvSpPr>
        <p:spPr>
          <a:xfrm>
            <a:off x="1860646" y="3614351"/>
            <a:ext cx="1622415" cy="852738"/>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93AC166B-FB59-4BCD-A17B-524183E91FF6}"/>
              </a:ext>
            </a:extLst>
          </p:cNvPr>
          <p:cNvSpPr txBox="1"/>
          <p:nvPr/>
        </p:nvSpPr>
        <p:spPr>
          <a:xfrm>
            <a:off x="1860646" y="3617510"/>
            <a:ext cx="1622415" cy="461665"/>
          </a:xfrm>
          <a:prstGeom prst="rect">
            <a:avLst/>
          </a:prstGeom>
          <a:noFill/>
        </p:spPr>
        <p:txBody>
          <a:bodyPr wrap="square" rtlCol="0">
            <a:spAutoFit/>
          </a:bodyPr>
          <a:lstStyle/>
          <a:p>
            <a:pPr algn="ctr"/>
            <a:r>
              <a:rPr lang="en-US" sz="1200" b="1" dirty="0"/>
              <a:t>Primary Heat Exchanger</a:t>
            </a:r>
          </a:p>
        </p:txBody>
      </p:sp>
      <p:sp>
        <p:nvSpPr>
          <p:cNvPr id="44" name="Rectangle 43">
            <a:extLst>
              <a:ext uri="{FF2B5EF4-FFF2-40B4-BE49-F238E27FC236}">
                <a16:creationId xmlns:a16="http://schemas.microsoft.com/office/drawing/2014/main" id="{A619B7A2-994E-4E80-A92E-F7DD96FEE6EE}"/>
              </a:ext>
            </a:extLst>
          </p:cNvPr>
          <p:cNvSpPr/>
          <p:nvPr/>
        </p:nvSpPr>
        <p:spPr>
          <a:xfrm>
            <a:off x="1860646" y="4464070"/>
            <a:ext cx="1622415" cy="546593"/>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lamp&#10;&#10;Description automatically generated">
            <a:extLst>
              <a:ext uri="{FF2B5EF4-FFF2-40B4-BE49-F238E27FC236}">
                <a16:creationId xmlns:a16="http://schemas.microsoft.com/office/drawing/2014/main" id="{6574E614-7BFF-4DFB-AA55-3A5FB04A8E4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84" t="17140" r="23056" b="13757"/>
          <a:stretch/>
        </p:blipFill>
        <p:spPr>
          <a:xfrm>
            <a:off x="3057757" y="4520933"/>
            <a:ext cx="298751" cy="388345"/>
          </a:xfrm>
          <a:prstGeom prst="rect">
            <a:avLst/>
          </a:prstGeom>
        </p:spPr>
      </p:pic>
      <p:pic>
        <p:nvPicPr>
          <p:cNvPr id="17" name="Picture 16" descr="A picture containing lamp&#10;&#10;Description automatically generated">
            <a:extLst>
              <a:ext uri="{FF2B5EF4-FFF2-40B4-BE49-F238E27FC236}">
                <a16:creationId xmlns:a16="http://schemas.microsoft.com/office/drawing/2014/main" id="{D8093BB5-1F1B-4D35-BB38-771BCEAAA62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84" t="17140" r="23056" b="13757"/>
          <a:stretch/>
        </p:blipFill>
        <p:spPr>
          <a:xfrm>
            <a:off x="2794293" y="4520934"/>
            <a:ext cx="298751" cy="388345"/>
          </a:xfrm>
          <a:prstGeom prst="rect">
            <a:avLst/>
          </a:prstGeom>
        </p:spPr>
      </p:pic>
      <p:pic>
        <p:nvPicPr>
          <p:cNvPr id="18" name="Picture 17" descr="A picture containing lamp&#10;&#10;Description automatically generated">
            <a:extLst>
              <a:ext uri="{FF2B5EF4-FFF2-40B4-BE49-F238E27FC236}">
                <a16:creationId xmlns:a16="http://schemas.microsoft.com/office/drawing/2014/main" id="{60500F99-53EB-4CB3-B159-84A42D5812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84" t="17140" r="23056" b="13757"/>
          <a:stretch/>
        </p:blipFill>
        <p:spPr>
          <a:xfrm>
            <a:off x="2531195" y="4520935"/>
            <a:ext cx="298751" cy="388345"/>
          </a:xfrm>
          <a:prstGeom prst="rect">
            <a:avLst/>
          </a:prstGeom>
        </p:spPr>
      </p:pic>
      <p:pic>
        <p:nvPicPr>
          <p:cNvPr id="19" name="Picture 18" descr="A picture containing lamp&#10;&#10;Description automatically generated">
            <a:extLst>
              <a:ext uri="{FF2B5EF4-FFF2-40B4-BE49-F238E27FC236}">
                <a16:creationId xmlns:a16="http://schemas.microsoft.com/office/drawing/2014/main" id="{1F822F53-AC65-41C1-AC27-9817B01452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84" t="17140" r="23056" b="13757"/>
          <a:stretch/>
        </p:blipFill>
        <p:spPr>
          <a:xfrm>
            <a:off x="2268725" y="4520935"/>
            <a:ext cx="298751" cy="388345"/>
          </a:xfrm>
          <a:prstGeom prst="rect">
            <a:avLst/>
          </a:prstGeom>
        </p:spPr>
      </p:pic>
      <p:pic>
        <p:nvPicPr>
          <p:cNvPr id="20" name="Picture 19" descr="A picture containing lamp&#10;&#10;Description automatically generated">
            <a:extLst>
              <a:ext uri="{FF2B5EF4-FFF2-40B4-BE49-F238E27FC236}">
                <a16:creationId xmlns:a16="http://schemas.microsoft.com/office/drawing/2014/main" id="{22B45E76-C454-4C02-8134-91A570BE08C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84" t="17140" r="23056" b="13757"/>
          <a:stretch/>
        </p:blipFill>
        <p:spPr>
          <a:xfrm>
            <a:off x="2005626" y="4520934"/>
            <a:ext cx="298751" cy="388345"/>
          </a:xfrm>
          <a:prstGeom prst="rect">
            <a:avLst/>
          </a:prstGeom>
        </p:spPr>
      </p:pic>
      <p:cxnSp>
        <p:nvCxnSpPr>
          <p:cNvPr id="23" name="Straight Connector 22">
            <a:extLst>
              <a:ext uri="{FF2B5EF4-FFF2-40B4-BE49-F238E27FC236}">
                <a16:creationId xmlns:a16="http://schemas.microsoft.com/office/drawing/2014/main" id="{BC5E2A5E-8371-469D-8DAA-52B8C51B4550}"/>
              </a:ext>
            </a:extLst>
          </p:cNvPr>
          <p:cNvCxnSpPr>
            <a:cxnSpLocks/>
          </p:cNvCxnSpPr>
          <p:nvPr/>
        </p:nvCxnSpPr>
        <p:spPr>
          <a:xfrm flipH="1">
            <a:off x="1721644" y="4312509"/>
            <a:ext cx="2010613" cy="0"/>
          </a:xfrm>
          <a:prstGeom prst="line">
            <a:avLst/>
          </a:prstGeom>
          <a:ln w="76200">
            <a:gradFill>
              <a:gsLst>
                <a:gs pos="0">
                  <a:srgbClr val="0070C0"/>
                </a:gs>
                <a:gs pos="55000">
                  <a:srgbClr val="FFC000"/>
                </a:gs>
                <a:gs pos="100000">
                  <a:srgbClr val="FF0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357153F-537A-4912-A335-68D0981FB6F2}"/>
              </a:ext>
            </a:extLst>
          </p:cNvPr>
          <p:cNvCxnSpPr>
            <a:cxnSpLocks/>
          </p:cNvCxnSpPr>
          <p:nvPr/>
        </p:nvCxnSpPr>
        <p:spPr>
          <a:xfrm>
            <a:off x="7663505" y="3178969"/>
            <a:ext cx="0" cy="307504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757A422D-B2EA-4CE3-A9CD-BB7A6DD5A732}"/>
              </a:ext>
            </a:extLst>
          </p:cNvPr>
          <p:cNvSpPr/>
          <p:nvPr/>
        </p:nvSpPr>
        <p:spPr>
          <a:xfrm>
            <a:off x="6282238" y="2224216"/>
            <a:ext cx="704335" cy="36452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Arrow: Up 54">
            <a:extLst>
              <a:ext uri="{FF2B5EF4-FFF2-40B4-BE49-F238E27FC236}">
                <a16:creationId xmlns:a16="http://schemas.microsoft.com/office/drawing/2014/main" id="{090D44A8-7350-401C-B827-A4F61B2C99CA}"/>
              </a:ext>
            </a:extLst>
          </p:cNvPr>
          <p:cNvSpPr/>
          <p:nvPr/>
        </p:nvSpPr>
        <p:spPr>
          <a:xfrm>
            <a:off x="6105156" y="1774500"/>
            <a:ext cx="1058499" cy="429399"/>
          </a:xfrm>
          <a:prstGeom prst="up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Arrow: Up 55">
            <a:extLst>
              <a:ext uri="{FF2B5EF4-FFF2-40B4-BE49-F238E27FC236}">
                <a16:creationId xmlns:a16="http://schemas.microsoft.com/office/drawing/2014/main" id="{D56E4474-9B02-46BE-ABB3-88B06D45AB0F}"/>
              </a:ext>
            </a:extLst>
          </p:cNvPr>
          <p:cNvSpPr/>
          <p:nvPr/>
        </p:nvSpPr>
        <p:spPr>
          <a:xfrm>
            <a:off x="6124438" y="3372974"/>
            <a:ext cx="1058499" cy="589949"/>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79A57259-4154-4049-B78B-2AE59724598A}"/>
              </a:ext>
            </a:extLst>
          </p:cNvPr>
          <p:cNvSpPr txBox="1"/>
          <p:nvPr/>
        </p:nvSpPr>
        <p:spPr>
          <a:xfrm>
            <a:off x="6368097" y="3487624"/>
            <a:ext cx="580608" cy="461665"/>
          </a:xfrm>
          <a:prstGeom prst="rect">
            <a:avLst/>
          </a:prstGeom>
          <a:noFill/>
        </p:spPr>
        <p:txBody>
          <a:bodyPr wrap="none" rtlCol="0">
            <a:spAutoFit/>
          </a:bodyPr>
          <a:lstStyle/>
          <a:p>
            <a:pPr algn="ctr"/>
            <a:r>
              <a:rPr lang="en-US" sz="1200" b="1" dirty="0">
                <a:solidFill>
                  <a:schemeClr val="bg1"/>
                </a:solidFill>
              </a:rPr>
              <a:t>About</a:t>
            </a:r>
          </a:p>
          <a:p>
            <a:pPr algn="ctr"/>
            <a:r>
              <a:rPr lang="en-US" sz="1200" b="1" dirty="0">
                <a:solidFill>
                  <a:schemeClr val="bg1"/>
                </a:solidFill>
              </a:rPr>
              <a:t>400F</a:t>
            </a:r>
          </a:p>
        </p:txBody>
      </p:sp>
      <p:sp>
        <p:nvSpPr>
          <p:cNvPr id="58" name="TextBox 57">
            <a:extLst>
              <a:ext uri="{FF2B5EF4-FFF2-40B4-BE49-F238E27FC236}">
                <a16:creationId xmlns:a16="http://schemas.microsoft.com/office/drawing/2014/main" id="{590BF04D-C038-4B62-AA97-712F1DD75B37}"/>
              </a:ext>
            </a:extLst>
          </p:cNvPr>
          <p:cNvSpPr txBox="1"/>
          <p:nvPr/>
        </p:nvSpPr>
        <p:spPr>
          <a:xfrm>
            <a:off x="6348815" y="1794269"/>
            <a:ext cx="580608" cy="461665"/>
          </a:xfrm>
          <a:prstGeom prst="rect">
            <a:avLst/>
          </a:prstGeom>
          <a:noFill/>
        </p:spPr>
        <p:txBody>
          <a:bodyPr wrap="none" rtlCol="0">
            <a:spAutoFit/>
          </a:bodyPr>
          <a:lstStyle/>
          <a:p>
            <a:pPr algn="ctr"/>
            <a:r>
              <a:rPr lang="en-US" sz="1200" b="1" dirty="0"/>
              <a:t>About</a:t>
            </a:r>
          </a:p>
          <a:p>
            <a:pPr algn="ctr"/>
            <a:r>
              <a:rPr lang="en-US" sz="1200" b="1" dirty="0"/>
              <a:t>120F</a:t>
            </a:r>
          </a:p>
        </p:txBody>
      </p:sp>
      <p:sp>
        <p:nvSpPr>
          <p:cNvPr id="59" name="Rectangle 58">
            <a:extLst>
              <a:ext uri="{FF2B5EF4-FFF2-40B4-BE49-F238E27FC236}">
                <a16:creationId xmlns:a16="http://schemas.microsoft.com/office/drawing/2014/main" id="{76CA4F7B-3C49-4BF6-9AF0-0DD20719F475}"/>
              </a:ext>
            </a:extLst>
          </p:cNvPr>
          <p:cNvSpPr/>
          <p:nvPr/>
        </p:nvSpPr>
        <p:spPr>
          <a:xfrm>
            <a:off x="5833731" y="4040138"/>
            <a:ext cx="1622415" cy="852738"/>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CCEDF5E5-0C0A-4A4A-9FDA-E6DB64B6CEAF}"/>
              </a:ext>
            </a:extLst>
          </p:cNvPr>
          <p:cNvSpPr txBox="1"/>
          <p:nvPr/>
        </p:nvSpPr>
        <p:spPr>
          <a:xfrm>
            <a:off x="5773874" y="4169450"/>
            <a:ext cx="1622415" cy="461665"/>
          </a:xfrm>
          <a:prstGeom prst="rect">
            <a:avLst/>
          </a:prstGeom>
          <a:noFill/>
        </p:spPr>
        <p:txBody>
          <a:bodyPr wrap="square" rtlCol="0">
            <a:spAutoFit/>
          </a:bodyPr>
          <a:lstStyle/>
          <a:p>
            <a:pPr algn="ctr"/>
            <a:r>
              <a:rPr lang="en-US" sz="1200" b="1" dirty="0"/>
              <a:t>Primary Heat Exchanger</a:t>
            </a:r>
          </a:p>
        </p:txBody>
      </p:sp>
      <p:sp>
        <p:nvSpPr>
          <p:cNvPr id="61" name="Rectangle 60">
            <a:extLst>
              <a:ext uri="{FF2B5EF4-FFF2-40B4-BE49-F238E27FC236}">
                <a16:creationId xmlns:a16="http://schemas.microsoft.com/office/drawing/2014/main" id="{FFFEA9D9-D35B-4112-AE58-68564ED78F32}"/>
              </a:ext>
            </a:extLst>
          </p:cNvPr>
          <p:cNvSpPr/>
          <p:nvPr/>
        </p:nvSpPr>
        <p:spPr>
          <a:xfrm>
            <a:off x="5833731" y="4889857"/>
            <a:ext cx="1622415" cy="50004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descr="A picture containing lamp&#10;&#10;Description automatically generated">
            <a:extLst>
              <a:ext uri="{FF2B5EF4-FFF2-40B4-BE49-F238E27FC236}">
                <a16:creationId xmlns:a16="http://schemas.microsoft.com/office/drawing/2014/main" id="{CF8DED4E-3E64-47A7-BB1F-87D0711789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84" t="17140" r="23056" b="13757"/>
          <a:stretch/>
        </p:blipFill>
        <p:spPr>
          <a:xfrm>
            <a:off x="7035605" y="4934020"/>
            <a:ext cx="298751" cy="388345"/>
          </a:xfrm>
          <a:prstGeom prst="rect">
            <a:avLst/>
          </a:prstGeom>
        </p:spPr>
      </p:pic>
      <p:pic>
        <p:nvPicPr>
          <p:cNvPr id="63" name="Picture 62" descr="A picture containing lamp&#10;&#10;Description automatically generated">
            <a:extLst>
              <a:ext uri="{FF2B5EF4-FFF2-40B4-BE49-F238E27FC236}">
                <a16:creationId xmlns:a16="http://schemas.microsoft.com/office/drawing/2014/main" id="{0B83F7D5-BEAA-4CD0-8BD2-A5DF21F71D7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84" t="17140" r="23056" b="13757"/>
          <a:stretch/>
        </p:blipFill>
        <p:spPr>
          <a:xfrm>
            <a:off x="6767378" y="4934021"/>
            <a:ext cx="298751" cy="388345"/>
          </a:xfrm>
          <a:prstGeom prst="rect">
            <a:avLst/>
          </a:prstGeom>
        </p:spPr>
      </p:pic>
      <p:pic>
        <p:nvPicPr>
          <p:cNvPr id="64" name="Picture 63" descr="A picture containing lamp&#10;&#10;Description automatically generated">
            <a:extLst>
              <a:ext uri="{FF2B5EF4-FFF2-40B4-BE49-F238E27FC236}">
                <a16:creationId xmlns:a16="http://schemas.microsoft.com/office/drawing/2014/main" id="{DF2DEC70-19A0-46E1-A4C5-DB21C48A81F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84" t="17140" r="23056" b="13757"/>
          <a:stretch/>
        </p:blipFill>
        <p:spPr>
          <a:xfrm>
            <a:off x="6504280" y="4934022"/>
            <a:ext cx="298751" cy="388345"/>
          </a:xfrm>
          <a:prstGeom prst="rect">
            <a:avLst/>
          </a:prstGeom>
        </p:spPr>
      </p:pic>
      <p:pic>
        <p:nvPicPr>
          <p:cNvPr id="65" name="Picture 64" descr="A picture containing lamp&#10;&#10;Description automatically generated">
            <a:extLst>
              <a:ext uri="{FF2B5EF4-FFF2-40B4-BE49-F238E27FC236}">
                <a16:creationId xmlns:a16="http://schemas.microsoft.com/office/drawing/2014/main" id="{5F30DB23-2478-486E-9F33-1EBF57CE0DA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84" t="17140" r="23056" b="13757"/>
          <a:stretch/>
        </p:blipFill>
        <p:spPr>
          <a:xfrm>
            <a:off x="6241810" y="4934022"/>
            <a:ext cx="298751" cy="388345"/>
          </a:xfrm>
          <a:prstGeom prst="rect">
            <a:avLst/>
          </a:prstGeom>
        </p:spPr>
      </p:pic>
      <p:pic>
        <p:nvPicPr>
          <p:cNvPr id="66" name="Picture 65" descr="A picture containing lamp&#10;&#10;Description automatically generated">
            <a:extLst>
              <a:ext uri="{FF2B5EF4-FFF2-40B4-BE49-F238E27FC236}">
                <a16:creationId xmlns:a16="http://schemas.microsoft.com/office/drawing/2014/main" id="{48035F47-D9E6-44AA-BE5C-22CE8AEE7B5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84" t="17140" r="23056" b="13757"/>
          <a:stretch/>
        </p:blipFill>
        <p:spPr>
          <a:xfrm>
            <a:off x="5978711" y="4934021"/>
            <a:ext cx="298751" cy="388345"/>
          </a:xfrm>
          <a:prstGeom prst="rect">
            <a:avLst/>
          </a:prstGeom>
        </p:spPr>
      </p:pic>
      <p:sp>
        <p:nvSpPr>
          <p:cNvPr id="68" name="Rectangle 67">
            <a:extLst>
              <a:ext uri="{FF2B5EF4-FFF2-40B4-BE49-F238E27FC236}">
                <a16:creationId xmlns:a16="http://schemas.microsoft.com/office/drawing/2014/main" id="{D886176A-FA63-4CCF-97B0-58451FBD958F}"/>
              </a:ext>
            </a:extLst>
          </p:cNvPr>
          <p:cNvSpPr/>
          <p:nvPr/>
        </p:nvSpPr>
        <p:spPr>
          <a:xfrm>
            <a:off x="5339918" y="2705881"/>
            <a:ext cx="2197509" cy="610013"/>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3BD0AE5E-11C5-440A-B14C-C3A441331169}"/>
              </a:ext>
            </a:extLst>
          </p:cNvPr>
          <p:cNvCxnSpPr>
            <a:cxnSpLocks/>
          </p:cNvCxnSpPr>
          <p:nvPr/>
        </p:nvCxnSpPr>
        <p:spPr>
          <a:xfrm flipH="1">
            <a:off x="5736698" y="3141756"/>
            <a:ext cx="1966102" cy="0"/>
          </a:xfrm>
          <a:prstGeom prst="line">
            <a:avLst/>
          </a:prstGeom>
          <a:ln w="76200">
            <a:gradFill>
              <a:gsLst>
                <a:gs pos="0">
                  <a:srgbClr val="0070C0"/>
                </a:gs>
                <a:gs pos="100000">
                  <a:srgbClr val="FFFF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7EE5910-BC75-4364-91BF-36EEE328DCB1}"/>
              </a:ext>
            </a:extLst>
          </p:cNvPr>
          <p:cNvCxnSpPr>
            <a:cxnSpLocks/>
          </p:cNvCxnSpPr>
          <p:nvPr/>
        </p:nvCxnSpPr>
        <p:spPr>
          <a:xfrm>
            <a:off x="5699503" y="3106043"/>
            <a:ext cx="0" cy="1099126"/>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31A41938-6FAB-4B30-AE10-B9437835A825}"/>
              </a:ext>
            </a:extLst>
          </p:cNvPr>
          <p:cNvCxnSpPr>
            <a:cxnSpLocks/>
          </p:cNvCxnSpPr>
          <p:nvPr/>
        </p:nvCxnSpPr>
        <p:spPr>
          <a:xfrm flipH="1">
            <a:off x="5740660" y="4167151"/>
            <a:ext cx="1462621" cy="0"/>
          </a:xfrm>
          <a:prstGeom prst="line">
            <a:avLst/>
          </a:prstGeom>
          <a:ln w="76200">
            <a:gradFill>
              <a:gsLst>
                <a:gs pos="0">
                  <a:srgbClr val="FFC000"/>
                </a:gs>
                <a:gs pos="100000">
                  <a:srgbClr val="FFFF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FA31A92-1090-4DAE-A78B-20759F9639A9}"/>
              </a:ext>
            </a:extLst>
          </p:cNvPr>
          <p:cNvCxnSpPr>
            <a:cxnSpLocks/>
          </p:cNvCxnSpPr>
          <p:nvPr/>
        </p:nvCxnSpPr>
        <p:spPr>
          <a:xfrm>
            <a:off x="7239508" y="5396254"/>
            <a:ext cx="0" cy="849293"/>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D50AC19-96C8-4AA6-971C-3983DD327B68}"/>
              </a:ext>
            </a:extLst>
          </p:cNvPr>
          <p:cNvCxnSpPr>
            <a:cxnSpLocks/>
          </p:cNvCxnSpPr>
          <p:nvPr/>
        </p:nvCxnSpPr>
        <p:spPr>
          <a:xfrm>
            <a:off x="7237150" y="4128726"/>
            <a:ext cx="0" cy="603504"/>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DA73EFD-6DCD-4B27-ABCF-9A642CEA277E}"/>
              </a:ext>
            </a:extLst>
          </p:cNvPr>
          <p:cNvCxnSpPr>
            <a:cxnSpLocks/>
          </p:cNvCxnSpPr>
          <p:nvPr/>
        </p:nvCxnSpPr>
        <p:spPr>
          <a:xfrm flipH="1">
            <a:off x="5668233" y="4692788"/>
            <a:ext cx="1533461" cy="0"/>
          </a:xfrm>
          <a:prstGeom prst="line">
            <a:avLst/>
          </a:prstGeom>
          <a:ln w="76200">
            <a:gradFill>
              <a:gsLst>
                <a:gs pos="0">
                  <a:srgbClr val="FFC000"/>
                </a:gs>
                <a:gs pos="100000">
                  <a:srgbClr val="FF0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33741EB8-F2C9-4354-8BAC-AB182BF8ADAE}"/>
              </a:ext>
            </a:extLst>
          </p:cNvPr>
          <p:cNvCxnSpPr>
            <a:cxnSpLocks/>
          </p:cNvCxnSpPr>
          <p:nvPr/>
        </p:nvCxnSpPr>
        <p:spPr>
          <a:xfrm>
            <a:off x="5634410" y="4654684"/>
            <a:ext cx="0" cy="157032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D49754C0-1692-4D65-BBF8-C47CBFE9F5B8}"/>
              </a:ext>
            </a:extLst>
          </p:cNvPr>
          <p:cNvSpPr txBox="1"/>
          <p:nvPr/>
        </p:nvSpPr>
        <p:spPr>
          <a:xfrm>
            <a:off x="5339918" y="2763792"/>
            <a:ext cx="2197509" cy="276999"/>
          </a:xfrm>
          <a:prstGeom prst="rect">
            <a:avLst/>
          </a:prstGeom>
          <a:noFill/>
        </p:spPr>
        <p:txBody>
          <a:bodyPr wrap="square" rtlCol="0">
            <a:spAutoFit/>
          </a:bodyPr>
          <a:lstStyle/>
          <a:p>
            <a:pPr algn="ctr"/>
            <a:r>
              <a:rPr lang="en-US" sz="1200" b="1" dirty="0"/>
              <a:t>Secondary Heat Exchanger</a:t>
            </a:r>
          </a:p>
        </p:txBody>
      </p:sp>
      <p:cxnSp>
        <p:nvCxnSpPr>
          <p:cNvPr id="88" name="Straight Connector 87">
            <a:extLst>
              <a:ext uri="{FF2B5EF4-FFF2-40B4-BE49-F238E27FC236}">
                <a16:creationId xmlns:a16="http://schemas.microsoft.com/office/drawing/2014/main" id="{C9B9D696-F02E-4410-B2E0-32AE84DC07A4}"/>
              </a:ext>
            </a:extLst>
          </p:cNvPr>
          <p:cNvCxnSpPr>
            <a:cxnSpLocks/>
          </p:cNvCxnSpPr>
          <p:nvPr/>
        </p:nvCxnSpPr>
        <p:spPr>
          <a:xfrm>
            <a:off x="5407667" y="3316307"/>
            <a:ext cx="0" cy="119827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03F87702-A4F0-4C28-9A5C-E28117D29087}"/>
              </a:ext>
            </a:extLst>
          </p:cNvPr>
          <p:cNvSpPr/>
          <p:nvPr/>
        </p:nvSpPr>
        <p:spPr>
          <a:xfrm>
            <a:off x="5238873" y="4513069"/>
            <a:ext cx="249922" cy="866124"/>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Connector 90">
            <a:extLst>
              <a:ext uri="{FF2B5EF4-FFF2-40B4-BE49-F238E27FC236}">
                <a16:creationId xmlns:a16="http://schemas.microsoft.com/office/drawing/2014/main" id="{8876DBF3-0BB3-4C75-B053-21CB10BE04FD}"/>
              </a:ext>
            </a:extLst>
          </p:cNvPr>
          <p:cNvCxnSpPr>
            <a:cxnSpLocks/>
          </p:cNvCxnSpPr>
          <p:nvPr/>
        </p:nvCxnSpPr>
        <p:spPr>
          <a:xfrm>
            <a:off x="5398784" y="5372537"/>
            <a:ext cx="0" cy="84929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577AA9B7-17C8-4572-B295-B7BC433ACA39}"/>
              </a:ext>
            </a:extLst>
          </p:cNvPr>
          <p:cNvSpPr txBox="1"/>
          <p:nvPr/>
        </p:nvSpPr>
        <p:spPr>
          <a:xfrm rot="5400000">
            <a:off x="4985135" y="4765397"/>
            <a:ext cx="757921" cy="369332"/>
          </a:xfrm>
          <a:prstGeom prst="rect">
            <a:avLst/>
          </a:prstGeom>
          <a:noFill/>
        </p:spPr>
        <p:txBody>
          <a:bodyPr wrap="square" rtlCol="0">
            <a:spAutoFit/>
          </a:bodyPr>
          <a:lstStyle/>
          <a:p>
            <a:pPr algn="ctr"/>
            <a:r>
              <a:rPr lang="en-US" sz="900" dirty="0"/>
              <a:t>Condensate</a:t>
            </a:r>
          </a:p>
          <a:p>
            <a:pPr algn="ctr"/>
            <a:r>
              <a:rPr lang="en-US" sz="900" dirty="0"/>
              <a:t>Collector</a:t>
            </a:r>
          </a:p>
        </p:txBody>
      </p:sp>
      <p:cxnSp>
        <p:nvCxnSpPr>
          <p:cNvPr id="95" name="Straight Connector 94">
            <a:extLst>
              <a:ext uri="{FF2B5EF4-FFF2-40B4-BE49-F238E27FC236}">
                <a16:creationId xmlns:a16="http://schemas.microsoft.com/office/drawing/2014/main" id="{1F9DE955-E098-4C8F-B3AC-17E1888687F8}"/>
              </a:ext>
            </a:extLst>
          </p:cNvPr>
          <p:cNvCxnSpPr>
            <a:cxnSpLocks/>
          </p:cNvCxnSpPr>
          <p:nvPr/>
        </p:nvCxnSpPr>
        <p:spPr>
          <a:xfrm>
            <a:off x="3289808" y="5016628"/>
            <a:ext cx="0" cy="1234558"/>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4708A92-881A-4E30-9AC9-A17ADCB30051}"/>
              </a:ext>
            </a:extLst>
          </p:cNvPr>
          <p:cNvCxnSpPr>
            <a:cxnSpLocks/>
          </p:cNvCxnSpPr>
          <p:nvPr/>
        </p:nvCxnSpPr>
        <p:spPr>
          <a:xfrm flipH="1">
            <a:off x="1721644" y="4312322"/>
            <a:ext cx="2010613"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93908EA-8FEE-4F77-88B7-09173A74214C}"/>
              </a:ext>
            </a:extLst>
          </p:cNvPr>
          <p:cNvCxnSpPr>
            <a:cxnSpLocks/>
          </p:cNvCxnSpPr>
          <p:nvPr/>
        </p:nvCxnSpPr>
        <p:spPr>
          <a:xfrm>
            <a:off x="1683090" y="4274409"/>
            <a:ext cx="0" cy="197677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05" name="Arrow: Up 104">
            <a:extLst>
              <a:ext uri="{FF2B5EF4-FFF2-40B4-BE49-F238E27FC236}">
                <a16:creationId xmlns:a16="http://schemas.microsoft.com/office/drawing/2014/main" id="{7051C7E6-EDF2-4CFC-93C9-4258B222E227}"/>
              </a:ext>
            </a:extLst>
          </p:cNvPr>
          <p:cNvSpPr/>
          <p:nvPr/>
        </p:nvSpPr>
        <p:spPr>
          <a:xfrm>
            <a:off x="3539610" y="4899753"/>
            <a:ext cx="316705" cy="4901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Arrow: Left 105">
            <a:extLst>
              <a:ext uri="{FF2B5EF4-FFF2-40B4-BE49-F238E27FC236}">
                <a16:creationId xmlns:a16="http://schemas.microsoft.com/office/drawing/2014/main" id="{08F2D752-0BBA-4810-96F3-ADF37D38C4C7}"/>
              </a:ext>
            </a:extLst>
          </p:cNvPr>
          <p:cNvSpPr/>
          <p:nvPr/>
        </p:nvSpPr>
        <p:spPr>
          <a:xfrm>
            <a:off x="2420594" y="4167151"/>
            <a:ext cx="502518" cy="288225"/>
          </a:xfrm>
          <a:prstGeom prst="lef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Arrow: Down 106">
            <a:extLst>
              <a:ext uri="{FF2B5EF4-FFF2-40B4-BE49-F238E27FC236}">
                <a16:creationId xmlns:a16="http://schemas.microsoft.com/office/drawing/2014/main" id="{D12F787E-C82C-4C6E-B706-02CFED52F6AC}"/>
              </a:ext>
            </a:extLst>
          </p:cNvPr>
          <p:cNvSpPr/>
          <p:nvPr/>
        </p:nvSpPr>
        <p:spPr>
          <a:xfrm>
            <a:off x="1525206" y="4927808"/>
            <a:ext cx="313516" cy="506267"/>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AAD813B6-BA3B-41E4-9F4F-7134949A2CB4}"/>
              </a:ext>
            </a:extLst>
          </p:cNvPr>
          <p:cNvSpPr/>
          <p:nvPr/>
        </p:nvSpPr>
        <p:spPr>
          <a:xfrm>
            <a:off x="1456538" y="2588741"/>
            <a:ext cx="2409567" cy="3407042"/>
          </a:xfrm>
          <a:prstGeom prst="roundRect">
            <a:avLst>
              <a:gd name="adj" fmla="val 2052"/>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0C8AF327-A1B6-4E2F-80ED-E5BAA9A175E5}"/>
              </a:ext>
            </a:extLst>
          </p:cNvPr>
          <p:cNvSpPr/>
          <p:nvPr/>
        </p:nvSpPr>
        <p:spPr>
          <a:xfrm>
            <a:off x="5202661" y="2588741"/>
            <a:ext cx="2636529" cy="3407042"/>
          </a:xfrm>
          <a:prstGeom prst="roundRect">
            <a:avLst>
              <a:gd name="adj" fmla="val 2052"/>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Speech Bubble: Oval 96">
            <a:extLst>
              <a:ext uri="{FF2B5EF4-FFF2-40B4-BE49-F238E27FC236}">
                <a16:creationId xmlns:a16="http://schemas.microsoft.com/office/drawing/2014/main" id="{77B14578-7A8D-44E8-8CDB-6D1526E378EF}"/>
              </a:ext>
            </a:extLst>
          </p:cNvPr>
          <p:cNvSpPr/>
          <p:nvPr/>
        </p:nvSpPr>
        <p:spPr>
          <a:xfrm>
            <a:off x="7255066" y="1633445"/>
            <a:ext cx="1375475" cy="844975"/>
          </a:xfrm>
          <a:prstGeom prst="wedgeEllipseCallout">
            <a:avLst>
              <a:gd name="adj1" fmla="val -53611"/>
              <a:gd name="adj2" fmla="val 90306"/>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EAF1D719-08D7-46D8-9043-CBAB95034285}"/>
              </a:ext>
            </a:extLst>
          </p:cNvPr>
          <p:cNvSpPr txBox="1"/>
          <p:nvPr/>
        </p:nvSpPr>
        <p:spPr>
          <a:xfrm>
            <a:off x="7224325" y="1778463"/>
            <a:ext cx="1436955" cy="600164"/>
          </a:xfrm>
          <a:prstGeom prst="rect">
            <a:avLst/>
          </a:prstGeom>
          <a:noFill/>
        </p:spPr>
        <p:txBody>
          <a:bodyPr wrap="square" rtlCol="0">
            <a:spAutoFit/>
          </a:bodyPr>
          <a:lstStyle/>
          <a:p>
            <a:pPr algn="ctr"/>
            <a:r>
              <a:rPr lang="en-US" sz="1100" b="1" dirty="0"/>
              <a:t>Water is heated using the hot exhaust gas.</a:t>
            </a:r>
          </a:p>
        </p:txBody>
      </p:sp>
      <p:pic>
        <p:nvPicPr>
          <p:cNvPr id="108" name="Picture 107">
            <a:extLst>
              <a:ext uri="{FF2B5EF4-FFF2-40B4-BE49-F238E27FC236}">
                <a16:creationId xmlns:a16="http://schemas.microsoft.com/office/drawing/2014/main" id="{E2BEF810-704A-4157-BBEC-F0361C42E8B3}"/>
              </a:ext>
            </a:extLst>
          </p:cNvPr>
          <p:cNvPicPr>
            <a:picLocks noChangeAspect="1"/>
          </p:cNvPicPr>
          <p:nvPr/>
        </p:nvPicPr>
        <p:blipFill>
          <a:blip r:embed="rId3" cstate="print"/>
          <a:stretch>
            <a:fillRect/>
          </a:stretch>
        </p:blipFill>
        <p:spPr>
          <a:xfrm>
            <a:off x="355050" y="5262797"/>
            <a:ext cx="876300" cy="851958"/>
          </a:xfrm>
          <a:prstGeom prst="rect">
            <a:avLst/>
          </a:prstGeom>
        </p:spPr>
      </p:pic>
      <p:cxnSp>
        <p:nvCxnSpPr>
          <p:cNvPr id="109" name="Straight Connector 108">
            <a:extLst>
              <a:ext uri="{FF2B5EF4-FFF2-40B4-BE49-F238E27FC236}">
                <a16:creationId xmlns:a16="http://schemas.microsoft.com/office/drawing/2014/main" id="{680993D3-A470-44F7-864C-C4BD475D12F8}"/>
              </a:ext>
            </a:extLst>
          </p:cNvPr>
          <p:cNvCxnSpPr>
            <a:cxnSpLocks/>
          </p:cNvCxnSpPr>
          <p:nvPr/>
        </p:nvCxnSpPr>
        <p:spPr>
          <a:xfrm flipH="1">
            <a:off x="5736698" y="3143982"/>
            <a:ext cx="1966102"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F7AE83D-EF99-4A0A-B903-106332477801}"/>
              </a:ext>
            </a:extLst>
          </p:cNvPr>
          <p:cNvCxnSpPr>
            <a:cxnSpLocks/>
          </p:cNvCxnSpPr>
          <p:nvPr/>
        </p:nvCxnSpPr>
        <p:spPr>
          <a:xfrm>
            <a:off x="5699503" y="3103787"/>
            <a:ext cx="0" cy="109728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F0B5EF95-84D7-4AA9-8FDE-85E54DF3781A}"/>
              </a:ext>
            </a:extLst>
          </p:cNvPr>
          <p:cNvCxnSpPr>
            <a:cxnSpLocks/>
          </p:cNvCxnSpPr>
          <p:nvPr/>
        </p:nvCxnSpPr>
        <p:spPr>
          <a:xfrm flipH="1">
            <a:off x="5735898" y="4167151"/>
            <a:ext cx="1462621"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A9439A4E-D3C9-44C2-A003-6253C91CAC17}"/>
              </a:ext>
            </a:extLst>
          </p:cNvPr>
          <p:cNvCxnSpPr>
            <a:cxnSpLocks/>
          </p:cNvCxnSpPr>
          <p:nvPr/>
        </p:nvCxnSpPr>
        <p:spPr>
          <a:xfrm>
            <a:off x="7234873" y="4129085"/>
            <a:ext cx="1376" cy="603504"/>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25CC9C09-BE3C-447F-BF61-B9C227E7953D}"/>
              </a:ext>
            </a:extLst>
          </p:cNvPr>
          <p:cNvCxnSpPr>
            <a:cxnSpLocks/>
          </p:cNvCxnSpPr>
          <p:nvPr/>
        </p:nvCxnSpPr>
        <p:spPr>
          <a:xfrm flipH="1">
            <a:off x="5668233" y="4692790"/>
            <a:ext cx="1533461"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A675FB0-316F-4291-953D-E849494E62D0}"/>
              </a:ext>
            </a:extLst>
          </p:cNvPr>
          <p:cNvCxnSpPr>
            <a:cxnSpLocks/>
          </p:cNvCxnSpPr>
          <p:nvPr/>
        </p:nvCxnSpPr>
        <p:spPr>
          <a:xfrm>
            <a:off x="5629535" y="4654780"/>
            <a:ext cx="0" cy="1570321"/>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31" name="Arrow: Up 130">
            <a:extLst>
              <a:ext uri="{FF2B5EF4-FFF2-40B4-BE49-F238E27FC236}">
                <a16:creationId xmlns:a16="http://schemas.microsoft.com/office/drawing/2014/main" id="{6B7F5001-6098-4066-B8AF-31D5FA79EF95}"/>
              </a:ext>
            </a:extLst>
          </p:cNvPr>
          <p:cNvSpPr/>
          <p:nvPr/>
        </p:nvSpPr>
        <p:spPr>
          <a:xfrm>
            <a:off x="7501988" y="4213628"/>
            <a:ext cx="316705" cy="4901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Arrow: Down 131">
            <a:extLst>
              <a:ext uri="{FF2B5EF4-FFF2-40B4-BE49-F238E27FC236}">
                <a16:creationId xmlns:a16="http://schemas.microsoft.com/office/drawing/2014/main" id="{CA02EF4F-F613-4DB8-AF60-4B6B2A49B939}"/>
              </a:ext>
            </a:extLst>
          </p:cNvPr>
          <p:cNvSpPr/>
          <p:nvPr/>
        </p:nvSpPr>
        <p:spPr>
          <a:xfrm>
            <a:off x="5476077" y="5139880"/>
            <a:ext cx="313516" cy="506267"/>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Arrow: Left 132">
            <a:extLst>
              <a:ext uri="{FF2B5EF4-FFF2-40B4-BE49-F238E27FC236}">
                <a16:creationId xmlns:a16="http://schemas.microsoft.com/office/drawing/2014/main" id="{21341ECF-46E7-435C-A3E1-41916F4A4692}"/>
              </a:ext>
            </a:extLst>
          </p:cNvPr>
          <p:cNvSpPr/>
          <p:nvPr/>
        </p:nvSpPr>
        <p:spPr>
          <a:xfrm>
            <a:off x="6311482" y="4549484"/>
            <a:ext cx="502518" cy="288225"/>
          </a:xfrm>
          <a:prstGeom prst="left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Arrow: Right 133">
            <a:extLst>
              <a:ext uri="{FF2B5EF4-FFF2-40B4-BE49-F238E27FC236}">
                <a16:creationId xmlns:a16="http://schemas.microsoft.com/office/drawing/2014/main" id="{936432C4-6663-45FC-870A-42AB6357E103}"/>
              </a:ext>
            </a:extLst>
          </p:cNvPr>
          <p:cNvSpPr/>
          <p:nvPr/>
        </p:nvSpPr>
        <p:spPr>
          <a:xfrm>
            <a:off x="6307193" y="4040138"/>
            <a:ext cx="502517" cy="258227"/>
          </a:xfrm>
          <a:prstGeom prst="rightArrow">
            <a:avLst/>
          </a:prstGeom>
          <a:solidFill>
            <a:srgbClr val="FFC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Arrow: Left 134">
            <a:extLst>
              <a:ext uri="{FF2B5EF4-FFF2-40B4-BE49-F238E27FC236}">
                <a16:creationId xmlns:a16="http://schemas.microsoft.com/office/drawing/2014/main" id="{C33D14D6-6E9A-4F1D-9579-2C41B277E8FF}"/>
              </a:ext>
            </a:extLst>
          </p:cNvPr>
          <p:cNvSpPr/>
          <p:nvPr/>
        </p:nvSpPr>
        <p:spPr>
          <a:xfrm>
            <a:off x="6353799" y="2998168"/>
            <a:ext cx="502518" cy="288225"/>
          </a:xfrm>
          <a:prstGeom prst="left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6" name="Picture 135">
            <a:extLst>
              <a:ext uri="{FF2B5EF4-FFF2-40B4-BE49-F238E27FC236}">
                <a16:creationId xmlns:a16="http://schemas.microsoft.com/office/drawing/2014/main" id="{922E639B-4A59-428B-8E7C-52C50EF782AD}"/>
              </a:ext>
            </a:extLst>
          </p:cNvPr>
          <p:cNvPicPr>
            <a:picLocks noChangeAspect="1"/>
          </p:cNvPicPr>
          <p:nvPr/>
        </p:nvPicPr>
        <p:blipFill>
          <a:blip r:embed="rId4"/>
          <a:stretch>
            <a:fillRect/>
          </a:stretch>
        </p:blipFill>
        <p:spPr>
          <a:xfrm>
            <a:off x="4093987" y="5261241"/>
            <a:ext cx="877900" cy="853514"/>
          </a:xfrm>
          <a:prstGeom prst="rect">
            <a:avLst/>
          </a:prstGeom>
        </p:spPr>
      </p:pic>
      <p:sp>
        <p:nvSpPr>
          <p:cNvPr id="137" name="Flowchart: Sequential Access Storage 136">
            <a:extLst>
              <a:ext uri="{FF2B5EF4-FFF2-40B4-BE49-F238E27FC236}">
                <a16:creationId xmlns:a16="http://schemas.microsoft.com/office/drawing/2014/main" id="{9EA0B82E-30F2-48D3-B1F3-BA2F93A54DE2}"/>
              </a:ext>
            </a:extLst>
          </p:cNvPr>
          <p:cNvSpPr/>
          <p:nvPr/>
        </p:nvSpPr>
        <p:spPr>
          <a:xfrm rot="16200000">
            <a:off x="2311159" y="5025140"/>
            <a:ext cx="592079" cy="580512"/>
          </a:xfrm>
          <a:prstGeom prst="flowChartMagneticTap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lowchart: Sequential Access Storage 137">
            <a:extLst>
              <a:ext uri="{FF2B5EF4-FFF2-40B4-BE49-F238E27FC236}">
                <a16:creationId xmlns:a16="http://schemas.microsoft.com/office/drawing/2014/main" id="{80726284-1B08-426C-8214-6258BBBB14BE}"/>
              </a:ext>
            </a:extLst>
          </p:cNvPr>
          <p:cNvSpPr/>
          <p:nvPr/>
        </p:nvSpPr>
        <p:spPr>
          <a:xfrm rot="16200000">
            <a:off x="6309019" y="5406423"/>
            <a:ext cx="592079" cy="580512"/>
          </a:xfrm>
          <a:prstGeom prst="flowChartMagneticTap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extBox 138">
            <a:extLst>
              <a:ext uri="{FF2B5EF4-FFF2-40B4-BE49-F238E27FC236}">
                <a16:creationId xmlns:a16="http://schemas.microsoft.com/office/drawing/2014/main" id="{443CDBC1-8612-4483-8B82-0CA793761F43}"/>
              </a:ext>
            </a:extLst>
          </p:cNvPr>
          <p:cNvSpPr txBox="1"/>
          <p:nvPr/>
        </p:nvSpPr>
        <p:spPr>
          <a:xfrm>
            <a:off x="6369637" y="5547153"/>
            <a:ext cx="463135" cy="276999"/>
          </a:xfrm>
          <a:prstGeom prst="rect">
            <a:avLst/>
          </a:prstGeom>
          <a:noFill/>
        </p:spPr>
        <p:txBody>
          <a:bodyPr wrap="square" rtlCol="0">
            <a:spAutoFit/>
          </a:bodyPr>
          <a:lstStyle/>
          <a:p>
            <a:pPr algn="ctr"/>
            <a:r>
              <a:rPr lang="en-US" sz="1200" b="1" dirty="0"/>
              <a:t>Fan</a:t>
            </a:r>
          </a:p>
        </p:txBody>
      </p:sp>
      <p:sp>
        <p:nvSpPr>
          <p:cNvPr id="140" name="TextBox 139">
            <a:extLst>
              <a:ext uri="{FF2B5EF4-FFF2-40B4-BE49-F238E27FC236}">
                <a16:creationId xmlns:a16="http://schemas.microsoft.com/office/drawing/2014/main" id="{DA5A0136-D1D9-4E7C-BB92-9BAE66527CF9}"/>
              </a:ext>
            </a:extLst>
          </p:cNvPr>
          <p:cNvSpPr txBox="1"/>
          <p:nvPr/>
        </p:nvSpPr>
        <p:spPr>
          <a:xfrm>
            <a:off x="2368357" y="5170226"/>
            <a:ext cx="463135" cy="276999"/>
          </a:xfrm>
          <a:prstGeom prst="rect">
            <a:avLst/>
          </a:prstGeom>
          <a:noFill/>
        </p:spPr>
        <p:txBody>
          <a:bodyPr wrap="square" rtlCol="0">
            <a:spAutoFit/>
          </a:bodyPr>
          <a:lstStyle/>
          <a:p>
            <a:pPr algn="ctr"/>
            <a:r>
              <a:rPr lang="en-US" sz="1200" b="1" dirty="0"/>
              <a:t>Fan</a:t>
            </a:r>
          </a:p>
        </p:txBody>
      </p:sp>
      <p:sp>
        <p:nvSpPr>
          <p:cNvPr id="141" name="TextBox 140">
            <a:extLst>
              <a:ext uri="{FF2B5EF4-FFF2-40B4-BE49-F238E27FC236}">
                <a16:creationId xmlns:a16="http://schemas.microsoft.com/office/drawing/2014/main" id="{E44E17A7-FD88-4B28-ADCC-D1C37FB8C4BD}"/>
              </a:ext>
            </a:extLst>
          </p:cNvPr>
          <p:cNvSpPr txBox="1"/>
          <p:nvPr/>
        </p:nvSpPr>
        <p:spPr>
          <a:xfrm>
            <a:off x="3386692" y="6215429"/>
            <a:ext cx="661365" cy="261610"/>
          </a:xfrm>
          <a:prstGeom prst="rect">
            <a:avLst/>
          </a:prstGeom>
          <a:noFill/>
        </p:spPr>
        <p:txBody>
          <a:bodyPr wrap="square" rtlCol="0">
            <a:spAutoFit/>
          </a:bodyPr>
          <a:lstStyle/>
          <a:p>
            <a:pPr algn="ctr"/>
            <a:r>
              <a:rPr lang="en-US" sz="1050" b="1" dirty="0"/>
              <a:t>Cold In</a:t>
            </a:r>
          </a:p>
        </p:txBody>
      </p:sp>
      <p:sp>
        <p:nvSpPr>
          <p:cNvPr id="142" name="TextBox 141">
            <a:extLst>
              <a:ext uri="{FF2B5EF4-FFF2-40B4-BE49-F238E27FC236}">
                <a16:creationId xmlns:a16="http://schemas.microsoft.com/office/drawing/2014/main" id="{750300DF-6C8F-49F1-A4E2-98C677C29C42}"/>
              </a:ext>
            </a:extLst>
          </p:cNvPr>
          <p:cNvSpPr txBox="1"/>
          <p:nvPr/>
        </p:nvSpPr>
        <p:spPr>
          <a:xfrm>
            <a:off x="7358568" y="6215429"/>
            <a:ext cx="661365" cy="261610"/>
          </a:xfrm>
          <a:prstGeom prst="rect">
            <a:avLst/>
          </a:prstGeom>
          <a:noFill/>
        </p:spPr>
        <p:txBody>
          <a:bodyPr wrap="square" rtlCol="0">
            <a:spAutoFit/>
          </a:bodyPr>
          <a:lstStyle/>
          <a:p>
            <a:pPr algn="ctr"/>
            <a:r>
              <a:rPr lang="en-US" sz="1050" b="1" dirty="0"/>
              <a:t>Cold In</a:t>
            </a:r>
          </a:p>
        </p:txBody>
      </p:sp>
      <p:sp>
        <p:nvSpPr>
          <p:cNvPr id="143" name="TextBox 142">
            <a:extLst>
              <a:ext uri="{FF2B5EF4-FFF2-40B4-BE49-F238E27FC236}">
                <a16:creationId xmlns:a16="http://schemas.microsoft.com/office/drawing/2014/main" id="{05292C8F-7786-4539-8118-2FFDC06228C2}"/>
              </a:ext>
            </a:extLst>
          </p:cNvPr>
          <p:cNvSpPr txBox="1"/>
          <p:nvPr/>
        </p:nvSpPr>
        <p:spPr>
          <a:xfrm>
            <a:off x="2938196" y="6215429"/>
            <a:ext cx="661365" cy="261610"/>
          </a:xfrm>
          <a:prstGeom prst="rect">
            <a:avLst/>
          </a:prstGeom>
          <a:noFill/>
        </p:spPr>
        <p:txBody>
          <a:bodyPr wrap="square" rtlCol="0">
            <a:spAutoFit/>
          </a:bodyPr>
          <a:lstStyle/>
          <a:p>
            <a:pPr algn="ctr"/>
            <a:r>
              <a:rPr lang="en-US" sz="1050" b="1" dirty="0"/>
              <a:t>Gas In</a:t>
            </a:r>
          </a:p>
        </p:txBody>
      </p:sp>
      <p:sp>
        <p:nvSpPr>
          <p:cNvPr id="144" name="TextBox 143">
            <a:extLst>
              <a:ext uri="{FF2B5EF4-FFF2-40B4-BE49-F238E27FC236}">
                <a16:creationId xmlns:a16="http://schemas.microsoft.com/office/drawing/2014/main" id="{B2822C85-69E1-4145-B57F-DE616D854B03}"/>
              </a:ext>
            </a:extLst>
          </p:cNvPr>
          <p:cNvSpPr txBox="1"/>
          <p:nvPr/>
        </p:nvSpPr>
        <p:spPr>
          <a:xfrm>
            <a:off x="6921381" y="6209233"/>
            <a:ext cx="661365" cy="261610"/>
          </a:xfrm>
          <a:prstGeom prst="rect">
            <a:avLst/>
          </a:prstGeom>
          <a:noFill/>
        </p:spPr>
        <p:txBody>
          <a:bodyPr wrap="square" rtlCol="0">
            <a:spAutoFit/>
          </a:bodyPr>
          <a:lstStyle/>
          <a:p>
            <a:pPr algn="ctr"/>
            <a:r>
              <a:rPr lang="en-US" sz="1050" b="1" dirty="0"/>
              <a:t>Gas In</a:t>
            </a:r>
          </a:p>
        </p:txBody>
      </p:sp>
      <p:sp>
        <p:nvSpPr>
          <p:cNvPr id="145" name="TextBox 144">
            <a:extLst>
              <a:ext uri="{FF2B5EF4-FFF2-40B4-BE49-F238E27FC236}">
                <a16:creationId xmlns:a16="http://schemas.microsoft.com/office/drawing/2014/main" id="{93E5DDE1-CFCE-490C-8A4A-CB8BEBD7D6D0}"/>
              </a:ext>
            </a:extLst>
          </p:cNvPr>
          <p:cNvSpPr txBox="1"/>
          <p:nvPr/>
        </p:nvSpPr>
        <p:spPr>
          <a:xfrm>
            <a:off x="1374600" y="6209233"/>
            <a:ext cx="661365" cy="261610"/>
          </a:xfrm>
          <a:prstGeom prst="rect">
            <a:avLst/>
          </a:prstGeom>
          <a:noFill/>
        </p:spPr>
        <p:txBody>
          <a:bodyPr wrap="square" rtlCol="0">
            <a:spAutoFit/>
          </a:bodyPr>
          <a:lstStyle/>
          <a:p>
            <a:pPr algn="ctr"/>
            <a:r>
              <a:rPr lang="en-US" sz="1050" b="1" dirty="0"/>
              <a:t>Hot Out</a:t>
            </a:r>
          </a:p>
        </p:txBody>
      </p:sp>
      <p:sp>
        <p:nvSpPr>
          <p:cNvPr id="146" name="TextBox 145">
            <a:extLst>
              <a:ext uri="{FF2B5EF4-FFF2-40B4-BE49-F238E27FC236}">
                <a16:creationId xmlns:a16="http://schemas.microsoft.com/office/drawing/2014/main" id="{BE83A8C4-1005-4FFF-AD34-53B182466F8C}"/>
              </a:ext>
            </a:extLst>
          </p:cNvPr>
          <p:cNvSpPr txBox="1"/>
          <p:nvPr/>
        </p:nvSpPr>
        <p:spPr>
          <a:xfrm>
            <a:off x="5337550" y="6209233"/>
            <a:ext cx="661365" cy="261610"/>
          </a:xfrm>
          <a:prstGeom prst="rect">
            <a:avLst/>
          </a:prstGeom>
          <a:noFill/>
        </p:spPr>
        <p:txBody>
          <a:bodyPr wrap="square" rtlCol="0">
            <a:spAutoFit/>
          </a:bodyPr>
          <a:lstStyle/>
          <a:p>
            <a:pPr algn="ctr"/>
            <a:r>
              <a:rPr lang="en-US" sz="1050" b="1" dirty="0"/>
              <a:t>Hot Out</a:t>
            </a:r>
          </a:p>
        </p:txBody>
      </p:sp>
      <p:sp>
        <p:nvSpPr>
          <p:cNvPr id="147" name="Rectangle 146">
            <a:extLst>
              <a:ext uri="{FF2B5EF4-FFF2-40B4-BE49-F238E27FC236}">
                <a16:creationId xmlns:a16="http://schemas.microsoft.com/office/drawing/2014/main" id="{A4494B4C-3898-4BCA-BEF3-A540432F3A27}"/>
              </a:ext>
            </a:extLst>
          </p:cNvPr>
          <p:cNvSpPr/>
          <p:nvPr/>
        </p:nvSpPr>
        <p:spPr>
          <a:xfrm rot="10800000" flipV="1">
            <a:off x="8874655" y="1882713"/>
            <a:ext cx="3138094" cy="3539430"/>
          </a:xfrm>
          <a:prstGeom prst="rect">
            <a:avLst/>
          </a:prstGeom>
        </p:spPr>
        <p:txBody>
          <a:bodyPr wrap="square">
            <a:spAutoFit/>
          </a:bodyPr>
          <a:lstStyle/>
          <a:p>
            <a:pPr marL="342900" indent="-342900"/>
            <a:r>
              <a:rPr lang="en-US" sz="2400" u="sng" dirty="0">
                <a:solidFill>
                  <a:schemeClr val="bg1"/>
                </a:solidFill>
                <a:latin typeface="Franklin Gothic Medium" panose="020B0603020102020204" pitchFamily="34" charset="0"/>
              </a:rPr>
              <a:t>Tankless Operation:</a:t>
            </a:r>
          </a:p>
          <a:p>
            <a:pPr marL="342900" indent="-342900">
              <a:buAutoNum type="arabicParenR"/>
            </a:pPr>
            <a:r>
              <a:rPr lang="en-US" sz="2000" dirty="0">
                <a:solidFill>
                  <a:schemeClr val="bg1"/>
                </a:solidFill>
                <a:latin typeface="Franklin Gothic Medium" panose="020B0603020102020204" pitchFamily="34" charset="0"/>
              </a:rPr>
              <a:t>Hot water fixture is opened</a:t>
            </a:r>
          </a:p>
          <a:p>
            <a:pPr marL="342900" indent="-342900">
              <a:buAutoNum type="arabicParenR"/>
            </a:pPr>
            <a:r>
              <a:rPr lang="en-US" sz="2000" dirty="0">
                <a:solidFill>
                  <a:schemeClr val="bg1"/>
                </a:solidFill>
                <a:latin typeface="Franklin Gothic Medium" panose="020B0603020102020204" pitchFamily="34" charset="0"/>
              </a:rPr>
              <a:t>Tankless detects flow</a:t>
            </a:r>
          </a:p>
          <a:p>
            <a:pPr marL="342900" indent="-342900">
              <a:buAutoNum type="arabicParenR"/>
            </a:pPr>
            <a:r>
              <a:rPr lang="en-US" sz="2000" dirty="0">
                <a:solidFill>
                  <a:schemeClr val="bg1"/>
                </a:solidFill>
                <a:latin typeface="Franklin Gothic Medium" panose="020B0603020102020204" pitchFamily="34" charset="0"/>
              </a:rPr>
              <a:t>Burner ignites</a:t>
            </a:r>
          </a:p>
          <a:p>
            <a:pPr marL="342900" indent="-342900">
              <a:buAutoNum type="arabicParenR"/>
            </a:pPr>
            <a:r>
              <a:rPr lang="en-US" sz="2000" dirty="0">
                <a:solidFill>
                  <a:schemeClr val="bg1"/>
                </a:solidFill>
                <a:latin typeface="Franklin Gothic Medium" panose="020B0603020102020204" pitchFamily="34" charset="0"/>
              </a:rPr>
              <a:t>Water is heated in the Heat Exchanger</a:t>
            </a:r>
          </a:p>
          <a:p>
            <a:pPr marL="342900" indent="-342900">
              <a:buAutoNum type="arabicParenR"/>
            </a:pPr>
            <a:r>
              <a:rPr lang="en-US" sz="2000" dirty="0">
                <a:solidFill>
                  <a:schemeClr val="bg1"/>
                </a:solidFill>
                <a:latin typeface="Franklin Gothic Medium" panose="020B0603020102020204" pitchFamily="34" charset="0"/>
              </a:rPr>
              <a:t>Hot water exits the tankless to the fixture</a:t>
            </a:r>
          </a:p>
          <a:p>
            <a:pPr marL="342900" indent="-342900">
              <a:buAutoNum type="arabicParenR"/>
            </a:pPr>
            <a:r>
              <a:rPr lang="en-US" sz="2000" dirty="0">
                <a:solidFill>
                  <a:schemeClr val="bg1"/>
                </a:solidFill>
                <a:latin typeface="Franklin Gothic Medium" panose="020B0603020102020204" pitchFamily="34" charset="0"/>
              </a:rPr>
              <a:t>Fixture is closed and tankless shuts off</a:t>
            </a:r>
          </a:p>
        </p:txBody>
      </p:sp>
      <p:sp>
        <p:nvSpPr>
          <p:cNvPr id="149" name="Rectangle 148">
            <a:extLst>
              <a:ext uri="{FF2B5EF4-FFF2-40B4-BE49-F238E27FC236}">
                <a16:creationId xmlns:a16="http://schemas.microsoft.com/office/drawing/2014/main" id="{443F8ACA-D1D8-4077-8EC9-6FA5ED9DBFC5}"/>
              </a:ext>
            </a:extLst>
          </p:cNvPr>
          <p:cNvSpPr/>
          <p:nvPr/>
        </p:nvSpPr>
        <p:spPr>
          <a:xfrm>
            <a:off x="4187694" y="2217782"/>
            <a:ext cx="2221873" cy="369332"/>
          </a:xfrm>
          <a:prstGeom prst="rect">
            <a:avLst/>
          </a:prstGeom>
        </p:spPr>
        <p:txBody>
          <a:bodyPr wrap="square">
            <a:spAutoFit/>
          </a:bodyPr>
          <a:lstStyle/>
          <a:p>
            <a:pPr marL="342900" indent="-342900"/>
            <a:r>
              <a:rPr lang="en-US" dirty="0">
                <a:latin typeface="Franklin Gothic Medium" panose="020B0603020102020204" pitchFamily="34" charset="0"/>
              </a:rPr>
              <a:t>High Efficiency Unit</a:t>
            </a:r>
          </a:p>
        </p:txBody>
      </p:sp>
      <p:sp>
        <p:nvSpPr>
          <p:cNvPr id="7" name="Rectangle 6">
            <a:extLst>
              <a:ext uri="{FF2B5EF4-FFF2-40B4-BE49-F238E27FC236}">
                <a16:creationId xmlns:a16="http://schemas.microsoft.com/office/drawing/2014/main" id="{550A34FB-845A-4872-AFE1-09842C1B6F35}"/>
              </a:ext>
            </a:extLst>
          </p:cNvPr>
          <p:cNvSpPr/>
          <p:nvPr/>
        </p:nvSpPr>
        <p:spPr>
          <a:xfrm>
            <a:off x="235314" y="2203691"/>
            <a:ext cx="2221873" cy="646331"/>
          </a:xfrm>
          <a:prstGeom prst="rect">
            <a:avLst/>
          </a:prstGeom>
        </p:spPr>
        <p:txBody>
          <a:bodyPr wrap="square">
            <a:spAutoFit/>
          </a:bodyPr>
          <a:lstStyle/>
          <a:p>
            <a:pPr marL="342900" indent="-342900"/>
            <a:r>
              <a:rPr lang="en-US" dirty="0">
                <a:latin typeface="Franklin Gothic Medium" panose="020B0603020102020204" pitchFamily="34" charset="0"/>
              </a:rPr>
              <a:t>Standard Efficiency Unit</a:t>
            </a:r>
          </a:p>
        </p:txBody>
      </p:sp>
      <p:pic>
        <p:nvPicPr>
          <p:cNvPr id="8" name="Picture 14" descr="&#10;">
            <a:extLst>
              <a:ext uri="{FF2B5EF4-FFF2-40B4-BE49-F238E27FC236}">
                <a16:creationId xmlns:a16="http://schemas.microsoft.com/office/drawing/2014/main" id="{A6DC8218-E193-331E-897E-004287A1FEE9}"/>
              </a:ext>
            </a:extLst>
          </p:cNvPr>
          <p:cNvPicPr>
            <a:picLocks noChangeAspect="1"/>
          </p:cNvPicPr>
          <p:nvPr/>
        </p:nvPicPr>
        <p:blipFill>
          <a:blip r:embed="rId5"/>
          <a:srcRect l="-2409" t="34604" r="-5457" b="25330"/>
          <a:stretch>
            <a:fillRect/>
          </a:stretch>
        </p:blipFill>
        <p:spPr>
          <a:xfrm>
            <a:off x="10668000" y="6419850"/>
            <a:ext cx="1524000" cy="438150"/>
          </a:xfrm>
          <a:prstGeom prst="rect">
            <a:avLst/>
          </a:prstGeom>
        </p:spPr>
      </p:pic>
      <p:sp>
        <p:nvSpPr>
          <p:cNvPr id="9" name="Title 1">
            <a:extLst>
              <a:ext uri="{FF2B5EF4-FFF2-40B4-BE49-F238E27FC236}">
                <a16:creationId xmlns:a16="http://schemas.microsoft.com/office/drawing/2014/main" id="{06B2F3F8-DE43-F61E-B6F3-B36768C6554D}"/>
              </a:ext>
            </a:extLst>
          </p:cNvPr>
          <p:cNvSpPr>
            <a:spLocks noGrp="1"/>
          </p:cNvSpPr>
          <p:nvPr>
            <p:ph type="title"/>
          </p:nvPr>
        </p:nvSpPr>
        <p:spPr>
          <a:xfrm>
            <a:off x="0" y="0"/>
            <a:ext cx="12192000" cy="819893"/>
          </a:xfrm>
        </p:spPr>
        <p:txBody>
          <a:bodyPr>
            <a:noAutofit/>
          </a:bodyPr>
          <a:lstStyle/>
          <a:p>
            <a:r>
              <a:rPr lang="en-US" sz="5000" dirty="0">
                <a:solidFill>
                  <a:schemeClr val="bg1"/>
                </a:solidFill>
                <a:latin typeface="Franklin Gothic Demi"/>
                <a:cs typeface="Calibri Light"/>
              </a:rPr>
              <a:t>WHAT IS A TANKLESS WATER HEATER?</a:t>
            </a:r>
            <a:endParaRPr lang="en-US" sz="5000" dirty="0">
              <a:solidFill>
                <a:schemeClr val="bg1"/>
              </a:solidFill>
              <a:cs typeface="Calibri Light"/>
            </a:endParaRPr>
          </a:p>
        </p:txBody>
      </p:sp>
      <p:cxnSp>
        <p:nvCxnSpPr>
          <p:cNvPr id="10" name="Straight Arrow Connector 9">
            <a:extLst>
              <a:ext uri="{FF2B5EF4-FFF2-40B4-BE49-F238E27FC236}">
                <a16:creationId xmlns:a16="http://schemas.microsoft.com/office/drawing/2014/main" id="{1A4499D8-B0EE-5ED0-F67B-BD0AF1118826}"/>
              </a:ext>
            </a:extLst>
          </p:cNvPr>
          <p:cNvCxnSpPr>
            <a:cxnSpLocks/>
          </p:cNvCxnSpPr>
          <p:nvPr/>
        </p:nvCxnSpPr>
        <p:spPr>
          <a:xfrm>
            <a:off x="128120" y="764249"/>
            <a:ext cx="1082944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070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8"/>
                                        </p:tgtEl>
                                        <p:attrNameLst>
                                          <p:attrName>r</p:attrName>
                                        </p:attrNameLst>
                                      </p:cBhvr>
                                    </p:animRot>
                                  </p:childTnLst>
                                </p:cTn>
                              </p:par>
                              <p:par>
                                <p:cTn id="7" presetID="22" presetClass="entr" presetSubtype="4" fill="hold" grpId="0" nodeType="withEffect">
                                  <p:stCondLst>
                                    <p:cond delay="1500"/>
                                  </p:stCondLst>
                                  <p:childTnLst>
                                    <p:set>
                                      <p:cBhvr>
                                        <p:cTn id="8" dur="1" fill="hold">
                                          <p:stCondLst>
                                            <p:cond delay="0"/>
                                          </p:stCondLst>
                                        </p:cTn>
                                        <p:tgtEl>
                                          <p:spTgt spid="105"/>
                                        </p:tgtEl>
                                        <p:attrNameLst>
                                          <p:attrName>style.visibility</p:attrName>
                                        </p:attrNameLst>
                                      </p:cBhvr>
                                      <p:to>
                                        <p:strVal val="visible"/>
                                      </p:to>
                                    </p:set>
                                    <p:animEffect transition="in" filter="wipe(down)">
                                      <p:cBhvr>
                                        <p:cTn id="9" dur="1000"/>
                                        <p:tgtEl>
                                          <p:spTgt spid="105"/>
                                        </p:tgtEl>
                                      </p:cBhvr>
                                    </p:animEffect>
                                  </p:childTnLst>
                                </p:cTn>
                              </p:par>
                              <p:par>
                                <p:cTn id="10" presetID="22" presetClass="entr" presetSubtype="4" fill="hold" nodeType="withEffect">
                                  <p:stCondLst>
                                    <p:cond delay="150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nodeType="withEffect">
                                  <p:stCondLst>
                                    <p:cond delay="150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nodeType="withEffect">
                                  <p:stCondLst>
                                    <p:cond delay="150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2" presetClass="entr" presetSubtype="4" fill="hold" nodeType="withEffect">
                                  <p:stCondLst>
                                    <p:cond delay="150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150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par>
                                <p:cTn id="25" presetID="22" presetClass="entr" presetSubtype="4" fill="hold" grpId="0" nodeType="withEffect">
                                  <p:stCondLst>
                                    <p:cond delay="1500"/>
                                  </p:stCondLst>
                                  <p:childTnLst>
                                    <p:set>
                                      <p:cBhvr>
                                        <p:cTn id="26" dur="1" fill="hold">
                                          <p:stCondLst>
                                            <p:cond delay="0"/>
                                          </p:stCondLst>
                                        </p:cTn>
                                        <p:tgtEl>
                                          <p:spTgt spid="39"/>
                                        </p:tgtEl>
                                        <p:attrNameLst>
                                          <p:attrName>style.visibility</p:attrName>
                                        </p:attrNameLst>
                                      </p:cBhvr>
                                      <p:to>
                                        <p:strVal val="visible"/>
                                      </p:to>
                                    </p:set>
                                    <p:animEffect transition="in" filter="wipe(down)">
                                      <p:cBhvr>
                                        <p:cTn id="27" dur="500"/>
                                        <p:tgtEl>
                                          <p:spTgt spid="39"/>
                                        </p:tgtEl>
                                      </p:cBhvr>
                                    </p:animEffect>
                                  </p:childTnLst>
                                </p:cTn>
                              </p:par>
                              <p:par>
                                <p:cTn id="28" presetID="22" presetClass="entr" presetSubtype="4" fill="hold" grpId="0" nodeType="withEffect">
                                  <p:stCondLst>
                                    <p:cond delay="1500"/>
                                  </p:stCondLst>
                                  <p:childTnLst>
                                    <p:set>
                                      <p:cBhvr>
                                        <p:cTn id="29" dur="1" fill="hold">
                                          <p:stCondLst>
                                            <p:cond delay="0"/>
                                          </p:stCondLst>
                                        </p:cTn>
                                        <p:tgtEl>
                                          <p:spTgt spid="40"/>
                                        </p:tgtEl>
                                        <p:attrNameLst>
                                          <p:attrName>style.visibility</p:attrName>
                                        </p:attrNameLst>
                                      </p:cBhvr>
                                      <p:to>
                                        <p:strVal val="visible"/>
                                      </p:to>
                                    </p:set>
                                    <p:animEffect transition="in" filter="wipe(down)">
                                      <p:cBhvr>
                                        <p:cTn id="30" dur="500"/>
                                        <p:tgtEl>
                                          <p:spTgt spid="40"/>
                                        </p:tgtEl>
                                      </p:cBhvr>
                                    </p:animEffect>
                                  </p:childTnLst>
                                </p:cTn>
                              </p:par>
                              <p:par>
                                <p:cTn id="31" presetID="22" presetClass="entr" presetSubtype="4" fill="hold" grpId="0" nodeType="withEffect">
                                  <p:stCondLst>
                                    <p:cond delay="1900"/>
                                  </p:stCondLst>
                                  <p:childTnLst>
                                    <p:set>
                                      <p:cBhvr>
                                        <p:cTn id="32" dur="1" fill="hold">
                                          <p:stCondLst>
                                            <p:cond delay="0"/>
                                          </p:stCondLst>
                                        </p:cTn>
                                        <p:tgtEl>
                                          <p:spTgt spid="38"/>
                                        </p:tgtEl>
                                        <p:attrNameLst>
                                          <p:attrName>style.visibility</p:attrName>
                                        </p:attrNameLst>
                                      </p:cBhvr>
                                      <p:to>
                                        <p:strVal val="visible"/>
                                      </p:to>
                                    </p:set>
                                    <p:animEffect transition="in" filter="wipe(down)">
                                      <p:cBhvr>
                                        <p:cTn id="33" dur="500"/>
                                        <p:tgtEl>
                                          <p:spTgt spid="38"/>
                                        </p:tgtEl>
                                      </p:cBhvr>
                                    </p:animEffect>
                                  </p:childTnLst>
                                </p:cTn>
                              </p:par>
                              <p:par>
                                <p:cTn id="34" presetID="22" presetClass="entr" presetSubtype="4" fill="hold" grpId="0" nodeType="withEffect">
                                  <p:stCondLst>
                                    <p:cond delay="1900"/>
                                  </p:stCondLst>
                                  <p:childTnLst>
                                    <p:set>
                                      <p:cBhvr>
                                        <p:cTn id="35" dur="1" fill="hold">
                                          <p:stCondLst>
                                            <p:cond delay="0"/>
                                          </p:stCondLst>
                                        </p:cTn>
                                        <p:tgtEl>
                                          <p:spTgt spid="41"/>
                                        </p:tgtEl>
                                        <p:attrNameLst>
                                          <p:attrName>style.visibility</p:attrName>
                                        </p:attrNameLst>
                                      </p:cBhvr>
                                      <p:to>
                                        <p:strVal val="visible"/>
                                      </p:to>
                                    </p:set>
                                    <p:animEffect transition="in" filter="wipe(down)">
                                      <p:cBhvr>
                                        <p:cTn id="36" dur="500"/>
                                        <p:tgtEl>
                                          <p:spTgt spid="41"/>
                                        </p:tgtEl>
                                      </p:cBhvr>
                                    </p:animEffect>
                                  </p:childTnLst>
                                </p:cTn>
                              </p:par>
                            </p:childTnLst>
                          </p:cTn>
                        </p:par>
                        <p:par>
                          <p:cTn id="37" fill="hold">
                            <p:stCondLst>
                              <p:cond delay="2500"/>
                            </p:stCondLst>
                            <p:childTnLst>
                              <p:par>
                                <p:cTn id="38" presetID="22" presetClass="exit" presetSubtype="2" fill="hold" nodeType="afterEffect">
                                  <p:stCondLst>
                                    <p:cond delay="0"/>
                                  </p:stCondLst>
                                  <p:childTnLst>
                                    <p:animEffect transition="out" filter="wipe(right)">
                                      <p:cBhvr>
                                        <p:cTn id="39" dur="3000"/>
                                        <p:tgtEl>
                                          <p:spTgt spid="101"/>
                                        </p:tgtEl>
                                      </p:cBhvr>
                                    </p:animEffect>
                                    <p:set>
                                      <p:cBhvr>
                                        <p:cTn id="40" dur="1" fill="hold">
                                          <p:stCondLst>
                                            <p:cond delay="2999"/>
                                          </p:stCondLst>
                                        </p:cTn>
                                        <p:tgtEl>
                                          <p:spTgt spid="101"/>
                                        </p:tgtEl>
                                        <p:attrNameLst>
                                          <p:attrName>style.visibility</p:attrName>
                                        </p:attrNameLst>
                                      </p:cBhvr>
                                      <p:to>
                                        <p:strVal val="hidden"/>
                                      </p:to>
                                    </p:set>
                                  </p:childTnLst>
                                </p:cTn>
                              </p:par>
                              <p:par>
                                <p:cTn id="41" presetID="22" presetClass="entr" presetSubtype="2" fill="hold" grpId="0" nodeType="withEffect">
                                  <p:stCondLst>
                                    <p:cond delay="1000"/>
                                  </p:stCondLst>
                                  <p:childTnLst>
                                    <p:set>
                                      <p:cBhvr>
                                        <p:cTn id="42" dur="1" fill="hold">
                                          <p:stCondLst>
                                            <p:cond delay="0"/>
                                          </p:stCondLst>
                                        </p:cTn>
                                        <p:tgtEl>
                                          <p:spTgt spid="106"/>
                                        </p:tgtEl>
                                        <p:attrNameLst>
                                          <p:attrName>style.visibility</p:attrName>
                                        </p:attrNameLst>
                                      </p:cBhvr>
                                      <p:to>
                                        <p:strVal val="visible"/>
                                      </p:to>
                                    </p:set>
                                    <p:animEffect transition="in" filter="wipe(right)">
                                      <p:cBhvr>
                                        <p:cTn id="43" dur="1000"/>
                                        <p:tgtEl>
                                          <p:spTgt spid="106"/>
                                        </p:tgtEl>
                                      </p:cBhvr>
                                    </p:animEffect>
                                  </p:childTnLst>
                                </p:cTn>
                              </p:par>
                              <p:par>
                                <p:cTn id="44" presetID="22" presetClass="exit" presetSubtype="1" fill="hold" nodeType="withEffect">
                                  <p:stCondLst>
                                    <p:cond delay="2800"/>
                                  </p:stCondLst>
                                  <p:childTnLst>
                                    <p:animEffect transition="out" filter="wipe(up)">
                                      <p:cBhvr>
                                        <p:cTn id="45" dur="3000"/>
                                        <p:tgtEl>
                                          <p:spTgt spid="102"/>
                                        </p:tgtEl>
                                      </p:cBhvr>
                                    </p:animEffect>
                                    <p:set>
                                      <p:cBhvr>
                                        <p:cTn id="46" dur="1" fill="hold">
                                          <p:stCondLst>
                                            <p:cond delay="2999"/>
                                          </p:stCondLst>
                                        </p:cTn>
                                        <p:tgtEl>
                                          <p:spTgt spid="102"/>
                                        </p:tgtEl>
                                        <p:attrNameLst>
                                          <p:attrName>style.visibility</p:attrName>
                                        </p:attrNameLst>
                                      </p:cBhvr>
                                      <p:to>
                                        <p:strVal val="hidden"/>
                                      </p:to>
                                    </p:set>
                                  </p:childTnLst>
                                </p:cTn>
                              </p:par>
                              <p:par>
                                <p:cTn id="47" presetID="22" presetClass="entr" presetSubtype="1" fill="hold" grpId="0" nodeType="withEffect">
                                  <p:stCondLst>
                                    <p:cond delay="3700"/>
                                  </p:stCondLst>
                                  <p:childTnLst>
                                    <p:set>
                                      <p:cBhvr>
                                        <p:cTn id="48" dur="1" fill="hold">
                                          <p:stCondLst>
                                            <p:cond delay="0"/>
                                          </p:stCondLst>
                                        </p:cTn>
                                        <p:tgtEl>
                                          <p:spTgt spid="107"/>
                                        </p:tgtEl>
                                        <p:attrNameLst>
                                          <p:attrName>style.visibility</p:attrName>
                                        </p:attrNameLst>
                                      </p:cBhvr>
                                      <p:to>
                                        <p:strVal val="visible"/>
                                      </p:to>
                                    </p:set>
                                    <p:animEffect transition="in" filter="wipe(up)">
                                      <p:cBhvr>
                                        <p:cTn id="49" dur="1000"/>
                                        <p:tgtEl>
                                          <p:spTgt spid="107"/>
                                        </p:tgtEl>
                                      </p:cBhvr>
                                    </p:animEffect>
                                  </p:childTnLst>
                                </p:cTn>
                              </p:par>
                              <p:par>
                                <p:cTn id="50" presetID="8" presetClass="emph" presetSubtype="0" fill="hold" nodeType="withEffect">
                                  <p:stCondLst>
                                    <p:cond delay="9500"/>
                                  </p:stCondLst>
                                  <p:childTnLst>
                                    <p:animRot by="21600000">
                                      <p:cBhvr>
                                        <p:cTn id="51" dur="2000" fill="hold"/>
                                        <p:tgtEl>
                                          <p:spTgt spid="108"/>
                                        </p:tgtEl>
                                        <p:attrNameLst>
                                          <p:attrName>r</p:attrName>
                                        </p:attrNameLst>
                                      </p:cBhvr>
                                    </p:animRot>
                                  </p:childTnLst>
                                </p:cTn>
                              </p:par>
                              <p:par>
                                <p:cTn id="52" presetID="10" presetClass="exit" presetSubtype="0" fill="hold" grpId="1" nodeType="withEffect">
                                  <p:stCondLst>
                                    <p:cond delay="10000"/>
                                  </p:stCondLst>
                                  <p:childTnLst>
                                    <p:animEffect transition="out" filter="fade">
                                      <p:cBhvr>
                                        <p:cTn id="53" dur="1000"/>
                                        <p:tgtEl>
                                          <p:spTgt spid="107"/>
                                        </p:tgtEl>
                                      </p:cBhvr>
                                    </p:animEffect>
                                    <p:set>
                                      <p:cBhvr>
                                        <p:cTn id="54" dur="1" fill="hold">
                                          <p:stCondLst>
                                            <p:cond delay="999"/>
                                          </p:stCondLst>
                                        </p:cTn>
                                        <p:tgtEl>
                                          <p:spTgt spid="107"/>
                                        </p:tgtEl>
                                        <p:attrNameLst>
                                          <p:attrName>style.visibility</p:attrName>
                                        </p:attrNameLst>
                                      </p:cBhvr>
                                      <p:to>
                                        <p:strVal val="hidden"/>
                                      </p:to>
                                    </p:set>
                                  </p:childTnLst>
                                </p:cTn>
                              </p:par>
                              <p:par>
                                <p:cTn id="55" presetID="10" presetClass="exit" presetSubtype="0" fill="hold" grpId="1" nodeType="withEffect">
                                  <p:stCondLst>
                                    <p:cond delay="10000"/>
                                  </p:stCondLst>
                                  <p:childTnLst>
                                    <p:animEffect transition="out" filter="fade">
                                      <p:cBhvr>
                                        <p:cTn id="56" dur="1000"/>
                                        <p:tgtEl>
                                          <p:spTgt spid="106"/>
                                        </p:tgtEl>
                                      </p:cBhvr>
                                    </p:animEffect>
                                    <p:set>
                                      <p:cBhvr>
                                        <p:cTn id="57" dur="1" fill="hold">
                                          <p:stCondLst>
                                            <p:cond delay="999"/>
                                          </p:stCondLst>
                                        </p:cTn>
                                        <p:tgtEl>
                                          <p:spTgt spid="106"/>
                                        </p:tgtEl>
                                        <p:attrNameLst>
                                          <p:attrName>style.visibility</p:attrName>
                                        </p:attrNameLst>
                                      </p:cBhvr>
                                      <p:to>
                                        <p:strVal val="hidden"/>
                                      </p:to>
                                    </p:set>
                                  </p:childTnLst>
                                </p:cTn>
                              </p:par>
                              <p:par>
                                <p:cTn id="58" presetID="10" presetClass="exit" presetSubtype="0" fill="hold" grpId="1" nodeType="withEffect">
                                  <p:stCondLst>
                                    <p:cond delay="10000"/>
                                  </p:stCondLst>
                                  <p:childTnLst>
                                    <p:animEffect transition="out" filter="fade">
                                      <p:cBhvr>
                                        <p:cTn id="59" dur="1000"/>
                                        <p:tgtEl>
                                          <p:spTgt spid="105"/>
                                        </p:tgtEl>
                                      </p:cBhvr>
                                    </p:animEffect>
                                    <p:set>
                                      <p:cBhvr>
                                        <p:cTn id="60" dur="1" fill="hold">
                                          <p:stCondLst>
                                            <p:cond delay="999"/>
                                          </p:stCondLst>
                                        </p:cTn>
                                        <p:tgtEl>
                                          <p:spTgt spid="105"/>
                                        </p:tgtEl>
                                        <p:attrNameLst>
                                          <p:attrName>style.visibility</p:attrName>
                                        </p:attrNameLst>
                                      </p:cBhvr>
                                      <p:to>
                                        <p:strVal val="hidden"/>
                                      </p:to>
                                    </p:set>
                                  </p:childTnLst>
                                </p:cTn>
                              </p:par>
                              <p:par>
                                <p:cTn id="61" presetID="22" presetClass="exit" presetSubtype="1" fill="hold" nodeType="withEffect">
                                  <p:stCondLst>
                                    <p:cond delay="10000"/>
                                  </p:stCondLst>
                                  <p:childTnLst>
                                    <p:animEffect transition="out" filter="wipe(up)">
                                      <p:cBhvr>
                                        <p:cTn id="62" dur="500"/>
                                        <p:tgtEl>
                                          <p:spTgt spid="20"/>
                                        </p:tgtEl>
                                      </p:cBhvr>
                                    </p:animEffect>
                                    <p:set>
                                      <p:cBhvr>
                                        <p:cTn id="63" dur="1" fill="hold">
                                          <p:stCondLst>
                                            <p:cond delay="499"/>
                                          </p:stCondLst>
                                        </p:cTn>
                                        <p:tgtEl>
                                          <p:spTgt spid="20"/>
                                        </p:tgtEl>
                                        <p:attrNameLst>
                                          <p:attrName>style.visibility</p:attrName>
                                        </p:attrNameLst>
                                      </p:cBhvr>
                                      <p:to>
                                        <p:strVal val="hidden"/>
                                      </p:to>
                                    </p:set>
                                  </p:childTnLst>
                                </p:cTn>
                              </p:par>
                              <p:par>
                                <p:cTn id="64" presetID="22" presetClass="exit" presetSubtype="1" fill="hold" nodeType="withEffect">
                                  <p:stCondLst>
                                    <p:cond delay="10000"/>
                                  </p:stCondLst>
                                  <p:childTnLst>
                                    <p:animEffect transition="out" filter="wipe(up)">
                                      <p:cBhvr>
                                        <p:cTn id="65" dur="500"/>
                                        <p:tgtEl>
                                          <p:spTgt spid="19"/>
                                        </p:tgtEl>
                                      </p:cBhvr>
                                    </p:animEffect>
                                    <p:set>
                                      <p:cBhvr>
                                        <p:cTn id="66" dur="1" fill="hold">
                                          <p:stCondLst>
                                            <p:cond delay="499"/>
                                          </p:stCondLst>
                                        </p:cTn>
                                        <p:tgtEl>
                                          <p:spTgt spid="19"/>
                                        </p:tgtEl>
                                        <p:attrNameLst>
                                          <p:attrName>style.visibility</p:attrName>
                                        </p:attrNameLst>
                                      </p:cBhvr>
                                      <p:to>
                                        <p:strVal val="hidden"/>
                                      </p:to>
                                    </p:set>
                                  </p:childTnLst>
                                </p:cTn>
                              </p:par>
                              <p:par>
                                <p:cTn id="67" presetID="22" presetClass="exit" presetSubtype="1" fill="hold" nodeType="withEffect">
                                  <p:stCondLst>
                                    <p:cond delay="10000"/>
                                  </p:stCondLst>
                                  <p:childTnLst>
                                    <p:animEffect transition="out" filter="wipe(up)">
                                      <p:cBhvr>
                                        <p:cTn id="68" dur="500"/>
                                        <p:tgtEl>
                                          <p:spTgt spid="18"/>
                                        </p:tgtEl>
                                      </p:cBhvr>
                                    </p:animEffect>
                                    <p:set>
                                      <p:cBhvr>
                                        <p:cTn id="69" dur="1" fill="hold">
                                          <p:stCondLst>
                                            <p:cond delay="499"/>
                                          </p:stCondLst>
                                        </p:cTn>
                                        <p:tgtEl>
                                          <p:spTgt spid="18"/>
                                        </p:tgtEl>
                                        <p:attrNameLst>
                                          <p:attrName>style.visibility</p:attrName>
                                        </p:attrNameLst>
                                      </p:cBhvr>
                                      <p:to>
                                        <p:strVal val="hidden"/>
                                      </p:to>
                                    </p:set>
                                  </p:childTnLst>
                                </p:cTn>
                              </p:par>
                              <p:par>
                                <p:cTn id="70" presetID="22" presetClass="exit" presetSubtype="1" fill="hold" nodeType="withEffect">
                                  <p:stCondLst>
                                    <p:cond delay="10000"/>
                                  </p:stCondLst>
                                  <p:childTnLst>
                                    <p:animEffect transition="out" filter="wipe(up)">
                                      <p:cBhvr>
                                        <p:cTn id="71" dur="500"/>
                                        <p:tgtEl>
                                          <p:spTgt spid="17"/>
                                        </p:tgtEl>
                                      </p:cBhvr>
                                    </p:animEffect>
                                    <p:set>
                                      <p:cBhvr>
                                        <p:cTn id="72" dur="1" fill="hold">
                                          <p:stCondLst>
                                            <p:cond delay="499"/>
                                          </p:stCondLst>
                                        </p:cTn>
                                        <p:tgtEl>
                                          <p:spTgt spid="17"/>
                                        </p:tgtEl>
                                        <p:attrNameLst>
                                          <p:attrName>style.visibility</p:attrName>
                                        </p:attrNameLst>
                                      </p:cBhvr>
                                      <p:to>
                                        <p:strVal val="hidden"/>
                                      </p:to>
                                    </p:set>
                                  </p:childTnLst>
                                </p:cTn>
                              </p:par>
                              <p:par>
                                <p:cTn id="73" presetID="22" presetClass="exit" presetSubtype="1" fill="hold" nodeType="withEffect">
                                  <p:stCondLst>
                                    <p:cond delay="10000"/>
                                  </p:stCondLst>
                                  <p:childTnLst>
                                    <p:animEffect transition="out" filter="wipe(up)">
                                      <p:cBhvr>
                                        <p:cTn id="74" dur="500"/>
                                        <p:tgtEl>
                                          <p:spTgt spid="16"/>
                                        </p:tgtEl>
                                      </p:cBhvr>
                                    </p:animEffect>
                                    <p:set>
                                      <p:cBhvr>
                                        <p:cTn id="75" dur="1" fill="hold">
                                          <p:stCondLst>
                                            <p:cond delay="499"/>
                                          </p:stCondLst>
                                        </p:cTn>
                                        <p:tgtEl>
                                          <p:spTgt spid="16"/>
                                        </p:tgtEl>
                                        <p:attrNameLst>
                                          <p:attrName>style.visibility</p:attrName>
                                        </p:attrNameLst>
                                      </p:cBhvr>
                                      <p:to>
                                        <p:strVal val="hidden"/>
                                      </p:to>
                                    </p:set>
                                  </p:childTnLst>
                                </p:cTn>
                              </p:par>
                              <p:par>
                                <p:cTn id="76" presetID="22" presetClass="exit" presetSubtype="1" fill="hold" grpId="1" nodeType="withEffect">
                                  <p:stCondLst>
                                    <p:cond delay="10000"/>
                                  </p:stCondLst>
                                  <p:childTnLst>
                                    <p:animEffect transition="out" filter="wipe(up)">
                                      <p:cBhvr>
                                        <p:cTn id="77" dur="500"/>
                                        <p:tgtEl>
                                          <p:spTgt spid="39"/>
                                        </p:tgtEl>
                                      </p:cBhvr>
                                    </p:animEffect>
                                    <p:set>
                                      <p:cBhvr>
                                        <p:cTn id="78" dur="1" fill="hold">
                                          <p:stCondLst>
                                            <p:cond delay="499"/>
                                          </p:stCondLst>
                                        </p:cTn>
                                        <p:tgtEl>
                                          <p:spTgt spid="39"/>
                                        </p:tgtEl>
                                        <p:attrNameLst>
                                          <p:attrName>style.visibility</p:attrName>
                                        </p:attrNameLst>
                                      </p:cBhvr>
                                      <p:to>
                                        <p:strVal val="hidden"/>
                                      </p:to>
                                    </p:set>
                                  </p:childTnLst>
                                </p:cTn>
                              </p:par>
                              <p:par>
                                <p:cTn id="79" presetID="22" presetClass="exit" presetSubtype="1" fill="hold" grpId="1" nodeType="withEffect">
                                  <p:stCondLst>
                                    <p:cond delay="10000"/>
                                  </p:stCondLst>
                                  <p:childTnLst>
                                    <p:animEffect transition="out" filter="wipe(up)">
                                      <p:cBhvr>
                                        <p:cTn id="80" dur="500"/>
                                        <p:tgtEl>
                                          <p:spTgt spid="40"/>
                                        </p:tgtEl>
                                      </p:cBhvr>
                                    </p:animEffect>
                                    <p:set>
                                      <p:cBhvr>
                                        <p:cTn id="81" dur="1" fill="hold">
                                          <p:stCondLst>
                                            <p:cond delay="499"/>
                                          </p:stCondLst>
                                        </p:cTn>
                                        <p:tgtEl>
                                          <p:spTgt spid="40"/>
                                        </p:tgtEl>
                                        <p:attrNameLst>
                                          <p:attrName>style.visibility</p:attrName>
                                        </p:attrNameLst>
                                      </p:cBhvr>
                                      <p:to>
                                        <p:strVal val="hidden"/>
                                      </p:to>
                                    </p:set>
                                  </p:childTnLst>
                                </p:cTn>
                              </p:par>
                              <p:par>
                                <p:cTn id="82" presetID="22" presetClass="exit" presetSubtype="1" fill="hold" grpId="1" nodeType="withEffect">
                                  <p:stCondLst>
                                    <p:cond delay="10000"/>
                                  </p:stCondLst>
                                  <p:childTnLst>
                                    <p:animEffect transition="out" filter="wipe(up)">
                                      <p:cBhvr>
                                        <p:cTn id="83" dur="500"/>
                                        <p:tgtEl>
                                          <p:spTgt spid="38"/>
                                        </p:tgtEl>
                                      </p:cBhvr>
                                    </p:animEffect>
                                    <p:set>
                                      <p:cBhvr>
                                        <p:cTn id="84" dur="1" fill="hold">
                                          <p:stCondLst>
                                            <p:cond delay="499"/>
                                          </p:stCondLst>
                                        </p:cTn>
                                        <p:tgtEl>
                                          <p:spTgt spid="38"/>
                                        </p:tgtEl>
                                        <p:attrNameLst>
                                          <p:attrName>style.visibility</p:attrName>
                                        </p:attrNameLst>
                                      </p:cBhvr>
                                      <p:to>
                                        <p:strVal val="hidden"/>
                                      </p:to>
                                    </p:set>
                                  </p:childTnLst>
                                </p:cTn>
                              </p:par>
                              <p:par>
                                <p:cTn id="85" presetID="22" presetClass="exit" presetSubtype="1" fill="hold" grpId="1" nodeType="withEffect">
                                  <p:stCondLst>
                                    <p:cond delay="10000"/>
                                  </p:stCondLst>
                                  <p:childTnLst>
                                    <p:animEffect transition="out" filter="wipe(up)">
                                      <p:cBhvr>
                                        <p:cTn id="86" dur="500"/>
                                        <p:tgtEl>
                                          <p:spTgt spid="41"/>
                                        </p:tgtEl>
                                      </p:cBhvr>
                                    </p:animEffect>
                                    <p:set>
                                      <p:cBhvr>
                                        <p:cTn id="87" dur="1" fill="hold">
                                          <p:stCondLst>
                                            <p:cond delay="499"/>
                                          </p:stCondLst>
                                        </p:cTn>
                                        <p:tgtEl>
                                          <p:spTgt spid="41"/>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8" presetClass="emph" presetSubtype="0" fill="hold" nodeType="clickEffect">
                                  <p:stCondLst>
                                    <p:cond delay="0"/>
                                  </p:stCondLst>
                                  <p:childTnLst>
                                    <p:animRot by="-21600000">
                                      <p:cBhvr>
                                        <p:cTn id="91" dur="2000" fill="hold"/>
                                        <p:tgtEl>
                                          <p:spTgt spid="136"/>
                                        </p:tgtEl>
                                        <p:attrNameLst>
                                          <p:attrName>r</p:attrName>
                                        </p:attrNameLst>
                                      </p:cBhvr>
                                    </p:animRot>
                                  </p:childTnLst>
                                </p:cTn>
                              </p:par>
                              <p:par>
                                <p:cTn id="92" presetID="22" presetClass="entr" presetSubtype="4" fill="hold" grpId="0" nodeType="withEffect">
                                  <p:stCondLst>
                                    <p:cond delay="1500"/>
                                  </p:stCondLst>
                                  <p:childTnLst>
                                    <p:set>
                                      <p:cBhvr>
                                        <p:cTn id="93" dur="1" fill="hold">
                                          <p:stCondLst>
                                            <p:cond delay="0"/>
                                          </p:stCondLst>
                                        </p:cTn>
                                        <p:tgtEl>
                                          <p:spTgt spid="131"/>
                                        </p:tgtEl>
                                        <p:attrNameLst>
                                          <p:attrName>style.visibility</p:attrName>
                                        </p:attrNameLst>
                                      </p:cBhvr>
                                      <p:to>
                                        <p:strVal val="visible"/>
                                      </p:to>
                                    </p:set>
                                    <p:animEffect transition="in" filter="wipe(down)">
                                      <p:cBhvr>
                                        <p:cTn id="94" dur="1000"/>
                                        <p:tgtEl>
                                          <p:spTgt spid="131"/>
                                        </p:tgtEl>
                                      </p:cBhvr>
                                    </p:animEffect>
                                  </p:childTnLst>
                                </p:cTn>
                              </p:par>
                              <p:par>
                                <p:cTn id="95" presetID="22" presetClass="entr" presetSubtype="4" fill="hold" nodeType="withEffect">
                                  <p:stCondLst>
                                    <p:cond delay="1500"/>
                                  </p:stCondLst>
                                  <p:childTnLst>
                                    <p:set>
                                      <p:cBhvr>
                                        <p:cTn id="96" dur="1" fill="hold">
                                          <p:stCondLst>
                                            <p:cond delay="0"/>
                                          </p:stCondLst>
                                        </p:cTn>
                                        <p:tgtEl>
                                          <p:spTgt spid="66"/>
                                        </p:tgtEl>
                                        <p:attrNameLst>
                                          <p:attrName>style.visibility</p:attrName>
                                        </p:attrNameLst>
                                      </p:cBhvr>
                                      <p:to>
                                        <p:strVal val="visible"/>
                                      </p:to>
                                    </p:set>
                                    <p:animEffect transition="in" filter="wipe(down)">
                                      <p:cBhvr>
                                        <p:cTn id="97" dur="500"/>
                                        <p:tgtEl>
                                          <p:spTgt spid="66"/>
                                        </p:tgtEl>
                                      </p:cBhvr>
                                    </p:animEffect>
                                  </p:childTnLst>
                                </p:cTn>
                              </p:par>
                              <p:par>
                                <p:cTn id="98" presetID="22" presetClass="entr" presetSubtype="4" fill="hold" nodeType="withEffect">
                                  <p:stCondLst>
                                    <p:cond delay="1500"/>
                                  </p:stCondLst>
                                  <p:childTnLst>
                                    <p:set>
                                      <p:cBhvr>
                                        <p:cTn id="99" dur="1" fill="hold">
                                          <p:stCondLst>
                                            <p:cond delay="0"/>
                                          </p:stCondLst>
                                        </p:cTn>
                                        <p:tgtEl>
                                          <p:spTgt spid="65"/>
                                        </p:tgtEl>
                                        <p:attrNameLst>
                                          <p:attrName>style.visibility</p:attrName>
                                        </p:attrNameLst>
                                      </p:cBhvr>
                                      <p:to>
                                        <p:strVal val="visible"/>
                                      </p:to>
                                    </p:set>
                                    <p:animEffect transition="in" filter="wipe(down)">
                                      <p:cBhvr>
                                        <p:cTn id="100" dur="500"/>
                                        <p:tgtEl>
                                          <p:spTgt spid="65"/>
                                        </p:tgtEl>
                                      </p:cBhvr>
                                    </p:animEffect>
                                  </p:childTnLst>
                                </p:cTn>
                              </p:par>
                              <p:par>
                                <p:cTn id="101" presetID="22" presetClass="entr" presetSubtype="4" fill="hold" nodeType="withEffect">
                                  <p:stCondLst>
                                    <p:cond delay="1500"/>
                                  </p:stCondLst>
                                  <p:childTnLst>
                                    <p:set>
                                      <p:cBhvr>
                                        <p:cTn id="102" dur="1" fill="hold">
                                          <p:stCondLst>
                                            <p:cond delay="0"/>
                                          </p:stCondLst>
                                        </p:cTn>
                                        <p:tgtEl>
                                          <p:spTgt spid="64"/>
                                        </p:tgtEl>
                                        <p:attrNameLst>
                                          <p:attrName>style.visibility</p:attrName>
                                        </p:attrNameLst>
                                      </p:cBhvr>
                                      <p:to>
                                        <p:strVal val="visible"/>
                                      </p:to>
                                    </p:set>
                                    <p:animEffect transition="in" filter="wipe(down)">
                                      <p:cBhvr>
                                        <p:cTn id="103" dur="500"/>
                                        <p:tgtEl>
                                          <p:spTgt spid="64"/>
                                        </p:tgtEl>
                                      </p:cBhvr>
                                    </p:animEffect>
                                  </p:childTnLst>
                                </p:cTn>
                              </p:par>
                              <p:par>
                                <p:cTn id="104" presetID="22" presetClass="entr" presetSubtype="4" fill="hold" nodeType="withEffect">
                                  <p:stCondLst>
                                    <p:cond delay="1500"/>
                                  </p:stCondLst>
                                  <p:childTnLst>
                                    <p:set>
                                      <p:cBhvr>
                                        <p:cTn id="105" dur="1" fill="hold">
                                          <p:stCondLst>
                                            <p:cond delay="0"/>
                                          </p:stCondLst>
                                        </p:cTn>
                                        <p:tgtEl>
                                          <p:spTgt spid="63"/>
                                        </p:tgtEl>
                                        <p:attrNameLst>
                                          <p:attrName>style.visibility</p:attrName>
                                        </p:attrNameLst>
                                      </p:cBhvr>
                                      <p:to>
                                        <p:strVal val="visible"/>
                                      </p:to>
                                    </p:set>
                                    <p:animEffect transition="in" filter="wipe(down)">
                                      <p:cBhvr>
                                        <p:cTn id="106" dur="500"/>
                                        <p:tgtEl>
                                          <p:spTgt spid="63"/>
                                        </p:tgtEl>
                                      </p:cBhvr>
                                    </p:animEffect>
                                  </p:childTnLst>
                                </p:cTn>
                              </p:par>
                              <p:par>
                                <p:cTn id="107" presetID="22" presetClass="entr" presetSubtype="4" fill="hold" nodeType="withEffect">
                                  <p:stCondLst>
                                    <p:cond delay="1500"/>
                                  </p:stCondLst>
                                  <p:childTnLst>
                                    <p:set>
                                      <p:cBhvr>
                                        <p:cTn id="108" dur="1" fill="hold">
                                          <p:stCondLst>
                                            <p:cond delay="0"/>
                                          </p:stCondLst>
                                        </p:cTn>
                                        <p:tgtEl>
                                          <p:spTgt spid="62"/>
                                        </p:tgtEl>
                                        <p:attrNameLst>
                                          <p:attrName>style.visibility</p:attrName>
                                        </p:attrNameLst>
                                      </p:cBhvr>
                                      <p:to>
                                        <p:strVal val="visible"/>
                                      </p:to>
                                    </p:set>
                                    <p:animEffect transition="in" filter="wipe(down)">
                                      <p:cBhvr>
                                        <p:cTn id="109" dur="500"/>
                                        <p:tgtEl>
                                          <p:spTgt spid="62"/>
                                        </p:tgtEl>
                                      </p:cBhvr>
                                    </p:animEffect>
                                  </p:childTnLst>
                                </p:cTn>
                              </p:par>
                              <p:par>
                                <p:cTn id="110" presetID="10" presetClass="entr" presetSubtype="0" fill="hold" grpId="0" nodeType="withEffect">
                                  <p:stCondLst>
                                    <p:cond delay="1500"/>
                                  </p:stCondLst>
                                  <p:childTnLst>
                                    <p:set>
                                      <p:cBhvr>
                                        <p:cTn id="111" dur="1" fill="hold">
                                          <p:stCondLst>
                                            <p:cond delay="0"/>
                                          </p:stCondLst>
                                        </p:cTn>
                                        <p:tgtEl>
                                          <p:spTgt spid="97"/>
                                        </p:tgtEl>
                                        <p:attrNameLst>
                                          <p:attrName>style.visibility</p:attrName>
                                        </p:attrNameLst>
                                      </p:cBhvr>
                                      <p:to>
                                        <p:strVal val="visible"/>
                                      </p:to>
                                    </p:set>
                                    <p:animEffect transition="in" filter="fade">
                                      <p:cBhvr>
                                        <p:cTn id="112" dur="500"/>
                                        <p:tgtEl>
                                          <p:spTgt spid="97"/>
                                        </p:tgtEl>
                                      </p:cBhvr>
                                    </p:animEffect>
                                  </p:childTnLst>
                                </p:cTn>
                              </p:par>
                              <p:par>
                                <p:cTn id="113" presetID="10" presetClass="entr" presetSubtype="0" fill="hold" grpId="0" nodeType="withEffect">
                                  <p:stCondLst>
                                    <p:cond delay="1500"/>
                                  </p:stCondLst>
                                  <p:childTnLst>
                                    <p:set>
                                      <p:cBhvr>
                                        <p:cTn id="114" dur="1" fill="hold">
                                          <p:stCondLst>
                                            <p:cond delay="0"/>
                                          </p:stCondLst>
                                        </p:cTn>
                                        <p:tgtEl>
                                          <p:spTgt spid="98"/>
                                        </p:tgtEl>
                                        <p:attrNameLst>
                                          <p:attrName>style.visibility</p:attrName>
                                        </p:attrNameLst>
                                      </p:cBhvr>
                                      <p:to>
                                        <p:strVal val="visible"/>
                                      </p:to>
                                    </p:set>
                                    <p:animEffect transition="in" filter="fade">
                                      <p:cBhvr>
                                        <p:cTn id="115" dur="500"/>
                                        <p:tgtEl>
                                          <p:spTgt spid="98"/>
                                        </p:tgtEl>
                                      </p:cBhvr>
                                    </p:animEffect>
                                  </p:childTnLst>
                                </p:cTn>
                              </p:par>
                              <p:par>
                                <p:cTn id="116" presetID="22" presetClass="entr" presetSubtype="4" fill="hold" grpId="0" nodeType="withEffect">
                                  <p:stCondLst>
                                    <p:cond delay="1500"/>
                                  </p:stCondLst>
                                  <p:childTnLst>
                                    <p:set>
                                      <p:cBhvr>
                                        <p:cTn id="117" dur="1" fill="hold">
                                          <p:stCondLst>
                                            <p:cond delay="0"/>
                                          </p:stCondLst>
                                        </p:cTn>
                                        <p:tgtEl>
                                          <p:spTgt spid="56"/>
                                        </p:tgtEl>
                                        <p:attrNameLst>
                                          <p:attrName>style.visibility</p:attrName>
                                        </p:attrNameLst>
                                      </p:cBhvr>
                                      <p:to>
                                        <p:strVal val="visible"/>
                                      </p:to>
                                    </p:set>
                                    <p:animEffect transition="in" filter="wipe(down)">
                                      <p:cBhvr>
                                        <p:cTn id="118" dur="500"/>
                                        <p:tgtEl>
                                          <p:spTgt spid="56"/>
                                        </p:tgtEl>
                                      </p:cBhvr>
                                    </p:animEffect>
                                  </p:childTnLst>
                                </p:cTn>
                              </p:par>
                              <p:par>
                                <p:cTn id="119" presetID="22" presetClass="entr" presetSubtype="4" fill="hold" grpId="0" nodeType="withEffect">
                                  <p:stCondLst>
                                    <p:cond delay="1500"/>
                                  </p:stCondLst>
                                  <p:childTnLst>
                                    <p:set>
                                      <p:cBhvr>
                                        <p:cTn id="120" dur="1" fill="hold">
                                          <p:stCondLst>
                                            <p:cond delay="0"/>
                                          </p:stCondLst>
                                        </p:cTn>
                                        <p:tgtEl>
                                          <p:spTgt spid="57"/>
                                        </p:tgtEl>
                                        <p:attrNameLst>
                                          <p:attrName>style.visibility</p:attrName>
                                        </p:attrNameLst>
                                      </p:cBhvr>
                                      <p:to>
                                        <p:strVal val="visible"/>
                                      </p:to>
                                    </p:set>
                                    <p:animEffect transition="in" filter="wipe(down)">
                                      <p:cBhvr>
                                        <p:cTn id="121" dur="500"/>
                                        <p:tgtEl>
                                          <p:spTgt spid="57"/>
                                        </p:tgtEl>
                                      </p:cBhvr>
                                    </p:animEffect>
                                  </p:childTnLst>
                                </p:cTn>
                              </p:par>
                              <p:par>
                                <p:cTn id="122" presetID="22" presetClass="entr" presetSubtype="4" fill="hold" grpId="0" nodeType="withEffect">
                                  <p:stCondLst>
                                    <p:cond delay="1800"/>
                                  </p:stCondLst>
                                  <p:childTnLst>
                                    <p:set>
                                      <p:cBhvr>
                                        <p:cTn id="123" dur="1" fill="hold">
                                          <p:stCondLst>
                                            <p:cond delay="0"/>
                                          </p:stCondLst>
                                        </p:cTn>
                                        <p:tgtEl>
                                          <p:spTgt spid="58"/>
                                        </p:tgtEl>
                                        <p:attrNameLst>
                                          <p:attrName>style.visibility</p:attrName>
                                        </p:attrNameLst>
                                      </p:cBhvr>
                                      <p:to>
                                        <p:strVal val="visible"/>
                                      </p:to>
                                    </p:set>
                                    <p:animEffect transition="in" filter="wipe(down)">
                                      <p:cBhvr>
                                        <p:cTn id="124" dur="500"/>
                                        <p:tgtEl>
                                          <p:spTgt spid="58"/>
                                        </p:tgtEl>
                                      </p:cBhvr>
                                    </p:animEffect>
                                  </p:childTnLst>
                                </p:cTn>
                              </p:par>
                              <p:par>
                                <p:cTn id="125" presetID="22" presetClass="entr" presetSubtype="4" fill="hold" grpId="0" nodeType="withEffect">
                                  <p:stCondLst>
                                    <p:cond delay="1800"/>
                                  </p:stCondLst>
                                  <p:childTnLst>
                                    <p:set>
                                      <p:cBhvr>
                                        <p:cTn id="126" dur="1" fill="hold">
                                          <p:stCondLst>
                                            <p:cond delay="0"/>
                                          </p:stCondLst>
                                        </p:cTn>
                                        <p:tgtEl>
                                          <p:spTgt spid="55"/>
                                        </p:tgtEl>
                                        <p:attrNameLst>
                                          <p:attrName>style.visibility</p:attrName>
                                        </p:attrNameLst>
                                      </p:cBhvr>
                                      <p:to>
                                        <p:strVal val="visible"/>
                                      </p:to>
                                    </p:set>
                                    <p:animEffect transition="in" filter="wipe(down)">
                                      <p:cBhvr>
                                        <p:cTn id="127" dur="500"/>
                                        <p:tgtEl>
                                          <p:spTgt spid="55"/>
                                        </p:tgtEl>
                                      </p:cBhvr>
                                    </p:animEffect>
                                  </p:childTnLst>
                                </p:cTn>
                              </p:par>
                              <p:par>
                                <p:cTn id="128" presetID="22" presetClass="exit" presetSubtype="2" fill="hold" nodeType="withEffect">
                                  <p:stCondLst>
                                    <p:cond delay="2300"/>
                                  </p:stCondLst>
                                  <p:childTnLst>
                                    <p:animEffect transition="out" filter="wipe(right)">
                                      <p:cBhvr>
                                        <p:cTn id="129" dur="3000"/>
                                        <p:tgtEl>
                                          <p:spTgt spid="109"/>
                                        </p:tgtEl>
                                      </p:cBhvr>
                                    </p:animEffect>
                                    <p:set>
                                      <p:cBhvr>
                                        <p:cTn id="130" dur="1" fill="hold">
                                          <p:stCondLst>
                                            <p:cond delay="2999"/>
                                          </p:stCondLst>
                                        </p:cTn>
                                        <p:tgtEl>
                                          <p:spTgt spid="109"/>
                                        </p:tgtEl>
                                        <p:attrNameLst>
                                          <p:attrName>style.visibility</p:attrName>
                                        </p:attrNameLst>
                                      </p:cBhvr>
                                      <p:to>
                                        <p:strVal val="hidden"/>
                                      </p:to>
                                    </p:set>
                                  </p:childTnLst>
                                </p:cTn>
                              </p:par>
                              <p:par>
                                <p:cTn id="131" presetID="22" presetClass="entr" presetSubtype="2" fill="hold" grpId="0" nodeType="withEffect">
                                  <p:stCondLst>
                                    <p:cond delay="3300"/>
                                  </p:stCondLst>
                                  <p:childTnLst>
                                    <p:set>
                                      <p:cBhvr>
                                        <p:cTn id="132" dur="1" fill="hold">
                                          <p:stCondLst>
                                            <p:cond delay="0"/>
                                          </p:stCondLst>
                                        </p:cTn>
                                        <p:tgtEl>
                                          <p:spTgt spid="135"/>
                                        </p:tgtEl>
                                        <p:attrNameLst>
                                          <p:attrName>style.visibility</p:attrName>
                                        </p:attrNameLst>
                                      </p:cBhvr>
                                      <p:to>
                                        <p:strVal val="visible"/>
                                      </p:to>
                                    </p:set>
                                    <p:animEffect transition="in" filter="wipe(right)">
                                      <p:cBhvr>
                                        <p:cTn id="133" dur="1000"/>
                                        <p:tgtEl>
                                          <p:spTgt spid="135"/>
                                        </p:tgtEl>
                                      </p:cBhvr>
                                    </p:animEffect>
                                  </p:childTnLst>
                                </p:cTn>
                              </p:par>
                              <p:par>
                                <p:cTn id="134" presetID="22" presetClass="exit" presetSubtype="1" fill="hold" nodeType="withEffect">
                                  <p:stCondLst>
                                    <p:cond delay="4800"/>
                                  </p:stCondLst>
                                  <p:childTnLst>
                                    <p:animEffect transition="out" filter="wipe(up)">
                                      <p:cBhvr>
                                        <p:cTn id="135" dur="3000"/>
                                        <p:tgtEl>
                                          <p:spTgt spid="110"/>
                                        </p:tgtEl>
                                      </p:cBhvr>
                                    </p:animEffect>
                                    <p:set>
                                      <p:cBhvr>
                                        <p:cTn id="136" dur="1" fill="hold">
                                          <p:stCondLst>
                                            <p:cond delay="2999"/>
                                          </p:stCondLst>
                                        </p:cTn>
                                        <p:tgtEl>
                                          <p:spTgt spid="110"/>
                                        </p:tgtEl>
                                        <p:attrNameLst>
                                          <p:attrName>style.visibility</p:attrName>
                                        </p:attrNameLst>
                                      </p:cBhvr>
                                      <p:to>
                                        <p:strVal val="hidden"/>
                                      </p:to>
                                    </p:set>
                                  </p:childTnLst>
                                </p:cTn>
                              </p:par>
                              <p:par>
                                <p:cTn id="137" presetID="22" presetClass="exit" presetSubtype="8" fill="hold" nodeType="withEffect">
                                  <p:stCondLst>
                                    <p:cond delay="7200"/>
                                  </p:stCondLst>
                                  <p:childTnLst>
                                    <p:animEffect transition="out" filter="wipe(left)">
                                      <p:cBhvr>
                                        <p:cTn id="138" dur="3000"/>
                                        <p:tgtEl>
                                          <p:spTgt spid="115"/>
                                        </p:tgtEl>
                                      </p:cBhvr>
                                    </p:animEffect>
                                    <p:set>
                                      <p:cBhvr>
                                        <p:cTn id="139" dur="1" fill="hold">
                                          <p:stCondLst>
                                            <p:cond delay="2999"/>
                                          </p:stCondLst>
                                        </p:cTn>
                                        <p:tgtEl>
                                          <p:spTgt spid="115"/>
                                        </p:tgtEl>
                                        <p:attrNameLst>
                                          <p:attrName>style.visibility</p:attrName>
                                        </p:attrNameLst>
                                      </p:cBhvr>
                                      <p:to>
                                        <p:strVal val="hidden"/>
                                      </p:to>
                                    </p:set>
                                  </p:childTnLst>
                                </p:cTn>
                              </p:par>
                              <p:par>
                                <p:cTn id="140" presetID="22" presetClass="entr" presetSubtype="8" fill="hold" grpId="0" nodeType="withEffect">
                                  <p:stCondLst>
                                    <p:cond delay="8200"/>
                                  </p:stCondLst>
                                  <p:childTnLst>
                                    <p:set>
                                      <p:cBhvr>
                                        <p:cTn id="141" dur="1" fill="hold">
                                          <p:stCondLst>
                                            <p:cond delay="0"/>
                                          </p:stCondLst>
                                        </p:cTn>
                                        <p:tgtEl>
                                          <p:spTgt spid="134"/>
                                        </p:tgtEl>
                                        <p:attrNameLst>
                                          <p:attrName>style.visibility</p:attrName>
                                        </p:attrNameLst>
                                      </p:cBhvr>
                                      <p:to>
                                        <p:strVal val="visible"/>
                                      </p:to>
                                    </p:set>
                                    <p:animEffect transition="in" filter="wipe(left)">
                                      <p:cBhvr>
                                        <p:cTn id="142" dur="1000"/>
                                        <p:tgtEl>
                                          <p:spTgt spid="134"/>
                                        </p:tgtEl>
                                      </p:cBhvr>
                                    </p:animEffect>
                                  </p:childTnLst>
                                </p:cTn>
                              </p:par>
                              <p:par>
                                <p:cTn id="143" presetID="22" presetClass="exit" presetSubtype="1" fill="hold" nodeType="withEffect">
                                  <p:stCondLst>
                                    <p:cond delay="9700"/>
                                  </p:stCondLst>
                                  <p:childTnLst>
                                    <p:animEffect transition="out" filter="wipe(up)">
                                      <p:cBhvr>
                                        <p:cTn id="144" dur="3000"/>
                                        <p:tgtEl>
                                          <p:spTgt spid="116"/>
                                        </p:tgtEl>
                                      </p:cBhvr>
                                    </p:animEffect>
                                    <p:set>
                                      <p:cBhvr>
                                        <p:cTn id="145" dur="1" fill="hold">
                                          <p:stCondLst>
                                            <p:cond delay="2999"/>
                                          </p:stCondLst>
                                        </p:cTn>
                                        <p:tgtEl>
                                          <p:spTgt spid="116"/>
                                        </p:tgtEl>
                                        <p:attrNameLst>
                                          <p:attrName>style.visibility</p:attrName>
                                        </p:attrNameLst>
                                      </p:cBhvr>
                                      <p:to>
                                        <p:strVal val="hidden"/>
                                      </p:to>
                                    </p:set>
                                  </p:childTnLst>
                                </p:cTn>
                              </p:par>
                              <p:par>
                                <p:cTn id="146" presetID="22" presetClass="exit" presetSubtype="2" fill="hold" nodeType="withEffect">
                                  <p:stCondLst>
                                    <p:cond delay="12200"/>
                                  </p:stCondLst>
                                  <p:childTnLst>
                                    <p:animEffect transition="out" filter="wipe(right)">
                                      <p:cBhvr>
                                        <p:cTn id="147" dur="3000"/>
                                        <p:tgtEl>
                                          <p:spTgt spid="118"/>
                                        </p:tgtEl>
                                      </p:cBhvr>
                                    </p:animEffect>
                                    <p:set>
                                      <p:cBhvr>
                                        <p:cTn id="148" dur="1" fill="hold">
                                          <p:stCondLst>
                                            <p:cond delay="2999"/>
                                          </p:stCondLst>
                                        </p:cTn>
                                        <p:tgtEl>
                                          <p:spTgt spid="118"/>
                                        </p:tgtEl>
                                        <p:attrNameLst>
                                          <p:attrName>style.visibility</p:attrName>
                                        </p:attrNameLst>
                                      </p:cBhvr>
                                      <p:to>
                                        <p:strVal val="hidden"/>
                                      </p:to>
                                    </p:set>
                                  </p:childTnLst>
                                </p:cTn>
                              </p:par>
                              <p:par>
                                <p:cTn id="149" presetID="22" presetClass="entr" presetSubtype="2" fill="hold" grpId="0" nodeType="withEffect">
                                  <p:stCondLst>
                                    <p:cond delay="13200"/>
                                  </p:stCondLst>
                                  <p:childTnLst>
                                    <p:set>
                                      <p:cBhvr>
                                        <p:cTn id="150" dur="1" fill="hold">
                                          <p:stCondLst>
                                            <p:cond delay="0"/>
                                          </p:stCondLst>
                                        </p:cTn>
                                        <p:tgtEl>
                                          <p:spTgt spid="133"/>
                                        </p:tgtEl>
                                        <p:attrNameLst>
                                          <p:attrName>style.visibility</p:attrName>
                                        </p:attrNameLst>
                                      </p:cBhvr>
                                      <p:to>
                                        <p:strVal val="visible"/>
                                      </p:to>
                                    </p:set>
                                    <p:animEffect transition="in" filter="wipe(right)">
                                      <p:cBhvr>
                                        <p:cTn id="151" dur="1000"/>
                                        <p:tgtEl>
                                          <p:spTgt spid="133"/>
                                        </p:tgtEl>
                                      </p:cBhvr>
                                    </p:animEffect>
                                  </p:childTnLst>
                                </p:cTn>
                              </p:par>
                              <p:par>
                                <p:cTn id="152" presetID="22" presetClass="exit" presetSubtype="1" fill="hold" nodeType="withEffect">
                                  <p:stCondLst>
                                    <p:cond delay="14700"/>
                                  </p:stCondLst>
                                  <p:childTnLst>
                                    <p:animEffect transition="out" filter="wipe(up)">
                                      <p:cBhvr>
                                        <p:cTn id="153" dur="3000"/>
                                        <p:tgtEl>
                                          <p:spTgt spid="119"/>
                                        </p:tgtEl>
                                      </p:cBhvr>
                                    </p:animEffect>
                                    <p:set>
                                      <p:cBhvr>
                                        <p:cTn id="154" dur="1" fill="hold">
                                          <p:stCondLst>
                                            <p:cond delay="2999"/>
                                          </p:stCondLst>
                                        </p:cTn>
                                        <p:tgtEl>
                                          <p:spTgt spid="119"/>
                                        </p:tgtEl>
                                        <p:attrNameLst>
                                          <p:attrName>style.visibility</p:attrName>
                                        </p:attrNameLst>
                                      </p:cBhvr>
                                      <p:to>
                                        <p:strVal val="hidden"/>
                                      </p:to>
                                    </p:set>
                                  </p:childTnLst>
                                </p:cTn>
                              </p:par>
                              <p:par>
                                <p:cTn id="155" presetID="22" presetClass="entr" presetSubtype="1" fill="hold" grpId="0" nodeType="withEffect">
                                  <p:stCondLst>
                                    <p:cond delay="15700"/>
                                  </p:stCondLst>
                                  <p:childTnLst>
                                    <p:set>
                                      <p:cBhvr>
                                        <p:cTn id="156" dur="1" fill="hold">
                                          <p:stCondLst>
                                            <p:cond delay="0"/>
                                          </p:stCondLst>
                                        </p:cTn>
                                        <p:tgtEl>
                                          <p:spTgt spid="132"/>
                                        </p:tgtEl>
                                        <p:attrNameLst>
                                          <p:attrName>style.visibility</p:attrName>
                                        </p:attrNameLst>
                                      </p:cBhvr>
                                      <p:to>
                                        <p:strVal val="visible"/>
                                      </p:to>
                                    </p:set>
                                    <p:animEffect transition="in" filter="wipe(up)">
                                      <p:cBhvr>
                                        <p:cTn id="157" dur="1000"/>
                                        <p:tgtEl>
                                          <p:spTgt spid="132"/>
                                        </p:tgtEl>
                                      </p:cBhvr>
                                    </p:animEffect>
                                  </p:childTnLst>
                                </p:cTn>
                              </p:par>
                              <p:par>
                                <p:cTn id="158" presetID="8" presetClass="emph" presetSubtype="0" fill="hold" nodeType="withEffect">
                                  <p:stCondLst>
                                    <p:cond delay="21500"/>
                                  </p:stCondLst>
                                  <p:childTnLst>
                                    <p:animRot by="21600000">
                                      <p:cBhvr>
                                        <p:cTn id="159" dur="2000" fill="hold"/>
                                        <p:tgtEl>
                                          <p:spTgt spid="136"/>
                                        </p:tgtEl>
                                        <p:attrNameLst>
                                          <p:attrName>r</p:attrName>
                                        </p:attrNameLst>
                                      </p:cBhvr>
                                    </p:animRot>
                                  </p:childTnLst>
                                </p:cTn>
                              </p:par>
                              <p:par>
                                <p:cTn id="160" presetID="10" presetClass="exit" presetSubtype="0" fill="hold" grpId="1" nodeType="withEffect">
                                  <p:stCondLst>
                                    <p:cond delay="22000"/>
                                  </p:stCondLst>
                                  <p:childTnLst>
                                    <p:animEffect transition="out" filter="fade">
                                      <p:cBhvr>
                                        <p:cTn id="161" dur="1000"/>
                                        <p:tgtEl>
                                          <p:spTgt spid="131"/>
                                        </p:tgtEl>
                                      </p:cBhvr>
                                    </p:animEffect>
                                    <p:set>
                                      <p:cBhvr>
                                        <p:cTn id="162" dur="1" fill="hold">
                                          <p:stCondLst>
                                            <p:cond delay="999"/>
                                          </p:stCondLst>
                                        </p:cTn>
                                        <p:tgtEl>
                                          <p:spTgt spid="131"/>
                                        </p:tgtEl>
                                        <p:attrNameLst>
                                          <p:attrName>style.visibility</p:attrName>
                                        </p:attrNameLst>
                                      </p:cBhvr>
                                      <p:to>
                                        <p:strVal val="hidden"/>
                                      </p:to>
                                    </p:set>
                                  </p:childTnLst>
                                </p:cTn>
                              </p:par>
                              <p:par>
                                <p:cTn id="163" presetID="10" presetClass="exit" presetSubtype="0" fill="hold" grpId="1" nodeType="withEffect">
                                  <p:stCondLst>
                                    <p:cond delay="22000"/>
                                  </p:stCondLst>
                                  <p:childTnLst>
                                    <p:animEffect transition="out" filter="fade">
                                      <p:cBhvr>
                                        <p:cTn id="164" dur="1000"/>
                                        <p:tgtEl>
                                          <p:spTgt spid="135"/>
                                        </p:tgtEl>
                                      </p:cBhvr>
                                    </p:animEffect>
                                    <p:set>
                                      <p:cBhvr>
                                        <p:cTn id="165" dur="1" fill="hold">
                                          <p:stCondLst>
                                            <p:cond delay="999"/>
                                          </p:stCondLst>
                                        </p:cTn>
                                        <p:tgtEl>
                                          <p:spTgt spid="135"/>
                                        </p:tgtEl>
                                        <p:attrNameLst>
                                          <p:attrName>style.visibility</p:attrName>
                                        </p:attrNameLst>
                                      </p:cBhvr>
                                      <p:to>
                                        <p:strVal val="hidden"/>
                                      </p:to>
                                    </p:set>
                                  </p:childTnLst>
                                </p:cTn>
                              </p:par>
                              <p:par>
                                <p:cTn id="166" presetID="10" presetClass="exit" presetSubtype="0" fill="hold" grpId="1" nodeType="withEffect">
                                  <p:stCondLst>
                                    <p:cond delay="22000"/>
                                  </p:stCondLst>
                                  <p:childTnLst>
                                    <p:animEffect transition="out" filter="fade">
                                      <p:cBhvr>
                                        <p:cTn id="167" dur="1000"/>
                                        <p:tgtEl>
                                          <p:spTgt spid="134"/>
                                        </p:tgtEl>
                                      </p:cBhvr>
                                    </p:animEffect>
                                    <p:set>
                                      <p:cBhvr>
                                        <p:cTn id="168" dur="1" fill="hold">
                                          <p:stCondLst>
                                            <p:cond delay="999"/>
                                          </p:stCondLst>
                                        </p:cTn>
                                        <p:tgtEl>
                                          <p:spTgt spid="134"/>
                                        </p:tgtEl>
                                        <p:attrNameLst>
                                          <p:attrName>style.visibility</p:attrName>
                                        </p:attrNameLst>
                                      </p:cBhvr>
                                      <p:to>
                                        <p:strVal val="hidden"/>
                                      </p:to>
                                    </p:set>
                                  </p:childTnLst>
                                </p:cTn>
                              </p:par>
                              <p:par>
                                <p:cTn id="169" presetID="10" presetClass="exit" presetSubtype="0" fill="hold" grpId="1" nodeType="withEffect">
                                  <p:stCondLst>
                                    <p:cond delay="22000"/>
                                  </p:stCondLst>
                                  <p:childTnLst>
                                    <p:animEffect transition="out" filter="fade">
                                      <p:cBhvr>
                                        <p:cTn id="170" dur="1000"/>
                                        <p:tgtEl>
                                          <p:spTgt spid="133"/>
                                        </p:tgtEl>
                                      </p:cBhvr>
                                    </p:animEffect>
                                    <p:set>
                                      <p:cBhvr>
                                        <p:cTn id="171" dur="1" fill="hold">
                                          <p:stCondLst>
                                            <p:cond delay="999"/>
                                          </p:stCondLst>
                                        </p:cTn>
                                        <p:tgtEl>
                                          <p:spTgt spid="133"/>
                                        </p:tgtEl>
                                        <p:attrNameLst>
                                          <p:attrName>style.visibility</p:attrName>
                                        </p:attrNameLst>
                                      </p:cBhvr>
                                      <p:to>
                                        <p:strVal val="hidden"/>
                                      </p:to>
                                    </p:set>
                                  </p:childTnLst>
                                </p:cTn>
                              </p:par>
                              <p:par>
                                <p:cTn id="172" presetID="10" presetClass="exit" presetSubtype="0" fill="hold" grpId="1" nodeType="withEffect">
                                  <p:stCondLst>
                                    <p:cond delay="22000"/>
                                  </p:stCondLst>
                                  <p:childTnLst>
                                    <p:animEffect transition="out" filter="fade">
                                      <p:cBhvr>
                                        <p:cTn id="173" dur="1000"/>
                                        <p:tgtEl>
                                          <p:spTgt spid="132"/>
                                        </p:tgtEl>
                                      </p:cBhvr>
                                    </p:animEffect>
                                    <p:set>
                                      <p:cBhvr>
                                        <p:cTn id="174" dur="1" fill="hold">
                                          <p:stCondLst>
                                            <p:cond delay="999"/>
                                          </p:stCondLst>
                                        </p:cTn>
                                        <p:tgtEl>
                                          <p:spTgt spid="132"/>
                                        </p:tgtEl>
                                        <p:attrNameLst>
                                          <p:attrName>style.visibility</p:attrName>
                                        </p:attrNameLst>
                                      </p:cBhvr>
                                      <p:to>
                                        <p:strVal val="hidden"/>
                                      </p:to>
                                    </p:set>
                                  </p:childTnLst>
                                </p:cTn>
                              </p:par>
                              <p:par>
                                <p:cTn id="175" presetID="22" presetClass="exit" presetSubtype="1" fill="hold" nodeType="withEffect">
                                  <p:stCondLst>
                                    <p:cond delay="22000"/>
                                  </p:stCondLst>
                                  <p:childTnLst>
                                    <p:animEffect transition="out" filter="wipe(up)">
                                      <p:cBhvr>
                                        <p:cTn id="176" dur="500"/>
                                        <p:tgtEl>
                                          <p:spTgt spid="66"/>
                                        </p:tgtEl>
                                      </p:cBhvr>
                                    </p:animEffect>
                                    <p:set>
                                      <p:cBhvr>
                                        <p:cTn id="177" dur="1" fill="hold">
                                          <p:stCondLst>
                                            <p:cond delay="499"/>
                                          </p:stCondLst>
                                        </p:cTn>
                                        <p:tgtEl>
                                          <p:spTgt spid="66"/>
                                        </p:tgtEl>
                                        <p:attrNameLst>
                                          <p:attrName>style.visibility</p:attrName>
                                        </p:attrNameLst>
                                      </p:cBhvr>
                                      <p:to>
                                        <p:strVal val="hidden"/>
                                      </p:to>
                                    </p:set>
                                  </p:childTnLst>
                                </p:cTn>
                              </p:par>
                              <p:par>
                                <p:cTn id="178" presetID="22" presetClass="exit" presetSubtype="1" fill="hold" nodeType="withEffect">
                                  <p:stCondLst>
                                    <p:cond delay="22000"/>
                                  </p:stCondLst>
                                  <p:childTnLst>
                                    <p:animEffect transition="out" filter="wipe(up)">
                                      <p:cBhvr>
                                        <p:cTn id="179" dur="500"/>
                                        <p:tgtEl>
                                          <p:spTgt spid="65"/>
                                        </p:tgtEl>
                                      </p:cBhvr>
                                    </p:animEffect>
                                    <p:set>
                                      <p:cBhvr>
                                        <p:cTn id="180" dur="1" fill="hold">
                                          <p:stCondLst>
                                            <p:cond delay="499"/>
                                          </p:stCondLst>
                                        </p:cTn>
                                        <p:tgtEl>
                                          <p:spTgt spid="65"/>
                                        </p:tgtEl>
                                        <p:attrNameLst>
                                          <p:attrName>style.visibility</p:attrName>
                                        </p:attrNameLst>
                                      </p:cBhvr>
                                      <p:to>
                                        <p:strVal val="hidden"/>
                                      </p:to>
                                    </p:set>
                                  </p:childTnLst>
                                </p:cTn>
                              </p:par>
                              <p:par>
                                <p:cTn id="181" presetID="22" presetClass="exit" presetSubtype="1" fill="hold" nodeType="withEffect">
                                  <p:stCondLst>
                                    <p:cond delay="22000"/>
                                  </p:stCondLst>
                                  <p:childTnLst>
                                    <p:animEffect transition="out" filter="wipe(up)">
                                      <p:cBhvr>
                                        <p:cTn id="182" dur="500"/>
                                        <p:tgtEl>
                                          <p:spTgt spid="64"/>
                                        </p:tgtEl>
                                      </p:cBhvr>
                                    </p:animEffect>
                                    <p:set>
                                      <p:cBhvr>
                                        <p:cTn id="183" dur="1" fill="hold">
                                          <p:stCondLst>
                                            <p:cond delay="499"/>
                                          </p:stCondLst>
                                        </p:cTn>
                                        <p:tgtEl>
                                          <p:spTgt spid="64"/>
                                        </p:tgtEl>
                                        <p:attrNameLst>
                                          <p:attrName>style.visibility</p:attrName>
                                        </p:attrNameLst>
                                      </p:cBhvr>
                                      <p:to>
                                        <p:strVal val="hidden"/>
                                      </p:to>
                                    </p:set>
                                  </p:childTnLst>
                                </p:cTn>
                              </p:par>
                              <p:par>
                                <p:cTn id="184" presetID="22" presetClass="exit" presetSubtype="1" fill="hold" nodeType="withEffect">
                                  <p:stCondLst>
                                    <p:cond delay="22000"/>
                                  </p:stCondLst>
                                  <p:childTnLst>
                                    <p:animEffect transition="out" filter="wipe(up)">
                                      <p:cBhvr>
                                        <p:cTn id="185" dur="500"/>
                                        <p:tgtEl>
                                          <p:spTgt spid="63"/>
                                        </p:tgtEl>
                                      </p:cBhvr>
                                    </p:animEffect>
                                    <p:set>
                                      <p:cBhvr>
                                        <p:cTn id="186" dur="1" fill="hold">
                                          <p:stCondLst>
                                            <p:cond delay="499"/>
                                          </p:stCondLst>
                                        </p:cTn>
                                        <p:tgtEl>
                                          <p:spTgt spid="63"/>
                                        </p:tgtEl>
                                        <p:attrNameLst>
                                          <p:attrName>style.visibility</p:attrName>
                                        </p:attrNameLst>
                                      </p:cBhvr>
                                      <p:to>
                                        <p:strVal val="hidden"/>
                                      </p:to>
                                    </p:set>
                                  </p:childTnLst>
                                </p:cTn>
                              </p:par>
                              <p:par>
                                <p:cTn id="187" presetID="22" presetClass="exit" presetSubtype="1" fill="hold" nodeType="withEffect">
                                  <p:stCondLst>
                                    <p:cond delay="22000"/>
                                  </p:stCondLst>
                                  <p:childTnLst>
                                    <p:animEffect transition="out" filter="wipe(up)">
                                      <p:cBhvr>
                                        <p:cTn id="188" dur="500"/>
                                        <p:tgtEl>
                                          <p:spTgt spid="62"/>
                                        </p:tgtEl>
                                      </p:cBhvr>
                                    </p:animEffect>
                                    <p:set>
                                      <p:cBhvr>
                                        <p:cTn id="189" dur="1" fill="hold">
                                          <p:stCondLst>
                                            <p:cond delay="499"/>
                                          </p:stCondLst>
                                        </p:cTn>
                                        <p:tgtEl>
                                          <p:spTgt spid="62"/>
                                        </p:tgtEl>
                                        <p:attrNameLst>
                                          <p:attrName>style.visibility</p:attrName>
                                        </p:attrNameLst>
                                      </p:cBhvr>
                                      <p:to>
                                        <p:strVal val="hidden"/>
                                      </p:to>
                                    </p:set>
                                  </p:childTnLst>
                                </p:cTn>
                              </p:par>
                              <p:par>
                                <p:cTn id="190" presetID="22" presetClass="exit" presetSubtype="1" fill="hold" grpId="1" nodeType="withEffect">
                                  <p:stCondLst>
                                    <p:cond delay="22000"/>
                                  </p:stCondLst>
                                  <p:childTnLst>
                                    <p:animEffect transition="out" filter="wipe(up)">
                                      <p:cBhvr>
                                        <p:cTn id="191" dur="500"/>
                                        <p:tgtEl>
                                          <p:spTgt spid="56"/>
                                        </p:tgtEl>
                                      </p:cBhvr>
                                    </p:animEffect>
                                    <p:set>
                                      <p:cBhvr>
                                        <p:cTn id="192" dur="1" fill="hold">
                                          <p:stCondLst>
                                            <p:cond delay="499"/>
                                          </p:stCondLst>
                                        </p:cTn>
                                        <p:tgtEl>
                                          <p:spTgt spid="56"/>
                                        </p:tgtEl>
                                        <p:attrNameLst>
                                          <p:attrName>style.visibility</p:attrName>
                                        </p:attrNameLst>
                                      </p:cBhvr>
                                      <p:to>
                                        <p:strVal val="hidden"/>
                                      </p:to>
                                    </p:set>
                                  </p:childTnLst>
                                </p:cTn>
                              </p:par>
                              <p:par>
                                <p:cTn id="193" presetID="22" presetClass="exit" presetSubtype="1" fill="hold" grpId="1" nodeType="withEffect">
                                  <p:stCondLst>
                                    <p:cond delay="22000"/>
                                  </p:stCondLst>
                                  <p:childTnLst>
                                    <p:animEffect transition="out" filter="wipe(up)">
                                      <p:cBhvr>
                                        <p:cTn id="194" dur="500"/>
                                        <p:tgtEl>
                                          <p:spTgt spid="57"/>
                                        </p:tgtEl>
                                      </p:cBhvr>
                                    </p:animEffect>
                                    <p:set>
                                      <p:cBhvr>
                                        <p:cTn id="195" dur="1" fill="hold">
                                          <p:stCondLst>
                                            <p:cond delay="499"/>
                                          </p:stCondLst>
                                        </p:cTn>
                                        <p:tgtEl>
                                          <p:spTgt spid="57"/>
                                        </p:tgtEl>
                                        <p:attrNameLst>
                                          <p:attrName>style.visibility</p:attrName>
                                        </p:attrNameLst>
                                      </p:cBhvr>
                                      <p:to>
                                        <p:strVal val="hidden"/>
                                      </p:to>
                                    </p:set>
                                  </p:childTnLst>
                                </p:cTn>
                              </p:par>
                              <p:par>
                                <p:cTn id="196" presetID="22" presetClass="exit" presetSubtype="1" fill="hold" grpId="1" nodeType="withEffect">
                                  <p:stCondLst>
                                    <p:cond delay="22000"/>
                                  </p:stCondLst>
                                  <p:childTnLst>
                                    <p:animEffect transition="out" filter="wipe(up)">
                                      <p:cBhvr>
                                        <p:cTn id="197" dur="500"/>
                                        <p:tgtEl>
                                          <p:spTgt spid="58"/>
                                        </p:tgtEl>
                                      </p:cBhvr>
                                    </p:animEffect>
                                    <p:set>
                                      <p:cBhvr>
                                        <p:cTn id="198" dur="1" fill="hold">
                                          <p:stCondLst>
                                            <p:cond delay="499"/>
                                          </p:stCondLst>
                                        </p:cTn>
                                        <p:tgtEl>
                                          <p:spTgt spid="58"/>
                                        </p:tgtEl>
                                        <p:attrNameLst>
                                          <p:attrName>style.visibility</p:attrName>
                                        </p:attrNameLst>
                                      </p:cBhvr>
                                      <p:to>
                                        <p:strVal val="hidden"/>
                                      </p:to>
                                    </p:set>
                                  </p:childTnLst>
                                </p:cTn>
                              </p:par>
                              <p:par>
                                <p:cTn id="199" presetID="22" presetClass="exit" presetSubtype="1" fill="hold" grpId="1" nodeType="withEffect">
                                  <p:stCondLst>
                                    <p:cond delay="22000"/>
                                  </p:stCondLst>
                                  <p:childTnLst>
                                    <p:animEffect transition="out" filter="wipe(up)">
                                      <p:cBhvr>
                                        <p:cTn id="200" dur="500"/>
                                        <p:tgtEl>
                                          <p:spTgt spid="55"/>
                                        </p:tgtEl>
                                      </p:cBhvr>
                                    </p:animEffect>
                                    <p:set>
                                      <p:cBhvr>
                                        <p:cTn id="201"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39" grpId="0" animBg="1"/>
      <p:bldP spid="39" grpId="1" animBg="1"/>
      <p:bldP spid="40" grpId="0"/>
      <p:bldP spid="40" grpId="1"/>
      <p:bldP spid="41" grpId="0"/>
      <p:bldP spid="41" grpId="1"/>
      <p:bldP spid="55" grpId="0" animBg="1"/>
      <p:bldP spid="55" grpId="1" animBg="1"/>
      <p:bldP spid="56" grpId="0" animBg="1"/>
      <p:bldP spid="56" grpId="1" animBg="1"/>
      <p:bldP spid="57" grpId="0"/>
      <p:bldP spid="57" grpId="1"/>
      <p:bldP spid="58" grpId="0"/>
      <p:bldP spid="58" grpId="1"/>
      <p:bldP spid="105" grpId="0" animBg="1"/>
      <p:bldP spid="105" grpId="1" animBg="1"/>
      <p:bldP spid="106" grpId="0" animBg="1"/>
      <p:bldP spid="106" grpId="1" animBg="1"/>
      <p:bldP spid="107" grpId="0" animBg="1"/>
      <p:bldP spid="107" grpId="1" animBg="1"/>
      <p:bldP spid="97" grpId="0" animBg="1"/>
      <p:bldP spid="98" grpId="0"/>
      <p:bldP spid="131" grpId="0" animBg="1"/>
      <p:bldP spid="131" grpId="1" animBg="1"/>
      <p:bldP spid="132" grpId="0" animBg="1"/>
      <p:bldP spid="132" grpId="1" animBg="1"/>
      <p:bldP spid="133" grpId="0" animBg="1"/>
      <p:bldP spid="133" grpId="1" animBg="1"/>
      <p:bldP spid="134" grpId="0" animBg="1"/>
      <p:bldP spid="134" grpId="1" animBg="1"/>
      <p:bldP spid="135" grpId="0" animBg="1"/>
      <p:bldP spid="135"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038A49C-FBBE-9F87-1340-17770C760B5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969264"/>
            <a:ext cx="9290304" cy="5225795"/>
          </a:xfrm>
          <a:prstGeom prst="rect">
            <a:avLst/>
          </a:prstGeom>
        </p:spPr>
      </p:pic>
      <p:sp>
        <p:nvSpPr>
          <p:cNvPr id="17" name="Content Placeholder 3">
            <a:extLst>
              <a:ext uri="{FF2B5EF4-FFF2-40B4-BE49-F238E27FC236}">
                <a16:creationId xmlns:a16="http://schemas.microsoft.com/office/drawing/2014/main" id="{66267B9E-3239-18C2-5EC2-F02814B9352F}"/>
              </a:ext>
            </a:extLst>
          </p:cNvPr>
          <p:cNvSpPr>
            <a:spLocks noGrp="1"/>
          </p:cNvSpPr>
          <p:nvPr>
            <p:ph type="body" sz="half" idx="2"/>
          </p:nvPr>
        </p:nvSpPr>
        <p:spPr>
          <a:xfrm>
            <a:off x="0" y="969264"/>
            <a:ext cx="11807848" cy="828207"/>
          </a:xfrm>
        </p:spPr>
        <p:txBody>
          <a:bodyPr vert="horz" lIns="91440" tIns="45720" rIns="91440" bIns="45720" rtlCol="0" anchor="t">
            <a:normAutofit/>
          </a:bodyPr>
          <a:lstStyle/>
          <a:p>
            <a:pPr algn="ctr">
              <a:buNone/>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However, if you branch off the existing gas line, you need to make sure all sections of the line can support the btu demand.</a:t>
            </a:r>
            <a:endParaRPr lang="en-US" sz="3600" dirty="0">
              <a:solidFill>
                <a:schemeClr val="bg1"/>
              </a:solidFill>
              <a:latin typeface="Franklin Gothic Medium" panose="020B0603020102020204" pitchFamily="34" charset="0"/>
              <a:cs typeface="Calibri"/>
            </a:endParaRPr>
          </a:p>
        </p:txBody>
      </p:sp>
      <p:sp>
        <p:nvSpPr>
          <p:cNvPr id="2" name="Content Placeholder 3">
            <a:extLst>
              <a:ext uri="{FF2B5EF4-FFF2-40B4-BE49-F238E27FC236}">
                <a16:creationId xmlns:a16="http://schemas.microsoft.com/office/drawing/2014/main" id="{7D5B8079-41B0-F2D0-DE87-49C04B778832}"/>
              </a:ext>
            </a:extLst>
          </p:cNvPr>
          <p:cNvSpPr txBox="1">
            <a:spLocks/>
          </p:cNvSpPr>
          <p:nvPr/>
        </p:nvSpPr>
        <p:spPr>
          <a:xfrm>
            <a:off x="2424660" y="4964242"/>
            <a:ext cx="1608298" cy="87817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Section 1</a:t>
            </a:r>
          </a:p>
          <a:p>
            <a:pPr algn="ctr"/>
            <a:r>
              <a:rPr lang="en-US" sz="1800" dirty="0">
                <a:solidFill>
                  <a:schemeClr val="bg1"/>
                </a:solidFill>
                <a:latin typeface="Franklin Gothic Medium" panose="020B0603020102020204" pitchFamily="34" charset="0"/>
                <a:cs typeface="Times New Roman" panose="02020603050405020304" pitchFamily="18" charset="0"/>
              </a:rPr>
              <a:t>(300k btu)</a:t>
            </a:r>
            <a:endParaRPr lang="en-US" sz="2800" dirty="0">
              <a:solidFill>
                <a:schemeClr val="bg1"/>
              </a:solidFill>
              <a:latin typeface="Franklin Gothic Medium" panose="020B0603020102020204" pitchFamily="34" charset="0"/>
              <a:cs typeface="Calibri"/>
            </a:endParaRPr>
          </a:p>
        </p:txBody>
      </p:sp>
      <p:sp>
        <p:nvSpPr>
          <p:cNvPr id="3" name="Content Placeholder 3">
            <a:extLst>
              <a:ext uri="{FF2B5EF4-FFF2-40B4-BE49-F238E27FC236}">
                <a16:creationId xmlns:a16="http://schemas.microsoft.com/office/drawing/2014/main" id="{E9EA1076-DAD7-4E47-4E1C-06622FFC7E00}"/>
              </a:ext>
            </a:extLst>
          </p:cNvPr>
          <p:cNvSpPr txBox="1">
            <a:spLocks/>
          </p:cNvSpPr>
          <p:nvPr/>
        </p:nvSpPr>
        <p:spPr>
          <a:xfrm>
            <a:off x="4139785" y="4959244"/>
            <a:ext cx="1608298" cy="87817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Section 2</a:t>
            </a:r>
          </a:p>
          <a:p>
            <a:pPr algn="ctr"/>
            <a:r>
              <a:rPr lang="en-US" sz="1800" dirty="0">
                <a:solidFill>
                  <a:schemeClr val="bg1"/>
                </a:solidFill>
                <a:latin typeface="Franklin Gothic Medium" panose="020B0603020102020204" pitchFamily="34" charset="0"/>
                <a:cs typeface="Times New Roman" panose="02020603050405020304" pitchFamily="18" charset="0"/>
              </a:rPr>
              <a:t>(240k btu)</a:t>
            </a:r>
            <a:endParaRPr lang="en-US" sz="2800" dirty="0">
              <a:solidFill>
                <a:schemeClr val="bg1"/>
              </a:solidFill>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17377E23-10D7-0515-D8E0-BCBBB8C19FEF}"/>
              </a:ext>
            </a:extLst>
          </p:cNvPr>
          <p:cNvSpPr txBox="1">
            <a:spLocks/>
          </p:cNvSpPr>
          <p:nvPr/>
        </p:nvSpPr>
        <p:spPr>
          <a:xfrm>
            <a:off x="6575687" y="5979827"/>
            <a:ext cx="1608298" cy="87817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Section 3</a:t>
            </a:r>
          </a:p>
          <a:p>
            <a:pPr algn="ctr"/>
            <a:r>
              <a:rPr lang="en-US" sz="1800" dirty="0">
                <a:solidFill>
                  <a:schemeClr val="bg1"/>
                </a:solidFill>
                <a:latin typeface="Franklin Gothic Medium" panose="020B0603020102020204" pitchFamily="34" charset="0"/>
                <a:cs typeface="Times New Roman" panose="02020603050405020304" pitchFamily="18" charset="0"/>
              </a:rPr>
              <a:t>(200k btu)</a:t>
            </a:r>
            <a:endParaRPr lang="en-US" sz="2800" dirty="0">
              <a:solidFill>
                <a:schemeClr val="bg1"/>
              </a:solidFill>
              <a:latin typeface="Franklin Gothic Medium" panose="020B0603020102020204" pitchFamily="34" charset="0"/>
              <a:cs typeface="Calibri"/>
            </a:endParaRPr>
          </a:p>
        </p:txBody>
      </p:sp>
      <p:pic>
        <p:nvPicPr>
          <p:cNvPr id="11" name="Picture 10">
            <a:extLst>
              <a:ext uri="{FF2B5EF4-FFF2-40B4-BE49-F238E27FC236}">
                <a16:creationId xmlns:a16="http://schemas.microsoft.com/office/drawing/2014/main" id="{A5FBC0BB-B622-7502-A05F-F0359CF07568}"/>
              </a:ext>
            </a:extLst>
          </p:cNvPr>
          <p:cNvPicPr>
            <a:picLocks noChangeAspect="1"/>
          </p:cNvPicPr>
          <p:nvPr/>
        </p:nvPicPr>
        <p:blipFill>
          <a:blip r:embed="rId3">
            <a:extLst>
              <a:ext uri="{28A0092B-C50C-407E-A947-70E740481C1C}">
                <a14:useLocalDpi xmlns:a14="http://schemas.microsoft.com/office/drawing/2010/main" val="0"/>
              </a:ext>
            </a:extLst>
          </a:blip>
          <a:srcRect l="24221" r="24221"/>
          <a:stretch/>
        </p:blipFill>
        <p:spPr>
          <a:xfrm>
            <a:off x="6683129" y="1951577"/>
            <a:ext cx="2603322" cy="3796902"/>
          </a:xfrm>
          <a:prstGeom prst="rect">
            <a:avLst/>
          </a:prstGeom>
          <a:effectLst>
            <a:outerShdw blurRad="50800" dist="38100" dir="2700000" algn="tl" rotWithShape="0">
              <a:prstClr val="black">
                <a:alpha val="40000"/>
              </a:prstClr>
            </a:outerShdw>
          </a:effectLst>
        </p:spPr>
      </p:pic>
      <p:pic>
        <p:nvPicPr>
          <p:cNvPr id="8" name="Picture 14" descr="&#10;">
            <a:extLst>
              <a:ext uri="{FF2B5EF4-FFF2-40B4-BE49-F238E27FC236}">
                <a16:creationId xmlns:a16="http://schemas.microsoft.com/office/drawing/2014/main" id="{92B1A74E-8E99-A7DA-8D51-587A20CB8955}"/>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9" name="Title 1">
            <a:extLst>
              <a:ext uri="{FF2B5EF4-FFF2-40B4-BE49-F238E27FC236}">
                <a16:creationId xmlns:a16="http://schemas.microsoft.com/office/drawing/2014/main" id="{EDEB8A59-3B04-D3AD-FAB4-C91CCE15908A}"/>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DEDICATED OR BRANCH GAS LINE?</a:t>
            </a:r>
            <a:endParaRPr lang="en-US" sz="5000" dirty="0">
              <a:solidFill>
                <a:schemeClr val="bg1"/>
              </a:solidFill>
              <a:cs typeface="Calibri Light"/>
            </a:endParaRPr>
          </a:p>
        </p:txBody>
      </p:sp>
      <p:cxnSp>
        <p:nvCxnSpPr>
          <p:cNvPr id="10" name="Straight Arrow Connector 9">
            <a:extLst>
              <a:ext uri="{FF2B5EF4-FFF2-40B4-BE49-F238E27FC236}">
                <a16:creationId xmlns:a16="http://schemas.microsoft.com/office/drawing/2014/main" id="{2F21F20F-2359-1B49-38C6-D899F5DB5C42}"/>
              </a:ext>
            </a:extLst>
          </p:cNvPr>
          <p:cNvCxnSpPr>
            <a:cxnSpLocks/>
          </p:cNvCxnSpPr>
          <p:nvPr/>
        </p:nvCxnSpPr>
        <p:spPr>
          <a:xfrm>
            <a:off x="128120" y="764249"/>
            <a:ext cx="994044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13" name="Content Placeholder 3">
            <a:extLst>
              <a:ext uri="{FF2B5EF4-FFF2-40B4-BE49-F238E27FC236}">
                <a16:creationId xmlns:a16="http://schemas.microsoft.com/office/drawing/2014/main" id="{89711940-5ED7-FD6B-E8F6-F01EAA1666DD}"/>
              </a:ext>
            </a:extLst>
          </p:cNvPr>
          <p:cNvSpPr txBox="1">
            <a:spLocks/>
          </p:cNvSpPr>
          <p:nvPr/>
        </p:nvSpPr>
        <p:spPr>
          <a:xfrm>
            <a:off x="3238677" y="2202129"/>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60k btu</a:t>
            </a:r>
            <a:endParaRPr lang="en-US" sz="2400" dirty="0">
              <a:solidFill>
                <a:schemeClr val="bg1"/>
              </a:solidFill>
              <a:latin typeface="Franklin Gothic Medium" panose="020B0603020102020204" pitchFamily="34" charset="0"/>
              <a:cs typeface="Calibri"/>
            </a:endParaRPr>
          </a:p>
        </p:txBody>
      </p:sp>
      <p:sp>
        <p:nvSpPr>
          <p:cNvPr id="14" name="Content Placeholder 3">
            <a:extLst>
              <a:ext uri="{FF2B5EF4-FFF2-40B4-BE49-F238E27FC236}">
                <a16:creationId xmlns:a16="http://schemas.microsoft.com/office/drawing/2014/main" id="{087FA2BE-F1E5-58EA-A92A-1B88DD179448}"/>
              </a:ext>
            </a:extLst>
          </p:cNvPr>
          <p:cNvSpPr txBox="1">
            <a:spLocks/>
          </p:cNvSpPr>
          <p:nvPr/>
        </p:nvSpPr>
        <p:spPr>
          <a:xfrm>
            <a:off x="5035939" y="2225061"/>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40k btu</a:t>
            </a:r>
            <a:endParaRPr lang="en-US" sz="2400" dirty="0">
              <a:solidFill>
                <a:schemeClr val="bg1"/>
              </a:solidFill>
              <a:latin typeface="Franklin Gothic Medium" panose="020B0603020102020204" pitchFamily="34" charset="0"/>
              <a:cs typeface="Calibri"/>
            </a:endParaRPr>
          </a:p>
        </p:txBody>
      </p:sp>
      <p:sp>
        <p:nvSpPr>
          <p:cNvPr id="15" name="Content Placeholder 3">
            <a:extLst>
              <a:ext uri="{FF2B5EF4-FFF2-40B4-BE49-F238E27FC236}">
                <a16:creationId xmlns:a16="http://schemas.microsoft.com/office/drawing/2014/main" id="{BD153C75-122D-4CA4-F6F1-3F4F35491EF0}"/>
              </a:ext>
            </a:extLst>
          </p:cNvPr>
          <p:cNvSpPr txBox="1">
            <a:spLocks/>
          </p:cNvSpPr>
          <p:nvPr/>
        </p:nvSpPr>
        <p:spPr>
          <a:xfrm>
            <a:off x="7371805" y="2111503"/>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200k btu</a:t>
            </a:r>
            <a:endParaRPr lang="en-US" sz="24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10443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9" name="Picture 8" descr="A picture containing home appliance, appliance&#10;&#10;Description automatically generated">
            <a:extLst>
              <a:ext uri="{FF2B5EF4-FFF2-40B4-BE49-F238E27FC236}">
                <a16:creationId xmlns:a16="http://schemas.microsoft.com/office/drawing/2014/main" id="{1CD89B3D-0499-9CB5-227E-16619DE4A3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69659"/>
            <a:ext cx="9291254" cy="5226331"/>
          </a:xfrm>
          <a:prstGeom prst="rect">
            <a:avLst/>
          </a:prstGeom>
        </p:spPr>
      </p:pic>
      <p:sp>
        <p:nvSpPr>
          <p:cNvPr id="17" name="Content Placeholder 3">
            <a:extLst>
              <a:ext uri="{FF2B5EF4-FFF2-40B4-BE49-F238E27FC236}">
                <a16:creationId xmlns:a16="http://schemas.microsoft.com/office/drawing/2014/main" id="{66267B9E-3239-18C2-5EC2-F02814B9352F}"/>
              </a:ext>
            </a:extLst>
          </p:cNvPr>
          <p:cNvSpPr>
            <a:spLocks noGrp="1"/>
          </p:cNvSpPr>
          <p:nvPr>
            <p:ph type="body" sz="half" idx="2"/>
          </p:nvPr>
        </p:nvSpPr>
        <p:spPr>
          <a:xfrm>
            <a:off x="0" y="969264"/>
            <a:ext cx="10357000" cy="828207"/>
          </a:xfrm>
        </p:spPr>
        <p:txBody>
          <a:bodyPr vert="horz" lIns="91440" tIns="45720" rIns="91440" bIns="45720" rtlCol="0" anchor="t">
            <a:normAutofit/>
          </a:bodyPr>
          <a:lstStyle/>
          <a:p>
            <a:pPr algn="ctr">
              <a:buNone/>
            </a:pPr>
            <a:r>
              <a:rPr lang="en-US" sz="24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Also make sure the gas meter can supply the total btu demand of the home</a:t>
            </a: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t>
            </a:r>
            <a:endParaRPr lang="en-US" sz="3600" dirty="0">
              <a:solidFill>
                <a:schemeClr val="bg1"/>
              </a:solidFill>
              <a:latin typeface="Franklin Gothic Medium" panose="020B0603020102020204" pitchFamily="34" charset="0"/>
              <a:cs typeface="Calibri"/>
            </a:endParaRPr>
          </a:p>
        </p:txBody>
      </p:sp>
      <p:sp>
        <p:nvSpPr>
          <p:cNvPr id="5" name="Content Placeholder 3">
            <a:extLst>
              <a:ext uri="{FF2B5EF4-FFF2-40B4-BE49-F238E27FC236}">
                <a16:creationId xmlns:a16="http://schemas.microsoft.com/office/drawing/2014/main" id="{34284C9B-52B2-91AB-17D1-CB292F87D308}"/>
              </a:ext>
            </a:extLst>
          </p:cNvPr>
          <p:cNvSpPr txBox="1">
            <a:spLocks/>
          </p:cNvSpPr>
          <p:nvPr/>
        </p:nvSpPr>
        <p:spPr>
          <a:xfrm>
            <a:off x="3238677" y="2202129"/>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60k btu</a:t>
            </a:r>
            <a:endParaRPr lang="en-US" sz="2400" dirty="0">
              <a:solidFill>
                <a:schemeClr val="bg1"/>
              </a:solidFill>
              <a:latin typeface="Franklin Gothic Medium" panose="020B0603020102020204" pitchFamily="34" charset="0"/>
              <a:cs typeface="Calibri"/>
            </a:endParaRPr>
          </a:p>
        </p:txBody>
      </p:sp>
      <p:pic>
        <p:nvPicPr>
          <p:cNvPr id="8" name="Picture 7">
            <a:extLst>
              <a:ext uri="{FF2B5EF4-FFF2-40B4-BE49-F238E27FC236}">
                <a16:creationId xmlns:a16="http://schemas.microsoft.com/office/drawing/2014/main" id="{95870ECD-8970-8917-1B69-C0BDE1B2C97F}"/>
              </a:ext>
            </a:extLst>
          </p:cNvPr>
          <p:cNvPicPr>
            <a:picLocks noChangeAspect="1"/>
          </p:cNvPicPr>
          <p:nvPr/>
        </p:nvPicPr>
        <p:blipFill>
          <a:blip r:embed="rId3">
            <a:extLst>
              <a:ext uri="{28A0092B-C50C-407E-A947-70E740481C1C}">
                <a14:useLocalDpi xmlns:a14="http://schemas.microsoft.com/office/drawing/2010/main" val="0"/>
              </a:ext>
            </a:extLst>
          </a:blip>
          <a:srcRect l="24221" r="24221"/>
          <a:stretch/>
        </p:blipFill>
        <p:spPr>
          <a:xfrm>
            <a:off x="6683129" y="1951577"/>
            <a:ext cx="2603322" cy="3796902"/>
          </a:xfrm>
          <a:prstGeom prst="rect">
            <a:avLst/>
          </a:prstGeom>
          <a:effectLst>
            <a:outerShdw blurRad="50800" dist="38100" dir="2700000" algn="tl" rotWithShape="0">
              <a:prstClr val="black">
                <a:alpha val="40000"/>
              </a:prstClr>
            </a:outerShdw>
          </a:effectLst>
        </p:spPr>
      </p:pic>
      <p:sp>
        <p:nvSpPr>
          <p:cNvPr id="6" name="Content Placeholder 3">
            <a:extLst>
              <a:ext uri="{FF2B5EF4-FFF2-40B4-BE49-F238E27FC236}">
                <a16:creationId xmlns:a16="http://schemas.microsoft.com/office/drawing/2014/main" id="{49D0FE1F-8E88-73B5-AAD4-19A758DA7064}"/>
              </a:ext>
            </a:extLst>
          </p:cNvPr>
          <p:cNvSpPr txBox="1">
            <a:spLocks/>
          </p:cNvSpPr>
          <p:nvPr/>
        </p:nvSpPr>
        <p:spPr>
          <a:xfrm>
            <a:off x="5035939" y="2225061"/>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40k btu</a:t>
            </a:r>
            <a:endParaRPr lang="en-US" sz="2400" dirty="0">
              <a:solidFill>
                <a:schemeClr val="bg1"/>
              </a:solidFill>
              <a:latin typeface="Franklin Gothic Medium" panose="020B0603020102020204" pitchFamily="34" charset="0"/>
              <a:cs typeface="Calibri"/>
            </a:endParaRPr>
          </a:p>
        </p:txBody>
      </p:sp>
      <p:sp>
        <p:nvSpPr>
          <p:cNvPr id="7" name="Content Placeholder 3">
            <a:extLst>
              <a:ext uri="{FF2B5EF4-FFF2-40B4-BE49-F238E27FC236}">
                <a16:creationId xmlns:a16="http://schemas.microsoft.com/office/drawing/2014/main" id="{C69EE1E0-A79F-C334-5654-A3F0B7EC8A24}"/>
              </a:ext>
            </a:extLst>
          </p:cNvPr>
          <p:cNvSpPr txBox="1">
            <a:spLocks/>
          </p:cNvSpPr>
          <p:nvPr/>
        </p:nvSpPr>
        <p:spPr>
          <a:xfrm>
            <a:off x="7371805" y="2111503"/>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200k btu</a:t>
            </a:r>
            <a:endParaRPr lang="en-US" sz="2400" dirty="0">
              <a:solidFill>
                <a:schemeClr val="bg1"/>
              </a:solidFill>
              <a:latin typeface="Franklin Gothic Medium" panose="020B0603020102020204" pitchFamily="34" charset="0"/>
              <a:cs typeface="Calibri"/>
            </a:endParaRPr>
          </a:p>
        </p:txBody>
      </p:sp>
      <p:sp>
        <p:nvSpPr>
          <p:cNvPr id="10" name="Content Placeholder 3">
            <a:extLst>
              <a:ext uri="{FF2B5EF4-FFF2-40B4-BE49-F238E27FC236}">
                <a16:creationId xmlns:a16="http://schemas.microsoft.com/office/drawing/2014/main" id="{062DF3B3-4CAE-C289-9CE1-514B2981C0B7}"/>
              </a:ext>
            </a:extLst>
          </p:cNvPr>
          <p:cNvSpPr txBox="1">
            <a:spLocks/>
          </p:cNvSpPr>
          <p:nvPr/>
        </p:nvSpPr>
        <p:spPr>
          <a:xfrm>
            <a:off x="590945" y="5061516"/>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250 CFH</a:t>
            </a:r>
            <a:endParaRPr lang="en-US" sz="2400" dirty="0">
              <a:solidFill>
                <a:schemeClr val="bg1"/>
              </a:solidFill>
              <a:latin typeface="Franklin Gothic Medium" panose="020B0603020102020204" pitchFamily="34" charset="0"/>
              <a:cs typeface="Calibri"/>
            </a:endParaRPr>
          </a:p>
        </p:txBody>
      </p:sp>
      <p:pic>
        <p:nvPicPr>
          <p:cNvPr id="2" name="Picture 14" descr="&#10;">
            <a:extLst>
              <a:ext uri="{FF2B5EF4-FFF2-40B4-BE49-F238E27FC236}">
                <a16:creationId xmlns:a16="http://schemas.microsoft.com/office/drawing/2014/main" id="{CFB75A07-3834-CA77-327C-B55922E0D57A}"/>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3" name="Title 1">
            <a:extLst>
              <a:ext uri="{FF2B5EF4-FFF2-40B4-BE49-F238E27FC236}">
                <a16:creationId xmlns:a16="http://schemas.microsoft.com/office/drawing/2014/main" id="{947C9951-398A-6B85-8048-73DB35CA20E6}"/>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DEDICATED OR BRANCH GAS LINE?</a:t>
            </a:r>
            <a:endParaRPr lang="en-US" sz="5000" dirty="0">
              <a:solidFill>
                <a:schemeClr val="bg1"/>
              </a:solidFill>
              <a:cs typeface="Calibri Light"/>
            </a:endParaRPr>
          </a:p>
        </p:txBody>
      </p:sp>
      <p:cxnSp>
        <p:nvCxnSpPr>
          <p:cNvPr id="4" name="Straight Arrow Connector 3">
            <a:extLst>
              <a:ext uri="{FF2B5EF4-FFF2-40B4-BE49-F238E27FC236}">
                <a16:creationId xmlns:a16="http://schemas.microsoft.com/office/drawing/2014/main" id="{2AECD856-3593-1F7B-0FC4-A0DA89CE9D85}"/>
              </a:ext>
            </a:extLst>
          </p:cNvPr>
          <p:cNvCxnSpPr>
            <a:cxnSpLocks/>
          </p:cNvCxnSpPr>
          <p:nvPr/>
        </p:nvCxnSpPr>
        <p:spPr>
          <a:xfrm>
            <a:off x="128120" y="764249"/>
            <a:ext cx="994044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12" name="Picture 4" descr="Gas meter size?? — Heating Help: The Wall">
            <a:extLst>
              <a:ext uri="{FF2B5EF4-FFF2-40B4-BE49-F238E27FC236}">
                <a16:creationId xmlns:a16="http://schemas.microsoft.com/office/drawing/2014/main" id="{0BA29A5F-FE99-46FB-BBFA-2E8B33ABB47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6548"/>
          <a:stretch/>
        </p:blipFill>
        <p:spPr bwMode="auto">
          <a:xfrm>
            <a:off x="9402644" y="3399833"/>
            <a:ext cx="2678092" cy="26939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3" name="TextBox 1">
            <a:extLst>
              <a:ext uri="{FF2B5EF4-FFF2-40B4-BE49-F238E27FC236}">
                <a16:creationId xmlns:a16="http://schemas.microsoft.com/office/drawing/2014/main" id="{290A4D01-7B68-3F1B-2476-53475252E05C}"/>
              </a:ext>
            </a:extLst>
          </p:cNvPr>
          <p:cNvSpPr txBox="1">
            <a:spLocks noChangeArrowheads="1"/>
          </p:cNvSpPr>
          <p:nvPr/>
        </p:nvSpPr>
        <p:spPr bwMode="auto">
          <a:xfrm>
            <a:off x="9937219" y="1627753"/>
            <a:ext cx="222390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entury" panose="02040604050505020304" pitchFamily="18" charset="0"/>
              </a:defRPr>
            </a:lvl1pPr>
            <a:lvl2pPr marL="742950" indent="-285750">
              <a:spcBef>
                <a:spcPct val="20000"/>
              </a:spcBef>
              <a:buFont typeface="Arial" panose="020B0604020202020204" pitchFamily="34" charset="0"/>
              <a:buChar char="–"/>
              <a:defRPr sz="2800">
                <a:solidFill>
                  <a:schemeClr val="tx1"/>
                </a:solidFill>
                <a:latin typeface="Century" panose="02040604050505020304" pitchFamily="18" charset="0"/>
              </a:defRPr>
            </a:lvl2pPr>
            <a:lvl3pPr marL="1143000" indent="-228600">
              <a:spcBef>
                <a:spcPct val="20000"/>
              </a:spcBef>
              <a:buFont typeface="Arial" panose="020B0604020202020204" pitchFamily="34" charset="0"/>
              <a:buChar char="•"/>
              <a:defRPr sz="2400">
                <a:solidFill>
                  <a:schemeClr val="tx1"/>
                </a:solidFill>
                <a:latin typeface="Century" panose="02040604050505020304" pitchFamily="18" charset="0"/>
              </a:defRPr>
            </a:lvl3pPr>
            <a:lvl4pPr marL="1600200" indent="-228600">
              <a:spcBef>
                <a:spcPct val="20000"/>
              </a:spcBef>
              <a:buFont typeface="Arial" panose="020B0604020202020204" pitchFamily="34" charset="0"/>
              <a:buChar char="–"/>
              <a:defRPr sz="2000">
                <a:solidFill>
                  <a:schemeClr val="tx1"/>
                </a:solidFill>
                <a:latin typeface="Century" panose="02040604050505020304" pitchFamily="18" charset="0"/>
              </a:defRPr>
            </a:lvl4pPr>
            <a:lvl5pPr marL="2057400" indent="-228600">
              <a:spcBef>
                <a:spcPct val="20000"/>
              </a:spcBef>
              <a:buFont typeface="Arial" panose="020B0604020202020204" pitchFamily="34" charset="0"/>
              <a:buChar char="»"/>
              <a:defRPr sz="2000">
                <a:solidFill>
                  <a:schemeClr val="tx1"/>
                </a:solidFill>
                <a:latin typeface="Century" panose="020406040505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entury" panose="020406040505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entury" panose="020406040505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entury" panose="020406040505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entury" panose="020406040505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chemeClr val="bg1"/>
                </a:solidFill>
                <a:effectLst/>
                <a:uLnTx/>
                <a:uFillTx/>
                <a:latin typeface="Franklin Gothic Medium" panose="020B0603020102020204" pitchFamily="34" charset="0"/>
                <a:cs typeface="Arial" panose="020B0604020202020204" pitchFamily="34" charset="0"/>
              </a:rPr>
              <a:t>Check Rating Plate on Meter</a:t>
            </a:r>
          </a:p>
        </p:txBody>
      </p:sp>
      <p:cxnSp>
        <p:nvCxnSpPr>
          <p:cNvPr id="14" name="Straight Arrow Connector 13">
            <a:extLst>
              <a:ext uri="{FF2B5EF4-FFF2-40B4-BE49-F238E27FC236}">
                <a16:creationId xmlns:a16="http://schemas.microsoft.com/office/drawing/2014/main" id="{34883406-8106-FADB-80F7-6BCA2EB24B2B}"/>
              </a:ext>
            </a:extLst>
          </p:cNvPr>
          <p:cNvCxnSpPr>
            <a:cxnSpLocks/>
          </p:cNvCxnSpPr>
          <p:nvPr/>
        </p:nvCxnSpPr>
        <p:spPr>
          <a:xfrm>
            <a:off x="10429336" y="2335639"/>
            <a:ext cx="769907" cy="2974775"/>
          </a:xfrm>
          <a:prstGeom prst="straightConnector1">
            <a:avLst/>
          </a:prstGeom>
          <a:ln w="57150">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0" name="Content Placeholder 3">
            <a:extLst>
              <a:ext uri="{FF2B5EF4-FFF2-40B4-BE49-F238E27FC236}">
                <a16:creationId xmlns:a16="http://schemas.microsoft.com/office/drawing/2014/main" id="{3F68F611-8B51-D6B7-69BD-C2DB0B174925}"/>
              </a:ext>
            </a:extLst>
          </p:cNvPr>
          <p:cNvSpPr txBox="1">
            <a:spLocks/>
          </p:cNvSpPr>
          <p:nvPr/>
        </p:nvSpPr>
        <p:spPr>
          <a:xfrm>
            <a:off x="3655792" y="6214279"/>
            <a:ext cx="3716013"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300k btu = total of all gas appliances </a:t>
            </a:r>
            <a:endParaRPr lang="en-US" sz="24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1010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CD89B3D-0499-9CB5-227E-16619DE4A33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969264"/>
            <a:ext cx="9290304" cy="5225795"/>
          </a:xfrm>
          <a:prstGeom prst="rect">
            <a:avLst/>
          </a:prstGeom>
        </p:spPr>
      </p:pic>
      <p:sp>
        <p:nvSpPr>
          <p:cNvPr id="17" name="Content Placeholder 3">
            <a:extLst>
              <a:ext uri="{FF2B5EF4-FFF2-40B4-BE49-F238E27FC236}">
                <a16:creationId xmlns:a16="http://schemas.microsoft.com/office/drawing/2014/main" id="{66267B9E-3239-18C2-5EC2-F02814B9352F}"/>
              </a:ext>
            </a:extLst>
          </p:cNvPr>
          <p:cNvSpPr>
            <a:spLocks noGrp="1"/>
          </p:cNvSpPr>
          <p:nvPr>
            <p:ph type="body" sz="half" idx="2"/>
          </p:nvPr>
        </p:nvSpPr>
        <p:spPr>
          <a:xfrm>
            <a:off x="0" y="969264"/>
            <a:ext cx="10241176" cy="828207"/>
          </a:xfrm>
        </p:spPr>
        <p:txBody>
          <a:bodyPr vert="horz" lIns="91440" tIns="45720" rIns="91440" bIns="45720" rtlCol="0" anchor="t">
            <a:normAutofit/>
          </a:bodyPr>
          <a:lstStyle/>
          <a:p>
            <a:pPr algn="ctr">
              <a:buNone/>
            </a:pPr>
            <a:r>
              <a:rPr lang="en-US" sz="24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In some cases, it may need to be upsized to handle the added demand of the tankless unit</a:t>
            </a: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t>
            </a:r>
            <a:endParaRPr lang="en-US" sz="3600" dirty="0">
              <a:solidFill>
                <a:schemeClr val="bg1"/>
              </a:solidFill>
              <a:latin typeface="Franklin Gothic Medium" panose="020B0603020102020204" pitchFamily="34" charset="0"/>
              <a:cs typeface="Calibri"/>
            </a:endParaRPr>
          </a:p>
        </p:txBody>
      </p:sp>
      <p:pic>
        <p:nvPicPr>
          <p:cNvPr id="3" name="Picture 14" descr="&#10;">
            <a:extLst>
              <a:ext uri="{FF2B5EF4-FFF2-40B4-BE49-F238E27FC236}">
                <a16:creationId xmlns:a16="http://schemas.microsoft.com/office/drawing/2014/main" id="{C3E91B67-1553-91DC-3C18-E315496AF610}"/>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57E4A8BD-884C-7BC1-617C-9B77802A0AC4}"/>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DEDICATED OR BRANCH GAS LINE?</a:t>
            </a:r>
            <a:endParaRPr lang="en-US" sz="5000" dirty="0">
              <a:solidFill>
                <a:schemeClr val="bg1"/>
              </a:solidFill>
              <a:cs typeface="Calibri Light"/>
            </a:endParaRPr>
          </a:p>
        </p:txBody>
      </p:sp>
      <p:cxnSp>
        <p:nvCxnSpPr>
          <p:cNvPr id="8" name="Straight Arrow Connector 7">
            <a:extLst>
              <a:ext uri="{FF2B5EF4-FFF2-40B4-BE49-F238E27FC236}">
                <a16:creationId xmlns:a16="http://schemas.microsoft.com/office/drawing/2014/main" id="{586379FB-399E-9A27-92FB-9E64F8BD43F4}"/>
              </a:ext>
            </a:extLst>
          </p:cNvPr>
          <p:cNvCxnSpPr>
            <a:cxnSpLocks/>
          </p:cNvCxnSpPr>
          <p:nvPr/>
        </p:nvCxnSpPr>
        <p:spPr>
          <a:xfrm>
            <a:off x="128120" y="764249"/>
            <a:ext cx="994044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7" name="Content Placeholder 3">
            <a:extLst>
              <a:ext uri="{FF2B5EF4-FFF2-40B4-BE49-F238E27FC236}">
                <a16:creationId xmlns:a16="http://schemas.microsoft.com/office/drawing/2014/main" id="{1A087A53-CAB0-9D4F-5867-4604060687DC}"/>
              </a:ext>
            </a:extLst>
          </p:cNvPr>
          <p:cNvSpPr txBox="1">
            <a:spLocks/>
          </p:cNvSpPr>
          <p:nvPr/>
        </p:nvSpPr>
        <p:spPr>
          <a:xfrm>
            <a:off x="3238677" y="2202129"/>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60k btu</a:t>
            </a:r>
            <a:endParaRPr lang="en-US" sz="2400" dirty="0">
              <a:solidFill>
                <a:schemeClr val="bg1"/>
              </a:solidFill>
              <a:latin typeface="Franklin Gothic Medium" panose="020B0603020102020204" pitchFamily="34" charset="0"/>
              <a:cs typeface="Calibri"/>
            </a:endParaRPr>
          </a:p>
        </p:txBody>
      </p:sp>
      <p:sp>
        <p:nvSpPr>
          <p:cNvPr id="12" name="Content Placeholder 3">
            <a:extLst>
              <a:ext uri="{FF2B5EF4-FFF2-40B4-BE49-F238E27FC236}">
                <a16:creationId xmlns:a16="http://schemas.microsoft.com/office/drawing/2014/main" id="{45E2AA8D-C324-B786-A1FB-9AF2E10BFA92}"/>
              </a:ext>
            </a:extLst>
          </p:cNvPr>
          <p:cNvSpPr txBox="1">
            <a:spLocks/>
          </p:cNvSpPr>
          <p:nvPr/>
        </p:nvSpPr>
        <p:spPr>
          <a:xfrm>
            <a:off x="5035939" y="2225061"/>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40k btu</a:t>
            </a:r>
            <a:endParaRPr lang="en-US" sz="2400" dirty="0">
              <a:solidFill>
                <a:schemeClr val="bg1"/>
              </a:solidFill>
              <a:latin typeface="Franklin Gothic Medium" panose="020B0603020102020204" pitchFamily="34" charset="0"/>
              <a:cs typeface="Calibri"/>
            </a:endParaRPr>
          </a:p>
        </p:txBody>
      </p:sp>
      <p:sp>
        <p:nvSpPr>
          <p:cNvPr id="13" name="Content Placeholder 3">
            <a:extLst>
              <a:ext uri="{FF2B5EF4-FFF2-40B4-BE49-F238E27FC236}">
                <a16:creationId xmlns:a16="http://schemas.microsoft.com/office/drawing/2014/main" id="{D1686EE0-56D7-AB45-86D9-9117334106D3}"/>
              </a:ext>
            </a:extLst>
          </p:cNvPr>
          <p:cNvSpPr txBox="1">
            <a:spLocks/>
          </p:cNvSpPr>
          <p:nvPr/>
        </p:nvSpPr>
        <p:spPr>
          <a:xfrm>
            <a:off x="7371805" y="2111503"/>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200k btu</a:t>
            </a:r>
            <a:endParaRPr lang="en-US" sz="2400" dirty="0">
              <a:solidFill>
                <a:schemeClr val="bg1"/>
              </a:solidFill>
              <a:latin typeface="Franklin Gothic Medium" panose="020B0603020102020204" pitchFamily="34" charset="0"/>
              <a:cs typeface="Calibri"/>
            </a:endParaRPr>
          </a:p>
        </p:txBody>
      </p:sp>
      <p:pic>
        <p:nvPicPr>
          <p:cNvPr id="14" name="Picture 13">
            <a:extLst>
              <a:ext uri="{FF2B5EF4-FFF2-40B4-BE49-F238E27FC236}">
                <a16:creationId xmlns:a16="http://schemas.microsoft.com/office/drawing/2014/main" id="{7124AA35-4BE2-680C-44D8-0C3D0305100D}"/>
              </a:ext>
            </a:extLst>
          </p:cNvPr>
          <p:cNvPicPr>
            <a:picLocks noChangeAspect="1"/>
          </p:cNvPicPr>
          <p:nvPr/>
        </p:nvPicPr>
        <p:blipFill>
          <a:blip r:embed="rId4">
            <a:extLst>
              <a:ext uri="{28A0092B-C50C-407E-A947-70E740481C1C}">
                <a14:useLocalDpi xmlns:a14="http://schemas.microsoft.com/office/drawing/2010/main" val="0"/>
              </a:ext>
            </a:extLst>
          </a:blip>
          <a:srcRect l="24221" r="24221"/>
          <a:stretch/>
        </p:blipFill>
        <p:spPr>
          <a:xfrm>
            <a:off x="6683129" y="1951577"/>
            <a:ext cx="2603322" cy="3796902"/>
          </a:xfrm>
          <a:prstGeom prst="rect">
            <a:avLst/>
          </a:prstGeom>
          <a:effectLst>
            <a:outerShdw blurRad="50800" dist="38100" dir="2700000" algn="tl" rotWithShape="0">
              <a:prstClr val="black">
                <a:alpha val="40000"/>
              </a:prstClr>
            </a:outerShdw>
          </a:effectLst>
        </p:spPr>
      </p:pic>
      <p:sp>
        <p:nvSpPr>
          <p:cNvPr id="15" name="Content Placeholder 3">
            <a:extLst>
              <a:ext uri="{FF2B5EF4-FFF2-40B4-BE49-F238E27FC236}">
                <a16:creationId xmlns:a16="http://schemas.microsoft.com/office/drawing/2014/main" id="{9E0257F4-97E1-EA88-C954-B36B67A63997}"/>
              </a:ext>
            </a:extLst>
          </p:cNvPr>
          <p:cNvSpPr txBox="1">
            <a:spLocks/>
          </p:cNvSpPr>
          <p:nvPr/>
        </p:nvSpPr>
        <p:spPr>
          <a:xfrm>
            <a:off x="590945" y="5061516"/>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425 CFH</a:t>
            </a:r>
            <a:endParaRPr lang="en-US" sz="24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250284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C7CBED6A-459A-8548-CF86-7D61FC6E5BF7}"/>
            </a:ext>
          </a:extLst>
        </p:cNvPr>
        <p:cNvGrpSpPr/>
        <p:nvPr/>
      </p:nvGrpSpPr>
      <p:grpSpPr>
        <a:xfrm>
          <a:off x="0" y="0"/>
          <a:ext cx="0" cy="0"/>
          <a:chOff x="0" y="0"/>
          <a:chExt cx="0" cy="0"/>
        </a:xfrm>
      </p:grpSpPr>
      <p:sp>
        <p:nvSpPr>
          <p:cNvPr id="17" name="Content Placeholder 3">
            <a:extLst>
              <a:ext uri="{FF2B5EF4-FFF2-40B4-BE49-F238E27FC236}">
                <a16:creationId xmlns:a16="http://schemas.microsoft.com/office/drawing/2014/main" id="{B4302CDE-B771-6A36-C17D-1383B032771F}"/>
              </a:ext>
            </a:extLst>
          </p:cNvPr>
          <p:cNvSpPr>
            <a:spLocks noGrp="1"/>
          </p:cNvSpPr>
          <p:nvPr>
            <p:ph type="body" sz="half" idx="2"/>
          </p:nvPr>
        </p:nvSpPr>
        <p:spPr>
          <a:xfrm>
            <a:off x="7234640" y="1169751"/>
            <a:ext cx="4844091" cy="1757189"/>
          </a:xfrm>
        </p:spPr>
        <p:txBody>
          <a:bodyPr vert="horz" lIns="91440" tIns="45720" rIns="91440" bIns="45720" rtlCol="0" anchor="t">
            <a:normAutofit/>
          </a:bodyPr>
          <a:lstStyle/>
          <a:p>
            <a:pPr algn="ctr">
              <a:buNone/>
            </a:pPr>
            <a:r>
              <a:rPr lang="en-US" sz="24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If using the PRO Series units only an Orifice Change and programing with EZ Start Plus App is needed.  LP Orifice is included with the unit.</a:t>
            </a:r>
            <a:endParaRPr lang="en-US" sz="3600" dirty="0">
              <a:solidFill>
                <a:schemeClr val="bg1"/>
              </a:solidFill>
              <a:latin typeface="Franklin Gothic Medium" panose="020B0603020102020204" pitchFamily="34" charset="0"/>
              <a:cs typeface="Calibri"/>
            </a:endParaRPr>
          </a:p>
        </p:txBody>
      </p:sp>
      <p:pic>
        <p:nvPicPr>
          <p:cNvPr id="3" name="Picture 14" descr="&#10;">
            <a:extLst>
              <a:ext uri="{FF2B5EF4-FFF2-40B4-BE49-F238E27FC236}">
                <a16:creationId xmlns:a16="http://schemas.microsoft.com/office/drawing/2014/main" id="{6348C677-55E8-10CD-113D-DC7AE823F170}"/>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847B0B1C-71DA-FF92-2304-1E814A51301C}"/>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PROPANE TANK &amp; ORIFICE</a:t>
            </a:r>
            <a:endParaRPr lang="en-US" sz="5000" dirty="0">
              <a:solidFill>
                <a:schemeClr val="bg1"/>
              </a:solidFill>
              <a:cs typeface="Calibri Light"/>
            </a:endParaRPr>
          </a:p>
        </p:txBody>
      </p:sp>
      <p:cxnSp>
        <p:nvCxnSpPr>
          <p:cNvPr id="8" name="Straight Arrow Connector 7">
            <a:extLst>
              <a:ext uri="{FF2B5EF4-FFF2-40B4-BE49-F238E27FC236}">
                <a16:creationId xmlns:a16="http://schemas.microsoft.com/office/drawing/2014/main" id="{DFBC3A5A-4EB7-FFA0-4850-67585F5C56D2}"/>
              </a:ext>
            </a:extLst>
          </p:cNvPr>
          <p:cNvCxnSpPr>
            <a:cxnSpLocks/>
          </p:cNvCxnSpPr>
          <p:nvPr/>
        </p:nvCxnSpPr>
        <p:spPr>
          <a:xfrm>
            <a:off x="128120" y="764249"/>
            <a:ext cx="7463125"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12" name="Rectangle 3">
            <a:extLst>
              <a:ext uri="{FF2B5EF4-FFF2-40B4-BE49-F238E27FC236}">
                <a16:creationId xmlns:a16="http://schemas.microsoft.com/office/drawing/2014/main" id="{4B23101F-8110-2761-C57C-57A315449FE5}"/>
              </a:ext>
            </a:extLst>
          </p:cNvPr>
          <p:cNvSpPr txBox="1">
            <a:spLocks/>
          </p:cNvSpPr>
          <p:nvPr/>
        </p:nvSpPr>
        <p:spPr>
          <a:xfrm>
            <a:off x="3608388" y="1298899"/>
            <a:ext cx="3611401" cy="12258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a:ln>
                  <a:noFill/>
                </a:ln>
                <a:solidFill>
                  <a:srgbClr val="0070C0"/>
                </a:solidFill>
                <a:effectLst/>
                <a:uLnTx/>
                <a:uFillTx/>
                <a:latin typeface="Calibri" panose="020F0502020204030204"/>
                <a:ea typeface="+mn-ea"/>
                <a:cs typeface="+mn-cs"/>
              </a:rPr>
              <a:t>PROPANE GAS</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a:ln>
                  <a:noFill/>
                </a:ln>
                <a:solidFill>
                  <a:srgbClr val="0070C0"/>
                </a:solidFill>
                <a:effectLst/>
                <a:uLnTx/>
                <a:uFillTx/>
                <a:latin typeface="Calibri" panose="020F0502020204030204"/>
                <a:ea typeface="+mn-ea"/>
                <a:cs typeface="+mn-cs"/>
              </a:rPr>
              <a:t>8.0 TO 13.0 INCHES</a:t>
            </a:r>
          </a:p>
        </p:txBody>
      </p:sp>
      <p:pic>
        <p:nvPicPr>
          <p:cNvPr id="13" name="Picture 12" descr="A close-up of a device&#10;&#10;AI-generated content may be incorrect.">
            <a:extLst>
              <a:ext uri="{FF2B5EF4-FFF2-40B4-BE49-F238E27FC236}">
                <a16:creationId xmlns:a16="http://schemas.microsoft.com/office/drawing/2014/main" id="{34033C40-C6D0-8EA9-C9DD-9AE7671A03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8748" y="2644438"/>
            <a:ext cx="4215873" cy="3682540"/>
          </a:xfrm>
          <a:prstGeom prst="rect">
            <a:avLst/>
          </a:prstGeom>
        </p:spPr>
      </p:pic>
      <p:pic>
        <p:nvPicPr>
          <p:cNvPr id="19" name="Picture 18">
            <a:extLst>
              <a:ext uri="{FF2B5EF4-FFF2-40B4-BE49-F238E27FC236}">
                <a16:creationId xmlns:a16="http://schemas.microsoft.com/office/drawing/2014/main" id="{D7890943-89BF-996C-4FC9-EAA95F95208E}"/>
              </a:ext>
            </a:extLst>
          </p:cNvPr>
          <p:cNvPicPr>
            <a:picLocks noChangeAspect="1"/>
          </p:cNvPicPr>
          <p:nvPr/>
        </p:nvPicPr>
        <p:blipFill>
          <a:blip r:embed="rId4"/>
          <a:stretch>
            <a:fillRect/>
          </a:stretch>
        </p:blipFill>
        <p:spPr>
          <a:xfrm>
            <a:off x="292791" y="3158024"/>
            <a:ext cx="5964413" cy="3488488"/>
          </a:xfrm>
          <a:prstGeom prst="rect">
            <a:avLst/>
          </a:prstGeom>
          <a:effectLst>
            <a:softEdge rad="19050"/>
          </a:effectLst>
        </p:spPr>
      </p:pic>
      <p:pic>
        <p:nvPicPr>
          <p:cNvPr id="21" name="Picture 20">
            <a:extLst>
              <a:ext uri="{FF2B5EF4-FFF2-40B4-BE49-F238E27FC236}">
                <a16:creationId xmlns:a16="http://schemas.microsoft.com/office/drawing/2014/main" id="{7FBB1000-A201-3C68-2336-B011C80DCE20}"/>
              </a:ext>
            </a:extLst>
          </p:cNvPr>
          <p:cNvPicPr>
            <a:picLocks noChangeAspect="1"/>
          </p:cNvPicPr>
          <p:nvPr/>
        </p:nvPicPr>
        <p:blipFill>
          <a:blip r:embed="rId5"/>
          <a:stretch>
            <a:fillRect/>
          </a:stretch>
        </p:blipFill>
        <p:spPr>
          <a:xfrm>
            <a:off x="292791" y="1050977"/>
            <a:ext cx="3300746" cy="1875963"/>
          </a:xfrm>
          <a:prstGeom prst="rect">
            <a:avLst/>
          </a:prstGeom>
          <a:effectLst>
            <a:softEdge rad="19050"/>
          </a:effectLst>
        </p:spPr>
      </p:pic>
    </p:spTree>
    <p:extLst>
      <p:ext uri="{BB962C8B-B14F-4D97-AF65-F5344CB8AC3E}">
        <p14:creationId xmlns:p14="http://schemas.microsoft.com/office/powerpoint/2010/main" val="313400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8F3EE0-CCD8-4BA6-9951-345155E601DD}"/>
              </a:ext>
            </a:extLst>
          </p:cNvPr>
          <p:cNvPicPr>
            <a:picLocks noChangeAspect="1"/>
          </p:cNvPicPr>
          <p:nvPr/>
        </p:nvPicPr>
        <p:blipFill>
          <a:blip r:embed="rId2">
            <a:extLst>
              <a:ext uri="{28A0092B-C50C-407E-A947-70E740481C1C}">
                <a14:useLocalDpi xmlns:a14="http://schemas.microsoft.com/office/drawing/2010/main" val="0"/>
              </a:ext>
            </a:extLst>
          </a:blip>
          <a:srcRect l="29081" t="10266" r="26267" b="5621"/>
          <a:stretch>
            <a:fillRect/>
          </a:stretch>
        </p:blipFill>
        <p:spPr>
          <a:xfrm>
            <a:off x="0" y="1214176"/>
            <a:ext cx="3773424" cy="5345120"/>
          </a:xfrm>
          <a:prstGeom prst="rect">
            <a:avLst/>
          </a:prstGeom>
          <a:effectLst>
            <a:outerShdw blurRad="63500" dist="76200" dir="2700000" algn="tl" rotWithShape="0">
              <a:prstClr val="black">
                <a:alpha val="40000"/>
              </a:prstClr>
            </a:outerShdw>
          </a:effectLst>
        </p:spPr>
      </p:pic>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4571999" y="2393868"/>
            <a:ext cx="7118433" cy="273651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Now that you’ve sized out the perfect unit for the job and made sure the gas system can support the new tankless, it’s time to pick the perfect installation location.</a:t>
            </a:r>
            <a:endParaRPr lang="en-US" sz="6000" dirty="0">
              <a:solidFill>
                <a:schemeClr val="bg1"/>
              </a:solidFill>
              <a:latin typeface="Franklin Gothic Medium" panose="020B0603020102020204" pitchFamily="34" charset="0"/>
              <a:cs typeface="Calibri"/>
            </a:endParaRPr>
          </a:p>
        </p:txBody>
      </p:sp>
      <p:pic>
        <p:nvPicPr>
          <p:cNvPr id="11" name="Picture 10" descr="A picture containing machine, meter&#10;&#10;Description automatically generated">
            <a:extLst>
              <a:ext uri="{FF2B5EF4-FFF2-40B4-BE49-F238E27FC236}">
                <a16:creationId xmlns:a16="http://schemas.microsoft.com/office/drawing/2014/main" id="{9A843B50-40B9-1D22-52DD-BD087C371A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7376" y="3236701"/>
            <a:ext cx="3402224" cy="3402224"/>
          </a:xfrm>
          <a:prstGeom prst="rect">
            <a:avLst/>
          </a:prstGeom>
          <a:effectLst>
            <a:outerShdw blurRad="63500" dist="76200" dir="2700000" algn="tl" rotWithShape="0">
              <a:prstClr val="black">
                <a:alpha val="40000"/>
              </a:prstClr>
            </a:outerShdw>
          </a:effectLst>
        </p:spPr>
      </p:pic>
      <p:pic>
        <p:nvPicPr>
          <p:cNvPr id="2" name="Picture 14" descr="&#10;">
            <a:extLst>
              <a:ext uri="{FF2B5EF4-FFF2-40B4-BE49-F238E27FC236}">
                <a16:creationId xmlns:a16="http://schemas.microsoft.com/office/drawing/2014/main" id="{14E51A31-1AFA-B4F7-C3C5-8536B33F1A21}"/>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5F56C037-D6AB-5FAF-FF20-9A624DF77FE0}"/>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CHOOSING INSTALLATION LOCATION</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014BDA1F-1F8C-0188-2DE3-8A24176E72A8}"/>
              </a:ext>
            </a:extLst>
          </p:cNvPr>
          <p:cNvCxnSpPr>
            <a:cxnSpLocks/>
          </p:cNvCxnSpPr>
          <p:nvPr/>
        </p:nvCxnSpPr>
        <p:spPr>
          <a:xfrm>
            <a:off x="128120" y="764249"/>
            <a:ext cx="100471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1695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6385810" y="2619721"/>
            <a:ext cx="5338350" cy="318453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For cold climates where snow is a regular or even occasional occurrence, you’ll want to install the unit indoors. </a:t>
            </a:r>
            <a:endParaRPr lang="en-US" sz="9600" dirty="0">
              <a:solidFill>
                <a:schemeClr val="bg1"/>
              </a:solidFill>
              <a:latin typeface="Franklin Gothic Medium" panose="020B0603020102020204" pitchFamily="34" charset="0"/>
              <a:cs typeface="Calibri"/>
            </a:endParaRPr>
          </a:p>
        </p:txBody>
      </p:sp>
      <p:pic>
        <p:nvPicPr>
          <p:cNvPr id="4" name="Picture 3" descr="A swing in the snow&#10;&#10;Description automatically generated with low confidence">
            <a:extLst>
              <a:ext uri="{FF2B5EF4-FFF2-40B4-BE49-F238E27FC236}">
                <a16:creationId xmlns:a16="http://schemas.microsoft.com/office/drawing/2014/main" id="{06910831-2C83-F3A9-746F-BFCC58B6F7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920" y="1945851"/>
            <a:ext cx="5907208" cy="3937787"/>
          </a:xfrm>
          <a:prstGeom prst="rect">
            <a:avLst/>
          </a:prstGeom>
          <a:effectLst>
            <a:softEdge rad="19050"/>
          </a:effectLst>
        </p:spPr>
      </p:pic>
      <p:pic>
        <p:nvPicPr>
          <p:cNvPr id="2" name="Picture 14" descr="&#10;">
            <a:extLst>
              <a:ext uri="{FF2B5EF4-FFF2-40B4-BE49-F238E27FC236}">
                <a16:creationId xmlns:a16="http://schemas.microsoft.com/office/drawing/2014/main" id="{F4D05EDF-D061-8FDD-A881-05E14BB6E5BD}"/>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7" name="Title 1">
            <a:extLst>
              <a:ext uri="{FF2B5EF4-FFF2-40B4-BE49-F238E27FC236}">
                <a16:creationId xmlns:a16="http://schemas.microsoft.com/office/drawing/2014/main" id="{FE375728-51C8-DFE2-9A45-52D6000C298D}"/>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CHOOSING INSTALLATION LOCATION</a:t>
            </a:r>
            <a:endParaRPr lang="en-US" sz="5000" dirty="0">
              <a:solidFill>
                <a:schemeClr val="bg1"/>
              </a:solidFill>
              <a:cs typeface="Calibri Light"/>
            </a:endParaRPr>
          </a:p>
        </p:txBody>
      </p:sp>
      <p:cxnSp>
        <p:nvCxnSpPr>
          <p:cNvPr id="9" name="Straight Arrow Connector 8">
            <a:extLst>
              <a:ext uri="{FF2B5EF4-FFF2-40B4-BE49-F238E27FC236}">
                <a16:creationId xmlns:a16="http://schemas.microsoft.com/office/drawing/2014/main" id="{BD2916AA-94B4-5017-AB14-587BE82E6BC8}"/>
              </a:ext>
            </a:extLst>
          </p:cNvPr>
          <p:cNvCxnSpPr>
            <a:cxnSpLocks/>
          </p:cNvCxnSpPr>
          <p:nvPr/>
        </p:nvCxnSpPr>
        <p:spPr>
          <a:xfrm>
            <a:off x="128120" y="764249"/>
            <a:ext cx="100471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9179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6393559" y="2322478"/>
            <a:ext cx="5338350" cy="318453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For warm climates that never see freezing weather, installing the unit outdoors is a great way to free up space inside the home. </a:t>
            </a:r>
            <a:endParaRPr lang="en-US" sz="23900" dirty="0">
              <a:solidFill>
                <a:schemeClr val="bg1"/>
              </a:solidFill>
              <a:latin typeface="Franklin Gothic Medium" panose="020B0603020102020204" pitchFamily="34" charset="0"/>
              <a:cs typeface="Calibri"/>
            </a:endParaRPr>
          </a:p>
        </p:txBody>
      </p:sp>
      <p:pic>
        <p:nvPicPr>
          <p:cNvPr id="4" name="Picture 3">
            <a:extLst>
              <a:ext uri="{FF2B5EF4-FFF2-40B4-BE49-F238E27FC236}">
                <a16:creationId xmlns:a16="http://schemas.microsoft.com/office/drawing/2014/main" id="{06910831-2C83-F3A9-746F-BFCC58B6F77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06395" y="1945851"/>
            <a:ext cx="5906258" cy="3937787"/>
          </a:xfrm>
          <a:prstGeom prst="rect">
            <a:avLst/>
          </a:prstGeom>
          <a:effectLst>
            <a:softEdge rad="19050"/>
          </a:effectLst>
        </p:spPr>
      </p:pic>
      <p:pic>
        <p:nvPicPr>
          <p:cNvPr id="2" name="Picture 14" descr="&#10;">
            <a:extLst>
              <a:ext uri="{FF2B5EF4-FFF2-40B4-BE49-F238E27FC236}">
                <a16:creationId xmlns:a16="http://schemas.microsoft.com/office/drawing/2014/main" id="{F26B2DEF-28B4-4EAF-C78B-A84C70397828}"/>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7" name="Title 1">
            <a:extLst>
              <a:ext uri="{FF2B5EF4-FFF2-40B4-BE49-F238E27FC236}">
                <a16:creationId xmlns:a16="http://schemas.microsoft.com/office/drawing/2014/main" id="{E4B0AB7B-386E-1F26-C8F9-0FAAA4A9E945}"/>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CHOOSING INSTALLATION LOCATION</a:t>
            </a:r>
            <a:endParaRPr lang="en-US" sz="5000" dirty="0">
              <a:solidFill>
                <a:schemeClr val="bg1"/>
              </a:solidFill>
              <a:cs typeface="Calibri Light"/>
            </a:endParaRPr>
          </a:p>
        </p:txBody>
      </p:sp>
      <p:cxnSp>
        <p:nvCxnSpPr>
          <p:cNvPr id="9" name="Straight Arrow Connector 8">
            <a:extLst>
              <a:ext uri="{FF2B5EF4-FFF2-40B4-BE49-F238E27FC236}">
                <a16:creationId xmlns:a16="http://schemas.microsoft.com/office/drawing/2014/main" id="{C524D234-E73F-C06F-3EB9-4FF5A5B50E1E}"/>
              </a:ext>
            </a:extLst>
          </p:cNvPr>
          <p:cNvCxnSpPr>
            <a:cxnSpLocks/>
          </p:cNvCxnSpPr>
          <p:nvPr/>
        </p:nvCxnSpPr>
        <p:spPr>
          <a:xfrm>
            <a:off x="128120" y="764249"/>
            <a:ext cx="100471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026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255439-99D2-C05B-ABCA-F608C1DC9790}"/>
              </a:ext>
            </a:extLst>
          </p:cNvPr>
          <p:cNvPicPr>
            <a:picLocks noChangeAspect="1"/>
          </p:cNvPicPr>
          <p:nvPr/>
        </p:nvPicPr>
        <p:blipFill>
          <a:blip r:embed="rId2" cstate="print">
            <a:extLst>
              <a:ext uri="{28A0092B-C50C-407E-A947-70E740481C1C}">
                <a14:useLocalDpi xmlns:a14="http://schemas.microsoft.com/office/drawing/2010/main" val="0"/>
              </a:ext>
            </a:extLst>
          </a:blip>
          <a:srcRect l="31858" r="22274" b="4181"/>
          <a:stretch>
            <a:fillRect/>
          </a:stretch>
        </p:blipFill>
        <p:spPr>
          <a:xfrm>
            <a:off x="341381" y="764249"/>
            <a:ext cx="4669213" cy="6093751"/>
          </a:xfrm>
          <a:prstGeom prst="rect">
            <a:avLst/>
          </a:prstGeom>
          <a:effectLst>
            <a:outerShdw blurRad="63500" dist="76200" dir="2700000" algn="tl" rotWithShape="0">
              <a:prstClr val="black">
                <a:alpha val="40000"/>
              </a:prstClr>
            </a:outerShdw>
          </a:effectLst>
        </p:spPr>
      </p:pic>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5091192" y="2010905"/>
            <a:ext cx="6904495" cy="371571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Keep in mind all tankless water heaters have motorized parts. When in operation they </a:t>
            </a:r>
            <a:r>
              <a:rPr lang="en-US" sz="3600" i="1"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are</a:t>
            </a: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fairly quiet, but the noises may bother some customers so keep that in mind when scouting a location to install the unit. </a:t>
            </a:r>
            <a:endParaRPr lang="en-US" sz="59500" dirty="0">
              <a:solidFill>
                <a:schemeClr val="bg1"/>
              </a:solidFill>
              <a:latin typeface="Franklin Gothic Medium" panose="020B0603020102020204" pitchFamily="34" charset="0"/>
              <a:cs typeface="Calibri"/>
            </a:endParaRPr>
          </a:p>
        </p:txBody>
      </p:sp>
      <p:pic>
        <p:nvPicPr>
          <p:cNvPr id="2" name="Picture 14" descr="&#10;">
            <a:extLst>
              <a:ext uri="{FF2B5EF4-FFF2-40B4-BE49-F238E27FC236}">
                <a16:creationId xmlns:a16="http://schemas.microsoft.com/office/drawing/2014/main" id="{E097FE58-C177-4EF2-88B9-A7B21C5D0C3C}"/>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DF0BD1DE-D162-7AC0-9BF2-9B60723783C5}"/>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CHOOSING INSTALLATION LOCATION</a:t>
            </a:r>
            <a:endParaRPr lang="en-US" sz="5000" dirty="0">
              <a:solidFill>
                <a:schemeClr val="bg1"/>
              </a:solidFill>
              <a:cs typeface="Calibri Light"/>
            </a:endParaRPr>
          </a:p>
        </p:txBody>
      </p:sp>
      <p:cxnSp>
        <p:nvCxnSpPr>
          <p:cNvPr id="9" name="Straight Arrow Connector 8">
            <a:extLst>
              <a:ext uri="{FF2B5EF4-FFF2-40B4-BE49-F238E27FC236}">
                <a16:creationId xmlns:a16="http://schemas.microsoft.com/office/drawing/2014/main" id="{5D4274E8-AA66-FF2E-55C9-591819C2516E}"/>
              </a:ext>
            </a:extLst>
          </p:cNvPr>
          <p:cNvCxnSpPr>
            <a:cxnSpLocks/>
          </p:cNvCxnSpPr>
          <p:nvPr/>
        </p:nvCxnSpPr>
        <p:spPr>
          <a:xfrm>
            <a:off x="128120" y="764249"/>
            <a:ext cx="100471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2640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5304295" y="2559158"/>
            <a:ext cx="6718514" cy="229762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If possible, avoid installing the unit on a bedroom wall or other areas where customers might expect a quiet space.</a:t>
            </a:r>
            <a:endParaRPr lang="en-US" sz="3600" dirty="0">
              <a:solidFill>
                <a:schemeClr val="bg1"/>
              </a:solidFill>
              <a:latin typeface="Franklin Gothic Medium" panose="020B0603020102020204" pitchFamily="34" charset="0"/>
              <a:cs typeface="Calibri"/>
            </a:endParaRPr>
          </a:p>
        </p:txBody>
      </p:sp>
      <p:pic>
        <p:nvPicPr>
          <p:cNvPr id="4" name="Picture 3" descr="A person sleeping in a bed&#10;&#10;Description automatically generated with medium confidence">
            <a:extLst>
              <a:ext uri="{FF2B5EF4-FFF2-40B4-BE49-F238E27FC236}">
                <a16:creationId xmlns:a16="http://schemas.microsoft.com/office/drawing/2014/main" id="{47884306-F9F9-2B03-19FB-00D0EE2309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9859"/>
          <a:stretch/>
        </p:blipFill>
        <p:spPr>
          <a:xfrm>
            <a:off x="305920" y="1689316"/>
            <a:ext cx="4851141" cy="4037308"/>
          </a:xfrm>
          <a:prstGeom prst="rect">
            <a:avLst/>
          </a:prstGeom>
          <a:effectLst>
            <a:softEdge rad="19050"/>
          </a:effectLst>
        </p:spPr>
      </p:pic>
      <p:pic>
        <p:nvPicPr>
          <p:cNvPr id="2" name="Picture 14" descr="&#10;">
            <a:extLst>
              <a:ext uri="{FF2B5EF4-FFF2-40B4-BE49-F238E27FC236}">
                <a16:creationId xmlns:a16="http://schemas.microsoft.com/office/drawing/2014/main" id="{6DA03052-9DE1-2265-CB3C-80AC4A6E1B90}"/>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7" name="Title 1">
            <a:extLst>
              <a:ext uri="{FF2B5EF4-FFF2-40B4-BE49-F238E27FC236}">
                <a16:creationId xmlns:a16="http://schemas.microsoft.com/office/drawing/2014/main" id="{6583B71E-4B7B-A312-451A-E51A8E44DC5E}"/>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CHOOSING INSTALLATION LOCATION</a:t>
            </a:r>
            <a:endParaRPr lang="en-US" sz="5000" dirty="0">
              <a:solidFill>
                <a:schemeClr val="bg1"/>
              </a:solidFill>
              <a:cs typeface="Calibri Light"/>
            </a:endParaRPr>
          </a:p>
        </p:txBody>
      </p:sp>
      <p:cxnSp>
        <p:nvCxnSpPr>
          <p:cNvPr id="9" name="Straight Arrow Connector 8">
            <a:extLst>
              <a:ext uri="{FF2B5EF4-FFF2-40B4-BE49-F238E27FC236}">
                <a16:creationId xmlns:a16="http://schemas.microsoft.com/office/drawing/2014/main" id="{1465E501-006F-076F-5C8B-AAB34E24B94C}"/>
              </a:ext>
            </a:extLst>
          </p:cNvPr>
          <p:cNvCxnSpPr>
            <a:cxnSpLocks/>
          </p:cNvCxnSpPr>
          <p:nvPr/>
        </p:nvCxnSpPr>
        <p:spPr>
          <a:xfrm>
            <a:off x="128120" y="764249"/>
            <a:ext cx="100471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6977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483258" y="1351607"/>
            <a:ext cx="11225483" cy="19030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When installing the unit indoors, you have a few different venting options available to you although they will generally fall into 1 of 2 categories:</a:t>
            </a:r>
            <a:endParaRPr lang="en-US" sz="9600" dirty="0">
              <a:solidFill>
                <a:schemeClr val="bg1"/>
              </a:solidFill>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26230968-4962-96AA-771E-799CCB196082}"/>
              </a:ext>
            </a:extLst>
          </p:cNvPr>
          <p:cNvSpPr txBox="1">
            <a:spLocks/>
          </p:cNvSpPr>
          <p:nvPr/>
        </p:nvSpPr>
        <p:spPr>
          <a:xfrm>
            <a:off x="483257" y="3340556"/>
            <a:ext cx="11225483" cy="19030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6000" b="1" dirty="0">
                <a:solidFill>
                  <a:srgbClr val="FF0000"/>
                </a:solidFill>
                <a:effectLst/>
                <a:latin typeface="Franklin Gothic Medium" panose="020B0603020102020204" pitchFamily="34" charset="0"/>
                <a:ea typeface="Calibri" panose="020F0502020204030204" pitchFamily="34" charset="0"/>
                <a:cs typeface="Times New Roman" panose="02020603050405020304" pitchFamily="18" charset="0"/>
              </a:rPr>
              <a:t>DV</a:t>
            </a:r>
            <a:r>
              <a:rPr lang="en-US" sz="6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Direct Vent</a:t>
            </a:r>
          </a:p>
          <a:p>
            <a:pPr algn="ctr">
              <a:buFont typeface="Arial" panose="020B0604020202020204" pitchFamily="34" charset="0"/>
              <a:buNone/>
            </a:pPr>
            <a:r>
              <a:rPr lang="en-US" sz="6000" b="1" dirty="0">
                <a:solidFill>
                  <a:srgbClr val="FF0000"/>
                </a:solidFill>
                <a:latin typeface="Franklin Gothic Medium" panose="020B0603020102020204" pitchFamily="34" charset="0"/>
                <a:cs typeface="Times New Roman" panose="02020603050405020304" pitchFamily="18" charset="0"/>
              </a:rPr>
              <a:t>SV</a:t>
            </a:r>
            <a:r>
              <a:rPr lang="en-US" sz="6000" dirty="0">
                <a:solidFill>
                  <a:schemeClr val="bg1"/>
                </a:solidFill>
                <a:latin typeface="Franklin Gothic Medium" panose="020B0603020102020204" pitchFamily="34" charset="0"/>
                <a:cs typeface="Times New Roman" panose="02020603050405020304" pitchFamily="18" charset="0"/>
              </a:rPr>
              <a:t> Single Vent</a:t>
            </a:r>
            <a:endParaRPr lang="en-US" sz="23900" dirty="0">
              <a:solidFill>
                <a:schemeClr val="bg1"/>
              </a:solidFill>
              <a:latin typeface="Franklin Gothic Medium" panose="020B0603020102020204" pitchFamily="34" charset="0"/>
              <a:cs typeface="Calibri"/>
            </a:endParaRPr>
          </a:p>
        </p:txBody>
      </p:sp>
      <p:pic>
        <p:nvPicPr>
          <p:cNvPr id="2" name="Picture 14" descr="&#10;">
            <a:extLst>
              <a:ext uri="{FF2B5EF4-FFF2-40B4-BE49-F238E27FC236}">
                <a16:creationId xmlns:a16="http://schemas.microsoft.com/office/drawing/2014/main" id="{BC6AC5AA-1626-CBD6-2206-D43EC67E8F2B}"/>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7" name="Title 1">
            <a:extLst>
              <a:ext uri="{FF2B5EF4-FFF2-40B4-BE49-F238E27FC236}">
                <a16:creationId xmlns:a16="http://schemas.microsoft.com/office/drawing/2014/main" id="{C4131D9C-AA66-D048-84A4-978DDF73CE96}"/>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INDOOR VENTING OPTIONS</a:t>
            </a:r>
            <a:endParaRPr lang="en-US" sz="5000" dirty="0">
              <a:solidFill>
                <a:schemeClr val="bg1"/>
              </a:solidFill>
              <a:cs typeface="Calibri Light"/>
            </a:endParaRPr>
          </a:p>
        </p:txBody>
      </p:sp>
      <p:cxnSp>
        <p:nvCxnSpPr>
          <p:cNvPr id="9" name="Straight Arrow Connector 8">
            <a:extLst>
              <a:ext uri="{FF2B5EF4-FFF2-40B4-BE49-F238E27FC236}">
                <a16:creationId xmlns:a16="http://schemas.microsoft.com/office/drawing/2014/main" id="{E5C46631-9C68-0C74-ABF4-483CEA851A38}"/>
              </a:ext>
            </a:extLst>
          </p:cNvPr>
          <p:cNvCxnSpPr>
            <a:cxnSpLocks/>
          </p:cNvCxnSpPr>
          <p:nvPr/>
        </p:nvCxnSpPr>
        <p:spPr>
          <a:xfrm>
            <a:off x="128120" y="764249"/>
            <a:ext cx="76646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955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4" name="Content Placeholder 3">
            <a:extLst>
              <a:ext uri="{FF2B5EF4-FFF2-40B4-BE49-F238E27FC236}">
                <a16:creationId xmlns:a16="http://schemas.microsoft.com/office/drawing/2014/main" id="{9869E4F9-C7DC-4EDD-BFCF-7D630222D5E9}"/>
              </a:ext>
            </a:extLst>
          </p:cNvPr>
          <p:cNvSpPr txBox="1">
            <a:spLocks/>
          </p:cNvSpPr>
          <p:nvPr/>
        </p:nvSpPr>
        <p:spPr>
          <a:xfrm>
            <a:off x="1283939" y="5639540"/>
            <a:ext cx="1037506" cy="662802"/>
          </a:xfrm>
          <a:prstGeom prst="rect">
            <a:avLst/>
          </a:prstGeom>
        </p:spPr>
        <p:txBody>
          <a:bodyPr vert="horz" lIns="91440" tIns="45720" rIns="91440" bIns="45720" rtlCol="0" anchor="t">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300" dirty="0">
                <a:solidFill>
                  <a:schemeClr val="bg1"/>
                </a:solidFill>
                <a:latin typeface="Franklin Gothic Demi Cond" panose="020B0706030402020204" pitchFamily="34" charset="0"/>
                <a:cs typeface="Calibri"/>
              </a:rPr>
              <a:t>NR98SV</a:t>
            </a:r>
          </a:p>
          <a:p>
            <a:pPr algn="ctr"/>
            <a:r>
              <a:rPr lang="en-US" dirty="0">
                <a:solidFill>
                  <a:schemeClr val="bg1"/>
                </a:solidFill>
                <a:latin typeface="Franklin Gothic Demi Cond" panose="020B0706030402020204" pitchFamily="34" charset="0"/>
                <a:cs typeface="Calibri"/>
              </a:rPr>
              <a:t>Max 199k btu</a:t>
            </a:r>
          </a:p>
        </p:txBody>
      </p:sp>
      <p:sp>
        <p:nvSpPr>
          <p:cNvPr id="27" name="Content Placeholder 3">
            <a:extLst>
              <a:ext uri="{FF2B5EF4-FFF2-40B4-BE49-F238E27FC236}">
                <a16:creationId xmlns:a16="http://schemas.microsoft.com/office/drawing/2014/main" id="{EBDCDA29-59A3-4908-8B81-6EF508B2D2CF}"/>
              </a:ext>
            </a:extLst>
          </p:cNvPr>
          <p:cNvSpPr txBox="1">
            <a:spLocks/>
          </p:cNvSpPr>
          <p:nvPr/>
        </p:nvSpPr>
        <p:spPr>
          <a:xfrm>
            <a:off x="3833040" y="1199071"/>
            <a:ext cx="8145030" cy="4718649"/>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Non-Condensing Units</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120k to 199k btu</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UEF = 0.82</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Indoor and Outdoor Units Available </a:t>
            </a:r>
            <a:r>
              <a:rPr lang="en-US" sz="1500" dirty="0">
                <a:solidFill>
                  <a:schemeClr val="bg1"/>
                </a:solidFill>
                <a:latin typeface="Franklin Gothic Medium" panose="020B0603020102020204" pitchFamily="34" charset="0"/>
                <a:cs typeface="Calibri"/>
              </a:rPr>
              <a:t>(7 units total)</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Indoor Units Require Cat III Stainless Steel Venting</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All Units Satisfy 20ppm Low NOx Requirements</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Copper Heat Exchanger</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12 Years Heat Exchanger</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5 Years All Other Parts</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 Year Reasonable Labor</a:t>
            </a:r>
          </a:p>
          <a:p>
            <a:endParaRPr lang="en-US" dirty="0">
              <a:solidFill>
                <a:schemeClr val="bg1"/>
              </a:solidFill>
              <a:latin typeface="Franklin Gothic Book" panose="020B0503020102020204" pitchFamily="34" charset="0"/>
              <a:cs typeface="Calibri"/>
            </a:endParaRPr>
          </a:p>
        </p:txBody>
      </p:sp>
      <p:pic>
        <p:nvPicPr>
          <p:cNvPr id="3" name="Picture 14" descr="&#10;">
            <a:extLst>
              <a:ext uri="{FF2B5EF4-FFF2-40B4-BE49-F238E27FC236}">
                <a16:creationId xmlns:a16="http://schemas.microsoft.com/office/drawing/2014/main" id="{C143EC46-352D-98C0-1109-11A39040F0B5}"/>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AB3C6100-69A2-0F61-8835-8ED92ED68E3B}"/>
              </a:ext>
            </a:extLst>
          </p:cNvPr>
          <p:cNvSpPr txBox="1">
            <a:spLocks/>
          </p:cNvSpPr>
          <p:nvPr/>
        </p:nvSpPr>
        <p:spPr>
          <a:xfrm>
            <a:off x="0" y="0"/>
            <a:ext cx="9023011"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STANDARD EFFICIENCY UNITS</a:t>
            </a:r>
            <a:endParaRPr lang="en-US" sz="5000" dirty="0">
              <a:solidFill>
                <a:schemeClr val="bg1"/>
              </a:solidFill>
              <a:cs typeface="Calibri Light"/>
            </a:endParaRPr>
          </a:p>
        </p:txBody>
      </p:sp>
      <p:cxnSp>
        <p:nvCxnSpPr>
          <p:cNvPr id="5" name="Straight Arrow Connector 4">
            <a:extLst>
              <a:ext uri="{FF2B5EF4-FFF2-40B4-BE49-F238E27FC236}">
                <a16:creationId xmlns:a16="http://schemas.microsoft.com/office/drawing/2014/main" id="{39FA5D99-10AA-F527-6CC8-C07B24457A75}"/>
              </a:ext>
            </a:extLst>
          </p:cNvPr>
          <p:cNvCxnSpPr>
            <a:cxnSpLocks/>
          </p:cNvCxnSpPr>
          <p:nvPr/>
        </p:nvCxnSpPr>
        <p:spPr>
          <a:xfrm>
            <a:off x="128120" y="764249"/>
            <a:ext cx="85383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1030" name="Picture 6">
            <a:extLst>
              <a:ext uri="{FF2B5EF4-FFF2-40B4-BE49-F238E27FC236}">
                <a16:creationId xmlns:a16="http://schemas.microsoft.com/office/drawing/2014/main" id="{3E6DE66B-AA64-526A-33AD-A4CEAC0894E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369" t="5146" r="31175" b="3494"/>
          <a:stretch>
            <a:fillRect/>
          </a:stretch>
        </p:blipFill>
        <p:spPr bwMode="auto">
          <a:xfrm>
            <a:off x="382831" y="984742"/>
            <a:ext cx="2839721" cy="4654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132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EC9267-ECDE-56BE-D0E5-CE59BFE0704F}"/>
              </a:ext>
            </a:extLst>
          </p:cNvPr>
          <p:cNvPicPr>
            <a:picLocks noChangeAspect="1"/>
          </p:cNvPicPr>
          <p:nvPr/>
        </p:nvPicPr>
        <p:blipFill>
          <a:blip r:embed="rId2" cstate="print">
            <a:extLst>
              <a:ext uri="{28A0092B-C50C-407E-A947-70E740481C1C}">
                <a14:useLocalDpi xmlns:a14="http://schemas.microsoft.com/office/drawing/2010/main" val="0"/>
              </a:ext>
            </a:extLst>
          </a:blip>
          <a:srcRect l="29744" r="29744"/>
          <a:stretch/>
        </p:blipFill>
        <p:spPr>
          <a:xfrm>
            <a:off x="729691" y="1245292"/>
            <a:ext cx="2356207" cy="4373043"/>
          </a:xfrm>
          <a:prstGeom prst="rect">
            <a:avLst/>
          </a:prstGeom>
        </p:spPr>
      </p:pic>
      <p:pic>
        <p:nvPicPr>
          <p:cNvPr id="11" name="Picture 10" descr="A white tube on a black background&#10;&#10;Description automatically generated with medium confidence">
            <a:extLst>
              <a:ext uri="{FF2B5EF4-FFF2-40B4-BE49-F238E27FC236}">
                <a16:creationId xmlns:a16="http://schemas.microsoft.com/office/drawing/2014/main" id="{AA3C8628-D4AE-C23F-EFAC-1975A63727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15" t="39435" r="4425" b="31582"/>
          <a:stretch/>
        </p:blipFill>
        <p:spPr>
          <a:xfrm>
            <a:off x="3998562" y="2302944"/>
            <a:ext cx="4068306" cy="707601"/>
          </a:xfrm>
          <a:prstGeom prst="rect">
            <a:avLst/>
          </a:prstGeom>
        </p:spPr>
      </p:pic>
      <p:pic>
        <p:nvPicPr>
          <p:cNvPr id="13" name="Picture 12">
            <a:extLst>
              <a:ext uri="{FF2B5EF4-FFF2-40B4-BE49-F238E27FC236}">
                <a16:creationId xmlns:a16="http://schemas.microsoft.com/office/drawing/2014/main" id="{F0C08246-9172-43E0-5034-9751B1139B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896" t="20226" r="33226" b="24350"/>
          <a:stretch/>
        </p:blipFill>
        <p:spPr>
          <a:xfrm>
            <a:off x="3940677" y="3727341"/>
            <a:ext cx="1545723" cy="1239865"/>
          </a:xfrm>
          <a:prstGeom prst="rect">
            <a:avLst/>
          </a:prstGeom>
        </p:spPr>
      </p:pic>
      <p:pic>
        <p:nvPicPr>
          <p:cNvPr id="17" name="Picture 16" descr="A picture containing household hardware&#10;&#10;Description automatically generated">
            <a:extLst>
              <a:ext uri="{FF2B5EF4-FFF2-40B4-BE49-F238E27FC236}">
                <a16:creationId xmlns:a16="http://schemas.microsoft.com/office/drawing/2014/main" id="{8C39CA2C-2C22-8065-2626-6B5CEA53F0C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319" t="11073" r="17840" b="9322"/>
          <a:stretch/>
        </p:blipFill>
        <p:spPr>
          <a:xfrm>
            <a:off x="5677928" y="3429000"/>
            <a:ext cx="2555546" cy="1638946"/>
          </a:xfrm>
          <a:prstGeom prst="rect">
            <a:avLst/>
          </a:prstGeom>
        </p:spPr>
      </p:pic>
      <p:sp>
        <p:nvSpPr>
          <p:cNvPr id="20" name="Content Placeholder 3">
            <a:extLst>
              <a:ext uri="{FF2B5EF4-FFF2-40B4-BE49-F238E27FC236}">
                <a16:creationId xmlns:a16="http://schemas.microsoft.com/office/drawing/2014/main" id="{F51B6839-AFCD-7E01-8140-BB06AB0C5E60}"/>
              </a:ext>
            </a:extLst>
          </p:cNvPr>
          <p:cNvSpPr txBox="1">
            <a:spLocks/>
          </p:cNvSpPr>
          <p:nvPr/>
        </p:nvSpPr>
        <p:spPr>
          <a:xfrm>
            <a:off x="1104253" y="5696300"/>
            <a:ext cx="1821051" cy="655424"/>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Two Pipes</a:t>
            </a:r>
          </a:p>
          <a:p>
            <a:pPr algn="ctr">
              <a:buFont typeface="Arial" panose="020B0604020202020204" pitchFamily="34" charset="0"/>
              <a:buNone/>
            </a:pPr>
            <a:r>
              <a:rPr lang="en-US" sz="1800" dirty="0">
                <a:solidFill>
                  <a:schemeClr val="bg1"/>
                </a:solidFill>
                <a:latin typeface="Franklin Gothic Medium" panose="020B0603020102020204" pitchFamily="34" charset="0"/>
                <a:cs typeface="Times New Roman" panose="02020603050405020304" pitchFamily="18" charset="0"/>
              </a:rPr>
              <a:t>To Outside</a:t>
            </a:r>
            <a:endParaRPr lang="en-US" sz="6000" dirty="0">
              <a:solidFill>
                <a:schemeClr val="bg1"/>
              </a:solidFill>
              <a:latin typeface="Franklin Gothic Medium" panose="020B0603020102020204" pitchFamily="34" charset="0"/>
              <a:cs typeface="Calibri"/>
            </a:endParaRPr>
          </a:p>
        </p:txBody>
      </p:sp>
      <p:sp>
        <p:nvSpPr>
          <p:cNvPr id="21" name="Content Placeholder 3">
            <a:extLst>
              <a:ext uri="{FF2B5EF4-FFF2-40B4-BE49-F238E27FC236}">
                <a16:creationId xmlns:a16="http://schemas.microsoft.com/office/drawing/2014/main" id="{E3722239-A7FB-0A45-DCC6-8CE14E502D03}"/>
              </a:ext>
            </a:extLst>
          </p:cNvPr>
          <p:cNvSpPr txBox="1">
            <a:spLocks/>
          </p:cNvSpPr>
          <p:nvPr/>
        </p:nvSpPr>
        <p:spPr>
          <a:xfrm>
            <a:off x="5185473" y="5696300"/>
            <a:ext cx="1821051" cy="655424"/>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Concentric</a:t>
            </a:r>
          </a:p>
          <a:p>
            <a:pPr algn="ctr">
              <a:buFont typeface="Arial" panose="020B0604020202020204" pitchFamily="34" charset="0"/>
              <a:buNone/>
            </a:pP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Terminations</a:t>
            </a:r>
          </a:p>
        </p:txBody>
      </p:sp>
      <p:sp>
        <p:nvSpPr>
          <p:cNvPr id="22" name="Content Placeholder 3">
            <a:extLst>
              <a:ext uri="{FF2B5EF4-FFF2-40B4-BE49-F238E27FC236}">
                <a16:creationId xmlns:a16="http://schemas.microsoft.com/office/drawing/2014/main" id="{5678EBCC-13C2-0397-2462-6CBBAC838FBE}"/>
              </a:ext>
            </a:extLst>
          </p:cNvPr>
          <p:cNvSpPr txBox="1">
            <a:spLocks/>
          </p:cNvSpPr>
          <p:nvPr/>
        </p:nvSpPr>
        <p:spPr>
          <a:xfrm>
            <a:off x="9243707" y="5618335"/>
            <a:ext cx="1821051" cy="655424"/>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DVC Style</a:t>
            </a:r>
          </a:p>
          <a:p>
            <a:pPr algn="ctr">
              <a:buFont typeface="Arial" panose="020B0604020202020204" pitchFamily="34" charset="0"/>
              <a:buNone/>
            </a:pPr>
            <a:r>
              <a:rPr lang="en-US" sz="1800" dirty="0">
                <a:solidFill>
                  <a:schemeClr val="bg1"/>
                </a:solidFill>
                <a:latin typeface="Franklin Gothic Medium" panose="020B0603020102020204" pitchFamily="34" charset="0"/>
                <a:cs typeface="Times New Roman" panose="02020603050405020304" pitchFamily="18" charset="0"/>
              </a:rPr>
              <a:t>Unit</a:t>
            </a:r>
            <a:endParaRPr lang="en-US" sz="6000" dirty="0">
              <a:solidFill>
                <a:schemeClr val="bg1"/>
              </a:solidFill>
              <a:latin typeface="Franklin Gothic Medium" panose="020B0603020102020204" pitchFamily="34" charset="0"/>
              <a:cs typeface="Calibri"/>
            </a:endParaRPr>
          </a:p>
        </p:txBody>
      </p:sp>
      <p:pic>
        <p:nvPicPr>
          <p:cNvPr id="2" name="Picture 14" descr="&#10;">
            <a:extLst>
              <a:ext uri="{FF2B5EF4-FFF2-40B4-BE49-F238E27FC236}">
                <a16:creationId xmlns:a16="http://schemas.microsoft.com/office/drawing/2014/main" id="{F5CE2163-6664-BDFE-85C9-36959B152884}"/>
              </a:ext>
            </a:extLst>
          </p:cNvPr>
          <p:cNvPicPr>
            <a:picLocks noChangeAspect="1"/>
          </p:cNvPicPr>
          <p:nvPr/>
        </p:nvPicPr>
        <p:blipFill>
          <a:blip r:embed="rId6"/>
          <a:srcRect l="-2409" t="30632" r="-5457" b="25330"/>
          <a:stretch>
            <a:fillRect/>
          </a:stretch>
        </p:blipFill>
        <p:spPr>
          <a:xfrm>
            <a:off x="10668000" y="0"/>
            <a:ext cx="1524000" cy="481584"/>
          </a:xfrm>
          <a:prstGeom prst="rect">
            <a:avLst/>
          </a:prstGeom>
        </p:spPr>
      </p:pic>
      <p:sp>
        <p:nvSpPr>
          <p:cNvPr id="3" name="Title 1">
            <a:extLst>
              <a:ext uri="{FF2B5EF4-FFF2-40B4-BE49-F238E27FC236}">
                <a16:creationId xmlns:a16="http://schemas.microsoft.com/office/drawing/2014/main" id="{6D4D4F06-17B3-58F0-C64A-E64E6951942E}"/>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INDOOR VENTING OPTIONS</a:t>
            </a:r>
            <a:endParaRPr lang="en-US" sz="5000" dirty="0">
              <a:solidFill>
                <a:schemeClr val="bg1"/>
              </a:solidFill>
              <a:cs typeface="Calibri Light"/>
            </a:endParaRPr>
          </a:p>
        </p:txBody>
      </p:sp>
      <p:cxnSp>
        <p:nvCxnSpPr>
          <p:cNvPr id="4" name="Straight Arrow Connector 3">
            <a:extLst>
              <a:ext uri="{FF2B5EF4-FFF2-40B4-BE49-F238E27FC236}">
                <a16:creationId xmlns:a16="http://schemas.microsoft.com/office/drawing/2014/main" id="{7CC17E7A-F49C-AEC8-B22B-3FCAD87B67AE}"/>
              </a:ext>
            </a:extLst>
          </p:cNvPr>
          <p:cNvCxnSpPr>
            <a:cxnSpLocks/>
          </p:cNvCxnSpPr>
          <p:nvPr/>
        </p:nvCxnSpPr>
        <p:spPr>
          <a:xfrm>
            <a:off x="128120" y="764249"/>
            <a:ext cx="76646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6" name="Content Placeholder 3">
            <a:extLst>
              <a:ext uri="{FF2B5EF4-FFF2-40B4-BE49-F238E27FC236}">
                <a16:creationId xmlns:a16="http://schemas.microsoft.com/office/drawing/2014/main" id="{513D56CF-0A37-A06E-2E6A-E6C4A07D396B}"/>
              </a:ext>
            </a:extLst>
          </p:cNvPr>
          <p:cNvSpPr txBox="1">
            <a:spLocks/>
          </p:cNvSpPr>
          <p:nvPr/>
        </p:nvSpPr>
        <p:spPr>
          <a:xfrm>
            <a:off x="483256" y="946405"/>
            <a:ext cx="11225483" cy="65542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Direct</a:t>
            </a: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Vent Examples:</a:t>
            </a:r>
            <a:endParaRPr lang="en-US" sz="9600" dirty="0">
              <a:solidFill>
                <a:schemeClr val="bg1"/>
              </a:solidFill>
              <a:latin typeface="Franklin Gothic Medium" panose="020B0603020102020204" pitchFamily="34" charset="0"/>
              <a:cs typeface="Calibri"/>
            </a:endParaRPr>
          </a:p>
        </p:txBody>
      </p:sp>
      <p:pic>
        <p:nvPicPr>
          <p:cNvPr id="4100" name="Picture 4">
            <a:extLst>
              <a:ext uri="{FF2B5EF4-FFF2-40B4-BE49-F238E27FC236}">
                <a16:creationId xmlns:a16="http://schemas.microsoft.com/office/drawing/2014/main" id="{C72CF6DA-D16D-1884-D939-92867053303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06104" y="2251491"/>
            <a:ext cx="2085226" cy="3444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88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D6497D-4DE4-4880-73D8-6E2FB42B8269}"/>
              </a:ext>
            </a:extLst>
          </p:cNvPr>
          <p:cNvPicPr>
            <a:picLocks noChangeAspect="1"/>
          </p:cNvPicPr>
          <p:nvPr/>
        </p:nvPicPr>
        <p:blipFill>
          <a:blip r:embed="rId2" cstate="print">
            <a:extLst>
              <a:ext uri="{28A0092B-C50C-407E-A947-70E740481C1C}">
                <a14:useLocalDpi xmlns:a14="http://schemas.microsoft.com/office/drawing/2010/main" val="0"/>
              </a:ext>
            </a:extLst>
          </a:blip>
          <a:srcRect l="29744" r="29744"/>
          <a:stretch/>
        </p:blipFill>
        <p:spPr>
          <a:xfrm>
            <a:off x="4834096" y="1210374"/>
            <a:ext cx="2389664" cy="4435137"/>
          </a:xfrm>
          <a:prstGeom prst="rect">
            <a:avLst/>
          </a:prstGeom>
        </p:spPr>
      </p:pic>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483256" y="946405"/>
            <a:ext cx="11225483" cy="65542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Single</a:t>
            </a: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Vent Examples:</a:t>
            </a:r>
            <a:endParaRPr lang="en-US" sz="9600" dirty="0">
              <a:solidFill>
                <a:schemeClr val="bg1"/>
              </a:solidFill>
              <a:latin typeface="Franklin Gothic Medium" panose="020B0603020102020204" pitchFamily="34" charset="0"/>
              <a:cs typeface="Calibri"/>
            </a:endParaRPr>
          </a:p>
        </p:txBody>
      </p:sp>
      <p:sp>
        <p:nvSpPr>
          <p:cNvPr id="20" name="Content Placeholder 3">
            <a:extLst>
              <a:ext uri="{FF2B5EF4-FFF2-40B4-BE49-F238E27FC236}">
                <a16:creationId xmlns:a16="http://schemas.microsoft.com/office/drawing/2014/main" id="{F51B6839-AFCD-7E01-8140-BB06AB0C5E60}"/>
              </a:ext>
            </a:extLst>
          </p:cNvPr>
          <p:cNvSpPr txBox="1">
            <a:spLocks/>
          </p:cNvSpPr>
          <p:nvPr/>
        </p:nvSpPr>
        <p:spPr>
          <a:xfrm>
            <a:off x="1104253" y="5696300"/>
            <a:ext cx="1821051" cy="655424"/>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DV to SV</a:t>
            </a:r>
          </a:p>
          <a:p>
            <a:pPr algn="ctr">
              <a:buFont typeface="Arial" panose="020B0604020202020204" pitchFamily="34" charset="0"/>
              <a:buNone/>
            </a:pPr>
            <a:r>
              <a:rPr lang="en-US" sz="1800" dirty="0">
                <a:solidFill>
                  <a:schemeClr val="bg1"/>
                </a:solidFill>
                <a:latin typeface="Franklin Gothic Medium" panose="020B0603020102020204" pitchFamily="34" charset="0"/>
                <a:cs typeface="Times New Roman" panose="02020603050405020304" pitchFamily="18" charset="0"/>
              </a:rPr>
              <a:t>Conversion</a:t>
            </a:r>
            <a:endParaRPr lang="en-US" sz="6000" dirty="0">
              <a:solidFill>
                <a:schemeClr val="bg1"/>
              </a:solidFill>
              <a:latin typeface="Franklin Gothic Medium" panose="020B0603020102020204" pitchFamily="34" charset="0"/>
              <a:cs typeface="Calibri"/>
            </a:endParaRPr>
          </a:p>
        </p:txBody>
      </p:sp>
      <p:sp>
        <p:nvSpPr>
          <p:cNvPr id="21" name="Content Placeholder 3">
            <a:extLst>
              <a:ext uri="{FF2B5EF4-FFF2-40B4-BE49-F238E27FC236}">
                <a16:creationId xmlns:a16="http://schemas.microsoft.com/office/drawing/2014/main" id="{E3722239-A7FB-0A45-DCC6-8CE14E502D03}"/>
              </a:ext>
            </a:extLst>
          </p:cNvPr>
          <p:cNvSpPr txBox="1">
            <a:spLocks/>
          </p:cNvSpPr>
          <p:nvPr/>
        </p:nvSpPr>
        <p:spPr>
          <a:xfrm>
            <a:off x="5185473" y="5696300"/>
            <a:ext cx="1821051" cy="655424"/>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Flex Vent</a:t>
            </a:r>
          </a:p>
          <a:p>
            <a:pPr algn="ctr">
              <a:buFont typeface="Arial" panose="020B0604020202020204" pitchFamily="34" charset="0"/>
              <a:buNone/>
            </a:pP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Kit</a:t>
            </a:r>
          </a:p>
        </p:txBody>
      </p:sp>
      <p:sp>
        <p:nvSpPr>
          <p:cNvPr id="22" name="Content Placeholder 3">
            <a:extLst>
              <a:ext uri="{FF2B5EF4-FFF2-40B4-BE49-F238E27FC236}">
                <a16:creationId xmlns:a16="http://schemas.microsoft.com/office/drawing/2014/main" id="{5678EBCC-13C2-0397-2462-6CBBAC838FBE}"/>
              </a:ext>
            </a:extLst>
          </p:cNvPr>
          <p:cNvSpPr txBox="1">
            <a:spLocks/>
          </p:cNvSpPr>
          <p:nvPr/>
        </p:nvSpPr>
        <p:spPr>
          <a:xfrm>
            <a:off x="9243707" y="5618335"/>
            <a:ext cx="1821051" cy="655424"/>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SV</a:t>
            </a: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Style</a:t>
            </a:r>
          </a:p>
          <a:p>
            <a:pPr algn="ctr">
              <a:buFont typeface="Arial" panose="020B0604020202020204" pitchFamily="34" charset="0"/>
              <a:buNone/>
            </a:pPr>
            <a:r>
              <a:rPr lang="en-US" sz="1800" dirty="0">
                <a:solidFill>
                  <a:schemeClr val="bg1"/>
                </a:solidFill>
                <a:latin typeface="Franklin Gothic Medium" panose="020B0603020102020204" pitchFamily="34" charset="0"/>
                <a:cs typeface="Times New Roman" panose="02020603050405020304" pitchFamily="18" charset="0"/>
              </a:rPr>
              <a:t>Unit</a:t>
            </a:r>
            <a:endParaRPr lang="en-US" sz="6000" dirty="0">
              <a:solidFill>
                <a:schemeClr val="bg1"/>
              </a:solidFill>
              <a:latin typeface="Franklin Gothic Medium" panose="020B0603020102020204" pitchFamily="34" charset="0"/>
              <a:cs typeface="Calibri"/>
            </a:endParaRPr>
          </a:p>
        </p:txBody>
      </p:sp>
      <p:pic>
        <p:nvPicPr>
          <p:cNvPr id="4" name="Picture 14" descr="&#10;">
            <a:extLst>
              <a:ext uri="{FF2B5EF4-FFF2-40B4-BE49-F238E27FC236}">
                <a16:creationId xmlns:a16="http://schemas.microsoft.com/office/drawing/2014/main" id="{80D85FDD-F15C-0E79-2E13-918869720E46}"/>
              </a:ext>
            </a:extLst>
          </p:cNvPr>
          <p:cNvPicPr>
            <a:picLocks noChangeAspect="1"/>
          </p:cNvPicPr>
          <p:nvPr/>
        </p:nvPicPr>
        <p:blipFill>
          <a:blip r:embed="rId3"/>
          <a:srcRect l="-2409" t="30632" r="-5457" b="25330"/>
          <a:stretch>
            <a:fillRect/>
          </a:stretch>
        </p:blipFill>
        <p:spPr>
          <a:xfrm>
            <a:off x="10668000" y="0"/>
            <a:ext cx="1524000" cy="481584"/>
          </a:xfrm>
          <a:prstGeom prst="rect">
            <a:avLst/>
          </a:prstGeom>
        </p:spPr>
      </p:pic>
      <p:sp>
        <p:nvSpPr>
          <p:cNvPr id="7" name="Title 1">
            <a:extLst>
              <a:ext uri="{FF2B5EF4-FFF2-40B4-BE49-F238E27FC236}">
                <a16:creationId xmlns:a16="http://schemas.microsoft.com/office/drawing/2014/main" id="{59EDF1AF-0C04-9065-C325-33309850F47D}"/>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INDOOR VENTING OPTIONS</a:t>
            </a:r>
            <a:endParaRPr lang="en-US" sz="5000" dirty="0">
              <a:solidFill>
                <a:schemeClr val="bg1"/>
              </a:solidFill>
              <a:cs typeface="Calibri Light"/>
            </a:endParaRPr>
          </a:p>
        </p:txBody>
      </p:sp>
      <p:cxnSp>
        <p:nvCxnSpPr>
          <p:cNvPr id="10" name="Straight Arrow Connector 9">
            <a:extLst>
              <a:ext uri="{FF2B5EF4-FFF2-40B4-BE49-F238E27FC236}">
                <a16:creationId xmlns:a16="http://schemas.microsoft.com/office/drawing/2014/main" id="{1B00CD65-D651-6D6D-4ECF-0A6DA757EDD1}"/>
              </a:ext>
            </a:extLst>
          </p:cNvPr>
          <p:cNvCxnSpPr>
            <a:cxnSpLocks/>
          </p:cNvCxnSpPr>
          <p:nvPr/>
        </p:nvCxnSpPr>
        <p:spPr>
          <a:xfrm>
            <a:off x="128120" y="764249"/>
            <a:ext cx="76646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28DE2D0-82D8-3A2F-DBBC-29C1E50B33CB}"/>
              </a:ext>
            </a:extLst>
          </p:cNvPr>
          <p:cNvPicPr>
            <a:picLocks noChangeAspect="1"/>
          </p:cNvPicPr>
          <p:nvPr/>
        </p:nvPicPr>
        <p:blipFill>
          <a:blip r:embed="rId4" cstate="print">
            <a:extLst>
              <a:ext uri="{28A0092B-C50C-407E-A947-70E740481C1C}">
                <a14:useLocalDpi xmlns:a14="http://schemas.microsoft.com/office/drawing/2010/main" val="0"/>
              </a:ext>
            </a:extLst>
          </a:blip>
          <a:srcRect l="29744" r="29744"/>
          <a:stretch/>
        </p:blipFill>
        <p:spPr>
          <a:xfrm>
            <a:off x="730034" y="1243831"/>
            <a:ext cx="2353611" cy="4368224"/>
          </a:xfrm>
          <a:prstGeom prst="rect">
            <a:avLst/>
          </a:prstGeom>
        </p:spPr>
      </p:pic>
      <p:pic>
        <p:nvPicPr>
          <p:cNvPr id="2" name="Picture 6">
            <a:extLst>
              <a:ext uri="{FF2B5EF4-FFF2-40B4-BE49-F238E27FC236}">
                <a16:creationId xmlns:a16="http://schemas.microsoft.com/office/drawing/2014/main" id="{A27B8A01-05D1-2004-3101-B1CCE7CC18E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369" t="5146" r="31175" b="3494"/>
          <a:stretch>
            <a:fillRect/>
          </a:stretch>
        </p:blipFill>
        <p:spPr bwMode="auto">
          <a:xfrm>
            <a:off x="9292890" y="2483900"/>
            <a:ext cx="1722683" cy="282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10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9063B140-8804-A1B5-A1E9-32B419E480C3}"/>
              </a:ext>
            </a:extLst>
          </p:cNvPr>
          <p:cNvCxnSpPr>
            <a:cxnSpLocks/>
          </p:cNvCxnSpPr>
          <p:nvPr/>
        </p:nvCxnSpPr>
        <p:spPr>
          <a:xfrm>
            <a:off x="-59055" y="1753060"/>
            <a:ext cx="1028839" cy="0"/>
          </a:xfrm>
          <a:prstGeom prst="line">
            <a:avLst/>
          </a:prstGeom>
          <a:ln w="292100" cap="rnd" cmpd="sng">
            <a:solidFill>
              <a:schemeClr val="bg1">
                <a:lumMod val="85000"/>
              </a:schemeClr>
            </a:solidFill>
          </a:ln>
          <a:effectLst>
            <a:outerShdw blurRad="1270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D794D81-6F1F-B3DD-54A1-8035F3D00E20}"/>
              </a:ext>
            </a:extLst>
          </p:cNvPr>
          <p:cNvCxnSpPr>
            <a:cxnSpLocks/>
          </p:cNvCxnSpPr>
          <p:nvPr/>
        </p:nvCxnSpPr>
        <p:spPr>
          <a:xfrm flipV="1">
            <a:off x="969784" y="1753060"/>
            <a:ext cx="0" cy="1567451"/>
          </a:xfrm>
          <a:prstGeom prst="line">
            <a:avLst/>
          </a:prstGeom>
          <a:ln w="292100" cap="rnd" cmpd="sng">
            <a:solidFill>
              <a:schemeClr val="bg1">
                <a:lumMod val="85000"/>
              </a:schemeClr>
            </a:solidFill>
          </a:ln>
          <a:effectLst>
            <a:outerShdw blurRad="1270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9EC22AC-0038-DC2F-0BAA-CCA6B5FA35AD}"/>
              </a:ext>
            </a:extLst>
          </p:cNvPr>
          <p:cNvCxnSpPr>
            <a:cxnSpLocks/>
          </p:cNvCxnSpPr>
          <p:nvPr/>
        </p:nvCxnSpPr>
        <p:spPr>
          <a:xfrm>
            <a:off x="-59055" y="1366042"/>
            <a:ext cx="1614578" cy="0"/>
          </a:xfrm>
          <a:prstGeom prst="line">
            <a:avLst/>
          </a:prstGeom>
          <a:ln w="292100" cap="rnd" cmpd="sng">
            <a:solidFill>
              <a:schemeClr val="bg1">
                <a:lumMod val="85000"/>
              </a:schemeClr>
            </a:solidFill>
          </a:ln>
          <a:effectLst>
            <a:outerShdw blurRad="1270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1F481FE-B59C-83F7-FD57-78C94D6CBAFB}"/>
              </a:ext>
            </a:extLst>
          </p:cNvPr>
          <p:cNvCxnSpPr>
            <a:cxnSpLocks/>
          </p:cNvCxnSpPr>
          <p:nvPr/>
        </p:nvCxnSpPr>
        <p:spPr>
          <a:xfrm flipV="1">
            <a:off x="1555523" y="1366042"/>
            <a:ext cx="0" cy="1567451"/>
          </a:xfrm>
          <a:prstGeom prst="line">
            <a:avLst/>
          </a:prstGeom>
          <a:ln w="292100" cap="rnd" cmpd="sng">
            <a:solidFill>
              <a:schemeClr val="bg1">
                <a:lumMod val="85000"/>
              </a:schemeClr>
            </a:solidFill>
          </a:ln>
          <a:effectLst>
            <a:outerShdw blurRad="1270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F636745-04EC-D233-A821-1FC9E7FE16DD}"/>
              </a:ext>
            </a:extLst>
          </p:cNvPr>
          <p:cNvCxnSpPr>
            <a:cxnSpLocks/>
          </p:cNvCxnSpPr>
          <p:nvPr/>
        </p:nvCxnSpPr>
        <p:spPr>
          <a:xfrm flipV="1">
            <a:off x="3751116" y="764249"/>
            <a:ext cx="0" cy="1567451"/>
          </a:xfrm>
          <a:prstGeom prst="line">
            <a:avLst/>
          </a:prstGeom>
          <a:ln w="292100" cmpd="sng">
            <a:solidFill>
              <a:schemeClr val="bg1">
                <a:lumMod val="85000"/>
              </a:schemeClr>
            </a:solidFill>
          </a:ln>
          <a:effectLst>
            <a:outerShdw blurRad="1270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4DF0600-0E93-217C-AF7A-8021B635315B}"/>
              </a:ext>
            </a:extLst>
          </p:cNvPr>
          <p:cNvCxnSpPr>
            <a:cxnSpLocks/>
          </p:cNvCxnSpPr>
          <p:nvPr/>
        </p:nvCxnSpPr>
        <p:spPr>
          <a:xfrm flipV="1">
            <a:off x="4330236" y="764249"/>
            <a:ext cx="0" cy="1508396"/>
          </a:xfrm>
          <a:prstGeom prst="line">
            <a:avLst/>
          </a:prstGeom>
          <a:ln w="292100" cmpd="sng">
            <a:solidFill>
              <a:schemeClr val="bg1">
                <a:lumMod val="85000"/>
              </a:schemeClr>
            </a:solidFill>
          </a:ln>
          <a:effectLst>
            <a:outerShdw blurRad="1270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5889356" y="1654146"/>
            <a:ext cx="5676026" cy="41341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All Noritz indoor units may be vented either horizontally or vertically regardless of SV or DV vent type, with the only exception being the EZTR packages that use the 2” flexible vent. </a:t>
            </a:r>
            <a:endParaRPr lang="en-US" sz="23900" dirty="0">
              <a:solidFill>
                <a:schemeClr val="bg1"/>
              </a:solidFill>
              <a:latin typeface="Franklin Gothic Medium" panose="020B0603020102020204" pitchFamily="34" charset="0"/>
              <a:cs typeface="Calibri"/>
            </a:endParaRPr>
          </a:p>
        </p:txBody>
      </p:sp>
      <p:pic>
        <p:nvPicPr>
          <p:cNvPr id="2" name="Picture 14" descr="&#10;">
            <a:extLst>
              <a:ext uri="{FF2B5EF4-FFF2-40B4-BE49-F238E27FC236}">
                <a16:creationId xmlns:a16="http://schemas.microsoft.com/office/drawing/2014/main" id="{C68DFAD1-121C-C08E-AF4C-D78B50619908}"/>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3" name="Title 1">
            <a:extLst>
              <a:ext uri="{FF2B5EF4-FFF2-40B4-BE49-F238E27FC236}">
                <a16:creationId xmlns:a16="http://schemas.microsoft.com/office/drawing/2014/main" id="{3001DE52-DD44-34F7-F501-B1F91ED97723}"/>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HORIZONTAL OR VERTICAL VENTING</a:t>
            </a:r>
            <a:endParaRPr lang="en-US" sz="5000" dirty="0">
              <a:solidFill>
                <a:schemeClr val="bg1"/>
              </a:solidFill>
              <a:cs typeface="Calibri Light"/>
            </a:endParaRPr>
          </a:p>
        </p:txBody>
      </p:sp>
      <p:cxnSp>
        <p:nvCxnSpPr>
          <p:cNvPr id="4" name="Straight Arrow Connector 3">
            <a:extLst>
              <a:ext uri="{FF2B5EF4-FFF2-40B4-BE49-F238E27FC236}">
                <a16:creationId xmlns:a16="http://schemas.microsoft.com/office/drawing/2014/main" id="{A182D5ED-0255-1FF2-979C-7C09203A8981}"/>
              </a:ext>
            </a:extLst>
          </p:cNvPr>
          <p:cNvCxnSpPr>
            <a:cxnSpLocks/>
          </p:cNvCxnSpPr>
          <p:nvPr/>
        </p:nvCxnSpPr>
        <p:spPr>
          <a:xfrm>
            <a:off x="128120" y="764249"/>
            <a:ext cx="101893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7F24B00-E2A1-5632-6245-C7D1A7CD9D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939" y="2149768"/>
            <a:ext cx="2649975" cy="3638550"/>
          </a:xfrm>
          <a:prstGeom prst="rect">
            <a:avLst/>
          </a:prstGeom>
          <a:effectLst>
            <a:outerShdw blurRad="63500" dist="76200" dir="2700000" algn="tl" rotWithShape="0">
              <a:prstClr val="black">
                <a:alpha val="40000"/>
              </a:prstClr>
            </a:outerShdw>
          </a:effectLst>
        </p:spPr>
      </p:pic>
      <p:pic>
        <p:nvPicPr>
          <p:cNvPr id="7" name="Picture 6">
            <a:extLst>
              <a:ext uri="{FF2B5EF4-FFF2-40B4-BE49-F238E27FC236}">
                <a16:creationId xmlns:a16="http://schemas.microsoft.com/office/drawing/2014/main" id="{19E45D3E-F131-2700-EE43-EDA042644B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429" y="2149768"/>
            <a:ext cx="2649975" cy="3638550"/>
          </a:xfrm>
          <a:prstGeom prst="rect">
            <a:avLst/>
          </a:prstGeom>
          <a:effectLst>
            <a:outerShdw blurRad="63500" dist="76200" dir="2700000" algn="tl" rotWithShape="0">
              <a:prstClr val="black">
                <a:alpha val="40000"/>
              </a:prstClr>
            </a:outerShdw>
          </a:effectLst>
        </p:spPr>
      </p:pic>
    </p:spTree>
    <p:extLst>
      <p:ext uri="{BB962C8B-B14F-4D97-AF65-F5344CB8AC3E}">
        <p14:creationId xmlns:p14="http://schemas.microsoft.com/office/powerpoint/2010/main" val="3194940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305920" y="1135251"/>
            <a:ext cx="11720765" cy="123211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Standard efficiency non-condensing units must be vented with category III stainless steel venting and high efficiency condensing models may use plastic venting such as PVC, CPVC or PP depending on code requirements.</a:t>
            </a:r>
            <a:endParaRPr lang="en-US" sz="41300" dirty="0">
              <a:solidFill>
                <a:schemeClr val="bg1"/>
              </a:solidFill>
              <a:latin typeface="Franklin Gothic Medium" panose="020B0603020102020204" pitchFamily="34" charset="0"/>
              <a:cs typeface="Calibri"/>
            </a:endParaRPr>
          </a:p>
        </p:txBody>
      </p:sp>
      <p:pic>
        <p:nvPicPr>
          <p:cNvPr id="4" name="Picture 3">
            <a:extLst>
              <a:ext uri="{FF2B5EF4-FFF2-40B4-BE49-F238E27FC236}">
                <a16:creationId xmlns:a16="http://schemas.microsoft.com/office/drawing/2014/main" id="{8D7BB4DB-300D-D3C0-6D81-230844B7C2B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080047" y="2800635"/>
            <a:ext cx="3065331" cy="3238733"/>
          </a:xfrm>
          <a:prstGeom prst="rect">
            <a:avLst/>
          </a:prstGeom>
          <a:effectLst>
            <a:outerShdw blurRad="63500" dist="63500" dir="2700000" algn="tl" rotWithShape="0">
              <a:prstClr val="black">
                <a:alpha val="40000"/>
              </a:prstClr>
            </a:outerShdw>
          </a:effectLst>
        </p:spPr>
      </p:pic>
      <p:pic>
        <p:nvPicPr>
          <p:cNvPr id="13" name="Picture 12" descr="A grey plastic pipe with a black background&#10;&#10;Description automatically generated with low confidence">
            <a:extLst>
              <a:ext uri="{FF2B5EF4-FFF2-40B4-BE49-F238E27FC236}">
                <a16:creationId xmlns:a16="http://schemas.microsoft.com/office/drawing/2014/main" id="{301FB7F6-F715-7693-5AD9-3A099E00B2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6302" y="3013129"/>
            <a:ext cx="2874477" cy="2874477"/>
          </a:xfrm>
          <a:prstGeom prst="rect">
            <a:avLst/>
          </a:prstGeom>
          <a:effectLst>
            <a:outerShdw blurRad="63500" dist="63500" dir="2700000" algn="tl" rotWithShape="0">
              <a:prstClr val="black">
                <a:alpha val="40000"/>
              </a:prstClr>
            </a:outerShdw>
          </a:effectLst>
        </p:spPr>
      </p:pic>
      <p:pic>
        <p:nvPicPr>
          <p:cNvPr id="15" name="Picture 14" descr="A white cylinder with a black background&#10;&#10;Description automatically generated with low confidence">
            <a:extLst>
              <a:ext uri="{FF2B5EF4-FFF2-40B4-BE49-F238E27FC236}">
                <a16:creationId xmlns:a16="http://schemas.microsoft.com/office/drawing/2014/main" id="{98D5244B-F5BC-2CEE-4086-0C0163AA65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1549" y="4342108"/>
            <a:ext cx="1344019" cy="1344019"/>
          </a:xfrm>
          <a:prstGeom prst="rect">
            <a:avLst/>
          </a:prstGeom>
          <a:effectLst>
            <a:outerShdw blurRad="63500" dist="63500" dir="2700000" algn="tl" rotWithShape="0">
              <a:prstClr val="black">
                <a:alpha val="40000"/>
              </a:prstClr>
            </a:outerShdw>
          </a:effectLst>
        </p:spPr>
      </p:pic>
      <p:pic>
        <p:nvPicPr>
          <p:cNvPr id="17" name="Picture 16" descr="A white cylinder with black background&#10;&#10;Description automatically generated with low confidence">
            <a:extLst>
              <a:ext uri="{FF2B5EF4-FFF2-40B4-BE49-F238E27FC236}">
                <a16:creationId xmlns:a16="http://schemas.microsoft.com/office/drawing/2014/main" id="{0ED38932-CDBD-D1F5-8317-3693BC8468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7143" y="4568303"/>
            <a:ext cx="1487378" cy="1487378"/>
          </a:xfrm>
          <a:prstGeom prst="rect">
            <a:avLst/>
          </a:prstGeom>
          <a:effectLst>
            <a:outerShdw blurRad="63500" dist="63500" dir="2700000" algn="tl" rotWithShape="0">
              <a:prstClr val="black">
                <a:alpha val="40000"/>
              </a:prstClr>
            </a:outerShdw>
          </a:effectLst>
        </p:spPr>
      </p:pic>
      <p:pic>
        <p:nvPicPr>
          <p:cNvPr id="3" name="Picture 14" descr="&#10;">
            <a:extLst>
              <a:ext uri="{FF2B5EF4-FFF2-40B4-BE49-F238E27FC236}">
                <a16:creationId xmlns:a16="http://schemas.microsoft.com/office/drawing/2014/main" id="{BACE7F94-2911-3B2E-5F11-3D4FA13146B8}"/>
              </a:ext>
            </a:extLst>
          </p:cNvPr>
          <p:cNvPicPr>
            <a:picLocks noChangeAspect="1"/>
          </p:cNvPicPr>
          <p:nvPr/>
        </p:nvPicPr>
        <p:blipFill>
          <a:blip r:embed="rId6"/>
          <a:srcRect l="-2409" t="30632" r="-5457" b="25330"/>
          <a:stretch>
            <a:fillRect/>
          </a:stretch>
        </p:blipFill>
        <p:spPr>
          <a:xfrm>
            <a:off x="10668000" y="0"/>
            <a:ext cx="1524000" cy="481584"/>
          </a:xfrm>
          <a:prstGeom prst="rect">
            <a:avLst/>
          </a:prstGeom>
        </p:spPr>
      </p:pic>
      <p:sp>
        <p:nvSpPr>
          <p:cNvPr id="7" name="Title 1">
            <a:extLst>
              <a:ext uri="{FF2B5EF4-FFF2-40B4-BE49-F238E27FC236}">
                <a16:creationId xmlns:a16="http://schemas.microsoft.com/office/drawing/2014/main" id="{9DAB85B6-FDB9-F757-0863-D91DA777914A}"/>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VENTING MATERIAL</a:t>
            </a:r>
            <a:endParaRPr lang="en-US" sz="5000" dirty="0">
              <a:solidFill>
                <a:schemeClr val="bg1"/>
              </a:solidFill>
              <a:cs typeface="Calibri Light"/>
            </a:endParaRPr>
          </a:p>
        </p:txBody>
      </p:sp>
      <p:cxnSp>
        <p:nvCxnSpPr>
          <p:cNvPr id="11" name="Straight Arrow Connector 10">
            <a:extLst>
              <a:ext uri="{FF2B5EF4-FFF2-40B4-BE49-F238E27FC236}">
                <a16:creationId xmlns:a16="http://schemas.microsoft.com/office/drawing/2014/main" id="{5EC5510D-E49E-50D3-4605-6749EDFE479E}"/>
              </a:ext>
            </a:extLst>
          </p:cNvPr>
          <p:cNvCxnSpPr>
            <a:cxnSpLocks/>
          </p:cNvCxnSpPr>
          <p:nvPr/>
        </p:nvCxnSpPr>
        <p:spPr>
          <a:xfrm>
            <a:off x="128120" y="764249"/>
            <a:ext cx="547905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F63E697-FF6E-F83B-118C-66E6A1759D75}"/>
              </a:ext>
            </a:extLst>
          </p:cNvPr>
          <p:cNvPicPr>
            <a:picLocks noChangeAspect="1"/>
          </p:cNvPicPr>
          <p:nvPr/>
        </p:nvPicPr>
        <p:blipFill>
          <a:blip r:embed="rId7">
            <a:extLst>
              <a:ext uri="{28A0092B-C50C-407E-A947-70E740481C1C}">
                <a14:useLocalDpi xmlns:a14="http://schemas.microsoft.com/office/drawing/2010/main" val="0"/>
              </a:ext>
            </a:extLst>
          </a:blip>
          <a:srcRect l="29081" t="10266" r="26267" b="5621"/>
          <a:stretch>
            <a:fillRect/>
          </a:stretch>
        </p:blipFill>
        <p:spPr>
          <a:xfrm>
            <a:off x="8888658" y="2227219"/>
            <a:ext cx="2761725" cy="3912031"/>
          </a:xfrm>
          <a:prstGeom prst="rect">
            <a:avLst/>
          </a:prstGeom>
          <a:effectLst>
            <a:outerShdw blurRad="63500" dist="76200" dir="2700000" algn="tl" rotWithShape="0">
              <a:prstClr val="black">
                <a:alpha val="40000"/>
              </a:prstClr>
            </a:outerShdw>
          </a:effectLst>
        </p:spPr>
      </p:pic>
      <p:sp>
        <p:nvSpPr>
          <p:cNvPr id="9" name="TextBox 8">
            <a:extLst>
              <a:ext uri="{FF2B5EF4-FFF2-40B4-BE49-F238E27FC236}">
                <a16:creationId xmlns:a16="http://schemas.microsoft.com/office/drawing/2014/main" id="{41ADF560-6107-1533-8A25-EFD70BD4B1F0}"/>
              </a:ext>
            </a:extLst>
          </p:cNvPr>
          <p:cNvSpPr txBox="1"/>
          <p:nvPr/>
        </p:nvSpPr>
        <p:spPr>
          <a:xfrm>
            <a:off x="931653" y="6139250"/>
            <a:ext cx="1853392" cy="646331"/>
          </a:xfrm>
          <a:prstGeom prst="rect">
            <a:avLst/>
          </a:prstGeom>
          <a:noFill/>
        </p:spPr>
        <p:txBody>
          <a:bodyPr wrap="none" rtlCol="0">
            <a:spAutoFit/>
          </a:body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Non-Condensing </a:t>
            </a:r>
          </a:p>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Model</a:t>
            </a:r>
            <a:endParaRPr lang="en-US" dirty="0"/>
          </a:p>
        </p:txBody>
      </p:sp>
      <p:sp>
        <p:nvSpPr>
          <p:cNvPr id="10" name="TextBox 9">
            <a:extLst>
              <a:ext uri="{FF2B5EF4-FFF2-40B4-BE49-F238E27FC236}">
                <a16:creationId xmlns:a16="http://schemas.microsoft.com/office/drawing/2014/main" id="{3094CE9A-4FDD-3465-8DE5-8BF0A5643A7D}"/>
              </a:ext>
            </a:extLst>
          </p:cNvPr>
          <p:cNvSpPr txBox="1"/>
          <p:nvPr/>
        </p:nvSpPr>
        <p:spPr>
          <a:xfrm>
            <a:off x="9569649" y="6139249"/>
            <a:ext cx="1399742" cy="646331"/>
          </a:xfrm>
          <a:prstGeom prst="rect">
            <a:avLst/>
          </a:prstGeom>
          <a:noFill/>
        </p:spPr>
        <p:txBody>
          <a:bodyPr wrap="none" rtlCol="0">
            <a:spAutoFit/>
          </a:body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Condensing </a:t>
            </a:r>
          </a:p>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Model</a:t>
            </a:r>
            <a:endParaRPr lang="en-US" dirty="0"/>
          </a:p>
        </p:txBody>
      </p:sp>
      <p:pic>
        <p:nvPicPr>
          <p:cNvPr id="2" name="Picture 6">
            <a:extLst>
              <a:ext uri="{FF2B5EF4-FFF2-40B4-BE49-F238E27FC236}">
                <a16:creationId xmlns:a16="http://schemas.microsoft.com/office/drawing/2014/main" id="{DE2588FC-5D8F-8513-25D8-011A2CF4851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5369" t="5146" r="31175" b="3494"/>
          <a:stretch>
            <a:fillRect/>
          </a:stretch>
        </p:blipFill>
        <p:spPr bwMode="auto">
          <a:xfrm>
            <a:off x="848898" y="2604378"/>
            <a:ext cx="2052070" cy="336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79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 name="Picture 14" descr="&#10;">
            <a:extLst>
              <a:ext uri="{FF2B5EF4-FFF2-40B4-BE49-F238E27FC236}">
                <a16:creationId xmlns:a16="http://schemas.microsoft.com/office/drawing/2014/main" id="{E4993F90-1A81-0033-3BA0-243CA9EA748F}"/>
              </a:ext>
            </a:extLst>
          </p:cNvPr>
          <p:cNvPicPr>
            <a:picLocks noChangeAspect="1"/>
          </p:cNvPicPr>
          <p:nvPr/>
        </p:nvPicPr>
        <p:blipFill>
          <a:blip r:embed="rId2"/>
          <a:srcRect l="-2409" t="30632" r="-5457" b="25330"/>
          <a:stretch>
            <a:fillRect/>
          </a:stretch>
        </p:blipFill>
        <p:spPr>
          <a:xfrm>
            <a:off x="10668000" y="0"/>
            <a:ext cx="1524000" cy="481584"/>
          </a:xfrm>
          <a:prstGeom prst="rect">
            <a:avLst/>
          </a:prstGeom>
        </p:spPr>
      </p:pic>
      <p:sp>
        <p:nvSpPr>
          <p:cNvPr id="3" name="Title 1">
            <a:extLst>
              <a:ext uri="{FF2B5EF4-FFF2-40B4-BE49-F238E27FC236}">
                <a16:creationId xmlns:a16="http://schemas.microsoft.com/office/drawing/2014/main" id="{6210B72F-173E-729E-65FF-81C963E27412}"/>
              </a:ext>
            </a:extLst>
          </p:cNvPr>
          <p:cNvSpPr>
            <a:spLocks noGrp="1"/>
          </p:cNvSpPr>
          <p:nvPr>
            <p:ph type="title"/>
          </p:nvPr>
        </p:nvSpPr>
        <p:spPr>
          <a:xfrm>
            <a:off x="128120" y="44934"/>
            <a:ext cx="7204709" cy="747540"/>
          </a:xfrm>
        </p:spPr>
        <p:txBody>
          <a:bodyPr>
            <a:noAutofit/>
          </a:bodyPr>
          <a:lstStyle/>
          <a:p>
            <a:r>
              <a:rPr lang="en-US" sz="5000" dirty="0">
                <a:solidFill>
                  <a:schemeClr val="bg1"/>
                </a:solidFill>
                <a:latin typeface="Franklin Gothic Demi"/>
                <a:cs typeface="Calibri Light"/>
              </a:rPr>
              <a:t>PVC VENTING</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40279F09-D3A6-93B2-B79D-BD3D1C693325}"/>
              </a:ext>
            </a:extLst>
          </p:cNvPr>
          <p:cNvCxnSpPr>
            <a:cxnSpLocks/>
          </p:cNvCxnSpPr>
          <p:nvPr/>
        </p:nvCxnSpPr>
        <p:spPr>
          <a:xfrm>
            <a:off x="128120" y="764249"/>
            <a:ext cx="3840031"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83EA120-4DAB-E75B-36F9-BD249061DD71}"/>
              </a:ext>
            </a:extLst>
          </p:cNvPr>
          <p:cNvSpPr/>
          <p:nvPr/>
        </p:nvSpPr>
        <p:spPr>
          <a:xfrm>
            <a:off x="70742" y="809381"/>
            <a:ext cx="5783949" cy="1420902"/>
          </a:xfrm>
          <a:prstGeom prst="rect">
            <a:avLst/>
          </a:prstGeom>
        </p:spPr>
        <p:txBody>
          <a:bodyPr wrap="square">
            <a:spAutoFit/>
          </a:bodyPr>
          <a:lstStyle/>
          <a:p>
            <a:pPr marR="0" lvl="0" algn="l" defTabSz="914400" rtl="0" eaLnBrk="1" fontAlgn="auto" latinLnBrk="0" hangingPunct="1">
              <a:lnSpc>
                <a:spcPct val="150000"/>
              </a:lnSpc>
              <a:spcBef>
                <a:spcPts val="0"/>
              </a:spcBef>
              <a:spcAft>
                <a:spcPts val="0"/>
              </a:spcAft>
              <a:buClr>
                <a:prstClr val="black"/>
              </a:buClr>
              <a:buSzPct val="99000"/>
              <a:tabLst/>
              <a:defRPr/>
            </a:pPr>
            <a:r>
              <a:rPr kumimoji="0" lang="en-US" altLang="en-US" sz="2000" b="0" i="0" u="none" strike="noStrike" kern="1200" cap="none" spc="0" normalizeH="0" baseline="0" noProof="0" dirty="0">
                <a:ln>
                  <a:noFill/>
                </a:ln>
                <a:solidFill>
                  <a:schemeClr val="bg1"/>
                </a:solidFill>
                <a:effectLst/>
                <a:uLnTx/>
                <a:uFillTx/>
                <a:latin typeface="Franklin Gothic Medium" panose="020B0603020102020204" pitchFamily="34" charset="0"/>
              </a:rPr>
              <a:t>Horizontal Exhaust runs should pitch towards the unit to allow condensation to drain in the unit and out the trap.</a:t>
            </a:r>
          </a:p>
        </p:txBody>
      </p:sp>
      <p:pic>
        <p:nvPicPr>
          <p:cNvPr id="5" name="Picture 4">
            <a:extLst>
              <a:ext uri="{FF2B5EF4-FFF2-40B4-BE49-F238E27FC236}">
                <a16:creationId xmlns:a16="http://schemas.microsoft.com/office/drawing/2014/main" id="{D5A48090-F5AB-63C6-F1F4-4EBECE6928AC}"/>
              </a:ext>
            </a:extLst>
          </p:cNvPr>
          <p:cNvPicPr>
            <a:picLocks noChangeAspect="1"/>
          </p:cNvPicPr>
          <p:nvPr/>
        </p:nvPicPr>
        <p:blipFill rotWithShape="1">
          <a:blip r:embed="rId3"/>
          <a:srcRect l="47408" t="29915" b="16532"/>
          <a:stretch>
            <a:fillRect/>
          </a:stretch>
        </p:blipFill>
        <p:spPr>
          <a:xfrm>
            <a:off x="3480436" y="2339540"/>
            <a:ext cx="2374256" cy="1920669"/>
          </a:xfrm>
          <a:prstGeom prst="rect">
            <a:avLst/>
          </a:prstGeom>
          <a:effectLst>
            <a:softEdge rad="19050"/>
          </a:effectLst>
        </p:spPr>
      </p:pic>
      <p:grpSp>
        <p:nvGrpSpPr>
          <p:cNvPr id="9" name="Group 8">
            <a:extLst>
              <a:ext uri="{FF2B5EF4-FFF2-40B4-BE49-F238E27FC236}">
                <a16:creationId xmlns:a16="http://schemas.microsoft.com/office/drawing/2014/main" id="{83042290-FEA6-14D3-BD62-76BCE1DC6DDC}"/>
              </a:ext>
            </a:extLst>
          </p:cNvPr>
          <p:cNvGrpSpPr/>
          <p:nvPr/>
        </p:nvGrpSpPr>
        <p:grpSpPr>
          <a:xfrm>
            <a:off x="6517115" y="623182"/>
            <a:ext cx="5414982" cy="5730560"/>
            <a:chOff x="607460" y="652182"/>
            <a:chExt cx="5414982" cy="5058064"/>
          </a:xfrm>
        </p:grpSpPr>
        <p:sp>
          <p:nvSpPr>
            <p:cNvPr id="10" name="Rectangle 9">
              <a:extLst>
                <a:ext uri="{FF2B5EF4-FFF2-40B4-BE49-F238E27FC236}">
                  <a16:creationId xmlns:a16="http://schemas.microsoft.com/office/drawing/2014/main" id="{1110EB37-0E4F-3DC7-9CDC-B76649FB0DC0}"/>
                </a:ext>
              </a:extLst>
            </p:cNvPr>
            <p:cNvSpPr/>
            <p:nvPr/>
          </p:nvSpPr>
          <p:spPr>
            <a:xfrm>
              <a:off x="937294" y="652182"/>
              <a:ext cx="508514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sng" strike="noStrike" kern="1200" cap="none" spc="0" normalizeH="0" baseline="0" noProof="0" dirty="0">
                  <a:ln>
                    <a:noFill/>
                  </a:ln>
                  <a:solidFill>
                    <a:schemeClr val="bg1"/>
                  </a:solidFill>
                  <a:effectLst/>
                  <a:uLnTx/>
                  <a:uFillTx/>
                  <a:latin typeface="Franklin Gothic Medium" panose="020B0603020102020204" pitchFamily="34" charset="0"/>
                </a:rPr>
                <a:t>Long Sweep Turns vs Short Radius Turns</a:t>
              </a:r>
              <a:endParaRPr kumimoji="0" lang="en-US" altLang="en-US" sz="2000" b="0" i="0" u="sng" strike="noStrike" kern="1200" cap="none" spc="0" normalizeH="0" baseline="0" noProof="0" dirty="0">
                <a:ln>
                  <a:noFill/>
                </a:ln>
                <a:solidFill>
                  <a:schemeClr val="bg1"/>
                </a:solidFill>
                <a:effectLst/>
                <a:uLnTx/>
                <a:uFillTx/>
                <a:latin typeface="Franklin Gothic Medium" panose="020B0603020102020204" pitchFamily="34" charset="0"/>
              </a:endParaRPr>
            </a:p>
          </p:txBody>
        </p:sp>
        <p:sp>
          <p:nvSpPr>
            <p:cNvPr id="12" name="Rectangle 11">
              <a:extLst>
                <a:ext uri="{FF2B5EF4-FFF2-40B4-BE49-F238E27FC236}">
                  <a16:creationId xmlns:a16="http://schemas.microsoft.com/office/drawing/2014/main" id="{B1FA3EDE-865F-A679-7DCF-E427525DEE19}"/>
                </a:ext>
              </a:extLst>
            </p:cNvPr>
            <p:cNvSpPr/>
            <p:nvPr/>
          </p:nvSpPr>
          <p:spPr>
            <a:xfrm>
              <a:off x="607460" y="1240615"/>
              <a:ext cx="5414982" cy="1439789"/>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altLang="en-US" sz="2000" b="0" i="0" u="none" strike="noStrike" kern="1200" cap="none" spc="0" normalizeH="0" baseline="0" noProof="0" dirty="0">
                  <a:ln>
                    <a:noFill/>
                  </a:ln>
                  <a:solidFill>
                    <a:schemeClr val="bg1"/>
                  </a:solidFill>
                  <a:effectLst/>
                  <a:uLnTx/>
                  <a:uFillTx/>
                  <a:latin typeface="Franklin Gothic Medium" panose="020B0603020102020204" pitchFamily="34" charset="0"/>
                </a:rPr>
                <a:t>Long sweep 90</a:t>
              </a:r>
              <a:r>
                <a:rPr kumimoji="0" lang="en-US" altLang="en-US" sz="2000" b="0" i="0" u="none" strike="noStrike" kern="1200" cap="none" spc="0" normalizeH="0" baseline="0" noProof="0" dirty="0">
                  <a:ln>
                    <a:noFill/>
                  </a:ln>
                  <a:solidFill>
                    <a:schemeClr val="bg1"/>
                  </a:solidFill>
                  <a:effectLst/>
                  <a:uLnTx/>
                  <a:uFillTx/>
                  <a:latin typeface="Franklin Gothic Medium" panose="020B0603020102020204" pitchFamily="34" charset="0"/>
                  <a:sym typeface="Symbol" panose="05050102010706020507" pitchFamily="18" charset="2"/>
                </a:rPr>
                <a:t> creates a </a:t>
              </a:r>
              <a:r>
                <a:rPr kumimoji="0" lang="en-US" altLang="en-US" sz="2000" b="0" i="0" u="none" strike="noStrike" kern="1200" cap="none" spc="0" normalizeH="0" baseline="0" noProof="0" dirty="0">
                  <a:ln>
                    <a:noFill/>
                  </a:ln>
                  <a:solidFill>
                    <a:schemeClr val="bg1"/>
                  </a:solidFill>
                  <a:effectLst/>
                  <a:uLnTx/>
                  <a:uFillTx/>
                  <a:latin typeface="Franklin Gothic Medium" panose="020B0603020102020204" pitchFamily="34" charset="0"/>
                </a:rPr>
                <a:t>smooth transition of the exhaust gases from one direction to another </a:t>
              </a:r>
            </a:p>
            <a:p>
              <a:pPr marR="0" lvl="0" algn="l" defTabSz="914400" rtl="0" eaLnBrk="1" fontAlgn="auto" latinLnBrk="0" hangingPunct="1">
                <a:lnSpc>
                  <a:spcPct val="100000"/>
                </a:lnSpc>
                <a:spcBef>
                  <a:spcPts val="0"/>
                </a:spcBef>
                <a:spcAft>
                  <a:spcPts val="0"/>
                </a:spcAft>
                <a:buClrTx/>
                <a:buSzTx/>
                <a:tabLst/>
                <a:defRPr/>
              </a:pPr>
              <a:endParaRPr kumimoji="0" lang="en-US" altLang="en-US" sz="2000" b="0" i="0" u="none" strike="noStrike" kern="1200" cap="none" spc="0" normalizeH="0" baseline="0" noProof="0" dirty="0">
                <a:ln>
                  <a:noFill/>
                </a:ln>
                <a:solidFill>
                  <a:schemeClr val="bg1"/>
                </a:solidFill>
                <a:effectLst/>
                <a:uLnTx/>
                <a:uFillTx/>
                <a:latin typeface="Franklin Gothic Medium" panose="020B060302010202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en-US" altLang="en-US" sz="2000" b="0" i="0" u="none" strike="noStrike" kern="1200" cap="none" spc="0" normalizeH="0" baseline="0" noProof="0" dirty="0">
                  <a:ln>
                    <a:noFill/>
                  </a:ln>
                  <a:solidFill>
                    <a:schemeClr val="bg1"/>
                  </a:solidFill>
                  <a:effectLst/>
                  <a:uLnTx/>
                  <a:uFillTx/>
                  <a:latin typeface="Franklin Gothic Medium" panose="020B0603020102020204" pitchFamily="34" charset="0"/>
                </a:rPr>
                <a:t>Long sweep 90</a:t>
              </a:r>
              <a:r>
                <a:rPr kumimoji="0" lang="en-US" altLang="en-US" sz="2000" b="0" i="0" u="none" strike="noStrike" kern="1200" cap="none" spc="0" normalizeH="0" baseline="0" noProof="0" dirty="0">
                  <a:ln>
                    <a:noFill/>
                  </a:ln>
                  <a:solidFill>
                    <a:schemeClr val="bg1"/>
                  </a:solidFill>
                  <a:effectLst/>
                  <a:uLnTx/>
                  <a:uFillTx/>
                  <a:latin typeface="Franklin Gothic Medium" panose="020B0603020102020204" pitchFamily="34" charset="0"/>
                  <a:sym typeface="Symbol" panose="05050102010706020507" pitchFamily="18" charset="2"/>
                </a:rPr>
                <a:t></a:t>
              </a:r>
              <a:r>
                <a:rPr kumimoji="0" lang="en-US" altLang="en-US" sz="2000" b="0" i="0" u="none" strike="noStrike" kern="1200" cap="none" spc="0" normalizeH="0" baseline="0" noProof="0" dirty="0">
                  <a:ln>
                    <a:noFill/>
                  </a:ln>
                  <a:solidFill>
                    <a:schemeClr val="bg1"/>
                  </a:solidFill>
                  <a:effectLst/>
                  <a:uLnTx/>
                  <a:uFillTx/>
                  <a:latin typeface="Franklin Gothic Medium" panose="020B0603020102020204" pitchFamily="34" charset="0"/>
                </a:rPr>
                <a:t> causes the least amount of turbulence.</a:t>
              </a:r>
            </a:p>
          </p:txBody>
        </p:sp>
        <p:pic>
          <p:nvPicPr>
            <p:cNvPr id="13" name="Picture 12">
              <a:extLst>
                <a:ext uri="{FF2B5EF4-FFF2-40B4-BE49-F238E27FC236}">
                  <a16:creationId xmlns:a16="http://schemas.microsoft.com/office/drawing/2014/main" id="{3601D41D-8693-E116-7C81-5ACD1A85A53D}"/>
                </a:ext>
              </a:extLst>
            </p:cNvPr>
            <p:cNvPicPr>
              <a:picLocks noChangeAspect="1"/>
            </p:cNvPicPr>
            <p:nvPr/>
          </p:nvPicPr>
          <p:blipFill>
            <a:blip r:embed="rId4"/>
            <a:stretch>
              <a:fillRect/>
            </a:stretch>
          </p:blipFill>
          <p:spPr>
            <a:xfrm>
              <a:off x="1084079" y="3202746"/>
              <a:ext cx="4461743" cy="2507500"/>
            </a:xfrm>
            <a:prstGeom prst="rect">
              <a:avLst/>
            </a:prstGeom>
            <a:effectLst>
              <a:softEdge rad="19050"/>
            </a:effectLst>
          </p:spPr>
        </p:pic>
      </p:grpSp>
      <p:pic>
        <p:nvPicPr>
          <p:cNvPr id="14" name="Picture 13">
            <a:extLst>
              <a:ext uri="{FF2B5EF4-FFF2-40B4-BE49-F238E27FC236}">
                <a16:creationId xmlns:a16="http://schemas.microsoft.com/office/drawing/2014/main" id="{76C2DD19-F19D-8E2A-6DAD-00DB5303A2C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33907" y="2326599"/>
            <a:ext cx="2223094" cy="4192484"/>
          </a:xfrm>
          <a:prstGeom prst="rect">
            <a:avLst/>
          </a:prstGeom>
          <a:effectLst>
            <a:softEdge rad="19050"/>
          </a:effectLst>
        </p:spPr>
      </p:pic>
      <p:cxnSp>
        <p:nvCxnSpPr>
          <p:cNvPr id="15" name="Straight Arrow Connector 14">
            <a:extLst>
              <a:ext uri="{FF2B5EF4-FFF2-40B4-BE49-F238E27FC236}">
                <a16:creationId xmlns:a16="http://schemas.microsoft.com/office/drawing/2014/main" id="{1F0823EE-0FAF-71B7-344D-28275612D3EB}"/>
              </a:ext>
            </a:extLst>
          </p:cNvPr>
          <p:cNvCxnSpPr>
            <a:cxnSpLocks/>
          </p:cNvCxnSpPr>
          <p:nvPr/>
        </p:nvCxnSpPr>
        <p:spPr>
          <a:xfrm flipH="1" flipV="1">
            <a:off x="2018095" y="2911750"/>
            <a:ext cx="1408427" cy="9316"/>
          </a:xfrm>
          <a:prstGeom prst="straightConnector1">
            <a:avLst/>
          </a:prstGeom>
          <a:ln w="28575">
            <a:solidFill>
              <a:srgbClr val="E60000"/>
            </a:solidFill>
            <a:prstDash val="dash"/>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2210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05AF1EC1-14A3-C3D6-E92C-2EE09EA0011E}"/>
            </a:ext>
          </a:extLst>
        </p:cNvPr>
        <p:cNvGrpSpPr/>
        <p:nvPr/>
      </p:nvGrpSpPr>
      <p:grpSpPr>
        <a:xfrm>
          <a:off x="0" y="0"/>
          <a:ext cx="0" cy="0"/>
          <a:chOff x="0" y="0"/>
          <a:chExt cx="0" cy="0"/>
        </a:xfrm>
      </p:grpSpPr>
      <p:sp>
        <p:nvSpPr>
          <p:cNvPr id="17" name="Content Placeholder 3">
            <a:extLst>
              <a:ext uri="{FF2B5EF4-FFF2-40B4-BE49-F238E27FC236}">
                <a16:creationId xmlns:a16="http://schemas.microsoft.com/office/drawing/2014/main" id="{0FC7DDFD-F24A-8660-585C-19AAB3A697C9}"/>
              </a:ext>
            </a:extLst>
          </p:cNvPr>
          <p:cNvSpPr txBox="1">
            <a:spLocks/>
          </p:cNvSpPr>
          <p:nvPr/>
        </p:nvSpPr>
        <p:spPr>
          <a:xfrm>
            <a:off x="271070" y="994172"/>
            <a:ext cx="11649860" cy="67787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One SKU, All Venting Options.</a:t>
            </a:r>
            <a:endParaRPr lang="en-US" sz="5400" dirty="0">
              <a:solidFill>
                <a:schemeClr val="bg1"/>
              </a:solidFill>
              <a:latin typeface="Franklin Gothic Medium" panose="020B0603020102020204" pitchFamily="34" charset="0"/>
              <a:cs typeface="Calibri"/>
            </a:endParaRPr>
          </a:p>
        </p:txBody>
      </p:sp>
      <p:pic>
        <p:nvPicPr>
          <p:cNvPr id="8" name="Picture 7" descr="A grey rectangular object with white tubes&#10;&#10;Description automatically generated">
            <a:extLst>
              <a:ext uri="{FF2B5EF4-FFF2-40B4-BE49-F238E27FC236}">
                <a16:creationId xmlns:a16="http://schemas.microsoft.com/office/drawing/2014/main" id="{B138F602-CC71-88D6-262C-E8383D428824}"/>
              </a:ext>
            </a:extLst>
          </p:cNvPr>
          <p:cNvPicPr>
            <a:picLocks noChangeAspect="1"/>
          </p:cNvPicPr>
          <p:nvPr/>
        </p:nvPicPr>
        <p:blipFill>
          <a:blip r:embed="rId2" cstate="print">
            <a:extLst>
              <a:ext uri="{28A0092B-C50C-407E-A947-70E740481C1C}">
                <a14:useLocalDpi xmlns:a14="http://schemas.microsoft.com/office/drawing/2010/main" val="0"/>
              </a:ext>
            </a:extLst>
          </a:blip>
          <a:srcRect l="34454" r="30078"/>
          <a:stretch/>
        </p:blipFill>
        <p:spPr>
          <a:xfrm>
            <a:off x="554697" y="1602301"/>
            <a:ext cx="2169487" cy="4598936"/>
          </a:xfrm>
          <a:prstGeom prst="rect">
            <a:avLst/>
          </a:prstGeom>
          <a:effectLst>
            <a:outerShdw blurRad="63500" dist="76200" dir="2700000" algn="tl" rotWithShape="0">
              <a:prstClr val="black">
                <a:alpha val="40000"/>
              </a:prstClr>
            </a:outerShdw>
          </a:effectLst>
        </p:spPr>
      </p:pic>
      <p:pic>
        <p:nvPicPr>
          <p:cNvPr id="11" name="Picture 10" descr="A grey rectangular object with a pipe&#10;&#10;Description automatically generated">
            <a:extLst>
              <a:ext uri="{FF2B5EF4-FFF2-40B4-BE49-F238E27FC236}">
                <a16:creationId xmlns:a16="http://schemas.microsoft.com/office/drawing/2014/main" id="{6C2CB2FC-390C-9E87-1F65-200A027270D0}"/>
              </a:ext>
            </a:extLst>
          </p:cNvPr>
          <p:cNvPicPr>
            <a:picLocks noChangeAspect="1"/>
          </p:cNvPicPr>
          <p:nvPr/>
        </p:nvPicPr>
        <p:blipFill>
          <a:blip r:embed="rId3" cstate="print">
            <a:extLst>
              <a:ext uri="{28A0092B-C50C-407E-A947-70E740481C1C}">
                <a14:useLocalDpi xmlns:a14="http://schemas.microsoft.com/office/drawing/2010/main" val="0"/>
              </a:ext>
            </a:extLst>
          </a:blip>
          <a:srcRect l="34218" r="30312"/>
          <a:stretch/>
        </p:blipFill>
        <p:spPr>
          <a:xfrm>
            <a:off x="2724184" y="1602301"/>
            <a:ext cx="2169487" cy="4598936"/>
          </a:xfrm>
          <a:prstGeom prst="rect">
            <a:avLst/>
          </a:prstGeom>
          <a:effectLst>
            <a:outerShdw blurRad="63500" dist="76200" dir="2700000" algn="tl" rotWithShape="0">
              <a:prstClr val="black">
                <a:alpha val="40000"/>
              </a:prstClr>
            </a:outerShdw>
          </a:effectLst>
        </p:spPr>
      </p:pic>
      <p:pic>
        <p:nvPicPr>
          <p:cNvPr id="16" name="Picture 15" descr="A grey rectangular object with white pipes&#10;&#10;Description automatically generated">
            <a:extLst>
              <a:ext uri="{FF2B5EF4-FFF2-40B4-BE49-F238E27FC236}">
                <a16:creationId xmlns:a16="http://schemas.microsoft.com/office/drawing/2014/main" id="{2B138C09-286C-F4E6-C8F1-2B31BBD7A18C}"/>
              </a:ext>
            </a:extLst>
          </p:cNvPr>
          <p:cNvPicPr>
            <a:picLocks noChangeAspect="1"/>
          </p:cNvPicPr>
          <p:nvPr/>
        </p:nvPicPr>
        <p:blipFill>
          <a:blip r:embed="rId4" cstate="print">
            <a:extLst>
              <a:ext uri="{28A0092B-C50C-407E-A947-70E740481C1C}">
                <a14:useLocalDpi xmlns:a14="http://schemas.microsoft.com/office/drawing/2010/main" val="0"/>
              </a:ext>
            </a:extLst>
          </a:blip>
          <a:srcRect l="30304" r="29384"/>
          <a:stretch/>
        </p:blipFill>
        <p:spPr>
          <a:xfrm>
            <a:off x="6817876" y="1602299"/>
            <a:ext cx="2465761" cy="4598937"/>
          </a:xfrm>
          <a:prstGeom prst="rect">
            <a:avLst/>
          </a:prstGeom>
          <a:effectLst>
            <a:outerShdw blurRad="63500" dist="76200" dir="2700000" algn="tl" rotWithShape="0">
              <a:prstClr val="black">
                <a:alpha val="40000"/>
              </a:prstClr>
            </a:outerShdw>
          </a:effectLst>
        </p:spPr>
      </p:pic>
      <p:pic>
        <p:nvPicPr>
          <p:cNvPr id="20" name="Picture 19" descr="A grey rectangular object with a pipe&#10;&#10;Description automatically generated">
            <a:extLst>
              <a:ext uri="{FF2B5EF4-FFF2-40B4-BE49-F238E27FC236}">
                <a16:creationId xmlns:a16="http://schemas.microsoft.com/office/drawing/2014/main" id="{F5AECC49-48CB-3F29-BAE6-80C19ACF9D83}"/>
              </a:ext>
            </a:extLst>
          </p:cNvPr>
          <p:cNvPicPr>
            <a:picLocks noChangeAspect="1"/>
          </p:cNvPicPr>
          <p:nvPr/>
        </p:nvPicPr>
        <p:blipFill>
          <a:blip r:embed="rId5" cstate="print">
            <a:extLst>
              <a:ext uri="{28A0092B-C50C-407E-A947-70E740481C1C}">
                <a14:useLocalDpi xmlns:a14="http://schemas.microsoft.com/office/drawing/2010/main" val="0"/>
              </a:ext>
            </a:extLst>
          </a:blip>
          <a:srcRect l="30789" r="28899"/>
          <a:stretch/>
        </p:blipFill>
        <p:spPr>
          <a:xfrm>
            <a:off x="9044299" y="1602299"/>
            <a:ext cx="2465762" cy="4598937"/>
          </a:xfrm>
          <a:prstGeom prst="rect">
            <a:avLst/>
          </a:prstGeom>
          <a:effectLst>
            <a:outerShdw blurRad="63500" dist="76200" dir="2700000" algn="tl" rotWithShape="0">
              <a:prstClr val="black">
                <a:alpha val="40000"/>
              </a:prstClr>
            </a:outerShdw>
          </a:effectLst>
        </p:spPr>
      </p:pic>
      <p:pic>
        <p:nvPicPr>
          <p:cNvPr id="22" name="Picture 21" descr="A rectangular object with a black background&#10;&#10;Description automatically generated">
            <a:extLst>
              <a:ext uri="{FF2B5EF4-FFF2-40B4-BE49-F238E27FC236}">
                <a16:creationId xmlns:a16="http://schemas.microsoft.com/office/drawing/2014/main" id="{86AEA493-3DEF-AD05-98C7-276033E42D32}"/>
              </a:ext>
            </a:extLst>
          </p:cNvPr>
          <p:cNvPicPr>
            <a:picLocks noChangeAspect="1"/>
          </p:cNvPicPr>
          <p:nvPr/>
        </p:nvPicPr>
        <p:blipFill>
          <a:blip r:embed="rId6" cstate="print">
            <a:extLst>
              <a:ext uri="{28A0092B-C50C-407E-A947-70E740481C1C}">
                <a14:useLocalDpi xmlns:a14="http://schemas.microsoft.com/office/drawing/2010/main" val="0"/>
              </a:ext>
            </a:extLst>
          </a:blip>
          <a:srcRect l="34375" r="29532"/>
          <a:stretch/>
        </p:blipFill>
        <p:spPr>
          <a:xfrm>
            <a:off x="4893671" y="1602300"/>
            <a:ext cx="2207716" cy="4598937"/>
          </a:xfrm>
          <a:prstGeom prst="rect">
            <a:avLst/>
          </a:prstGeom>
          <a:effectLst>
            <a:outerShdw blurRad="63500" dist="76200" dir="2700000" algn="tl" rotWithShape="0">
              <a:prstClr val="black">
                <a:alpha val="40000"/>
              </a:prstClr>
            </a:outerShdw>
          </a:effectLst>
        </p:spPr>
      </p:pic>
      <p:sp>
        <p:nvSpPr>
          <p:cNvPr id="23" name="Content Placeholder 3">
            <a:extLst>
              <a:ext uri="{FF2B5EF4-FFF2-40B4-BE49-F238E27FC236}">
                <a16:creationId xmlns:a16="http://schemas.microsoft.com/office/drawing/2014/main" id="{98DE71B6-920B-09CD-53EC-A0A4FBDA6206}"/>
              </a:ext>
            </a:extLst>
          </p:cNvPr>
          <p:cNvSpPr txBox="1">
            <a:spLocks/>
          </p:cNvSpPr>
          <p:nvPr/>
        </p:nvSpPr>
        <p:spPr>
          <a:xfrm>
            <a:off x="681939" y="5862299"/>
            <a:ext cx="1911018" cy="47754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Direct Vent</a:t>
            </a:r>
            <a:endParaRPr lang="en-US" sz="2200" dirty="0">
              <a:solidFill>
                <a:schemeClr val="bg1"/>
              </a:solidFill>
              <a:latin typeface="Franklin Gothic Medium" panose="020B0603020102020204" pitchFamily="34" charset="0"/>
              <a:cs typeface="Calibri"/>
            </a:endParaRPr>
          </a:p>
        </p:txBody>
      </p:sp>
      <p:sp>
        <p:nvSpPr>
          <p:cNvPr id="24" name="Content Placeholder 3">
            <a:extLst>
              <a:ext uri="{FF2B5EF4-FFF2-40B4-BE49-F238E27FC236}">
                <a16:creationId xmlns:a16="http://schemas.microsoft.com/office/drawing/2014/main" id="{8FA4CCFD-587F-AE5E-5311-760AB18A9E16}"/>
              </a:ext>
            </a:extLst>
          </p:cNvPr>
          <p:cNvSpPr txBox="1">
            <a:spLocks/>
          </p:cNvSpPr>
          <p:nvPr/>
        </p:nvSpPr>
        <p:spPr>
          <a:xfrm>
            <a:off x="2853418" y="5862299"/>
            <a:ext cx="1911018" cy="47754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Single Vent</a:t>
            </a:r>
            <a:endParaRPr lang="en-US" sz="2200" dirty="0">
              <a:solidFill>
                <a:schemeClr val="bg1"/>
              </a:solidFill>
              <a:latin typeface="Franklin Gothic Medium" panose="020B0603020102020204" pitchFamily="34" charset="0"/>
              <a:cs typeface="Calibri"/>
            </a:endParaRPr>
          </a:p>
        </p:txBody>
      </p:sp>
      <p:sp>
        <p:nvSpPr>
          <p:cNvPr id="25" name="Content Placeholder 3">
            <a:extLst>
              <a:ext uri="{FF2B5EF4-FFF2-40B4-BE49-F238E27FC236}">
                <a16:creationId xmlns:a16="http://schemas.microsoft.com/office/drawing/2014/main" id="{0DD7B113-4670-F167-6AF1-C8CC3B7118C9}"/>
              </a:ext>
            </a:extLst>
          </p:cNvPr>
          <p:cNvSpPr txBox="1">
            <a:spLocks/>
          </p:cNvSpPr>
          <p:nvPr/>
        </p:nvSpPr>
        <p:spPr>
          <a:xfrm>
            <a:off x="5021407" y="5862299"/>
            <a:ext cx="1911018" cy="47754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Outdoor</a:t>
            </a:r>
            <a:endParaRPr lang="en-US" sz="2200" dirty="0">
              <a:solidFill>
                <a:schemeClr val="bg1"/>
              </a:solidFill>
              <a:latin typeface="Franklin Gothic Medium" panose="020B0603020102020204" pitchFamily="34" charset="0"/>
              <a:cs typeface="Calibri"/>
            </a:endParaRPr>
          </a:p>
        </p:txBody>
      </p:sp>
      <p:sp>
        <p:nvSpPr>
          <p:cNvPr id="26" name="Content Placeholder 3">
            <a:extLst>
              <a:ext uri="{FF2B5EF4-FFF2-40B4-BE49-F238E27FC236}">
                <a16:creationId xmlns:a16="http://schemas.microsoft.com/office/drawing/2014/main" id="{16937FD7-B61A-4F6A-E60F-B7E5C4A4A326}"/>
              </a:ext>
            </a:extLst>
          </p:cNvPr>
          <p:cNvSpPr txBox="1">
            <a:spLocks/>
          </p:cNvSpPr>
          <p:nvPr/>
        </p:nvSpPr>
        <p:spPr>
          <a:xfrm>
            <a:off x="7185685" y="5862298"/>
            <a:ext cx="1911018" cy="47754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No Roof Kit</a:t>
            </a:r>
            <a:endParaRPr lang="en-US" sz="2200" dirty="0">
              <a:solidFill>
                <a:schemeClr val="bg1"/>
              </a:solidFill>
              <a:latin typeface="Franklin Gothic Medium" panose="020B0603020102020204" pitchFamily="34" charset="0"/>
              <a:cs typeface="Calibri"/>
            </a:endParaRPr>
          </a:p>
        </p:txBody>
      </p:sp>
      <p:sp>
        <p:nvSpPr>
          <p:cNvPr id="27" name="Content Placeholder 3">
            <a:extLst>
              <a:ext uri="{FF2B5EF4-FFF2-40B4-BE49-F238E27FC236}">
                <a16:creationId xmlns:a16="http://schemas.microsoft.com/office/drawing/2014/main" id="{953CF291-141D-BA32-B5AB-4601B6F21834}"/>
              </a:ext>
            </a:extLst>
          </p:cNvPr>
          <p:cNvSpPr txBox="1">
            <a:spLocks/>
          </p:cNvSpPr>
          <p:nvPr/>
        </p:nvSpPr>
        <p:spPr>
          <a:xfrm>
            <a:off x="9412108" y="5862298"/>
            <a:ext cx="1911018" cy="47754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Flex Vent Kit</a:t>
            </a:r>
            <a:endParaRPr lang="en-US" sz="2200" dirty="0">
              <a:solidFill>
                <a:schemeClr val="bg1"/>
              </a:solidFill>
              <a:latin typeface="Franklin Gothic Medium" panose="020B0603020102020204" pitchFamily="34" charset="0"/>
              <a:cs typeface="Calibri"/>
            </a:endParaRPr>
          </a:p>
        </p:txBody>
      </p:sp>
      <p:pic>
        <p:nvPicPr>
          <p:cNvPr id="2" name="Picture 14" descr="&#10;">
            <a:extLst>
              <a:ext uri="{FF2B5EF4-FFF2-40B4-BE49-F238E27FC236}">
                <a16:creationId xmlns:a16="http://schemas.microsoft.com/office/drawing/2014/main" id="{17AED17F-4C9B-BEFB-BDCC-4990FB267899}"/>
              </a:ext>
            </a:extLst>
          </p:cNvPr>
          <p:cNvPicPr>
            <a:picLocks noChangeAspect="1"/>
          </p:cNvPicPr>
          <p:nvPr/>
        </p:nvPicPr>
        <p:blipFill>
          <a:blip r:embed="rId7"/>
          <a:srcRect l="-2409" t="30632" r="-5457" b="25330"/>
          <a:stretch>
            <a:fillRect/>
          </a:stretch>
        </p:blipFill>
        <p:spPr>
          <a:xfrm>
            <a:off x="10668000" y="0"/>
            <a:ext cx="1524000" cy="481584"/>
          </a:xfrm>
          <a:prstGeom prst="rect">
            <a:avLst/>
          </a:prstGeom>
        </p:spPr>
      </p:pic>
      <p:sp>
        <p:nvSpPr>
          <p:cNvPr id="3" name="Title 1">
            <a:extLst>
              <a:ext uri="{FF2B5EF4-FFF2-40B4-BE49-F238E27FC236}">
                <a16:creationId xmlns:a16="http://schemas.microsoft.com/office/drawing/2014/main" id="{50137EF1-ADC0-C5B6-D249-95C89035E45C}"/>
              </a:ext>
            </a:extLst>
          </p:cNvPr>
          <p:cNvSpPr>
            <a:spLocks noGrp="1"/>
          </p:cNvSpPr>
          <p:nvPr>
            <p:ph type="title"/>
          </p:nvPr>
        </p:nvSpPr>
        <p:spPr>
          <a:xfrm>
            <a:off x="4259453" y="51843"/>
            <a:ext cx="7204709" cy="747540"/>
          </a:xfrm>
        </p:spPr>
        <p:txBody>
          <a:bodyPr>
            <a:noAutofit/>
          </a:bodyPr>
          <a:lstStyle/>
          <a:p>
            <a:r>
              <a:rPr lang="en-US" sz="5000" dirty="0">
                <a:solidFill>
                  <a:schemeClr val="bg1"/>
                </a:solidFill>
                <a:latin typeface="Franklin Gothic Demi"/>
                <a:cs typeface="Calibri Light"/>
              </a:rPr>
              <a:t>VENTING OPTIONS</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7110F5DD-8A69-854A-DE71-1C753CD54213}"/>
              </a:ext>
            </a:extLst>
          </p:cNvPr>
          <p:cNvCxnSpPr>
            <a:cxnSpLocks/>
          </p:cNvCxnSpPr>
          <p:nvPr/>
        </p:nvCxnSpPr>
        <p:spPr>
          <a:xfrm>
            <a:off x="128120" y="764249"/>
            <a:ext cx="9386816"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FB31225-5E44-4A54-4A71-FCF757E6A20C}"/>
              </a:ext>
            </a:extLst>
          </p:cNvPr>
          <p:cNvPicPr>
            <a:picLocks noChangeAspect="1"/>
          </p:cNvPicPr>
          <p:nvPr/>
        </p:nvPicPr>
        <p:blipFill>
          <a:blip r:embed="rId8"/>
          <a:stretch>
            <a:fillRect/>
          </a:stretch>
        </p:blipFill>
        <p:spPr>
          <a:xfrm>
            <a:off x="39289" y="51844"/>
            <a:ext cx="4220164" cy="638264"/>
          </a:xfrm>
          <a:prstGeom prst="rect">
            <a:avLst/>
          </a:prstGeom>
        </p:spPr>
      </p:pic>
    </p:spTree>
    <p:extLst>
      <p:ext uri="{BB962C8B-B14F-4D97-AF65-F5344CB8AC3E}">
        <p14:creationId xmlns:p14="http://schemas.microsoft.com/office/powerpoint/2010/main" val="162771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Content Placeholder 3">
            <a:extLst>
              <a:ext uri="{FF2B5EF4-FFF2-40B4-BE49-F238E27FC236}">
                <a16:creationId xmlns:a16="http://schemas.microsoft.com/office/drawing/2014/main" id="{7E57C3D0-44EE-B007-A3B5-7EDF829B5129}"/>
              </a:ext>
            </a:extLst>
          </p:cNvPr>
          <p:cNvSpPr txBox="1">
            <a:spLocks/>
          </p:cNvSpPr>
          <p:nvPr/>
        </p:nvSpPr>
        <p:spPr>
          <a:xfrm>
            <a:off x="305920" y="1070611"/>
            <a:ext cx="11649860" cy="67787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DV – Direct Vent</a:t>
            </a:r>
            <a:endParaRPr lang="en-US" sz="5400" dirty="0">
              <a:solidFill>
                <a:schemeClr val="bg1"/>
              </a:solidFill>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B2850E31-388C-698F-8759-4A10119CC61E}"/>
              </a:ext>
            </a:extLst>
          </p:cNvPr>
          <p:cNvSpPr txBox="1">
            <a:spLocks/>
          </p:cNvSpPr>
          <p:nvPr/>
        </p:nvSpPr>
        <p:spPr>
          <a:xfrm>
            <a:off x="3768732" y="2463071"/>
            <a:ext cx="8187048" cy="312383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300" dirty="0">
                <a:solidFill>
                  <a:schemeClr val="bg1"/>
                </a:solidFill>
                <a:latin typeface="Franklin Gothic Medium" panose="020B0603020102020204" pitchFamily="34" charset="0"/>
                <a:cs typeface="Calibri"/>
              </a:rPr>
              <a:t>Ideal For: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Areas with dirty combustion air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Tight locations without combustion air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When unit is installed in a conditioned space (Why draw conditioned air through the unit?)</a:t>
            </a:r>
          </a:p>
        </p:txBody>
      </p:sp>
      <p:pic>
        <p:nvPicPr>
          <p:cNvPr id="10" name="Picture 9">
            <a:extLst>
              <a:ext uri="{FF2B5EF4-FFF2-40B4-BE49-F238E27FC236}">
                <a16:creationId xmlns:a16="http://schemas.microsoft.com/office/drawing/2014/main" id="{31BC00DE-EE18-F143-028F-A375026E7246}"/>
              </a:ext>
            </a:extLst>
          </p:cNvPr>
          <p:cNvPicPr>
            <a:picLocks noChangeAspect="1"/>
          </p:cNvPicPr>
          <p:nvPr/>
        </p:nvPicPr>
        <p:blipFill>
          <a:blip r:embed="rId2" cstate="print">
            <a:extLst>
              <a:ext uri="{28A0092B-C50C-407E-A947-70E740481C1C}">
                <a14:useLocalDpi xmlns:a14="http://schemas.microsoft.com/office/drawing/2010/main" val="0"/>
              </a:ext>
            </a:extLst>
          </a:blip>
          <a:srcRect l="34454" r="30078"/>
          <a:stretch/>
        </p:blipFill>
        <p:spPr>
          <a:xfrm>
            <a:off x="946541" y="1602301"/>
            <a:ext cx="2169487" cy="4598936"/>
          </a:xfrm>
          <a:prstGeom prst="rect">
            <a:avLst/>
          </a:prstGeom>
          <a:effectLst>
            <a:outerShdw blurRad="63500" dist="76200" dir="2700000" algn="tl" rotWithShape="0">
              <a:prstClr val="black">
                <a:alpha val="40000"/>
              </a:prstClr>
            </a:outerShdw>
          </a:effectLst>
        </p:spPr>
      </p:pic>
      <p:pic>
        <p:nvPicPr>
          <p:cNvPr id="2" name="Picture 14" descr="&#10;">
            <a:extLst>
              <a:ext uri="{FF2B5EF4-FFF2-40B4-BE49-F238E27FC236}">
                <a16:creationId xmlns:a16="http://schemas.microsoft.com/office/drawing/2014/main" id="{B57E133B-104C-FF89-4863-50ECF36ABDBD}"/>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cxnSp>
        <p:nvCxnSpPr>
          <p:cNvPr id="14" name="Straight Arrow Connector 13">
            <a:extLst>
              <a:ext uri="{FF2B5EF4-FFF2-40B4-BE49-F238E27FC236}">
                <a16:creationId xmlns:a16="http://schemas.microsoft.com/office/drawing/2014/main" id="{12A94933-4C9F-9B43-D3F1-412EBC5A4CE7}"/>
              </a:ext>
            </a:extLst>
          </p:cNvPr>
          <p:cNvCxnSpPr>
            <a:cxnSpLocks/>
          </p:cNvCxnSpPr>
          <p:nvPr/>
        </p:nvCxnSpPr>
        <p:spPr>
          <a:xfrm>
            <a:off x="128120" y="764249"/>
            <a:ext cx="9386816"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136746D1-D825-B996-2607-2AECD2F50D1B}"/>
              </a:ext>
            </a:extLst>
          </p:cNvPr>
          <p:cNvPicPr>
            <a:picLocks noChangeAspect="1"/>
          </p:cNvPicPr>
          <p:nvPr/>
        </p:nvPicPr>
        <p:blipFill>
          <a:blip r:embed="rId4"/>
          <a:stretch>
            <a:fillRect/>
          </a:stretch>
        </p:blipFill>
        <p:spPr>
          <a:xfrm>
            <a:off x="39289" y="51844"/>
            <a:ext cx="4220164" cy="638264"/>
          </a:xfrm>
          <a:prstGeom prst="rect">
            <a:avLst/>
          </a:prstGeom>
        </p:spPr>
      </p:pic>
      <p:sp>
        <p:nvSpPr>
          <p:cNvPr id="7" name="Title 1">
            <a:extLst>
              <a:ext uri="{FF2B5EF4-FFF2-40B4-BE49-F238E27FC236}">
                <a16:creationId xmlns:a16="http://schemas.microsoft.com/office/drawing/2014/main" id="{9D5FACCD-4345-6FF5-358D-8AE8166F64C3}"/>
              </a:ext>
            </a:extLst>
          </p:cNvPr>
          <p:cNvSpPr txBox="1">
            <a:spLocks/>
          </p:cNvSpPr>
          <p:nvPr/>
        </p:nvSpPr>
        <p:spPr>
          <a:xfrm>
            <a:off x="4259453" y="51843"/>
            <a:ext cx="7204709" cy="74754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VENTING OPTIONS</a:t>
            </a:r>
            <a:endParaRPr lang="en-US" sz="5000" dirty="0">
              <a:solidFill>
                <a:schemeClr val="bg1"/>
              </a:solidFill>
              <a:cs typeface="Calibri Light"/>
            </a:endParaRPr>
          </a:p>
        </p:txBody>
      </p:sp>
    </p:spTree>
    <p:extLst>
      <p:ext uri="{BB962C8B-B14F-4D97-AF65-F5344CB8AC3E}">
        <p14:creationId xmlns:p14="http://schemas.microsoft.com/office/powerpoint/2010/main" val="63498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Content Placeholder 3">
            <a:extLst>
              <a:ext uri="{FF2B5EF4-FFF2-40B4-BE49-F238E27FC236}">
                <a16:creationId xmlns:a16="http://schemas.microsoft.com/office/drawing/2014/main" id="{7E57C3D0-44EE-B007-A3B5-7EDF829B5129}"/>
              </a:ext>
            </a:extLst>
          </p:cNvPr>
          <p:cNvSpPr txBox="1">
            <a:spLocks/>
          </p:cNvSpPr>
          <p:nvPr/>
        </p:nvSpPr>
        <p:spPr>
          <a:xfrm>
            <a:off x="305920" y="1070611"/>
            <a:ext cx="11649860" cy="67787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a:t>
            </a:r>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V – Single Vent</a:t>
            </a:r>
            <a:endParaRPr lang="en-US" sz="5400" dirty="0">
              <a:solidFill>
                <a:schemeClr val="bg1"/>
              </a:solidFill>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B2850E31-388C-698F-8759-4A10119CC61E}"/>
              </a:ext>
            </a:extLst>
          </p:cNvPr>
          <p:cNvSpPr txBox="1">
            <a:spLocks/>
          </p:cNvSpPr>
          <p:nvPr/>
        </p:nvSpPr>
        <p:spPr>
          <a:xfrm>
            <a:off x="3768732" y="2463071"/>
            <a:ext cx="8187048" cy="312383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300" dirty="0">
                <a:solidFill>
                  <a:schemeClr val="bg1"/>
                </a:solidFill>
                <a:latin typeface="Franklin Gothic Medium" panose="020B0603020102020204" pitchFamily="34" charset="0"/>
                <a:cs typeface="Calibri"/>
              </a:rPr>
              <a:t>Ideal For: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Areas with clean combustion air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Areas with plenty of combustion air</a:t>
            </a:r>
          </a:p>
        </p:txBody>
      </p:sp>
      <p:pic>
        <p:nvPicPr>
          <p:cNvPr id="10" name="Picture 9">
            <a:extLst>
              <a:ext uri="{FF2B5EF4-FFF2-40B4-BE49-F238E27FC236}">
                <a16:creationId xmlns:a16="http://schemas.microsoft.com/office/drawing/2014/main" id="{A634806B-76B0-B714-06C9-A4A0890A6EDB}"/>
              </a:ext>
            </a:extLst>
          </p:cNvPr>
          <p:cNvPicPr>
            <a:picLocks noChangeAspect="1"/>
          </p:cNvPicPr>
          <p:nvPr/>
        </p:nvPicPr>
        <p:blipFill>
          <a:blip r:embed="rId2" cstate="print">
            <a:extLst>
              <a:ext uri="{28A0092B-C50C-407E-A947-70E740481C1C}">
                <a14:useLocalDpi xmlns:a14="http://schemas.microsoft.com/office/drawing/2010/main" val="0"/>
              </a:ext>
            </a:extLst>
          </a:blip>
          <a:srcRect l="32266" r="28717"/>
          <a:stretch/>
        </p:blipFill>
        <p:spPr>
          <a:xfrm>
            <a:off x="812729" y="1602301"/>
            <a:ext cx="2386623" cy="4598936"/>
          </a:xfrm>
          <a:prstGeom prst="rect">
            <a:avLst/>
          </a:prstGeom>
          <a:effectLst>
            <a:outerShdw blurRad="63500" dist="76200" dir="2700000" algn="tl" rotWithShape="0">
              <a:prstClr val="black">
                <a:alpha val="40000"/>
              </a:prstClr>
            </a:outerShdw>
          </a:effectLst>
        </p:spPr>
      </p:pic>
      <p:pic>
        <p:nvPicPr>
          <p:cNvPr id="6" name="Picture 14" descr="&#10;">
            <a:extLst>
              <a:ext uri="{FF2B5EF4-FFF2-40B4-BE49-F238E27FC236}">
                <a16:creationId xmlns:a16="http://schemas.microsoft.com/office/drawing/2014/main" id="{8C03656E-6FAE-F093-8F96-F7BCD8833057}"/>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cxnSp>
        <p:nvCxnSpPr>
          <p:cNvPr id="7" name="Straight Arrow Connector 6">
            <a:extLst>
              <a:ext uri="{FF2B5EF4-FFF2-40B4-BE49-F238E27FC236}">
                <a16:creationId xmlns:a16="http://schemas.microsoft.com/office/drawing/2014/main" id="{E393E15D-5249-B35F-6E75-C84D6780A6A2}"/>
              </a:ext>
            </a:extLst>
          </p:cNvPr>
          <p:cNvCxnSpPr>
            <a:cxnSpLocks/>
          </p:cNvCxnSpPr>
          <p:nvPr/>
        </p:nvCxnSpPr>
        <p:spPr>
          <a:xfrm>
            <a:off x="128120" y="764249"/>
            <a:ext cx="9386816"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4901AC9-4242-5049-1591-9EFF6B8A5DA0}"/>
              </a:ext>
            </a:extLst>
          </p:cNvPr>
          <p:cNvPicPr>
            <a:picLocks noChangeAspect="1"/>
          </p:cNvPicPr>
          <p:nvPr/>
        </p:nvPicPr>
        <p:blipFill>
          <a:blip r:embed="rId4"/>
          <a:stretch>
            <a:fillRect/>
          </a:stretch>
        </p:blipFill>
        <p:spPr>
          <a:xfrm>
            <a:off x="39289" y="51844"/>
            <a:ext cx="4220164" cy="638264"/>
          </a:xfrm>
          <a:prstGeom prst="rect">
            <a:avLst/>
          </a:prstGeom>
        </p:spPr>
      </p:pic>
      <p:sp>
        <p:nvSpPr>
          <p:cNvPr id="13" name="Title 1">
            <a:extLst>
              <a:ext uri="{FF2B5EF4-FFF2-40B4-BE49-F238E27FC236}">
                <a16:creationId xmlns:a16="http://schemas.microsoft.com/office/drawing/2014/main" id="{BFD9FFF6-4617-96A8-60A0-871F9AE467DA}"/>
              </a:ext>
            </a:extLst>
          </p:cNvPr>
          <p:cNvSpPr txBox="1">
            <a:spLocks/>
          </p:cNvSpPr>
          <p:nvPr/>
        </p:nvSpPr>
        <p:spPr>
          <a:xfrm>
            <a:off x="4259453" y="51843"/>
            <a:ext cx="7204709" cy="74754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VENTING OPTIONS</a:t>
            </a:r>
            <a:endParaRPr lang="en-US" sz="5000" dirty="0">
              <a:solidFill>
                <a:schemeClr val="bg1"/>
              </a:solidFill>
              <a:cs typeface="Calibri Light"/>
            </a:endParaRPr>
          </a:p>
        </p:txBody>
      </p:sp>
    </p:spTree>
    <p:extLst>
      <p:ext uri="{BB962C8B-B14F-4D97-AF65-F5344CB8AC3E}">
        <p14:creationId xmlns:p14="http://schemas.microsoft.com/office/powerpoint/2010/main" val="50985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Content Placeholder 3">
            <a:extLst>
              <a:ext uri="{FF2B5EF4-FFF2-40B4-BE49-F238E27FC236}">
                <a16:creationId xmlns:a16="http://schemas.microsoft.com/office/drawing/2014/main" id="{7E57C3D0-44EE-B007-A3B5-7EDF829B5129}"/>
              </a:ext>
            </a:extLst>
          </p:cNvPr>
          <p:cNvSpPr txBox="1">
            <a:spLocks/>
          </p:cNvSpPr>
          <p:nvPr/>
        </p:nvSpPr>
        <p:spPr>
          <a:xfrm>
            <a:off x="305920" y="1070611"/>
            <a:ext cx="11649860" cy="67787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OD – Outdoor</a:t>
            </a:r>
            <a:endParaRPr lang="en-US" sz="5400" dirty="0">
              <a:solidFill>
                <a:schemeClr val="bg1"/>
              </a:solidFill>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B2850E31-388C-698F-8759-4A10119CC61E}"/>
              </a:ext>
            </a:extLst>
          </p:cNvPr>
          <p:cNvSpPr txBox="1">
            <a:spLocks/>
          </p:cNvSpPr>
          <p:nvPr/>
        </p:nvSpPr>
        <p:spPr>
          <a:xfrm>
            <a:off x="3768732" y="2463071"/>
            <a:ext cx="8187048" cy="312383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300" dirty="0">
                <a:solidFill>
                  <a:schemeClr val="bg1"/>
                </a:solidFill>
                <a:latin typeface="Franklin Gothic Medium" panose="020B0603020102020204" pitchFamily="34" charset="0"/>
                <a:cs typeface="Calibri"/>
              </a:rPr>
              <a:t>Ideal For: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Warm climates without snow</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Reclaiming space in the home</a:t>
            </a:r>
          </a:p>
        </p:txBody>
      </p:sp>
      <p:pic>
        <p:nvPicPr>
          <p:cNvPr id="10" name="Picture 9">
            <a:extLst>
              <a:ext uri="{FF2B5EF4-FFF2-40B4-BE49-F238E27FC236}">
                <a16:creationId xmlns:a16="http://schemas.microsoft.com/office/drawing/2014/main" id="{E86BBD92-3B5E-112E-D511-69FC73EDE599}"/>
              </a:ext>
            </a:extLst>
          </p:cNvPr>
          <p:cNvPicPr>
            <a:picLocks noChangeAspect="1"/>
          </p:cNvPicPr>
          <p:nvPr/>
        </p:nvPicPr>
        <p:blipFill>
          <a:blip r:embed="rId2" cstate="print">
            <a:extLst>
              <a:ext uri="{28A0092B-C50C-407E-A947-70E740481C1C}">
                <a14:useLocalDpi xmlns:a14="http://schemas.microsoft.com/office/drawing/2010/main" val="0"/>
              </a:ext>
            </a:extLst>
          </a:blip>
          <a:srcRect l="30491" r="30491"/>
          <a:stretch/>
        </p:blipFill>
        <p:spPr>
          <a:xfrm>
            <a:off x="706049" y="1602301"/>
            <a:ext cx="2386623" cy="4598936"/>
          </a:xfrm>
          <a:prstGeom prst="rect">
            <a:avLst/>
          </a:prstGeom>
          <a:effectLst>
            <a:outerShdw blurRad="63500" dist="76200" dir="2700000" algn="tl" rotWithShape="0">
              <a:prstClr val="black">
                <a:alpha val="40000"/>
              </a:prstClr>
            </a:outerShdw>
          </a:effectLst>
        </p:spPr>
      </p:pic>
      <p:pic>
        <p:nvPicPr>
          <p:cNvPr id="6" name="Picture 14" descr="&#10;">
            <a:extLst>
              <a:ext uri="{FF2B5EF4-FFF2-40B4-BE49-F238E27FC236}">
                <a16:creationId xmlns:a16="http://schemas.microsoft.com/office/drawing/2014/main" id="{F59F382F-3AAC-F5C8-9796-38650CBA813F}"/>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cxnSp>
        <p:nvCxnSpPr>
          <p:cNvPr id="3" name="Straight Arrow Connector 2">
            <a:extLst>
              <a:ext uri="{FF2B5EF4-FFF2-40B4-BE49-F238E27FC236}">
                <a16:creationId xmlns:a16="http://schemas.microsoft.com/office/drawing/2014/main" id="{680F2D83-9159-71BE-DABD-BD04755CDD05}"/>
              </a:ext>
            </a:extLst>
          </p:cNvPr>
          <p:cNvCxnSpPr>
            <a:cxnSpLocks/>
          </p:cNvCxnSpPr>
          <p:nvPr/>
        </p:nvCxnSpPr>
        <p:spPr>
          <a:xfrm>
            <a:off x="128120" y="764249"/>
            <a:ext cx="9386816"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7F114BF-FCFA-7477-2E65-90B13DAC5238}"/>
              </a:ext>
            </a:extLst>
          </p:cNvPr>
          <p:cNvPicPr>
            <a:picLocks noChangeAspect="1"/>
          </p:cNvPicPr>
          <p:nvPr/>
        </p:nvPicPr>
        <p:blipFill>
          <a:blip r:embed="rId4"/>
          <a:stretch>
            <a:fillRect/>
          </a:stretch>
        </p:blipFill>
        <p:spPr>
          <a:xfrm>
            <a:off x="39289" y="51844"/>
            <a:ext cx="4220164" cy="638264"/>
          </a:xfrm>
          <a:prstGeom prst="rect">
            <a:avLst/>
          </a:prstGeom>
        </p:spPr>
      </p:pic>
      <p:sp>
        <p:nvSpPr>
          <p:cNvPr id="11" name="Title 1">
            <a:extLst>
              <a:ext uri="{FF2B5EF4-FFF2-40B4-BE49-F238E27FC236}">
                <a16:creationId xmlns:a16="http://schemas.microsoft.com/office/drawing/2014/main" id="{7210EAAA-B683-94B2-7937-F08D0464D4CA}"/>
              </a:ext>
            </a:extLst>
          </p:cNvPr>
          <p:cNvSpPr txBox="1">
            <a:spLocks/>
          </p:cNvSpPr>
          <p:nvPr/>
        </p:nvSpPr>
        <p:spPr>
          <a:xfrm>
            <a:off x="4259453" y="51843"/>
            <a:ext cx="7204709" cy="74754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VENTING OPTIONS</a:t>
            </a:r>
            <a:endParaRPr lang="en-US" sz="5000" dirty="0">
              <a:solidFill>
                <a:schemeClr val="bg1"/>
              </a:solidFill>
              <a:cs typeface="Calibri Light"/>
            </a:endParaRPr>
          </a:p>
        </p:txBody>
      </p:sp>
    </p:spTree>
    <p:extLst>
      <p:ext uri="{BB962C8B-B14F-4D97-AF65-F5344CB8AC3E}">
        <p14:creationId xmlns:p14="http://schemas.microsoft.com/office/powerpoint/2010/main" val="3913760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Content Placeholder 3">
            <a:extLst>
              <a:ext uri="{FF2B5EF4-FFF2-40B4-BE49-F238E27FC236}">
                <a16:creationId xmlns:a16="http://schemas.microsoft.com/office/drawing/2014/main" id="{7E57C3D0-44EE-B007-A3B5-7EDF829B5129}"/>
              </a:ext>
            </a:extLst>
          </p:cNvPr>
          <p:cNvSpPr txBox="1">
            <a:spLocks/>
          </p:cNvSpPr>
          <p:nvPr/>
        </p:nvSpPr>
        <p:spPr>
          <a:xfrm>
            <a:off x="305920" y="1070611"/>
            <a:ext cx="11649860" cy="67787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NRK</a:t>
            </a:r>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 No Roof Kit</a:t>
            </a:r>
            <a:endParaRPr lang="en-US" sz="5400" dirty="0">
              <a:solidFill>
                <a:schemeClr val="bg1"/>
              </a:solidFill>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B2850E31-388C-698F-8759-4A10119CC61E}"/>
              </a:ext>
            </a:extLst>
          </p:cNvPr>
          <p:cNvSpPr txBox="1">
            <a:spLocks/>
          </p:cNvSpPr>
          <p:nvPr/>
        </p:nvSpPr>
        <p:spPr>
          <a:xfrm>
            <a:off x="3768732" y="2463071"/>
            <a:ext cx="8187048" cy="312383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300" dirty="0">
                <a:solidFill>
                  <a:schemeClr val="bg1"/>
                </a:solidFill>
                <a:latin typeface="Franklin Gothic Medium" panose="020B0603020102020204" pitchFamily="34" charset="0"/>
                <a:cs typeface="Calibri"/>
              </a:rPr>
              <a:t>Ideal For: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Straight up b-vent runs 8.5’ or under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Tank Retrofits</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Saving time by not replacing venting or getting on the roof</a:t>
            </a:r>
          </a:p>
        </p:txBody>
      </p:sp>
      <p:pic>
        <p:nvPicPr>
          <p:cNvPr id="10" name="Picture 9">
            <a:extLst>
              <a:ext uri="{FF2B5EF4-FFF2-40B4-BE49-F238E27FC236}">
                <a16:creationId xmlns:a16="http://schemas.microsoft.com/office/drawing/2014/main" id="{D539E8DB-E039-7AC1-9AB8-34CE10A3B212}"/>
              </a:ext>
            </a:extLst>
          </p:cNvPr>
          <p:cNvPicPr>
            <a:picLocks noChangeAspect="1"/>
          </p:cNvPicPr>
          <p:nvPr/>
        </p:nvPicPr>
        <p:blipFill>
          <a:blip r:embed="rId2" cstate="print">
            <a:extLst>
              <a:ext uri="{28A0092B-C50C-407E-A947-70E740481C1C}">
                <a14:useLocalDpi xmlns:a14="http://schemas.microsoft.com/office/drawing/2010/main" val="0"/>
              </a:ext>
            </a:extLst>
          </a:blip>
          <a:srcRect l="30491" r="30491"/>
          <a:stretch/>
        </p:blipFill>
        <p:spPr>
          <a:xfrm>
            <a:off x="705987" y="1602301"/>
            <a:ext cx="2386623" cy="4598936"/>
          </a:xfrm>
          <a:prstGeom prst="rect">
            <a:avLst/>
          </a:prstGeom>
          <a:effectLst>
            <a:outerShdw blurRad="63500" dist="76200" dir="2700000" algn="tl" rotWithShape="0">
              <a:prstClr val="black">
                <a:alpha val="40000"/>
              </a:prstClr>
            </a:outerShdw>
          </a:effectLst>
        </p:spPr>
      </p:pic>
      <p:pic>
        <p:nvPicPr>
          <p:cNvPr id="6" name="Picture 14" descr="&#10;">
            <a:extLst>
              <a:ext uri="{FF2B5EF4-FFF2-40B4-BE49-F238E27FC236}">
                <a16:creationId xmlns:a16="http://schemas.microsoft.com/office/drawing/2014/main" id="{F6DB70FB-1DE2-381B-9ABE-F2A081B9EFBD}"/>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cxnSp>
        <p:nvCxnSpPr>
          <p:cNvPr id="7" name="Straight Arrow Connector 6">
            <a:extLst>
              <a:ext uri="{FF2B5EF4-FFF2-40B4-BE49-F238E27FC236}">
                <a16:creationId xmlns:a16="http://schemas.microsoft.com/office/drawing/2014/main" id="{20C485C2-C074-B9C0-1047-618BB7E787D4}"/>
              </a:ext>
            </a:extLst>
          </p:cNvPr>
          <p:cNvCxnSpPr>
            <a:cxnSpLocks/>
          </p:cNvCxnSpPr>
          <p:nvPr/>
        </p:nvCxnSpPr>
        <p:spPr>
          <a:xfrm>
            <a:off x="128120" y="764249"/>
            <a:ext cx="9386816"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1AC4E1F-78F6-39F1-DBD3-B36BB6F1FB8E}"/>
              </a:ext>
            </a:extLst>
          </p:cNvPr>
          <p:cNvPicPr>
            <a:picLocks noChangeAspect="1"/>
          </p:cNvPicPr>
          <p:nvPr/>
        </p:nvPicPr>
        <p:blipFill>
          <a:blip r:embed="rId4"/>
          <a:stretch>
            <a:fillRect/>
          </a:stretch>
        </p:blipFill>
        <p:spPr>
          <a:xfrm>
            <a:off x="39289" y="51844"/>
            <a:ext cx="4220164" cy="638264"/>
          </a:xfrm>
          <a:prstGeom prst="rect">
            <a:avLst/>
          </a:prstGeom>
        </p:spPr>
      </p:pic>
      <p:sp>
        <p:nvSpPr>
          <p:cNvPr id="9" name="Title 1">
            <a:extLst>
              <a:ext uri="{FF2B5EF4-FFF2-40B4-BE49-F238E27FC236}">
                <a16:creationId xmlns:a16="http://schemas.microsoft.com/office/drawing/2014/main" id="{754FE013-57CF-F229-BC4B-005BFD6FA18D}"/>
              </a:ext>
            </a:extLst>
          </p:cNvPr>
          <p:cNvSpPr txBox="1">
            <a:spLocks/>
          </p:cNvSpPr>
          <p:nvPr/>
        </p:nvSpPr>
        <p:spPr>
          <a:xfrm>
            <a:off x="4259453" y="51843"/>
            <a:ext cx="7204709" cy="74754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VENTING OPTIONS</a:t>
            </a:r>
            <a:endParaRPr lang="en-US" sz="5000" dirty="0">
              <a:solidFill>
                <a:schemeClr val="bg1"/>
              </a:solidFill>
              <a:cs typeface="Calibri Light"/>
            </a:endParaRPr>
          </a:p>
        </p:txBody>
      </p:sp>
    </p:spTree>
    <p:extLst>
      <p:ext uri="{BB962C8B-B14F-4D97-AF65-F5344CB8AC3E}">
        <p14:creationId xmlns:p14="http://schemas.microsoft.com/office/powerpoint/2010/main" val="2015787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7" name="Content Placeholder 3">
            <a:extLst>
              <a:ext uri="{FF2B5EF4-FFF2-40B4-BE49-F238E27FC236}">
                <a16:creationId xmlns:a16="http://schemas.microsoft.com/office/drawing/2014/main" id="{EBDCDA29-59A3-4908-8B81-6EF508B2D2CF}"/>
              </a:ext>
            </a:extLst>
          </p:cNvPr>
          <p:cNvSpPr txBox="1">
            <a:spLocks/>
          </p:cNvSpPr>
          <p:nvPr/>
        </p:nvSpPr>
        <p:spPr>
          <a:xfrm>
            <a:off x="3798534" y="1224146"/>
            <a:ext cx="8145030" cy="4652072"/>
          </a:xfrm>
          <a:prstGeom prst="rect">
            <a:avLst/>
          </a:prstGeom>
        </p:spPr>
        <p:txBody>
          <a:bodyPr vert="horz" lIns="91440" tIns="45720" rIns="91440" bIns="45720" rtlCol="0" anchor="t">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Condensing Units</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120k to 199k btu</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UEF = 0.87 to 0.92 </a:t>
            </a:r>
            <a:r>
              <a:rPr lang="en-US" sz="1500" dirty="0">
                <a:solidFill>
                  <a:schemeClr val="bg1"/>
                </a:solidFill>
                <a:latin typeface="Franklin Gothic Medium" panose="020B0603020102020204" pitchFamily="34" charset="0"/>
                <a:cs typeface="Calibri"/>
              </a:rPr>
              <a:t>(depending on the unit)</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Indoor and Outdoor Units Available </a:t>
            </a:r>
            <a:r>
              <a:rPr lang="en-US" sz="1500" dirty="0">
                <a:solidFill>
                  <a:schemeClr val="bg1"/>
                </a:solidFill>
                <a:latin typeface="Franklin Gothic Medium" panose="020B0603020102020204" pitchFamily="34" charset="0"/>
                <a:cs typeface="Calibri"/>
              </a:rPr>
              <a:t>(8 units total)</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Indoor Units Use 3” or 4” PVC/CPVC/PP</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All Units Satisfy 20ppm Low NOx Requirements</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Copper Primary Heat Exchanger</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Stainless Steel Secondary Heat Exchanger</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12 Years Heat Exchanger</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5 Years All Other Parts</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 Year Reasonable Labor</a:t>
            </a:r>
          </a:p>
          <a:p>
            <a:endParaRPr lang="en-US" dirty="0">
              <a:solidFill>
                <a:schemeClr val="bg1"/>
              </a:solidFill>
              <a:latin typeface="Franklin Gothic Book" panose="020B0503020102020204" pitchFamily="34" charset="0"/>
              <a:cs typeface="Calibri"/>
            </a:endParaRPr>
          </a:p>
        </p:txBody>
      </p:sp>
      <p:pic>
        <p:nvPicPr>
          <p:cNvPr id="15" name="Picture 14">
            <a:extLst>
              <a:ext uri="{FF2B5EF4-FFF2-40B4-BE49-F238E27FC236}">
                <a16:creationId xmlns:a16="http://schemas.microsoft.com/office/drawing/2014/main" id="{34F5668D-48C7-23B7-8E77-AD6E5D1AAC2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800"/>
                    </a14:imgEffect>
                  </a14:imgLayer>
                </a14:imgProps>
              </a:ext>
              <a:ext uri="{28A0092B-C50C-407E-A947-70E740481C1C}">
                <a14:useLocalDpi xmlns:a14="http://schemas.microsoft.com/office/drawing/2010/main" val="0"/>
              </a:ext>
            </a:extLst>
          </a:blip>
          <a:srcRect l="11250" t="13231" r="9191" b="4175"/>
          <a:stretch>
            <a:fillRect/>
          </a:stretch>
        </p:blipFill>
        <p:spPr>
          <a:xfrm>
            <a:off x="279959" y="1127760"/>
            <a:ext cx="3261361" cy="4511780"/>
          </a:xfrm>
          <a:prstGeom prst="rect">
            <a:avLst/>
          </a:prstGeom>
          <a:effectLst>
            <a:outerShdw blurRad="63500" dist="76200" dir="2700000" algn="tl" rotWithShape="0">
              <a:prstClr val="black">
                <a:alpha val="40000"/>
              </a:prstClr>
            </a:outerShdw>
          </a:effectLst>
        </p:spPr>
      </p:pic>
      <p:pic>
        <p:nvPicPr>
          <p:cNvPr id="2" name="Picture 14" descr="&#10;">
            <a:extLst>
              <a:ext uri="{FF2B5EF4-FFF2-40B4-BE49-F238E27FC236}">
                <a16:creationId xmlns:a16="http://schemas.microsoft.com/office/drawing/2014/main" id="{D7434387-319E-262B-9555-D472CBA32DBD}"/>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3" name="Title 1">
            <a:extLst>
              <a:ext uri="{FF2B5EF4-FFF2-40B4-BE49-F238E27FC236}">
                <a16:creationId xmlns:a16="http://schemas.microsoft.com/office/drawing/2014/main" id="{F20129A1-84E1-0944-64BB-6C29485F7DB4}"/>
              </a:ext>
            </a:extLst>
          </p:cNvPr>
          <p:cNvSpPr txBox="1">
            <a:spLocks/>
          </p:cNvSpPr>
          <p:nvPr/>
        </p:nvSpPr>
        <p:spPr>
          <a:xfrm>
            <a:off x="0" y="0"/>
            <a:ext cx="9023011"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HIGH EFFICIENCY UNITS</a:t>
            </a:r>
            <a:endParaRPr lang="en-US" sz="5000" dirty="0">
              <a:solidFill>
                <a:schemeClr val="bg1"/>
              </a:solidFill>
              <a:cs typeface="Calibri Light"/>
            </a:endParaRPr>
          </a:p>
        </p:txBody>
      </p:sp>
      <p:cxnSp>
        <p:nvCxnSpPr>
          <p:cNvPr id="4" name="Straight Arrow Connector 3">
            <a:extLst>
              <a:ext uri="{FF2B5EF4-FFF2-40B4-BE49-F238E27FC236}">
                <a16:creationId xmlns:a16="http://schemas.microsoft.com/office/drawing/2014/main" id="{DAC60F8F-2EA6-7038-4CDB-8B829CD8C1FF}"/>
              </a:ext>
            </a:extLst>
          </p:cNvPr>
          <p:cNvCxnSpPr>
            <a:cxnSpLocks/>
          </p:cNvCxnSpPr>
          <p:nvPr/>
        </p:nvCxnSpPr>
        <p:spPr>
          <a:xfrm>
            <a:off x="128120" y="764249"/>
            <a:ext cx="68264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5" name="Content Placeholder 3">
            <a:extLst>
              <a:ext uri="{FF2B5EF4-FFF2-40B4-BE49-F238E27FC236}">
                <a16:creationId xmlns:a16="http://schemas.microsoft.com/office/drawing/2014/main" id="{EB8BBECD-50BB-1A53-71F6-DFE75C2C69F1}"/>
              </a:ext>
            </a:extLst>
          </p:cNvPr>
          <p:cNvSpPr txBox="1">
            <a:spLocks/>
          </p:cNvSpPr>
          <p:nvPr/>
        </p:nvSpPr>
        <p:spPr>
          <a:xfrm>
            <a:off x="1283939" y="5639540"/>
            <a:ext cx="1037506" cy="662802"/>
          </a:xfrm>
          <a:prstGeom prst="rect">
            <a:avLst/>
          </a:prstGeom>
        </p:spPr>
        <p:txBody>
          <a:bodyPr vert="horz" lIns="91440" tIns="45720" rIns="91440" bIns="45720" rtlCol="0" anchor="t">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300" dirty="0">
                <a:solidFill>
                  <a:schemeClr val="bg1"/>
                </a:solidFill>
                <a:latin typeface="Franklin Gothic Demi Cond" panose="020B0706030402020204" pitchFamily="34" charset="0"/>
                <a:cs typeface="Calibri"/>
              </a:rPr>
              <a:t>NRC98DV</a:t>
            </a:r>
          </a:p>
          <a:p>
            <a:pPr algn="ctr"/>
            <a:r>
              <a:rPr lang="en-US" dirty="0">
                <a:solidFill>
                  <a:schemeClr val="bg1"/>
                </a:solidFill>
                <a:latin typeface="Franklin Gothic Demi Cond" panose="020B0706030402020204" pitchFamily="34" charset="0"/>
                <a:cs typeface="Calibri"/>
              </a:rPr>
              <a:t>Max 180k btu</a:t>
            </a:r>
          </a:p>
        </p:txBody>
      </p:sp>
    </p:spTree>
    <p:extLst>
      <p:ext uri="{BB962C8B-B14F-4D97-AF65-F5344CB8AC3E}">
        <p14:creationId xmlns:p14="http://schemas.microsoft.com/office/powerpoint/2010/main" val="137102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Content Placeholder 3">
            <a:extLst>
              <a:ext uri="{FF2B5EF4-FFF2-40B4-BE49-F238E27FC236}">
                <a16:creationId xmlns:a16="http://schemas.microsoft.com/office/drawing/2014/main" id="{7E57C3D0-44EE-B007-A3B5-7EDF829B5129}"/>
              </a:ext>
            </a:extLst>
          </p:cNvPr>
          <p:cNvSpPr txBox="1">
            <a:spLocks/>
          </p:cNvSpPr>
          <p:nvPr/>
        </p:nvSpPr>
        <p:spPr>
          <a:xfrm>
            <a:off x="305920" y="1070611"/>
            <a:ext cx="11649860" cy="67787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FSV</a:t>
            </a:r>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 Flexible Single Vent</a:t>
            </a:r>
            <a:endParaRPr lang="en-US" sz="5400" dirty="0">
              <a:solidFill>
                <a:schemeClr val="bg1"/>
              </a:solidFill>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B2850E31-388C-698F-8759-4A10119CC61E}"/>
              </a:ext>
            </a:extLst>
          </p:cNvPr>
          <p:cNvSpPr txBox="1">
            <a:spLocks/>
          </p:cNvSpPr>
          <p:nvPr/>
        </p:nvSpPr>
        <p:spPr>
          <a:xfrm>
            <a:off x="3768732" y="2463071"/>
            <a:ext cx="8187048" cy="312383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300" dirty="0">
                <a:solidFill>
                  <a:schemeClr val="bg1"/>
                </a:solidFill>
                <a:latin typeface="Franklin Gothic Medium" panose="020B0603020102020204" pitchFamily="34" charset="0"/>
                <a:cs typeface="Calibri"/>
              </a:rPr>
              <a:t>Ideal For: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B-vent runs with 45 degree turns</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B-vent runs 5’ to 35’</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Tank Retrofits</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Saving time by not replacing venting</a:t>
            </a:r>
          </a:p>
        </p:txBody>
      </p:sp>
      <p:pic>
        <p:nvPicPr>
          <p:cNvPr id="2" name="Picture 1">
            <a:extLst>
              <a:ext uri="{FF2B5EF4-FFF2-40B4-BE49-F238E27FC236}">
                <a16:creationId xmlns:a16="http://schemas.microsoft.com/office/drawing/2014/main" id="{3E28AF13-7999-1896-00C2-E90400FBE20F}"/>
              </a:ext>
            </a:extLst>
          </p:cNvPr>
          <p:cNvPicPr>
            <a:picLocks noChangeAspect="1"/>
          </p:cNvPicPr>
          <p:nvPr/>
        </p:nvPicPr>
        <p:blipFill>
          <a:blip r:embed="rId2" cstate="print">
            <a:extLst>
              <a:ext uri="{28A0092B-C50C-407E-A947-70E740481C1C}">
                <a14:useLocalDpi xmlns:a14="http://schemas.microsoft.com/office/drawing/2010/main" val="0"/>
              </a:ext>
            </a:extLst>
          </a:blip>
          <a:srcRect l="30491" r="30491"/>
          <a:stretch/>
        </p:blipFill>
        <p:spPr>
          <a:xfrm>
            <a:off x="705987" y="1602301"/>
            <a:ext cx="2386623" cy="4598936"/>
          </a:xfrm>
          <a:prstGeom prst="rect">
            <a:avLst/>
          </a:prstGeom>
          <a:effectLst>
            <a:outerShdw blurRad="63500" dist="76200" dir="2700000" algn="tl" rotWithShape="0">
              <a:prstClr val="black">
                <a:alpha val="40000"/>
              </a:prstClr>
            </a:outerShdw>
          </a:effectLst>
        </p:spPr>
      </p:pic>
      <p:pic>
        <p:nvPicPr>
          <p:cNvPr id="8" name="Picture 14" descr="&#10;">
            <a:extLst>
              <a:ext uri="{FF2B5EF4-FFF2-40B4-BE49-F238E27FC236}">
                <a16:creationId xmlns:a16="http://schemas.microsoft.com/office/drawing/2014/main" id="{269ACEEB-66F2-2B66-2206-85B81A0DBD30}"/>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cxnSp>
        <p:nvCxnSpPr>
          <p:cNvPr id="7" name="Straight Arrow Connector 6">
            <a:extLst>
              <a:ext uri="{FF2B5EF4-FFF2-40B4-BE49-F238E27FC236}">
                <a16:creationId xmlns:a16="http://schemas.microsoft.com/office/drawing/2014/main" id="{BADDCB47-6A0A-4526-32AB-66E8268B4CDA}"/>
              </a:ext>
            </a:extLst>
          </p:cNvPr>
          <p:cNvCxnSpPr>
            <a:cxnSpLocks/>
          </p:cNvCxnSpPr>
          <p:nvPr/>
        </p:nvCxnSpPr>
        <p:spPr>
          <a:xfrm>
            <a:off x="128120" y="764249"/>
            <a:ext cx="9386816"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BC38620-7C0B-83A9-5D2F-2B4720FA3920}"/>
              </a:ext>
            </a:extLst>
          </p:cNvPr>
          <p:cNvPicPr>
            <a:picLocks noChangeAspect="1"/>
          </p:cNvPicPr>
          <p:nvPr/>
        </p:nvPicPr>
        <p:blipFill>
          <a:blip r:embed="rId4"/>
          <a:stretch>
            <a:fillRect/>
          </a:stretch>
        </p:blipFill>
        <p:spPr>
          <a:xfrm>
            <a:off x="39289" y="51844"/>
            <a:ext cx="4220164" cy="638264"/>
          </a:xfrm>
          <a:prstGeom prst="rect">
            <a:avLst/>
          </a:prstGeom>
        </p:spPr>
      </p:pic>
      <p:sp>
        <p:nvSpPr>
          <p:cNvPr id="10" name="Title 1">
            <a:extLst>
              <a:ext uri="{FF2B5EF4-FFF2-40B4-BE49-F238E27FC236}">
                <a16:creationId xmlns:a16="http://schemas.microsoft.com/office/drawing/2014/main" id="{1E8710D9-0AB1-BD69-A677-57C33101ADEA}"/>
              </a:ext>
            </a:extLst>
          </p:cNvPr>
          <p:cNvSpPr txBox="1">
            <a:spLocks/>
          </p:cNvSpPr>
          <p:nvPr/>
        </p:nvSpPr>
        <p:spPr>
          <a:xfrm>
            <a:off x="4259453" y="51843"/>
            <a:ext cx="7204709" cy="74754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VENTING OPTIONS</a:t>
            </a:r>
            <a:endParaRPr lang="en-US" sz="5000" dirty="0">
              <a:solidFill>
                <a:schemeClr val="bg1"/>
              </a:solidFill>
              <a:cs typeface="Calibri Light"/>
            </a:endParaRPr>
          </a:p>
        </p:txBody>
      </p:sp>
    </p:spTree>
    <p:extLst>
      <p:ext uri="{BB962C8B-B14F-4D97-AF65-F5344CB8AC3E}">
        <p14:creationId xmlns:p14="http://schemas.microsoft.com/office/powerpoint/2010/main" val="330994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5919812" y="2611465"/>
            <a:ext cx="5733707" cy="26385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EZTR installations </a:t>
            </a:r>
            <a:r>
              <a:rPr lang="en-US" sz="3600" i="1"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must</a:t>
            </a: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be run vertically through the existing round b-vent and </a:t>
            </a:r>
            <a:r>
              <a:rPr lang="en-US" sz="3600" i="1"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cannot</a:t>
            </a: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be run horizontally.</a:t>
            </a:r>
            <a:endParaRPr lang="en-US" sz="23900" dirty="0">
              <a:solidFill>
                <a:schemeClr val="bg1"/>
              </a:solidFill>
              <a:latin typeface="Franklin Gothic Medium" panose="020B0603020102020204" pitchFamily="34" charset="0"/>
              <a:cs typeface="Calibri"/>
            </a:endParaRPr>
          </a:p>
        </p:txBody>
      </p:sp>
      <p:pic>
        <p:nvPicPr>
          <p:cNvPr id="11" name="Picture 10">
            <a:extLst>
              <a:ext uri="{FF2B5EF4-FFF2-40B4-BE49-F238E27FC236}">
                <a16:creationId xmlns:a16="http://schemas.microsoft.com/office/drawing/2014/main" id="{C2B340BA-5431-BD90-4612-BEA57A6246C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23795" y="903665"/>
            <a:ext cx="4908909" cy="5825333"/>
          </a:xfrm>
          <a:prstGeom prst="rect">
            <a:avLst/>
          </a:prstGeom>
          <a:effectLst>
            <a:softEdge rad="19050"/>
          </a:effectLst>
        </p:spPr>
      </p:pic>
      <p:pic>
        <p:nvPicPr>
          <p:cNvPr id="2" name="Picture 14" descr="&#10;">
            <a:extLst>
              <a:ext uri="{FF2B5EF4-FFF2-40B4-BE49-F238E27FC236}">
                <a16:creationId xmlns:a16="http://schemas.microsoft.com/office/drawing/2014/main" id="{3D87AE2D-EE3A-2441-8684-C94D6E1BEF37}"/>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3" name="Title 1">
            <a:extLst>
              <a:ext uri="{FF2B5EF4-FFF2-40B4-BE49-F238E27FC236}">
                <a16:creationId xmlns:a16="http://schemas.microsoft.com/office/drawing/2014/main" id="{E01261BF-65A8-14B6-1770-E98CD12E87B3}"/>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EZTR FLEX VENTING</a:t>
            </a:r>
            <a:endParaRPr lang="en-US" sz="5000" dirty="0">
              <a:solidFill>
                <a:schemeClr val="bg1"/>
              </a:solidFill>
              <a:cs typeface="Calibri Light"/>
            </a:endParaRPr>
          </a:p>
        </p:txBody>
      </p:sp>
      <p:cxnSp>
        <p:nvCxnSpPr>
          <p:cNvPr id="4" name="Straight Arrow Connector 3">
            <a:extLst>
              <a:ext uri="{FF2B5EF4-FFF2-40B4-BE49-F238E27FC236}">
                <a16:creationId xmlns:a16="http://schemas.microsoft.com/office/drawing/2014/main" id="{73D9313B-2FFE-B79C-7F97-4776A9A95B84}"/>
              </a:ext>
            </a:extLst>
          </p:cNvPr>
          <p:cNvCxnSpPr>
            <a:cxnSpLocks/>
          </p:cNvCxnSpPr>
          <p:nvPr/>
        </p:nvCxnSpPr>
        <p:spPr>
          <a:xfrm>
            <a:off x="128120" y="764249"/>
            <a:ext cx="56834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24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305920" y="1135251"/>
            <a:ext cx="11720765" cy="58629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When combustion air is likely to be contaminated, such as in:</a:t>
            </a:r>
            <a:endParaRPr lang="en-US" sz="85700" dirty="0">
              <a:solidFill>
                <a:schemeClr val="bg1"/>
              </a:solidFill>
              <a:latin typeface="Franklin Gothic Medium" panose="020B0603020102020204" pitchFamily="34" charset="0"/>
              <a:cs typeface="Calibri"/>
            </a:endParaRPr>
          </a:p>
        </p:txBody>
      </p:sp>
      <p:pic>
        <p:nvPicPr>
          <p:cNvPr id="11" name="Picture 10" descr="A picture containing building, beam, wood, plank&#10;&#10;Description automatically generated">
            <a:extLst>
              <a:ext uri="{FF2B5EF4-FFF2-40B4-BE49-F238E27FC236}">
                <a16:creationId xmlns:a16="http://schemas.microsoft.com/office/drawing/2014/main" id="{318D8361-6DD4-78D9-D385-445F92D2B5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561" y="2317300"/>
            <a:ext cx="3789335" cy="2525434"/>
          </a:xfrm>
          <a:prstGeom prst="rect">
            <a:avLst/>
          </a:prstGeom>
          <a:effectLst>
            <a:softEdge rad="12700"/>
          </a:effectLst>
        </p:spPr>
      </p:pic>
      <p:pic>
        <p:nvPicPr>
          <p:cNvPr id="14" name="Picture 13" descr="A picture containing appliance, indoor, kitchen appliance, home appliance&#10;&#10;Description automatically generated">
            <a:extLst>
              <a:ext uri="{FF2B5EF4-FFF2-40B4-BE49-F238E27FC236}">
                <a16:creationId xmlns:a16="http://schemas.microsoft.com/office/drawing/2014/main" id="{1EB14F23-C926-5E55-B181-D5021A0E83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9384" y="2317300"/>
            <a:ext cx="3473231" cy="2525434"/>
          </a:xfrm>
          <a:prstGeom prst="rect">
            <a:avLst/>
          </a:prstGeom>
          <a:effectLst>
            <a:softEdge rad="12700"/>
          </a:effectLst>
        </p:spPr>
      </p:pic>
      <p:pic>
        <p:nvPicPr>
          <p:cNvPr id="18" name="Picture 17" descr="A kitchen with stainless steel appliances&#10;&#10;Description automatically generated with medium confidence">
            <a:extLst>
              <a:ext uri="{FF2B5EF4-FFF2-40B4-BE49-F238E27FC236}">
                <a16:creationId xmlns:a16="http://schemas.microsoft.com/office/drawing/2014/main" id="{43B206F5-F350-698C-07EA-65066FEDB5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1103" y="2317299"/>
            <a:ext cx="3788150" cy="2525433"/>
          </a:xfrm>
          <a:prstGeom prst="rect">
            <a:avLst/>
          </a:prstGeom>
          <a:effectLst>
            <a:softEdge rad="12700"/>
          </a:effectLst>
        </p:spPr>
      </p:pic>
      <p:sp>
        <p:nvSpPr>
          <p:cNvPr id="19" name="Content Placeholder 3">
            <a:extLst>
              <a:ext uri="{FF2B5EF4-FFF2-40B4-BE49-F238E27FC236}">
                <a16:creationId xmlns:a16="http://schemas.microsoft.com/office/drawing/2014/main" id="{07CC9F4E-F217-156A-58BB-E6324C67691B}"/>
              </a:ext>
            </a:extLst>
          </p:cNvPr>
          <p:cNvSpPr txBox="1">
            <a:spLocks/>
          </p:cNvSpPr>
          <p:nvPr/>
        </p:nvSpPr>
        <p:spPr>
          <a:xfrm>
            <a:off x="1450943" y="1892839"/>
            <a:ext cx="1821051" cy="3815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2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Attics</a:t>
            </a:r>
            <a:endParaRPr lang="en-US" sz="6600" dirty="0">
              <a:solidFill>
                <a:schemeClr val="bg1"/>
              </a:solidFill>
              <a:latin typeface="Franklin Gothic Medium" panose="020B0603020102020204" pitchFamily="34" charset="0"/>
              <a:cs typeface="Calibri"/>
            </a:endParaRPr>
          </a:p>
        </p:txBody>
      </p:sp>
      <p:sp>
        <p:nvSpPr>
          <p:cNvPr id="20" name="Content Placeholder 3">
            <a:extLst>
              <a:ext uri="{FF2B5EF4-FFF2-40B4-BE49-F238E27FC236}">
                <a16:creationId xmlns:a16="http://schemas.microsoft.com/office/drawing/2014/main" id="{E3BAB8D1-BAA0-CB29-69FD-D4171E036F47}"/>
              </a:ext>
            </a:extLst>
          </p:cNvPr>
          <p:cNvSpPr txBox="1">
            <a:spLocks/>
          </p:cNvSpPr>
          <p:nvPr/>
        </p:nvSpPr>
        <p:spPr>
          <a:xfrm>
            <a:off x="5165369" y="1892839"/>
            <a:ext cx="2001866" cy="3815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2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Laundry Rooms</a:t>
            </a:r>
            <a:endParaRPr lang="en-US" sz="6600" dirty="0">
              <a:solidFill>
                <a:schemeClr val="bg1"/>
              </a:solidFill>
              <a:latin typeface="Franklin Gothic Medium" panose="020B0603020102020204" pitchFamily="34" charset="0"/>
              <a:cs typeface="Calibri"/>
            </a:endParaRPr>
          </a:p>
        </p:txBody>
      </p:sp>
      <p:sp>
        <p:nvSpPr>
          <p:cNvPr id="21" name="Content Placeholder 3">
            <a:extLst>
              <a:ext uri="{FF2B5EF4-FFF2-40B4-BE49-F238E27FC236}">
                <a16:creationId xmlns:a16="http://schemas.microsoft.com/office/drawing/2014/main" id="{201D7F63-42B0-1822-5736-80B574746CEC}"/>
              </a:ext>
            </a:extLst>
          </p:cNvPr>
          <p:cNvSpPr txBox="1">
            <a:spLocks/>
          </p:cNvSpPr>
          <p:nvPr/>
        </p:nvSpPr>
        <p:spPr>
          <a:xfrm>
            <a:off x="8506198" y="1898759"/>
            <a:ext cx="2657959" cy="3815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2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Commercial Kitchens</a:t>
            </a:r>
            <a:endParaRPr lang="en-US" sz="6600" dirty="0">
              <a:solidFill>
                <a:schemeClr val="bg1"/>
              </a:solidFill>
              <a:latin typeface="Franklin Gothic Medium" panose="020B0603020102020204" pitchFamily="34" charset="0"/>
              <a:cs typeface="Calibri"/>
            </a:endParaRPr>
          </a:p>
        </p:txBody>
      </p:sp>
      <p:sp>
        <p:nvSpPr>
          <p:cNvPr id="23" name="TextBox 22">
            <a:extLst>
              <a:ext uri="{FF2B5EF4-FFF2-40B4-BE49-F238E27FC236}">
                <a16:creationId xmlns:a16="http://schemas.microsoft.com/office/drawing/2014/main" id="{783EE4D7-E938-4012-DF4C-4332984C278E}"/>
              </a:ext>
            </a:extLst>
          </p:cNvPr>
          <p:cNvSpPr txBox="1"/>
          <p:nvPr/>
        </p:nvSpPr>
        <p:spPr>
          <a:xfrm>
            <a:off x="534692" y="5185497"/>
            <a:ext cx="11194561" cy="707886"/>
          </a:xfrm>
          <a:prstGeom prst="rect">
            <a:avLst/>
          </a:prstGeom>
          <a:noFill/>
        </p:spPr>
        <p:txBody>
          <a:bodyPr wrap="square">
            <a:spAutoFit/>
          </a:bodyPr>
          <a:lstStyle/>
          <a:p>
            <a:pPr algn="ctr"/>
            <a:r>
              <a:rPr lang="en-US" sz="40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I</a:t>
            </a:r>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t’s best to install a Direct Vent unit. </a:t>
            </a:r>
            <a:endParaRPr lang="en-US" sz="4000" dirty="0">
              <a:solidFill>
                <a:schemeClr val="bg1"/>
              </a:solidFill>
              <a:latin typeface="Franklin Gothic Medium" panose="020B0603020102020204" pitchFamily="34" charset="0"/>
            </a:endParaRPr>
          </a:p>
        </p:txBody>
      </p:sp>
      <p:pic>
        <p:nvPicPr>
          <p:cNvPr id="2" name="Picture 14" descr="&#10;">
            <a:extLst>
              <a:ext uri="{FF2B5EF4-FFF2-40B4-BE49-F238E27FC236}">
                <a16:creationId xmlns:a16="http://schemas.microsoft.com/office/drawing/2014/main" id="{5D547BC1-FDDE-E858-B2F7-10A237C8807C}"/>
              </a:ext>
            </a:extLst>
          </p:cNvPr>
          <p:cNvPicPr>
            <a:picLocks noChangeAspect="1"/>
          </p:cNvPicPr>
          <p:nvPr/>
        </p:nvPicPr>
        <p:blipFill>
          <a:blip r:embed="rId5"/>
          <a:srcRect l="-2409" t="34604" r="-5457" b="25330"/>
          <a:stretch>
            <a:fillRect/>
          </a:stretch>
        </p:blipFill>
        <p:spPr>
          <a:xfrm>
            <a:off x="10668000" y="6419850"/>
            <a:ext cx="1524000" cy="438150"/>
          </a:xfrm>
          <a:prstGeom prst="rect">
            <a:avLst/>
          </a:prstGeom>
        </p:spPr>
      </p:pic>
      <p:sp>
        <p:nvSpPr>
          <p:cNvPr id="3" name="Title 1">
            <a:extLst>
              <a:ext uri="{FF2B5EF4-FFF2-40B4-BE49-F238E27FC236}">
                <a16:creationId xmlns:a16="http://schemas.microsoft.com/office/drawing/2014/main" id="{CAFD8A6B-46E3-233C-B4A6-16F9F1427B39}"/>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WHEN TO DIRECT VENT</a:t>
            </a:r>
            <a:endParaRPr lang="en-US" sz="5000" dirty="0">
              <a:solidFill>
                <a:schemeClr val="bg1"/>
              </a:solidFill>
              <a:cs typeface="Calibri Light"/>
            </a:endParaRPr>
          </a:p>
        </p:txBody>
      </p:sp>
      <p:cxnSp>
        <p:nvCxnSpPr>
          <p:cNvPr id="4" name="Straight Arrow Connector 3">
            <a:extLst>
              <a:ext uri="{FF2B5EF4-FFF2-40B4-BE49-F238E27FC236}">
                <a16:creationId xmlns:a16="http://schemas.microsoft.com/office/drawing/2014/main" id="{8B8CC40C-F0A3-9A8B-7CB5-0D73DCAA41D3}"/>
              </a:ext>
            </a:extLst>
          </p:cNvPr>
          <p:cNvCxnSpPr>
            <a:cxnSpLocks/>
          </p:cNvCxnSpPr>
          <p:nvPr/>
        </p:nvCxnSpPr>
        <p:spPr>
          <a:xfrm>
            <a:off x="128120" y="764249"/>
            <a:ext cx="65927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4998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5791200" y="2061454"/>
            <a:ext cx="6126480" cy="32546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Pulling in dirty combustion air with an SV unit will require quite a bit of preventative maintenance and likely shorten the overall lifespan of the unit. </a:t>
            </a:r>
            <a:endParaRPr lang="en-US" sz="213200" dirty="0">
              <a:solidFill>
                <a:schemeClr val="bg1"/>
              </a:solidFill>
              <a:latin typeface="Franklin Gothic Medium" panose="020B0603020102020204" pitchFamily="34" charset="0"/>
              <a:cs typeface="Calibri"/>
            </a:endParaRPr>
          </a:p>
        </p:txBody>
      </p:sp>
      <p:pic>
        <p:nvPicPr>
          <p:cNvPr id="2" name="Picture 14" descr="&#10;">
            <a:extLst>
              <a:ext uri="{FF2B5EF4-FFF2-40B4-BE49-F238E27FC236}">
                <a16:creationId xmlns:a16="http://schemas.microsoft.com/office/drawing/2014/main" id="{2BED5DC4-607C-FAF5-851C-1908DD02D6EC}"/>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1CEC8FDA-5A9B-C900-3C6D-BBB25F9E639B}"/>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WHEN TO DIRECT VENT</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5450C214-25D4-A0D1-C0C0-CF8213B7F494}"/>
              </a:ext>
            </a:extLst>
          </p:cNvPr>
          <p:cNvCxnSpPr>
            <a:cxnSpLocks/>
          </p:cNvCxnSpPr>
          <p:nvPr/>
        </p:nvCxnSpPr>
        <p:spPr>
          <a:xfrm>
            <a:off x="128120" y="764249"/>
            <a:ext cx="65927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9348C1AC-9308-9C3E-9969-0F182D689B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252" y="975878"/>
            <a:ext cx="4936779" cy="5619994"/>
          </a:xfrm>
          <a:prstGeom prst="rect">
            <a:avLst/>
          </a:prstGeom>
          <a:effectLst>
            <a:softEdge rad="19050"/>
          </a:effectLst>
        </p:spPr>
      </p:pic>
    </p:spTree>
    <p:extLst>
      <p:ext uri="{BB962C8B-B14F-4D97-AF65-F5344CB8AC3E}">
        <p14:creationId xmlns:p14="http://schemas.microsoft.com/office/powerpoint/2010/main" val="259497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4EEF4B9C-C37D-3C59-2BD8-0581B304E0B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39C12DA-D42C-81DE-A0A4-3CF7E00DD5A6}"/>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5000" dirty="0">
                <a:solidFill>
                  <a:prstClr val="white"/>
                </a:solidFill>
                <a:latin typeface="Franklin Gothic Demi"/>
                <a:cs typeface="Calibri Light"/>
              </a:rPr>
              <a:t>2 PIPE</a:t>
            </a:r>
            <a:r>
              <a:rPr kumimoji="0" lang="en-US" sz="5000" b="0" i="0" u="none" strike="noStrike" kern="1200" cap="none" spc="0" normalizeH="0" baseline="0" noProof="0" dirty="0">
                <a:ln>
                  <a:noFill/>
                </a:ln>
                <a:solidFill>
                  <a:prstClr val="white"/>
                </a:solidFill>
                <a:effectLst/>
                <a:uLnTx/>
                <a:uFillTx/>
                <a:latin typeface="Franklin Gothic Demi"/>
                <a:ea typeface="+mj-ea"/>
                <a:cs typeface="Calibri Light"/>
              </a:rPr>
              <a:t> TERMINATION OPTIONS</a:t>
            </a:r>
            <a:endParaRPr kumimoji="0" lang="en-US" sz="5000" b="0" i="0" u="none" strike="noStrike" kern="1200" cap="none" spc="0" normalizeH="0" baseline="0" noProof="0" dirty="0">
              <a:ln>
                <a:noFill/>
              </a:ln>
              <a:solidFill>
                <a:prstClr val="white"/>
              </a:solidFill>
              <a:effectLst/>
              <a:uLnTx/>
              <a:uFillTx/>
              <a:latin typeface="Calibri Light" panose="020F0302020204030204"/>
              <a:ea typeface="+mj-ea"/>
              <a:cs typeface="Calibri Light"/>
            </a:endParaRPr>
          </a:p>
        </p:txBody>
      </p:sp>
      <p:cxnSp>
        <p:nvCxnSpPr>
          <p:cNvPr id="7" name="Straight Arrow Connector 6">
            <a:extLst>
              <a:ext uri="{FF2B5EF4-FFF2-40B4-BE49-F238E27FC236}">
                <a16:creationId xmlns:a16="http://schemas.microsoft.com/office/drawing/2014/main" id="{17C6317F-AF05-2472-9F36-4914CE59F826}"/>
              </a:ext>
            </a:extLst>
          </p:cNvPr>
          <p:cNvCxnSpPr>
            <a:cxnSpLocks/>
          </p:cNvCxnSpPr>
          <p:nvPr/>
        </p:nvCxnSpPr>
        <p:spPr>
          <a:xfrm>
            <a:off x="128120" y="764249"/>
            <a:ext cx="8490513"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33FB480-34A9-3FD5-11FA-3152C6B7F9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6019" y="2009683"/>
            <a:ext cx="2998463" cy="2773282"/>
          </a:xfrm>
          <a:prstGeom prst="rect">
            <a:avLst/>
          </a:prstGeom>
          <a:effectLst>
            <a:softEdge rad="19050"/>
          </a:effectLst>
        </p:spPr>
      </p:pic>
      <p:pic>
        <p:nvPicPr>
          <p:cNvPr id="10" name="Picture 9">
            <a:extLst>
              <a:ext uri="{FF2B5EF4-FFF2-40B4-BE49-F238E27FC236}">
                <a16:creationId xmlns:a16="http://schemas.microsoft.com/office/drawing/2014/main" id="{CC24EE60-96FE-7B94-83B8-4B44C0D89A7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55761" y="1372883"/>
            <a:ext cx="2875016" cy="5422888"/>
          </a:xfrm>
          <a:prstGeom prst="rect">
            <a:avLst/>
          </a:prstGeom>
          <a:effectLst>
            <a:softEdge rad="19050"/>
          </a:effectLst>
        </p:spPr>
      </p:pic>
      <p:sp>
        <p:nvSpPr>
          <p:cNvPr id="12" name="Text Placeholder 2">
            <a:extLst>
              <a:ext uri="{FF2B5EF4-FFF2-40B4-BE49-F238E27FC236}">
                <a16:creationId xmlns:a16="http://schemas.microsoft.com/office/drawing/2014/main" id="{A4A80B20-7AB4-6B31-D6C8-36C87B69AB76}"/>
              </a:ext>
            </a:extLst>
          </p:cNvPr>
          <p:cNvSpPr txBox="1">
            <a:spLocks/>
          </p:cNvSpPr>
          <p:nvPr/>
        </p:nvSpPr>
        <p:spPr>
          <a:xfrm>
            <a:off x="8681720" y="856973"/>
            <a:ext cx="3510280" cy="71011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rPr>
              <a:t>Direct Vent Vertical</a:t>
            </a:r>
          </a:p>
        </p:txBody>
      </p:sp>
      <p:sp>
        <p:nvSpPr>
          <p:cNvPr id="14" name="Text Placeholder 2">
            <a:extLst>
              <a:ext uri="{FF2B5EF4-FFF2-40B4-BE49-F238E27FC236}">
                <a16:creationId xmlns:a16="http://schemas.microsoft.com/office/drawing/2014/main" id="{904568A0-2864-C405-E139-3DDFBA9ED7E6}"/>
              </a:ext>
            </a:extLst>
          </p:cNvPr>
          <p:cNvSpPr txBox="1">
            <a:spLocks/>
          </p:cNvSpPr>
          <p:nvPr/>
        </p:nvSpPr>
        <p:spPr>
          <a:xfrm>
            <a:off x="36473" y="887165"/>
            <a:ext cx="4573248" cy="58629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rPr>
              <a:t>Direct Vent Horizontal</a:t>
            </a:r>
          </a:p>
        </p:txBody>
      </p:sp>
      <p:pic>
        <p:nvPicPr>
          <p:cNvPr id="16" name="Picture 15">
            <a:extLst>
              <a:ext uri="{FF2B5EF4-FFF2-40B4-BE49-F238E27FC236}">
                <a16:creationId xmlns:a16="http://schemas.microsoft.com/office/drawing/2014/main" id="{913A6532-ADC1-A239-C16E-91F05E3747B8}"/>
              </a:ext>
            </a:extLst>
          </p:cNvPr>
          <p:cNvPicPr>
            <a:picLocks noChangeAspect="1"/>
          </p:cNvPicPr>
          <p:nvPr/>
        </p:nvPicPr>
        <p:blipFill>
          <a:blip r:embed="rId4"/>
          <a:stretch>
            <a:fillRect/>
          </a:stretch>
        </p:blipFill>
        <p:spPr>
          <a:xfrm>
            <a:off x="218326" y="1493753"/>
            <a:ext cx="4228175" cy="1960776"/>
          </a:xfrm>
          <a:prstGeom prst="rect">
            <a:avLst/>
          </a:prstGeom>
          <a:effectLst>
            <a:softEdge rad="19050"/>
          </a:effectLst>
        </p:spPr>
      </p:pic>
      <p:pic>
        <p:nvPicPr>
          <p:cNvPr id="18" name="Picture 17">
            <a:extLst>
              <a:ext uri="{FF2B5EF4-FFF2-40B4-BE49-F238E27FC236}">
                <a16:creationId xmlns:a16="http://schemas.microsoft.com/office/drawing/2014/main" id="{28EB865F-09C0-023E-5226-FD60A4F98F2E}"/>
              </a:ext>
            </a:extLst>
          </p:cNvPr>
          <p:cNvPicPr>
            <a:picLocks noChangeAspect="1"/>
          </p:cNvPicPr>
          <p:nvPr/>
        </p:nvPicPr>
        <p:blipFill>
          <a:blip r:embed="rId5"/>
          <a:stretch>
            <a:fillRect/>
          </a:stretch>
        </p:blipFill>
        <p:spPr>
          <a:xfrm>
            <a:off x="209009" y="3656449"/>
            <a:ext cx="4228176" cy="1983488"/>
          </a:xfrm>
          <a:prstGeom prst="rect">
            <a:avLst/>
          </a:prstGeom>
          <a:effectLst>
            <a:softEdge rad="19050"/>
          </a:effectLst>
        </p:spPr>
      </p:pic>
      <p:sp>
        <p:nvSpPr>
          <p:cNvPr id="19" name="Content Placeholder 3">
            <a:extLst>
              <a:ext uri="{FF2B5EF4-FFF2-40B4-BE49-F238E27FC236}">
                <a16:creationId xmlns:a16="http://schemas.microsoft.com/office/drawing/2014/main" id="{1CC5E232-A735-03D4-487D-BA07EE759775}"/>
              </a:ext>
            </a:extLst>
          </p:cNvPr>
          <p:cNvSpPr txBox="1">
            <a:spLocks/>
          </p:cNvSpPr>
          <p:nvPr/>
        </p:nvSpPr>
        <p:spPr>
          <a:xfrm>
            <a:off x="5374152" y="4875688"/>
            <a:ext cx="3401961" cy="12180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effectLst/>
                <a:latin typeface="Franklin Gothic Medium" panose="020B0603020102020204" pitchFamily="34" charset="0"/>
              </a:rPr>
              <a:t>Us</a:t>
            </a:r>
            <a:r>
              <a:rPr lang="en-US" sz="2000" dirty="0">
                <a:solidFill>
                  <a:schemeClr val="bg1"/>
                </a:solidFill>
                <a:latin typeface="Franklin Gothic Medium" panose="020B0603020102020204" pitchFamily="34" charset="0"/>
              </a:rPr>
              <a:t>ing PVT-HL terminations the distance between the intake and exhaust is 3 ft</a:t>
            </a:r>
            <a:endParaRPr lang="en-US" sz="2000" dirty="0">
              <a:solidFill>
                <a:schemeClr val="bg1"/>
              </a:solidFill>
              <a:effectLst/>
              <a:latin typeface="Franklin Gothic Medium" panose="020B0603020102020204" pitchFamily="34" charset="0"/>
            </a:endParaRPr>
          </a:p>
        </p:txBody>
      </p:sp>
      <p:sp>
        <p:nvSpPr>
          <p:cNvPr id="20" name="Content Placeholder 3">
            <a:extLst>
              <a:ext uri="{FF2B5EF4-FFF2-40B4-BE49-F238E27FC236}">
                <a16:creationId xmlns:a16="http://schemas.microsoft.com/office/drawing/2014/main" id="{08BC36EA-D9BF-4B12-FDC8-F21E8ECA3765}"/>
              </a:ext>
            </a:extLst>
          </p:cNvPr>
          <p:cNvSpPr txBox="1">
            <a:spLocks/>
          </p:cNvSpPr>
          <p:nvPr/>
        </p:nvSpPr>
        <p:spPr>
          <a:xfrm>
            <a:off x="128120" y="5707209"/>
            <a:ext cx="4398160" cy="85107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effectLst/>
                <a:latin typeface="Franklin Gothic Medium" panose="020B0603020102020204" pitchFamily="34" charset="0"/>
              </a:rPr>
              <a:t>Us</a:t>
            </a:r>
            <a:r>
              <a:rPr lang="en-US" sz="2000" dirty="0">
                <a:solidFill>
                  <a:schemeClr val="bg1"/>
                </a:solidFill>
                <a:latin typeface="Franklin Gothic Medium" panose="020B0603020102020204" pitchFamily="34" charset="0"/>
              </a:rPr>
              <a:t>ing 90 PVC elbows the distance between the intake and exhaust is 1 ft</a:t>
            </a:r>
            <a:endParaRPr lang="en-US" sz="2000" dirty="0">
              <a:solidFill>
                <a:schemeClr val="bg1"/>
              </a:solidFill>
              <a:effectLst/>
              <a:latin typeface="Franklin Gothic Medium" panose="020B0603020102020204" pitchFamily="34" charset="0"/>
            </a:endParaRPr>
          </a:p>
        </p:txBody>
      </p:sp>
      <p:pic>
        <p:nvPicPr>
          <p:cNvPr id="3" name="Picture 14" descr="&#10;">
            <a:extLst>
              <a:ext uri="{FF2B5EF4-FFF2-40B4-BE49-F238E27FC236}">
                <a16:creationId xmlns:a16="http://schemas.microsoft.com/office/drawing/2014/main" id="{78043C9D-A24F-C657-A1CF-790E88733905}"/>
              </a:ext>
            </a:extLst>
          </p:cNvPr>
          <p:cNvPicPr>
            <a:picLocks noChangeAspect="1"/>
          </p:cNvPicPr>
          <p:nvPr/>
        </p:nvPicPr>
        <p:blipFill>
          <a:blip r:embed="rId6"/>
          <a:srcRect l="-2409" t="30632" r="-5457" b="25330"/>
          <a:stretch>
            <a:fillRect/>
          </a:stretch>
        </p:blipFill>
        <p:spPr>
          <a:xfrm>
            <a:off x="10668000" y="0"/>
            <a:ext cx="1524000" cy="481584"/>
          </a:xfrm>
          <a:prstGeom prst="rect">
            <a:avLst/>
          </a:prstGeom>
        </p:spPr>
      </p:pic>
    </p:spTree>
    <p:extLst>
      <p:ext uri="{BB962C8B-B14F-4D97-AF65-F5344CB8AC3E}">
        <p14:creationId xmlns:p14="http://schemas.microsoft.com/office/powerpoint/2010/main" val="86933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7716193" y="3274689"/>
            <a:ext cx="4417017" cy="12180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effectLst/>
                <a:latin typeface="Franklin Gothic Medium" panose="020B0603020102020204" pitchFamily="34" charset="0"/>
              </a:rPr>
              <a:t>PVC-2CT: 2" Connections</a:t>
            </a:r>
            <a:endParaRPr lang="en-US" sz="3600" dirty="0">
              <a:solidFill>
                <a:schemeClr val="bg1"/>
              </a:solidFill>
              <a:effectLst/>
              <a:latin typeface="Franklin Gothic Medium" panose="020B0603020102020204" pitchFamily="34" charset="0"/>
            </a:endParaRPr>
          </a:p>
          <a:p>
            <a:r>
              <a:rPr lang="en-US" dirty="0">
                <a:solidFill>
                  <a:schemeClr val="bg1"/>
                </a:solidFill>
                <a:effectLst/>
                <a:latin typeface="Franklin Gothic Medium" panose="020B0603020102020204" pitchFamily="34" charset="0"/>
              </a:rPr>
              <a:t>PVC-3CT: 3" Connections</a:t>
            </a:r>
            <a:endParaRPr lang="en-US" sz="333300" dirty="0">
              <a:solidFill>
                <a:schemeClr val="bg1"/>
              </a:solidFill>
              <a:latin typeface="Franklin Gothic Medium" panose="020B0603020102020204" pitchFamily="34" charset="0"/>
              <a:cs typeface="Calibri"/>
            </a:endParaRPr>
          </a:p>
        </p:txBody>
      </p:sp>
      <p:pic>
        <p:nvPicPr>
          <p:cNvPr id="7" name="Picture 6">
            <a:extLst>
              <a:ext uri="{FF2B5EF4-FFF2-40B4-BE49-F238E27FC236}">
                <a16:creationId xmlns:a16="http://schemas.microsoft.com/office/drawing/2014/main" id="{883C3BE9-886A-97EA-D514-AA05CC36EBC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6054" y="1499433"/>
            <a:ext cx="7143395" cy="4594318"/>
          </a:xfrm>
          <a:prstGeom prst="rect">
            <a:avLst/>
          </a:prstGeom>
          <a:effectLst>
            <a:softEdge rad="19050"/>
          </a:effectLst>
        </p:spPr>
      </p:pic>
      <p:pic>
        <p:nvPicPr>
          <p:cNvPr id="2" name="Picture 14" descr="&#10;">
            <a:extLst>
              <a:ext uri="{FF2B5EF4-FFF2-40B4-BE49-F238E27FC236}">
                <a16:creationId xmlns:a16="http://schemas.microsoft.com/office/drawing/2014/main" id="{FB426236-0FB0-6984-A095-AD67D4D8BFBE}"/>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3" name="Title 1">
            <a:extLst>
              <a:ext uri="{FF2B5EF4-FFF2-40B4-BE49-F238E27FC236}">
                <a16:creationId xmlns:a16="http://schemas.microsoft.com/office/drawing/2014/main" id="{F7B028BF-7E3C-4644-F9A9-393B076409DD}"/>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CONCENTRIC HORIZONTAL TERMINATION</a:t>
            </a:r>
            <a:endParaRPr lang="en-US" sz="5000" dirty="0">
              <a:solidFill>
                <a:schemeClr val="bg1"/>
              </a:solidFill>
              <a:cs typeface="Calibri Light"/>
            </a:endParaRPr>
          </a:p>
        </p:txBody>
      </p:sp>
      <p:cxnSp>
        <p:nvCxnSpPr>
          <p:cNvPr id="4" name="Straight Arrow Connector 3">
            <a:extLst>
              <a:ext uri="{FF2B5EF4-FFF2-40B4-BE49-F238E27FC236}">
                <a16:creationId xmlns:a16="http://schemas.microsoft.com/office/drawing/2014/main" id="{F61E4D9B-D4DF-E54F-002E-1F9BB94DE2F7}"/>
              </a:ext>
            </a:extLst>
          </p:cNvPr>
          <p:cNvCxnSpPr>
            <a:cxnSpLocks/>
          </p:cNvCxnSpPr>
          <p:nvPr/>
        </p:nvCxnSpPr>
        <p:spPr>
          <a:xfrm>
            <a:off x="128120" y="764249"/>
            <a:ext cx="11500288"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938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7330698" y="2530099"/>
            <a:ext cx="4417017" cy="115462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latin typeface="Franklin Gothic Medium" panose="020B0603020102020204" pitchFamily="34" charset="0"/>
                <a:cs typeface="Calibri"/>
              </a:rPr>
              <a:t>PVC-UCVK: For easy up and out venting</a:t>
            </a:r>
          </a:p>
        </p:txBody>
      </p:sp>
      <p:pic>
        <p:nvPicPr>
          <p:cNvPr id="4" name="Picture 3" descr="Diagram of a bird screen&#10;&#10;Description automatically generated">
            <a:extLst>
              <a:ext uri="{FF2B5EF4-FFF2-40B4-BE49-F238E27FC236}">
                <a16:creationId xmlns:a16="http://schemas.microsoft.com/office/drawing/2014/main" id="{E6BB7EB0-45E6-2682-A63F-83763943AF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0491" y="1173743"/>
            <a:ext cx="5025325" cy="5403514"/>
          </a:xfrm>
          <a:prstGeom prst="rect">
            <a:avLst/>
          </a:prstGeom>
          <a:effectLst>
            <a:softEdge rad="19050"/>
          </a:effectLst>
        </p:spPr>
      </p:pic>
      <p:pic>
        <p:nvPicPr>
          <p:cNvPr id="7" name="Picture 6" descr="A picture containing household hardware&#10;&#10;Description automatically generated">
            <a:extLst>
              <a:ext uri="{FF2B5EF4-FFF2-40B4-BE49-F238E27FC236}">
                <a16:creationId xmlns:a16="http://schemas.microsoft.com/office/drawing/2014/main" id="{70F67598-0771-DBA2-D57B-385C19F6BE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319" t="11073" r="17840" b="9322"/>
          <a:stretch/>
        </p:blipFill>
        <p:spPr>
          <a:xfrm>
            <a:off x="7735328" y="3824207"/>
            <a:ext cx="3395311" cy="2177512"/>
          </a:xfrm>
          <a:prstGeom prst="rect">
            <a:avLst/>
          </a:prstGeom>
        </p:spPr>
      </p:pic>
      <p:pic>
        <p:nvPicPr>
          <p:cNvPr id="2" name="Picture 14" descr="&#10;">
            <a:extLst>
              <a:ext uri="{FF2B5EF4-FFF2-40B4-BE49-F238E27FC236}">
                <a16:creationId xmlns:a16="http://schemas.microsoft.com/office/drawing/2014/main" id="{7D20C9F6-F81D-B4A8-1630-41F26268AB93}"/>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3" name="Title 1">
            <a:extLst>
              <a:ext uri="{FF2B5EF4-FFF2-40B4-BE49-F238E27FC236}">
                <a16:creationId xmlns:a16="http://schemas.microsoft.com/office/drawing/2014/main" id="{F8279FE4-3DBB-B70D-BA70-A2763FA15EB5}"/>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CONCENTRIC HORIZONTAL TERMINATION</a:t>
            </a:r>
            <a:endParaRPr lang="en-US" sz="5000" dirty="0">
              <a:solidFill>
                <a:schemeClr val="bg1"/>
              </a:solidFill>
              <a:cs typeface="Calibri Light"/>
            </a:endParaRPr>
          </a:p>
        </p:txBody>
      </p:sp>
      <p:cxnSp>
        <p:nvCxnSpPr>
          <p:cNvPr id="9" name="Straight Arrow Connector 8">
            <a:extLst>
              <a:ext uri="{FF2B5EF4-FFF2-40B4-BE49-F238E27FC236}">
                <a16:creationId xmlns:a16="http://schemas.microsoft.com/office/drawing/2014/main" id="{5994387D-E0EC-4C5A-2EAF-07569742FC6C}"/>
              </a:ext>
            </a:extLst>
          </p:cNvPr>
          <p:cNvCxnSpPr>
            <a:cxnSpLocks/>
          </p:cNvCxnSpPr>
          <p:nvPr/>
        </p:nvCxnSpPr>
        <p:spPr>
          <a:xfrm>
            <a:off x="128120" y="764249"/>
            <a:ext cx="11500288"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3733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8122274" y="2390614"/>
            <a:ext cx="4351108" cy="108875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1"/>
                </a:solidFill>
                <a:effectLst/>
                <a:latin typeface="Franklin Gothic Medium" panose="020B0603020102020204" pitchFamily="34" charset="0"/>
              </a:rPr>
              <a:t>PVC-2LPT: 2" Connections</a:t>
            </a:r>
            <a:endParaRPr lang="en-US" sz="3200" dirty="0">
              <a:solidFill>
                <a:schemeClr val="bg1"/>
              </a:solidFill>
              <a:effectLst/>
              <a:latin typeface="Franklin Gothic Medium" panose="020B0603020102020204" pitchFamily="34" charset="0"/>
            </a:endParaRPr>
          </a:p>
          <a:p>
            <a:r>
              <a:rPr lang="en-US" sz="2400" dirty="0">
                <a:solidFill>
                  <a:schemeClr val="bg1"/>
                </a:solidFill>
                <a:effectLst/>
                <a:latin typeface="Franklin Gothic Medium" panose="020B0603020102020204" pitchFamily="34" charset="0"/>
              </a:rPr>
              <a:t>PVC-3LPT: 3" Connections</a:t>
            </a:r>
            <a:endParaRPr lang="en-US" sz="277800" dirty="0">
              <a:solidFill>
                <a:schemeClr val="bg1"/>
              </a:solidFill>
              <a:latin typeface="Franklin Gothic Medium" panose="020B0603020102020204" pitchFamily="34" charset="0"/>
              <a:cs typeface="Calibri"/>
            </a:endParaRPr>
          </a:p>
        </p:txBody>
      </p:sp>
      <p:pic>
        <p:nvPicPr>
          <p:cNvPr id="3" name="Picture 2" descr="A picture containing text, sketch, diagram, origami&#10;&#10;Description automatically generated">
            <a:extLst>
              <a:ext uri="{FF2B5EF4-FFF2-40B4-BE49-F238E27FC236}">
                <a16:creationId xmlns:a16="http://schemas.microsoft.com/office/drawing/2014/main" id="{ECEB31C1-E3F5-D5F7-5CF3-E1DC4D1CAA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920" y="2222746"/>
            <a:ext cx="4351109" cy="3121397"/>
          </a:xfrm>
          <a:prstGeom prst="rect">
            <a:avLst/>
          </a:prstGeom>
          <a:effectLst>
            <a:softEdge rad="19050"/>
          </a:effectLst>
        </p:spPr>
      </p:pic>
      <p:pic>
        <p:nvPicPr>
          <p:cNvPr id="9" name="Picture 8" descr="A picture containing circle, sketch, drawing, diagram&#10;&#10;Description automatically generated">
            <a:extLst>
              <a:ext uri="{FF2B5EF4-FFF2-40B4-BE49-F238E27FC236}">
                <a16:creationId xmlns:a16="http://schemas.microsoft.com/office/drawing/2014/main" id="{8C722C57-05A6-F1CE-238F-29680E3530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3898" y="2219029"/>
            <a:ext cx="3196072" cy="3125114"/>
          </a:xfrm>
          <a:prstGeom prst="rect">
            <a:avLst/>
          </a:prstGeom>
          <a:effectLst>
            <a:softEdge rad="19050"/>
          </a:effectLst>
        </p:spPr>
      </p:pic>
      <p:pic>
        <p:nvPicPr>
          <p:cNvPr id="11" name="Picture 10">
            <a:extLst>
              <a:ext uri="{FF2B5EF4-FFF2-40B4-BE49-F238E27FC236}">
                <a16:creationId xmlns:a16="http://schemas.microsoft.com/office/drawing/2014/main" id="{7280F61F-817C-E81B-F85D-78AC9037C1C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896" t="20226" r="33226" b="24350"/>
          <a:stretch/>
        </p:blipFill>
        <p:spPr>
          <a:xfrm>
            <a:off x="8675409" y="3638227"/>
            <a:ext cx="1545723" cy="1239865"/>
          </a:xfrm>
          <a:prstGeom prst="rect">
            <a:avLst/>
          </a:prstGeom>
        </p:spPr>
      </p:pic>
      <p:pic>
        <p:nvPicPr>
          <p:cNvPr id="13" name="Picture 12" descr="A picture containing bathroom, water basin, black and white, design&#10;&#10;Description automatically generated with medium confidence">
            <a:extLst>
              <a:ext uri="{FF2B5EF4-FFF2-40B4-BE49-F238E27FC236}">
                <a16:creationId xmlns:a16="http://schemas.microsoft.com/office/drawing/2014/main" id="{48D2A63C-E717-2FA5-5FA5-DCB1BE539E7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196" t="19441" r="23452" b="23109"/>
          <a:stretch/>
        </p:blipFill>
        <p:spPr>
          <a:xfrm rot="16200000">
            <a:off x="10187790" y="3787805"/>
            <a:ext cx="1713377" cy="1019015"/>
          </a:xfrm>
          <a:prstGeom prst="rect">
            <a:avLst/>
          </a:prstGeom>
        </p:spPr>
      </p:pic>
      <p:pic>
        <p:nvPicPr>
          <p:cNvPr id="2" name="Picture 14" descr="&#10;">
            <a:extLst>
              <a:ext uri="{FF2B5EF4-FFF2-40B4-BE49-F238E27FC236}">
                <a16:creationId xmlns:a16="http://schemas.microsoft.com/office/drawing/2014/main" id="{226944AB-10DB-2239-C490-0D4B4F267BE9}"/>
              </a:ext>
            </a:extLst>
          </p:cNvPr>
          <p:cNvPicPr>
            <a:picLocks noChangeAspect="1"/>
          </p:cNvPicPr>
          <p:nvPr/>
        </p:nvPicPr>
        <p:blipFill>
          <a:blip r:embed="rId6"/>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C9416D24-CA18-1727-8F9B-89A9713AD603}"/>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CONCENTRIC HORIZONTAL TERMINATION</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DEF20801-BC47-4413-73B4-C08007C88C45}"/>
              </a:ext>
            </a:extLst>
          </p:cNvPr>
          <p:cNvCxnSpPr>
            <a:cxnSpLocks/>
          </p:cNvCxnSpPr>
          <p:nvPr/>
        </p:nvCxnSpPr>
        <p:spPr>
          <a:xfrm>
            <a:off x="128120" y="764249"/>
            <a:ext cx="11500288"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616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7350433" y="2268849"/>
            <a:ext cx="4417017" cy="273932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effectLst/>
                <a:latin typeface="Franklin Gothic Medium" panose="020B0603020102020204" pitchFamily="34" charset="0"/>
              </a:rPr>
              <a:t>PVC-2CT: 2" Connections</a:t>
            </a:r>
            <a:endParaRPr lang="en-US" sz="3600" dirty="0">
              <a:solidFill>
                <a:schemeClr val="bg1"/>
              </a:solidFill>
              <a:effectLst/>
              <a:latin typeface="Franklin Gothic Medium" panose="020B0603020102020204" pitchFamily="34" charset="0"/>
            </a:endParaRPr>
          </a:p>
          <a:p>
            <a:r>
              <a:rPr lang="en-US" dirty="0">
                <a:solidFill>
                  <a:schemeClr val="bg1"/>
                </a:solidFill>
                <a:effectLst/>
                <a:latin typeface="Franklin Gothic Medium" panose="020B0603020102020204" pitchFamily="34" charset="0"/>
              </a:rPr>
              <a:t>PVC-3CT: 3" Connections</a:t>
            </a:r>
          </a:p>
          <a:p>
            <a:r>
              <a:rPr lang="en-US" dirty="0">
                <a:solidFill>
                  <a:schemeClr val="bg1"/>
                </a:solidFill>
                <a:effectLst/>
                <a:latin typeface="Franklin Gothic Medium" panose="020B0603020102020204" pitchFamily="34" charset="0"/>
              </a:rPr>
              <a:t>PRC-1: Plastic Rain Cap</a:t>
            </a:r>
            <a:endParaRPr lang="en-US" sz="400000" dirty="0">
              <a:solidFill>
                <a:schemeClr val="bg1"/>
              </a:solidFill>
              <a:latin typeface="Franklin Gothic Medium" panose="020B0603020102020204" pitchFamily="34" charset="0"/>
              <a:cs typeface="Calibri"/>
            </a:endParaRPr>
          </a:p>
        </p:txBody>
      </p:sp>
      <p:pic>
        <p:nvPicPr>
          <p:cNvPr id="3" name="Picture 2">
            <a:extLst>
              <a:ext uri="{FF2B5EF4-FFF2-40B4-BE49-F238E27FC236}">
                <a16:creationId xmlns:a16="http://schemas.microsoft.com/office/drawing/2014/main" id="{86D6FD87-516C-F6FD-28CB-12380E746DC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81741" y="975832"/>
            <a:ext cx="5120227" cy="5705395"/>
          </a:xfrm>
          <a:prstGeom prst="rect">
            <a:avLst/>
          </a:prstGeom>
          <a:effectLst>
            <a:softEdge rad="19050"/>
          </a:effectLst>
        </p:spPr>
      </p:pic>
      <p:pic>
        <p:nvPicPr>
          <p:cNvPr id="9" name="Picture 8" descr="A picture containing art&#10;&#10;Description automatically generated with low confidence">
            <a:extLst>
              <a:ext uri="{FF2B5EF4-FFF2-40B4-BE49-F238E27FC236}">
                <a16:creationId xmlns:a16="http://schemas.microsoft.com/office/drawing/2014/main" id="{1EEE2C77-42C4-CADA-C364-2AFFEE6E03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627" t="35876" r="8106" b="15388"/>
          <a:stretch/>
        </p:blipFill>
        <p:spPr>
          <a:xfrm>
            <a:off x="8865392" y="3923294"/>
            <a:ext cx="1328979" cy="1216617"/>
          </a:xfrm>
          <a:prstGeom prst="rect">
            <a:avLst/>
          </a:prstGeom>
        </p:spPr>
      </p:pic>
      <p:pic>
        <p:nvPicPr>
          <p:cNvPr id="2" name="Picture 14" descr="&#10;">
            <a:extLst>
              <a:ext uri="{FF2B5EF4-FFF2-40B4-BE49-F238E27FC236}">
                <a16:creationId xmlns:a16="http://schemas.microsoft.com/office/drawing/2014/main" id="{4457305C-7BD1-CFF7-8D12-52E8E3F372D2}"/>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10" name="Title 1">
            <a:extLst>
              <a:ext uri="{FF2B5EF4-FFF2-40B4-BE49-F238E27FC236}">
                <a16:creationId xmlns:a16="http://schemas.microsoft.com/office/drawing/2014/main" id="{FB36AAC5-4711-07F7-5444-A6874509246A}"/>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CONCENTRIC VERTICAL TERMINATION</a:t>
            </a:r>
            <a:endParaRPr lang="en-US" sz="5000" dirty="0">
              <a:solidFill>
                <a:schemeClr val="bg1"/>
              </a:solidFill>
              <a:cs typeface="Calibri Light"/>
            </a:endParaRPr>
          </a:p>
        </p:txBody>
      </p:sp>
      <p:cxnSp>
        <p:nvCxnSpPr>
          <p:cNvPr id="11" name="Straight Arrow Connector 10">
            <a:extLst>
              <a:ext uri="{FF2B5EF4-FFF2-40B4-BE49-F238E27FC236}">
                <a16:creationId xmlns:a16="http://schemas.microsoft.com/office/drawing/2014/main" id="{B8A41B67-3CA6-A84E-A240-4CFF353D13D4}"/>
              </a:ext>
            </a:extLst>
          </p:cNvPr>
          <p:cNvCxnSpPr>
            <a:cxnSpLocks/>
          </p:cNvCxnSpPr>
          <p:nvPr/>
        </p:nvCxnSpPr>
        <p:spPr>
          <a:xfrm>
            <a:off x="128120" y="764249"/>
            <a:ext cx="10611767"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4237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1" name="Picture 20" descr="A picture containing cylinder, still life photography, black and white, design&#10;&#10;Description automatically generated">
            <a:extLst>
              <a:ext uri="{FF2B5EF4-FFF2-40B4-BE49-F238E27FC236}">
                <a16:creationId xmlns:a16="http://schemas.microsoft.com/office/drawing/2014/main" id="{A5F218E7-D0C6-DDAA-060E-2F6AA2FF09CB}"/>
              </a:ext>
            </a:extLst>
          </p:cNvPr>
          <p:cNvPicPr>
            <a:picLocks noChangeAspect="1"/>
          </p:cNvPicPr>
          <p:nvPr/>
        </p:nvPicPr>
        <p:blipFill rotWithShape="1">
          <a:blip r:embed="rId2">
            <a:extLst>
              <a:ext uri="{28A0092B-C50C-407E-A947-70E740481C1C}">
                <a14:useLocalDpi xmlns:a14="http://schemas.microsoft.com/office/drawing/2010/main" val="0"/>
              </a:ext>
            </a:extLst>
          </a:blip>
          <a:srcRect l="17576"/>
          <a:stretch/>
        </p:blipFill>
        <p:spPr>
          <a:xfrm>
            <a:off x="-1" y="3637467"/>
            <a:ext cx="2795381" cy="2917610"/>
          </a:xfrm>
          <a:prstGeom prst="rect">
            <a:avLst/>
          </a:prstGeom>
          <a:effectLst/>
        </p:spPr>
      </p:pic>
      <p:pic>
        <p:nvPicPr>
          <p:cNvPr id="4" name="Picture 3">
            <a:extLst>
              <a:ext uri="{FF2B5EF4-FFF2-40B4-BE49-F238E27FC236}">
                <a16:creationId xmlns:a16="http://schemas.microsoft.com/office/drawing/2014/main" id="{C51888EF-FD7D-4162-8F0D-F7FBB55864A4}"/>
              </a:ext>
            </a:extLst>
          </p:cNvPr>
          <p:cNvPicPr>
            <a:picLocks noChangeAspect="1"/>
          </p:cNvPicPr>
          <p:nvPr/>
        </p:nvPicPr>
        <p:blipFill>
          <a:blip r:embed="rId3">
            <a:extLst>
              <a:ext uri="{28A0092B-C50C-407E-A947-70E740481C1C}">
                <a14:useLocalDpi xmlns:a14="http://schemas.microsoft.com/office/drawing/2010/main" val="0"/>
              </a:ext>
            </a:extLst>
          </a:blip>
          <a:srcRect t="263" r="-1045" b="884"/>
          <a:stretch>
            <a:fillRect/>
          </a:stretch>
        </p:blipFill>
        <p:spPr>
          <a:xfrm>
            <a:off x="7768792" y="819893"/>
            <a:ext cx="4337863" cy="5599957"/>
          </a:xfrm>
          <a:prstGeom prst="rect">
            <a:avLst/>
          </a:prstGeom>
          <a:effectLst>
            <a:softEdge rad="19050"/>
          </a:effectLst>
        </p:spPr>
      </p:pic>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362015" y="1336730"/>
            <a:ext cx="7241755" cy="2406112"/>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If the installation location meet the combustion air requirements in the manual, you have the option to install a Single Vent unit or use the SV conversion kit on a compatible DV unit and run a single exhaust vent to the outside.</a:t>
            </a:r>
            <a:endParaRPr lang="en-US" sz="4800" dirty="0">
              <a:solidFill>
                <a:schemeClr val="bg1"/>
              </a:solidFill>
              <a:latin typeface="Franklin Gothic Medium" panose="020B0603020102020204" pitchFamily="34" charset="0"/>
              <a:cs typeface="Calibri"/>
            </a:endParaRPr>
          </a:p>
        </p:txBody>
      </p:sp>
      <p:pic>
        <p:nvPicPr>
          <p:cNvPr id="23" name="Picture 22" descr="A picture containing screenshot, black&#10;&#10;Description automatically generated">
            <a:extLst>
              <a:ext uri="{FF2B5EF4-FFF2-40B4-BE49-F238E27FC236}">
                <a16:creationId xmlns:a16="http://schemas.microsoft.com/office/drawing/2014/main" id="{6E0F127D-78EF-C5D6-F5C1-7161352779B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782" t="26086" r="43859" b="44820"/>
          <a:stretch/>
        </p:blipFill>
        <p:spPr>
          <a:xfrm>
            <a:off x="1830051" y="4679215"/>
            <a:ext cx="1011265" cy="1122259"/>
          </a:xfrm>
          <a:prstGeom prst="rect">
            <a:avLst/>
          </a:prstGeom>
        </p:spPr>
      </p:pic>
      <p:pic>
        <p:nvPicPr>
          <p:cNvPr id="25" name="Picture 24" descr="A picture containing black and white, design, light&#10;&#10;Description automatically generated">
            <a:extLst>
              <a:ext uri="{FF2B5EF4-FFF2-40B4-BE49-F238E27FC236}">
                <a16:creationId xmlns:a16="http://schemas.microsoft.com/office/drawing/2014/main" id="{CC747EDC-C487-39D8-622F-A2CD6DA976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101" t="34168" r="15542" b="18182"/>
          <a:stretch/>
        </p:blipFill>
        <p:spPr>
          <a:xfrm>
            <a:off x="2968618" y="4422769"/>
            <a:ext cx="1264336" cy="1361934"/>
          </a:xfrm>
          <a:prstGeom prst="rect">
            <a:avLst/>
          </a:prstGeom>
        </p:spPr>
      </p:pic>
      <p:pic>
        <p:nvPicPr>
          <p:cNvPr id="2" name="Picture 14" descr="A close up of a logo&#10;&#10;Description generated with very high confidence">
            <a:extLst>
              <a:ext uri="{FF2B5EF4-FFF2-40B4-BE49-F238E27FC236}">
                <a16:creationId xmlns:a16="http://schemas.microsoft.com/office/drawing/2014/main" id="{91E6D499-0887-C747-3CA4-9347F499F268}"/>
              </a:ext>
            </a:extLst>
          </p:cNvPr>
          <p:cNvPicPr>
            <a:picLocks noChangeAspect="1"/>
          </p:cNvPicPr>
          <p:nvPr/>
        </p:nvPicPr>
        <p:blipFill>
          <a:blip r:embed="rId6"/>
          <a:srcRect l="-2409" t="34604" b="25330"/>
          <a:stretch>
            <a:fillRect/>
          </a:stretch>
        </p:blipFill>
        <p:spPr>
          <a:xfrm>
            <a:off x="0" y="6419850"/>
            <a:ext cx="1446908" cy="438150"/>
          </a:xfrm>
          <a:prstGeom prst="rect">
            <a:avLst/>
          </a:prstGeom>
        </p:spPr>
      </p:pic>
      <p:sp>
        <p:nvSpPr>
          <p:cNvPr id="8" name="Title 1">
            <a:extLst>
              <a:ext uri="{FF2B5EF4-FFF2-40B4-BE49-F238E27FC236}">
                <a16:creationId xmlns:a16="http://schemas.microsoft.com/office/drawing/2014/main" id="{EF9DDD41-EBC8-77EA-9E2A-13C6CF42E6B7}"/>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SV TERMINATION OPTIONS</a:t>
            </a:r>
            <a:endParaRPr lang="en-US" sz="5000" dirty="0">
              <a:solidFill>
                <a:schemeClr val="bg1"/>
              </a:solidFill>
              <a:cs typeface="Calibri Light"/>
            </a:endParaRPr>
          </a:p>
        </p:txBody>
      </p:sp>
      <p:cxnSp>
        <p:nvCxnSpPr>
          <p:cNvPr id="9" name="Straight Arrow Connector 8">
            <a:extLst>
              <a:ext uri="{FF2B5EF4-FFF2-40B4-BE49-F238E27FC236}">
                <a16:creationId xmlns:a16="http://schemas.microsoft.com/office/drawing/2014/main" id="{28766272-9D72-9D7D-3DF6-59DF173C6110}"/>
              </a:ext>
            </a:extLst>
          </p:cNvPr>
          <p:cNvCxnSpPr>
            <a:cxnSpLocks/>
          </p:cNvCxnSpPr>
          <p:nvPr/>
        </p:nvCxnSpPr>
        <p:spPr>
          <a:xfrm>
            <a:off x="128120" y="764249"/>
            <a:ext cx="751728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0693862-62BC-EB1A-2AE4-F1D4CC94024F}"/>
              </a:ext>
            </a:extLst>
          </p:cNvPr>
          <p:cNvPicPr>
            <a:picLocks noChangeAspect="1"/>
          </p:cNvPicPr>
          <p:nvPr/>
        </p:nvPicPr>
        <p:blipFill>
          <a:blip r:embed="rId7"/>
          <a:stretch>
            <a:fillRect/>
          </a:stretch>
        </p:blipFill>
        <p:spPr>
          <a:xfrm>
            <a:off x="4423209" y="3988219"/>
            <a:ext cx="3195770" cy="2431631"/>
          </a:xfrm>
          <a:prstGeom prst="rect">
            <a:avLst/>
          </a:prstGeom>
          <a:effectLst>
            <a:softEdge rad="19050"/>
          </a:effectLst>
        </p:spPr>
      </p:pic>
    </p:spTree>
    <p:extLst>
      <p:ext uri="{BB962C8B-B14F-4D97-AF65-F5344CB8AC3E}">
        <p14:creationId xmlns:p14="http://schemas.microsoft.com/office/powerpoint/2010/main" val="258885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4" name="Content Placeholder 3">
            <a:extLst>
              <a:ext uri="{FF2B5EF4-FFF2-40B4-BE49-F238E27FC236}">
                <a16:creationId xmlns:a16="http://schemas.microsoft.com/office/drawing/2014/main" id="{9869E4F9-C7DC-4EDD-BFCF-7D630222D5E9}"/>
              </a:ext>
            </a:extLst>
          </p:cNvPr>
          <p:cNvSpPr txBox="1">
            <a:spLocks/>
          </p:cNvSpPr>
          <p:nvPr/>
        </p:nvSpPr>
        <p:spPr>
          <a:xfrm>
            <a:off x="686092" y="4265118"/>
            <a:ext cx="1037506" cy="662802"/>
          </a:xfrm>
          <a:prstGeom prst="rect">
            <a:avLst/>
          </a:prstGeom>
        </p:spPr>
        <p:txBody>
          <a:bodyPr vert="horz" lIns="91440" tIns="45720" rIns="91440" bIns="45720" rtlCol="0" anchor="t">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300" dirty="0">
                <a:solidFill>
                  <a:schemeClr val="bg1"/>
                </a:solidFill>
                <a:latin typeface="Franklin Gothic Demi Cond" panose="020B0706030402020204" pitchFamily="34" charset="0"/>
                <a:cs typeface="Calibri"/>
              </a:rPr>
              <a:t>NRC98DV</a:t>
            </a:r>
          </a:p>
          <a:p>
            <a:pPr algn="ctr"/>
            <a:r>
              <a:rPr lang="en-US" dirty="0">
                <a:solidFill>
                  <a:schemeClr val="bg1"/>
                </a:solidFill>
                <a:latin typeface="Franklin Gothic Demi Cond" panose="020B0706030402020204" pitchFamily="34" charset="0"/>
                <a:cs typeface="Calibri"/>
              </a:rPr>
              <a:t>Max 180k btu</a:t>
            </a:r>
          </a:p>
        </p:txBody>
      </p:sp>
      <p:pic>
        <p:nvPicPr>
          <p:cNvPr id="15" name="Picture 14">
            <a:extLst>
              <a:ext uri="{FF2B5EF4-FFF2-40B4-BE49-F238E27FC236}">
                <a16:creationId xmlns:a16="http://schemas.microsoft.com/office/drawing/2014/main" id="{34F5668D-48C7-23B7-8E77-AD6E5D1AAC2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800"/>
                    </a14:imgEffect>
                  </a14:imgLayer>
                </a14:imgProps>
              </a:ext>
              <a:ext uri="{28A0092B-C50C-407E-A947-70E740481C1C}">
                <a14:useLocalDpi xmlns:a14="http://schemas.microsoft.com/office/drawing/2010/main" val="0"/>
              </a:ext>
            </a:extLst>
          </a:blip>
          <a:stretch>
            <a:fillRect/>
          </a:stretch>
        </p:blipFill>
        <p:spPr>
          <a:xfrm>
            <a:off x="-344610" y="353687"/>
            <a:ext cx="3098910" cy="4129494"/>
          </a:xfrm>
          <a:prstGeom prst="rect">
            <a:avLst/>
          </a:prstGeom>
          <a:effectLst>
            <a:outerShdw blurRad="63500" dist="63500" dir="2700000" algn="tl" rotWithShape="0">
              <a:prstClr val="black">
                <a:alpha val="40000"/>
              </a:prstClr>
            </a:outerShdw>
          </a:effectLst>
        </p:spPr>
      </p:pic>
      <p:sp>
        <p:nvSpPr>
          <p:cNvPr id="2" name="Content Placeholder 3">
            <a:extLst>
              <a:ext uri="{FF2B5EF4-FFF2-40B4-BE49-F238E27FC236}">
                <a16:creationId xmlns:a16="http://schemas.microsoft.com/office/drawing/2014/main" id="{03424E3C-D343-4202-1D34-D48EEC820C35}"/>
              </a:ext>
            </a:extLst>
          </p:cNvPr>
          <p:cNvSpPr txBox="1">
            <a:spLocks/>
          </p:cNvSpPr>
          <p:nvPr/>
        </p:nvSpPr>
        <p:spPr>
          <a:xfrm>
            <a:off x="4200108" y="1528499"/>
            <a:ext cx="3620625" cy="366400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800" dirty="0">
                <a:solidFill>
                  <a:schemeClr val="bg1"/>
                </a:solidFill>
                <a:latin typeface="Franklin Gothic Medium" panose="020B0603020102020204" pitchFamily="34" charset="0"/>
                <a:cs typeface="Calibri"/>
              </a:rPr>
              <a:t>All units include either an external remote control or built in display window for easy indication of set temperature along with monitoring and diagnostics capability.</a:t>
            </a:r>
          </a:p>
        </p:txBody>
      </p:sp>
      <p:pic>
        <p:nvPicPr>
          <p:cNvPr id="5" name="Picture 4" descr="A picture containing text, jack&#10;&#10;Description automatically generated">
            <a:extLst>
              <a:ext uri="{FF2B5EF4-FFF2-40B4-BE49-F238E27FC236}">
                <a16:creationId xmlns:a16="http://schemas.microsoft.com/office/drawing/2014/main" id="{968BBFDD-E957-1A16-2CC9-F47C77517E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6901" y="1135312"/>
            <a:ext cx="1756418" cy="3347869"/>
          </a:xfrm>
          <a:prstGeom prst="rect">
            <a:avLst/>
          </a:prstGeom>
          <a:effectLst>
            <a:outerShdw blurRad="63500" dist="63500" dir="2700000" algn="tl" rotWithShape="0">
              <a:prstClr val="black">
                <a:alpha val="40000"/>
              </a:prstClr>
            </a:outerShdw>
          </a:effectLst>
        </p:spPr>
      </p:pic>
      <p:sp>
        <p:nvSpPr>
          <p:cNvPr id="9" name="Content Placeholder 3">
            <a:extLst>
              <a:ext uri="{FF2B5EF4-FFF2-40B4-BE49-F238E27FC236}">
                <a16:creationId xmlns:a16="http://schemas.microsoft.com/office/drawing/2014/main" id="{A1C32EAD-5629-C0BF-0686-DD04889D792A}"/>
              </a:ext>
            </a:extLst>
          </p:cNvPr>
          <p:cNvSpPr txBox="1">
            <a:spLocks/>
          </p:cNvSpPr>
          <p:nvPr/>
        </p:nvSpPr>
        <p:spPr>
          <a:xfrm>
            <a:off x="8269097" y="4567248"/>
            <a:ext cx="1304015" cy="72610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800" dirty="0">
                <a:solidFill>
                  <a:schemeClr val="bg1"/>
                </a:solidFill>
                <a:latin typeface="Franklin Gothic Demi Cond" panose="020B0706030402020204" pitchFamily="34" charset="0"/>
                <a:cs typeface="Calibri"/>
              </a:rPr>
              <a:t>NRC661DV</a:t>
            </a:r>
          </a:p>
          <a:p>
            <a:pPr algn="ctr"/>
            <a:r>
              <a:rPr lang="en-US" sz="1200" dirty="0">
                <a:solidFill>
                  <a:schemeClr val="bg1"/>
                </a:solidFill>
                <a:latin typeface="Franklin Gothic Demi Cond" panose="020B0706030402020204" pitchFamily="34" charset="0"/>
                <a:cs typeface="Calibri"/>
              </a:rPr>
              <a:t>Max 120k btu</a:t>
            </a:r>
          </a:p>
        </p:txBody>
      </p:sp>
      <p:sp>
        <p:nvSpPr>
          <p:cNvPr id="10" name="Title 1">
            <a:extLst>
              <a:ext uri="{FF2B5EF4-FFF2-40B4-BE49-F238E27FC236}">
                <a16:creationId xmlns:a16="http://schemas.microsoft.com/office/drawing/2014/main" id="{FE39D355-0E0C-6A3A-C4C9-5600679612B3}"/>
              </a:ext>
            </a:extLst>
          </p:cNvPr>
          <p:cNvSpPr txBox="1">
            <a:spLocks/>
          </p:cNvSpPr>
          <p:nvPr/>
        </p:nvSpPr>
        <p:spPr>
          <a:xfrm>
            <a:off x="0" y="0"/>
            <a:ext cx="11533517"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STANDARD &amp; HIGH EFFICIENCY UNITS</a:t>
            </a:r>
            <a:endParaRPr lang="en-US" sz="5000" dirty="0">
              <a:solidFill>
                <a:schemeClr val="bg1"/>
              </a:solidFill>
              <a:cs typeface="Calibri Light"/>
            </a:endParaRPr>
          </a:p>
        </p:txBody>
      </p:sp>
      <p:cxnSp>
        <p:nvCxnSpPr>
          <p:cNvPr id="11" name="Straight Arrow Connector 10">
            <a:extLst>
              <a:ext uri="{FF2B5EF4-FFF2-40B4-BE49-F238E27FC236}">
                <a16:creationId xmlns:a16="http://schemas.microsoft.com/office/drawing/2014/main" id="{F72A21CD-CF9F-DB50-DE26-89C6315CB084}"/>
              </a:ext>
            </a:extLst>
          </p:cNvPr>
          <p:cNvCxnSpPr>
            <a:cxnSpLocks/>
          </p:cNvCxnSpPr>
          <p:nvPr/>
        </p:nvCxnSpPr>
        <p:spPr>
          <a:xfrm>
            <a:off x="128120" y="764249"/>
            <a:ext cx="1053988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3270CC7-95A5-A2D8-8172-DC345F6DE17D}"/>
              </a:ext>
            </a:extLst>
          </p:cNvPr>
          <p:cNvPicPr>
            <a:picLocks noChangeAspect="1"/>
          </p:cNvPicPr>
          <p:nvPr/>
        </p:nvPicPr>
        <p:blipFill>
          <a:blip r:embed="rId5">
            <a:extLst>
              <a:ext uri="{28A0092B-C50C-407E-A947-70E740481C1C}">
                <a14:useLocalDpi xmlns:a14="http://schemas.microsoft.com/office/drawing/2010/main" val="0"/>
              </a:ext>
            </a:extLst>
          </a:blip>
          <a:srcRect l="30978" t="10009" r="25926" b="12107"/>
          <a:stretch>
            <a:fillRect/>
          </a:stretch>
        </p:blipFill>
        <p:spPr>
          <a:xfrm>
            <a:off x="9762689" y="2295277"/>
            <a:ext cx="2180391" cy="3072370"/>
          </a:xfrm>
          <a:prstGeom prst="rect">
            <a:avLst/>
          </a:prstGeom>
          <a:effectLst>
            <a:outerShdw blurRad="63500" dist="63500" dir="2700000" algn="tl" rotWithShape="0">
              <a:prstClr val="black">
                <a:alpha val="40000"/>
              </a:prstClr>
            </a:outerShdw>
          </a:effectLst>
        </p:spPr>
      </p:pic>
      <p:sp>
        <p:nvSpPr>
          <p:cNvPr id="7" name="Content Placeholder 3">
            <a:extLst>
              <a:ext uri="{FF2B5EF4-FFF2-40B4-BE49-F238E27FC236}">
                <a16:creationId xmlns:a16="http://schemas.microsoft.com/office/drawing/2014/main" id="{DE6E5EBE-1624-CD02-4E54-CB920136FE36}"/>
              </a:ext>
            </a:extLst>
          </p:cNvPr>
          <p:cNvSpPr txBox="1">
            <a:spLocks/>
          </p:cNvSpPr>
          <p:nvPr/>
        </p:nvSpPr>
        <p:spPr>
          <a:xfrm>
            <a:off x="10432323" y="5367647"/>
            <a:ext cx="1109783" cy="726104"/>
          </a:xfrm>
          <a:prstGeom prst="rect">
            <a:avLst/>
          </a:prstGeom>
        </p:spPr>
        <p:txBody>
          <a:bodyPr vert="horz" lIns="91440" tIns="45720" rIns="91440" bIns="45720" rtlCol="0" anchor="t">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300" dirty="0">
                <a:solidFill>
                  <a:schemeClr val="bg1"/>
                </a:solidFill>
                <a:latin typeface="Franklin Gothic Demi Cond" panose="020B0706030402020204" pitchFamily="34" charset="0"/>
                <a:cs typeface="Calibri"/>
              </a:rPr>
              <a:t>NR66OD</a:t>
            </a:r>
          </a:p>
          <a:p>
            <a:pPr algn="ctr"/>
            <a:r>
              <a:rPr lang="en-US" dirty="0">
                <a:solidFill>
                  <a:schemeClr val="bg1"/>
                </a:solidFill>
                <a:latin typeface="Franklin Gothic Demi Cond" panose="020B0706030402020204" pitchFamily="34" charset="0"/>
                <a:cs typeface="Calibri"/>
              </a:rPr>
              <a:t>Max 120k btu</a:t>
            </a:r>
          </a:p>
        </p:txBody>
      </p:sp>
      <p:pic>
        <p:nvPicPr>
          <p:cNvPr id="13" name="Picture 12" descr="A picture containing text, clock, digital clock, electronics&#10;&#10;Description automatically generated">
            <a:extLst>
              <a:ext uri="{FF2B5EF4-FFF2-40B4-BE49-F238E27FC236}">
                <a16:creationId xmlns:a16="http://schemas.microsoft.com/office/drawing/2014/main" id="{C6A54053-37DB-5C69-544E-5778A18D4C9F}"/>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4957"/>
                    </a14:imgEffect>
                  </a14:imgLayer>
                </a14:imgProps>
              </a:ext>
              <a:ext uri="{28A0092B-C50C-407E-A947-70E740481C1C}">
                <a14:useLocalDpi xmlns:a14="http://schemas.microsoft.com/office/drawing/2010/main" val="0"/>
              </a:ext>
            </a:extLst>
          </a:blip>
          <a:stretch>
            <a:fillRect/>
          </a:stretch>
        </p:blipFill>
        <p:spPr>
          <a:xfrm>
            <a:off x="350153" y="4972892"/>
            <a:ext cx="1959489" cy="1714752"/>
          </a:xfrm>
          <a:prstGeom prst="rect">
            <a:avLst/>
          </a:prstGeom>
          <a:effectLst>
            <a:outerShdw blurRad="63500" dist="63500" dir="2700000" algn="tl" rotWithShape="0">
              <a:prstClr val="black">
                <a:alpha val="40000"/>
              </a:prstClr>
            </a:outerShdw>
          </a:effectLst>
        </p:spPr>
      </p:pic>
      <p:sp>
        <p:nvSpPr>
          <p:cNvPr id="17" name="Content Placeholder 3">
            <a:extLst>
              <a:ext uri="{FF2B5EF4-FFF2-40B4-BE49-F238E27FC236}">
                <a16:creationId xmlns:a16="http://schemas.microsoft.com/office/drawing/2014/main" id="{81345B24-B5E7-4F36-0CEA-01EE61FBB376}"/>
              </a:ext>
            </a:extLst>
          </p:cNvPr>
          <p:cNvSpPr txBox="1">
            <a:spLocks/>
          </p:cNvSpPr>
          <p:nvPr/>
        </p:nvSpPr>
        <p:spPr>
          <a:xfrm>
            <a:off x="2719254" y="5192500"/>
            <a:ext cx="1037506" cy="662802"/>
          </a:xfrm>
          <a:prstGeom prst="rect">
            <a:avLst/>
          </a:prstGeom>
        </p:spPr>
        <p:txBody>
          <a:bodyPr vert="horz" lIns="91440" tIns="45720" rIns="91440" bIns="45720" rtlCol="0" anchor="t">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300" dirty="0">
                <a:solidFill>
                  <a:schemeClr val="bg1"/>
                </a:solidFill>
                <a:latin typeface="Franklin Gothic Demi Cond" panose="020B0706030402020204" pitchFamily="34" charset="0"/>
                <a:cs typeface="Calibri"/>
              </a:rPr>
              <a:t>NR98SV</a:t>
            </a:r>
          </a:p>
          <a:p>
            <a:pPr algn="ctr"/>
            <a:r>
              <a:rPr lang="en-US" dirty="0">
                <a:solidFill>
                  <a:schemeClr val="bg1"/>
                </a:solidFill>
                <a:latin typeface="Franklin Gothic Demi Cond" panose="020B0706030402020204" pitchFamily="34" charset="0"/>
                <a:cs typeface="Calibri"/>
              </a:rPr>
              <a:t>Max 199k btu</a:t>
            </a:r>
          </a:p>
        </p:txBody>
      </p:sp>
      <p:pic>
        <p:nvPicPr>
          <p:cNvPr id="3" name="Picture 14" descr="&#10;">
            <a:extLst>
              <a:ext uri="{FF2B5EF4-FFF2-40B4-BE49-F238E27FC236}">
                <a16:creationId xmlns:a16="http://schemas.microsoft.com/office/drawing/2014/main" id="{8AEA31FB-2E88-ADD2-8768-0249607CAA5F}"/>
              </a:ext>
            </a:extLst>
          </p:cNvPr>
          <p:cNvPicPr>
            <a:picLocks noChangeAspect="1"/>
          </p:cNvPicPr>
          <p:nvPr/>
        </p:nvPicPr>
        <p:blipFill>
          <a:blip r:embed="rId8"/>
          <a:srcRect l="-2409" t="34604" r="-5457" b="25330"/>
          <a:stretch>
            <a:fillRect/>
          </a:stretch>
        </p:blipFill>
        <p:spPr>
          <a:xfrm>
            <a:off x="10668000" y="6419850"/>
            <a:ext cx="1524000" cy="438150"/>
          </a:xfrm>
          <a:prstGeom prst="rect">
            <a:avLst/>
          </a:prstGeom>
        </p:spPr>
      </p:pic>
      <p:pic>
        <p:nvPicPr>
          <p:cNvPr id="8" name="Picture 6">
            <a:extLst>
              <a:ext uri="{FF2B5EF4-FFF2-40B4-BE49-F238E27FC236}">
                <a16:creationId xmlns:a16="http://schemas.microsoft.com/office/drawing/2014/main" id="{9956B301-33A7-9EF6-70E2-3B9C404B228A}"/>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5369" t="5146" r="31175" b="3494"/>
          <a:stretch>
            <a:fillRect/>
          </a:stretch>
        </p:blipFill>
        <p:spPr bwMode="auto">
          <a:xfrm>
            <a:off x="2258152" y="1795197"/>
            <a:ext cx="1993446" cy="3267606"/>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562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F19FEBA-75E0-3D0F-F98B-5B25570CF94B}"/>
              </a:ext>
            </a:extLst>
          </p:cNvPr>
          <p:cNvSpPr/>
          <p:nvPr/>
        </p:nvSpPr>
        <p:spPr>
          <a:xfrm>
            <a:off x="348712" y="3595607"/>
            <a:ext cx="3405752" cy="2010905"/>
          </a:xfrm>
          <a:prstGeom prst="rect">
            <a:avLst/>
          </a:prstGeom>
          <a:solidFill>
            <a:schemeClr val="bg1"/>
          </a:solidFill>
          <a:ln>
            <a:noFill/>
          </a:ln>
          <a:effectLst>
            <a:softEdge rad="190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253526" y="915951"/>
            <a:ext cx="11486439" cy="187529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Outdoor installations are probably one of the easiest options if the climate allows. However, there are still things to consider such as clearances to building openings and how close the unit is to a neighboring building. The last thing you want is for the exhaust or operational noises to affect the neighbors.</a:t>
            </a:r>
          </a:p>
        </p:txBody>
      </p:sp>
      <p:pic>
        <p:nvPicPr>
          <p:cNvPr id="10" name="Picture 9">
            <a:extLst>
              <a:ext uri="{FF2B5EF4-FFF2-40B4-BE49-F238E27FC236}">
                <a16:creationId xmlns:a16="http://schemas.microsoft.com/office/drawing/2014/main" id="{93DEA395-151E-5DE6-BBC6-DC57C0C37A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2921" y="3595607"/>
            <a:ext cx="3257333" cy="1875294"/>
          </a:xfrm>
          <a:prstGeom prst="rect">
            <a:avLst/>
          </a:prstGeom>
          <a:effectLst/>
        </p:spPr>
      </p:pic>
      <p:pic>
        <p:nvPicPr>
          <p:cNvPr id="2" name="Picture 14" descr="A close up of a logo&#10;&#10;Description generated with very high confidence">
            <a:extLst>
              <a:ext uri="{FF2B5EF4-FFF2-40B4-BE49-F238E27FC236}">
                <a16:creationId xmlns:a16="http://schemas.microsoft.com/office/drawing/2014/main" id="{2F2C6875-C67F-DC93-24DA-C51A19061443}"/>
              </a:ext>
            </a:extLst>
          </p:cNvPr>
          <p:cNvPicPr>
            <a:picLocks noChangeAspect="1"/>
          </p:cNvPicPr>
          <p:nvPr/>
        </p:nvPicPr>
        <p:blipFill>
          <a:blip r:embed="rId3"/>
          <a:srcRect l="-2409" t="34604" b="25330"/>
          <a:stretch>
            <a:fillRect/>
          </a:stretch>
        </p:blipFill>
        <p:spPr>
          <a:xfrm>
            <a:off x="0" y="6419850"/>
            <a:ext cx="1446908" cy="438150"/>
          </a:xfrm>
          <a:prstGeom prst="rect">
            <a:avLst/>
          </a:prstGeom>
        </p:spPr>
      </p:pic>
      <p:sp>
        <p:nvSpPr>
          <p:cNvPr id="3" name="Title 1">
            <a:extLst>
              <a:ext uri="{FF2B5EF4-FFF2-40B4-BE49-F238E27FC236}">
                <a16:creationId xmlns:a16="http://schemas.microsoft.com/office/drawing/2014/main" id="{16C70874-A53D-2246-6425-89C70E899EC6}"/>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OUTDOOR INSTALL CONSIDERATIONS</a:t>
            </a:r>
            <a:endParaRPr lang="en-US" sz="5000" dirty="0">
              <a:solidFill>
                <a:schemeClr val="bg1"/>
              </a:solidFill>
              <a:cs typeface="Calibri Light"/>
            </a:endParaRPr>
          </a:p>
        </p:txBody>
      </p:sp>
      <p:cxnSp>
        <p:nvCxnSpPr>
          <p:cNvPr id="4" name="Straight Arrow Connector 3">
            <a:extLst>
              <a:ext uri="{FF2B5EF4-FFF2-40B4-BE49-F238E27FC236}">
                <a16:creationId xmlns:a16="http://schemas.microsoft.com/office/drawing/2014/main" id="{A14C7ED3-EF16-3D0C-1FF4-F75CC259ADAD}"/>
              </a:ext>
            </a:extLst>
          </p:cNvPr>
          <p:cNvCxnSpPr>
            <a:cxnSpLocks/>
          </p:cNvCxnSpPr>
          <p:nvPr/>
        </p:nvCxnSpPr>
        <p:spPr>
          <a:xfrm>
            <a:off x="128120" y="764249"/>
            <a:ext cx="105297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6" name="Picture 5" descr="A white house with a box on the side&#10;&#10;AI-generated content may be incorrect.">
            <a:extLst>
              <a:ext uri="{FF2B5EF4-FFF2-40B4-BE49-F238E27FC236}">
                <a16:creationId xmlns:a16="http://schemas.microsoft.com/office/drawing/2014/main" id="{F479FAFC-F894-14E8-C5C0-BF7BFB728809}"/>
              </a:ext>
            </a:extLst>
          </p:cNvPr>
          <p:cNvPicPr>
            <a:picLocks noChangeAspect="1"/>
          </p:cNvPicPr>
          <p:nvPr/>
        </p:nvPicPr>
        <p:blipFill>
          <a:blip r:embed="rId4" cstate="print">
            <a:extLst>
              <a:ext uri="{28A0092B-C50C-407E-A947-70E740481C1C}">
                <a14:useLocalDpi xmlns:a14="http://schemas.microsoft.com/office/drawing/2010/main" val="0"/>
              </a:ext>
            </a:extLst>
          </a:blip>
          <a:srcRect l="29037" t="7481" r="20214" b="20226"/>
          <a:stretch>
            <a:fillRect/>
          </a:stretch>
        </p:blipFill>
        <p:spPr>
          <a:xfrm>
            <a:off x="8916918" y="2641467"/>
            <a:ext cx="2860152" cy="4074292"/>
          </a:xfrm>
          <a:prstGeom prst="rect">
            <a:avLst/>
          </a:prstGeom>
          <a:effectLst>
            <a:softEdge rad="19050"/>
          </a:effectLst>
        </p:spPr>
      </p:pic>
      <p:pic>
        <p:nvPicPr>
          <p:cNvPr id="7" name="Picture 6">
            <a:extLst>
              <a:ext uri="{FF2B5EF4-FFF2-40B4-BE49-F238E27FC236}">
                <a16:creationId xmlns:a16="http://schemas.microsoft.com/office/drawing/2014/main" id="{0C440052-365D-E694-66F3-6B882B6B56AC}"/>
              </a:ext>
            </a:extLst>
          </p:cNvPr>
          <p:cNvPicPr>
            <a:picLocks noChangeAspect="1"/>
          </p:cNvPicPr>
          <p:nvPr/>
        </p:nvPicPr>
        <p:blipFill>
          <a:blip r:embed="rId5"/>
          <a:stretch>
            <a:fillRect/>
          </a:stretch>
        </p:blipFill>
        <p:spPr>
          <a:xfrm>
            <a:off x="4164053" y="2716818"/>
            <a:ext cx="4348485" cy="3998941"/>
          </a:xfrm>
          <a:prstGeom prst="rect">
            <a:avLst/>
          </a:prstGeom>
          <a:effectLst>
            <a:softEdge rad="19050"/>
          </a:effectLst>
        </p:spPr>
      </p:pic>
    </p:spTree>
    <p:extLst>
      <p:ext uri="{BB962C8B-B14F-4D97-AF65-F5344CB8AC3E}">
        <p14:creationId xmlns:p14="http://schemas.microsoft.com/office/powerpoint/2010/main" val="2074980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025ACF6D-8E2B-03BE-976B-40EBCCA69172}"/>
            </a:ext>
          </a:extLst>
        </p:cNvPr>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04DD6518-3653-9C53-7ACE-559A5EE05460}"/>
              </a:ext>
            </a:extLst>
          </p:cNvPr>
          <p:cNvSpPr txBox="1">
            <a:spLocks/>
          </p:cNvSpPr>
          <p:nvPr/>
        </p:nvSpPr>
        <p:spPr>
          <a:xfrm>
            <a:off x="217439" y="806930"/>
            <a:ext cx="11486439" cy="187529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EZ PRO and NRCR PRO units can be common vented</a:t>
            </a:r>
          </a:p>
        </p:txBody>
      </p:sp>
      <p:pic>
        <p:nvPicPr>
          <p:cNvPr id="2" name="Picture 14" descr="A close up of a logo&#10;&#10;Description generated with very high confidence">
            <a:extLst>
              <a:ext uri="{FF2B5EF4-FFF2-40B4-BE49-F238E27FC236}">
                <a16:creationId xmlns:a16="http://schemas.microsoft.com/office/drawing/2014/main" id="{4333F499-CD6D-C191-F7B3-089342EFBFF7}"/>
              </a:ext>
            </a:extLst>
          </p:cNvPr>
          <p:cNvPicPr>
            <a:picLocks noChangeAspect="1"/>
          </p:cNvPicPr>
          <p:nvPr/>
        </p:nvPicPr>
        <p:blipFill>
          <a:blip r:embed="rId2"/>
          <a:srcRect l="-2409" t="34604" b="25330"/>
          <a:stretch>
            <a:fillRect/>
          </a:stretch>
        </p:blipFill>
        <p:spPr>
          <a:xfrm>
            <a:off x="0" y="6419850"/>
            <a:ext cx="1446908" cy="438150"/>
          </a:xfrm>
          <a:prstGeom prst="rect">
            <a:avLst/>
          </a:prstGeom>
        </p:spPr>
      </p:pic>
      <p:sp>
        <p:nvSpPr>
          <p:cNvPr id="3" name="Title 1">
            <a:extLst>
              <a:ext uri="{FF2B5EF4-FFF2-40B4-BE49-F238E27FC236}">
                <a16:creationId xmlns:a16="http://schemas.microsoft.com/office/drawing/2014/main" id="{D02B3941-BE3C-66F0-A261-A6C4BBCFBA10}"/>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COMMON VENTING 2 PRO SERIES UNITS</a:t>
            </a:r>
            <a:endParaRPr lang="en-US" sz="5000" dirty="0">
              <a:solidFill>
                <a:schemeClr val="bg1"/>
              </a:solidFill>
              <a:cs typeface="Calibri Light"/>
            </a:endParaRPr>
          </a:p>
        </p:txBody>
      </p:sp>
      <p:cxnSp>
        <p:nvCxnSpPr>
          <p:cNvPr id="4" name="Straight Arrow Connector 3">
            <a:extLst>
              <a:ext uri="{FF2B5EF4-FFF2-40B4-BE49-F238E27FC236}">
                <a16:creationId xmlns:a16="http://schemas.microsoft.com/office/drawing/2014/main" id="{1DC97317-0336-AA71-F31D-B4FD749F2BF3}"/>
              </a:ext>
            </a:extLst>
          </p:cNvPr>
          <p:cNvCxnSpPr>
            <a:cxnSpLocks/>
          </p:cNvCxnSpPr>
          <p:nvPr/>
        </p:nvCxnSpPr>
        <p:spPr>
          <a:xfrm>
            <a:off x="128120" y="764249"/>
            <a:ext cx="11224242"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094C638-F136-7DA9-BC6F-A5DAC91E739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34800" y="1785969"/>
            <a:ext cx="3626000" cy="4155521"/>
          </a:xfrm>
          <a:prstGeom prst="rect">
            <a:avLst/>
          </a:prstGeom>
          <a:effectLst>
            <a:softEdge rad="19050"/>
          </a:effectLst>
        </p:spPr>
      </p:pic>
      <p:pic>
        <p:nvPicPr>
          <p:cNvPr id="13" name="Picture 12">
            <a:extLst>
              <a:ext uri="{FF2B5EF4-FFF2-40B4-BE49-F238E27FC236}">
                <a16:creationId xmlns:a16="http://schemas.microsoft.com/office/drawing/2014/main" id="{D1CFBEF1-AB49-7029-F6BC-AC0F3ABA069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91005" y="1785969"/>
            <a:ext cx="7900228" cy="4155520"/>
          </a:xfrm>
          <a:prstGeom prst="rect">
            <a:avLst/>
          </a:prstGeom>
          <a:effectLst>
            <a:softEdge rad="19050"/>
          </a:effectLst>
        </p:spPr>
      </p:pic>
      <p:sp>
        <p:nvSpPr>
          <p:cNvPr id="17" name="TextBox 16">
            <a:extLst>
              <a:ext uri="{FF2B5EF4-FFF2-40B4-BE49-F238E27FC236}">
                <a16:creationId xmlns:a16="http://schemas.microsoft.com/office/drawing/2014/main" id="{2025C306-9947-1F8D-B26E-B282144D6608}"/>
              </a:ext>
            </a:extLst>
          </p:cNvPr>
          <p:cNvSpPr txBox="1"/>
          <p:nvPr/>
        </p:nvSpPr>
        <p:spPr>
          <a:xfrm>
            <a:off x="6986270" y="5941489"/>
            <a:ext cx="5093970" cy="338554"/>
          </a:xfrm>
          <a:prstGeom prst="rect">
            <a:avLst/>
          </a:prstGeom>
          <a:noFill/>
        </p:spPr>
        <p:txBody>
          <a:bodyPr wrap="square">
            <a:spAutoFit/>
          </a:bodyPr>
          <a:lstStyle/>
          <a:p>
            <a:r>
              <a:rPr lang="en-US" sz="1600" i="1" dirty="0">
                <a:solidFill>
                  <a:schemeClr val="bg1"/>
                </a:solidFill>
                <a:latin typeface="Franklin Gothic Book" panose="020B0503020102020204" pitchFamily="34" charset="0"/>
              </a:rPr>
              <a:t>*The Btu/h input of the unit will be reduced by up to 9%.</a:t>
            </a:r>
          </a:p>
        </p:txBody>
      </p:sp>
    </p:spTree>
    <p:extLst>
      <p:ext uri="{BB962C8B-B14F-4D97-AF65-F5344CB8AC3E}">
        <p14:creationId xmlns:p14="http://schemas.microsoft.com/office/powerpoint/2010/main" val="4057877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26467" y="1193371"/>
            <a:ext cx="5540643" cy="5649131"/>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terminations of all gas burning appliances are subject to National Fuel Gas Codes clearance requirements to building openings. The installation manual provides these diagrams and many clearance requirements directly from the national fuel gas code for both US and Canada.</a:t>
            </a:r>
            <a:endPar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descr="A picture containing text, font, diagram, paper&#10;&#10;Description automatically generated">
            <a:extLst>
              <a:ext uri="{FF2B5EF4-FFF2-40B4-BE49-F238E27FC236}">
                <a16:creationId xmlns:a16="http://schemas.microsoft.com/office/drawing/2014/main" id="{BFCFB21B-6ED8-746F-7524-F4F52F05C7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6494" y="1007390"/>
            <a:ext cx="4019179" cy="5703376"/>
          </a:xfrm>
          <a:prstGeom prst="rect">
            <a:avLst/>
          </a:prstGeom>
          <a:effectLst>
            <a:softEdge rad="19050"/>
          </a:effectLst>
        </p:spPr>
      </p:pic>
      <p:pic>
        <p:nvPicPr>
          <p:cNvPr id="2" name="Picture 14" descr="&#10;">
            <a:extLst>
              <a:ext uri="{FF2B5EF4-FFF2-40B4-BE49-F238E27FC236}">
                <a16:creationId xmlns:a16="http://schemas.microsoft.com/office/drawing/2014/main" id="{70E0E7D9-D97E-813F-9A99-959CA6B4A8A1}"/>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D71302B8-802C-0D23-494B-96F0FBC77D30}"/>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800" dirty="0">
                <a:solidFill>
                  <a:schemeClr val="bg1"/>
                </a:solidFill>
                <a:latin typeface="Franklin Gothic Demi"/>
                <a:cs typeface="Calibri Light"/>
              </a:rPr>
              <a:t>INSTALLATION CLEARANCE REQUIREMENTS</a:t>
            </a:r>
            <a:endParaRPr lang="en-US" sz="48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78ECBB9D-03C3-109C-8357-75D903F4A4AD}"/>
              </a:ext>
            </a:extLst>
          </p:cNvPr>
          <p:cNvCxnSpPr>
            <a:cxnSpLocks/>
          </p:cNvCxnSpPr>
          <p:nvPr/>
        </p:nvCxnSpPr>
        <p:spPr>
          <a:xfrm>
            <a:off x="128120" y="764249"/>
            <a:ext cx="118759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3937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26467" y="1193371"/>
            <a:ext cx="5540643" cy="564913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It’s important to note that Noritz does not make these clearance requirements and thus cannot overrule any local, state, provincial or national code. When there is no national code clearance listed, local code or the requirements of the gas supplier must be followed. </a:t>
            </a:r>
            <a:endParaRPr lang="en-US" sz="6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descr="A picture containing text, font, diagram, paper&#10;&#10;Description automatically generated">
            <a:extLst>
              <a:ext uri="{FF2B5EF4-FFF2-40B4-BE49-F238E27FC236}">
                <a16:creationId xmlns:a16="http://schemas.microsoft.com/office/drawing/2014/main" id="{BFCFB21B-6ED8-746F-7524-F4F52F05C7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6494" y="1007390"/>
            <a:ext cx="4019179" cy="5703376"/>
          </a:xfrm>
          <a:prstGeom prst="rect">
            <a:avLst/>
          </a:prstGeom>
          <a:effectLst>
            <a:softEdge rad="19050"/>
          </a:effectLst>
        </p:spPr>
      </p:pic>
      <p:sp>
        <p:nvSpPr>
          <p:cNvPr id="2" name="Rectangle 1">
            <a:extLst>
              <a:ext uri="{FF2B5EF4-FFF2-40B4-BE49-F238E27FC236}">
                <a16:creationId xmlns:a16="http://schemas.microsoft.com/office/drawing/2014/main" id="{6FB19CDE-C39B-B46A-332A-2D2912BED42D}"/>
              </a:ext>
            </a:extLst>
          </p:cNvPr>
          <p:cNvSpPr/>
          <p:nvPr/>
        </p:nvSpPr>
        <p:spPr>
          <a:xfrm>
            <a:off x="1104254" y="1604075"/>
            <a:ext cx="3707970" cy="2518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63C5CD1-B8A2-67F7-1877-EDFA79561B56}"/>
              </a:ext>
            </a:extLst>
          </p:cNvPr>
          <p:cNvSpPr/>
          <p:nvPr/>
        </p:nvSpPr>
        <p:spPr>
          <a:xfrm>
            <a:off x="2785819" y="4019227"/>
            <a:ext cx="2213675" cy="7310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435E79E-3B05-3B88-FB16-399D559F8F60}"/>
              </a:ext>
            </a:extLst>
          </p:cNvPr>
          <p:cNvCxnSpPr>
            <a:cxnSpLocks/>
          </p:cNvCxnSpPr>
          <p:nvPr/>
        </p:nvCxnSpPr>
        <p:spPr>
          <a:xfrm>
            <a:off x="1139125" y="6652647"/>
            <a:ext cx="266958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Picture 14" descr="&#10;">
            <a:extLst>
              <a:ext uri="{FF2B5EF4-FFF2-40B4-BE49-F238E27FC236}">
                <a16:creationId xmlns:a16="http://schemas.microsoft.com/office/drawing/2014/main" id="{89BF655E-474A-B9C4-C01B-62482E817264}"/>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10" name="Title 1">
            <a:extLst>
              <a:ext uri="{FF2B5EF4-FFF2-40B4-BE49-F238E27FC236}">
                <a16:creationId xmlns:a16="http://schemas.microsoft.com/office/drawing/2014/main" id="{D187907C-112F-0CDB-9F85-2E2B65673DBD}"/>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800" dirty="0">
                <a:solidFill>
                  <a:schemeClr val="bg1"/>
                </a:solidFill>
                <a:latin typeface="Franklin Gothic Demi"/>
                <a:cs typeface="Calibri Light"/>
              </a:rPr>
              <a:t>INSTALLATION CLEARANCE REQUIREMENTS</a:t>
            </a:r>
            <a:endParaRPr lang="en-US" sz="4800" dirty="0">
              <a:solidFill>
                <a:schemeClr val="bg1"/>
              </a:solidFill>
              <a:cs typeface="Calibri Light"/>
            </a:endParaRPr>
          </a:p>
        </p:txBody>
      </p:sp>
      <p:cxnSp>
        <p:nvCxnSpPr>
          <p:cNvPr id="11" name="Straight Arrow Connector 10">
            <a:extLst>
              <a:ext uri="{FF2B5EF4-FFF2-40B4-BE49-F238E27FC236}">
                <a16:creationId xmlns:a16="http://schemas.microsoft.com/office/drawing/2014/main" id="{3B22ED50-0FB3-2F9A-FAE8-1613B5C6127E}"/>
              </a:ext>
            </a:extLst>
          </p:cNvPr>
          <p:cNvCxnSpPr>
            <a:cxnSpLocks/>
          </p:cNvCxnSpPr>
          <p:nvPr/>
        </p:nvCxnSpPr>
        <p:spPr>
          <a:xfrm>
            <a:off x="128120" y="764249"/>
            <a:ext cx="118759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737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89357" y="2464231"/>
            <a:ext cx="5540643" cy="27896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These codes are designed to prevent the exhaust from a gas burning appliance from entering the home and putting the occupants at risk. </a:t>
            </a:r>
            <a:endParaRPr lang="en-US" sz="8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descr="A picture containing text, font, diagram, paper&#10;&#10;Description automatically generated">
            <a:extLst>
              <a:ext uri="{FF2B5EF4-FFF2-40B4-BE49-F238E27FC236}">
                <a16:creationId xmlns:a16="http://schemas.microsoft.com/office/drawing/2014/main" id="{BFCFB21B-6ED8-746F-7524-F4F52F05C7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6494" y="1007390"/>
            <a:ext cx="4019179" cy="5703376"/>
          </a:xfrm>
          <a:prstGeom prst="rect">
            <a:avLst/>
          </a:prstGeom>
          <a:effectLst>
            <a:softEdge rad="19050"/>
          </a:effectLst>
        </p:spPr>
      </p:pic>
      <p:sp>
        <p:nvSpPr>
          <p:cNvPr id="2" name="Rectangle 1">
            <a:extLst>
              <a:ext uri="{FF2B5EF4-FFF2-40B4-BE49-F238E27FC236}">
                <a16:creationId xmlns:a16="http://schemas.microsoft.com/office/drawing/2014/main" id="{6FB19CDE-C39B-B46A-332A-2D2912BED42D}"/>
              </a:ext>
            </a:extLst>
          </p:cNvPr>
          <p:cNvSpPr/>
          <p:nvPr/>
        </p:nvSpPr>
        <p:spPr>
          <a:xfrm>
            <a:off x="1104254" y="1604075"/>
            <a:ext cx="3707970" cy="2518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63C5CD1-B8A2-67F7-1877-EDFA79561B56}"/>
              </a:ext>
            </a:extLst>
          </p:cNvPr>
          <p:cNvSpPr/>
          <p:nvPr/>
        </p:nvSpPr>
        <p:spPr>
          <a:xfrm>
            <a:off x="2785819" y="4019227"/>
            <a:ext cx="2213675" cy="7310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435E79E-3B05-3B88-FB16-399D559F8F60}"/>
              </a:ext>
            </a:extLst>
          </p:cNvPr>
          <p:cNvCxnSpPr>
            <a:cxnSpLocks/>
          </p:cNvCxnSpPr>
          <p:nvPr/>
        </p:nvCxnSpPr>
        <p:spPr>
          <a:xfrm>
            <a:off x="1139125" y="6652647"/>
            <a:ext cx="266958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Picture 14" descr="&#10;">
            <a:extLst>
              <a:ext uri="{FF2B5EF4-FFF2-40B4-BE49-F238E27FC236}">
                <a16:creationId xmlns:a16="http://schemas.microsoft.com/office/drawing/2014/main" id="{A8ED4C4B-73BE-05A0-65A3-D42E2864461D}"/>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10" name="Title 1">
            <a:extLst>
              <a:ext uri="{FF2B5EF4-FFF2-40B4-BE49-F238E27FC236}">
                <a16:creationId xmlns:a16="http://schemas.microsoft.com/office/drawing/2014/main" id="{862247BC-BD6B-DDC7-9F69-481EF1AB55D9}"/>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800" dirty="0">
                <a:solidFill>
                  <a:schemeClr val="bg1"/>
                </a:solidFill>
                <a:latin typeface="Franklin Gothic Demi"/>
                <a:cs typeface="Calibri Light"/>
              </a:rPr>
              <a:t>INSTALLATION CLEARANCE REQUIREMENTS</a:t>
            </a:r>
            <a:endParaRPr lang="en-US" sz="4800" dirty="0">
              <a:solidFill>
                <a:schemeClr val="bg1"/>
              </a:solidFill>
              <a:cs typeface="Calibri Light"/>
            </a:endParaRPr>
          </a:p>
        </p:txBody>
      </p:sp>
      <p:cxnSp>
        <p:nvCxnSpPr>
          <p:cNvPr id="11" name="Straight Arrow Connector 10">
            <a:extLst>
              <a:ext uri="{FF2B5EF4-FFF2-40B4-BE49-F238E27FC236}">
                <a16:creationId xmlns:a16="http://schemas.microsoft.com/office/drawing/2014/main" id="{03606C26-4A5B-5AB8-A468-5BE3BB99581E}"/>
              </a:ext>
            </a:extLst>
          </p:cNvPr>
          <p:cNvCxnSpPr>
            <a:cxnSpLocks/>
          </p:cNvCxnSpPr>
          <p:nvPr/>
        </p:nvCxnSpPr>
        <p:spPr>
          <a:xfrm>
            <a:off x="128120" y="764249"/>
            <a:ext cx="118759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8531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6462127" y="2564540"/>
            <a:ext cx="5540643" cy="27896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Condensing heaters will have a ½” condensate drain connection on the bottom of the unit. </a:t>
            </a:r>
            <a:endParaRPr lang="en-US" sz="16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2" name="Picture 14" descr="&#10;">
            <a:extLst>
              <a:ext uri="{FF2B5EF4-FFF2-40B4-BE49-F238E27FC236}">
                <a16:creationId xmlns:a16="http://schemas.microsoft.com/office/drawing/2014/main" id="{46D20B80-DCF4-008A-B796-9FE1AEF38344}"/>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4D863561-5E5A-EDD9-7853-BF34A65AEE6D}"/>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CONDENSATE DRAIN CONNECTION</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6FFCD4EC-92F1-9266-324D-249632411327}"/>
              </a:ext>
            </a:extLst>
          </p:cNvPr>
          <p:cNvCxnSpPr>
            <a:cxnSpLocks/>
          </p:cNvCxnSpPr>
          <p:nvPr/>
        </p:nvCxnSpPr>
        <p:spPr>
          <a:xfrm>
            <a:off x="128120" y="764249"/>
            <a:ext cx="97728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18CFB1E-6A45-4D3E-1919-E62A47E69812}"/>
              </a:ext>
            </a:extLst>
          </p:cNvPr>
          <p:cNvPicPr>
            <a:picLocks noChangeAspect="1"/>
          </p:cNvPicPr>
          <p:nvPr/>
        </p:nvPicPr>
        <p:blipFill>
          <a:blip r:embed="rId3"/>
          <a:stretch>
            <a:fillRect/>
          </a:stretch>
        </p:blipFill>
        <p:spPr>
          <a:xfrm>
            <a:off x="275590" y="1872552"/>
            <a:ext cx="5972810" cy="3674721"/>
          </a:xfrm>
          <a:prstGeom prst="rect">
            <a:avLst/>
          </a:prstGeom>
          <a:effectLst>
            <a:softEdge rad="19050"/>
          </a:effectLst>
        </p:spPr>
      </p:pic>
      <p:sp>
        <p:nvSpPr>
          <p:cNvPr id="12" name="Arrow: Up 11">
            <a:extLst>
              <a:ext uri="{FF2B5EF4-FFF2-40B4-BE49-F238E27FC236}">
                <a16:creationId xmlns:a16="http://schemas.microsoft.com/office/drawing/2014/main" id="{228E7184-12B4-997E-C393-F97D803A75E2}"/>
              </a:ext>
            </a:extLst>
          </p:cNvPr>
          <p:cNvSpPr/>
          <p:nvPr/>
        </p:nvSpPr>
        <p:spPr>
          <a:xfrm rot="18343240">
            <a:off x="3849214" y="3572535"/>
            <a:ext cx="402691" cy="510405"/>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451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4444789" y="883720"/>
            <a:ext cx="7321641" cy="236342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Franklin Gothic Medium" panose="020B0603020102020204" pitchFamily="34" charset="0"/>
                <a:ea typeface="Calibri" panose="020F0502020204030204" pitchFamily="34" charset="0"/>
                <a:cs typeface="Times New Roman" panose="02020603050405020304" pitchFamily="18" charset="0"/>
              </a:rPr>
              <a:t>The condensate drain line should be as short and direct as possible and you do not need to create a trap as that’s what the collector inside the unit does. </a:t>
            </a:r>
            <a:endParaRPr kumimoji="0" lang="en-US" sz="42400" b="0" i="0" u="none" strike="noStrike" kern="1200" cap="none" spc="0" normalizeH="0" baseline="0" noProof="0" dirty="0">
              <a:ln>
                <a:noFill/>
              </a:ln>
              <a:solidFill>
                <a:prstClr val="white"/>
              </a:solidFill>
              <a:effectLst/>
              <a:uLnTx/>
              <a:uFillTx/>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4" name="Picture 3" descr="A picture containing text, font, screenshot&#10;&#10;Description automatically generated">
            <a:extLst>
              <a:ext uri="{FF2B5EF4-FFF2-40B4-BE49-F238E27FC236}">
                <a16:creationId xmlns:a16="http://schemas.microsoft.com/office/drawing/2014/main" id="{EB2714CE-60C7-DD6D-FA49-03AADFD960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120" y="976409"/>
            <a:ext cx="4177981" cy="2196944"/>
          </a:xfrm>
          <a:prstGeom prst="rect">
            <a:avLst/>
          </a:prstGeom>
          <a:effectLst>
            <a:softEdge rad="19050"/>
          </a:effectLst>
        </p:spPr>
      </p:pic>
      <p:pic>
        <p:nvPicPr>
          <p:cNvPr id="2" name="Picture 14" descr="&#10;">
            <a:extLst>
              <a:ext uri="{FF2B5EF4-FFF2-40B4-BE49-F238E27FC236}">
                <a16:creationId xmlns:a16="http://schemas.microsoft.com/office/drawing/2014/main" id="{93738420-7D3B-C608-A6C9-FEAD6546B743}"/>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7" name="Title 1">
            <a:extLst>
              <a:ext uri="{FF2B5EF4-FFF2-40B4-BE49-F238E27FC236}">
                <a16:creationId xmlns:a16="http://schemas.microsoft.com/office/drawing/2014/main" id="{60CF0E96-C599-1AF2-8CFB-3286F8EAB19A}"/>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Franklin Gothic Demi"/>
                <a:ea typeface="+mj-ea"/>
                <a:cs typeface="Calibri Light"/>
              </a:rPr>
              <a:t>CONDENSATE DRAIN CONNECTION</a:t>
            </a:r>
            <a:endParaRPr kumimoji="0" lang="en-US" sz="5000" b="0" i="0" u="none" strike="noStrike" kern="1200" cap="none" spc="0" normalizeH="0" baseline="0" noProof="0" dirty="0">
              <a:ln>
                <a:noFill/>
              </a:ln>
              <a:solidFill>
                <a:prstClr val="white"/>
              </a:solidFill>
              <a:effectLst/>
              <a:uLnTx/>
              <a:uFillTx/>
              <a:latin typeface="Calibri Light" panose="020F0302020204030204"/>
              <a:ea typeface="+mj-ea"/>
              <a:cs typeface="Calibri Light"/>
            </a:endParaRPr>
          </a:p>
        </p:txBody>
      </p:sp>
      <p:cxnSp>
        <p:nvCxnSpPr>
          <p:cNvPr id="8" name="Straight Arrow Connector 7">
            <a:extLst>
              <a:ext uri="{FF2B5EF4-FFF2-40B4-BE49-F238E27FC236}">
                <a16:creationId xmlns:a16="http://schemas.microsoft.com/office/drawing/2014/main" id="{F009C0C4-00DF-DF8B-41C6-E23F91067BFE}"/>
              </a:ext>
            </a:extLst>
          </p:cNvPr>
          <p:cNvCxnSpPr>
            <a:cxnSpLocks/>
          </p:cNvCxnSpPr>
          <p:nvPr/>
        </p:nvCxnSpPr>
        <p:spPr>
          <a:xfrm>
            <a:off x="128120" y="764249"/>
            <a:ext cx="97728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05EE8D4-9274-EC15-B122-485D6E518AB1}"/>
              </a:ext>
            </a:extLst>
          </p:cNvPr>
          <p:cNvPicPr>
            <a:picLocks noChangeAspect="1"/>
          </p:cNvPicPr>
          <p:nvPr/>
        </p:nvPicPr>
        <p:blipFill>
          <a:blip r:embed="rId4"/>
          <a:stretch>
            <a:fillRect/>
          </a:stretch>
        </p:blipFill>
        <p:spPr>
          <a:xfrm>
            <a:off x="8492001" y="3429000"/>
            <a:ext cx="1789607" cy="3357194"/>
          </a:xfrm>
          <a:prstGeom prst="rect">
            <a:avLst/>
          </a:prstGeom>
          <a:effectLst>
            <a:softEdge rad="19050"/>
          </a:effectLst>
        </p:spPr>
      </p:pic>
      <p:pic>
        <p:nvPicPr>
          <p:cNvPr id="9" name="Picture 8">
            <a:extLst>
              <a:ext uri="{FF2B5EF4-FFF2-40B4-BE49-F238E27FC236}">
                <a16:creationId xmlns:a16="http://schemas.microsoft.com/office/drawing/2014/main" id="{C1DBA567-5976-E282-BF7E-4B28279438BF}"/>
              </a:ext>
            </a:extLst>
          </p:cNvPr>
          <p:cNvPicPr>
            <a:picLocks noChangeAspect="1"/>
          </p:cNvPicPr>
          <p:nvPr/>
        </p:nvPicPr>
        <p:blipFill>
          <a:blip r:embed="rId5"/>
          <a:stretch>
            <a:fillRect/>
          </a:stretch>
        </p:blipFill>
        <p:spPr>
          <a:xfrm>
            <a:off x="5275936" y="3429000"/>
            <a:ext cx="2829673" cy="3369884"/>
          </a:xfrm>
          <a:prstGeom prst="rect">
            <a:avLst/>
          </a:prstGeom>
          <a:effectLst>
            <a:softEdge rad="19050"/>
          </a:effectLst>
        </p:spPr>
      </p:pic>
      <p:sp>
        <p:nvSpPr>
          <p:cNvPr id="10" name="Content Placeholder 3">
            <a:extLst>
              <a:ext uri="{FF2B5EF4-FFF2-40B4-BE49-F238E27FC236}">
                <a16:creationId xmlns:a16="http://schemas.microsoft.com/office/drawing/2014/main" id="{45A772B8-93D7-F6BF-E7EC-76ED914F1C46}"/>
              </a:ext>
            </a:extLst>
          </p:cNvPr>
          <p:cNvSpPr txBox="1">
            <a:spLocks/>
          </p:cNvSpPr>
          <p:nvPr/>
        </p:nvSpPr>
        <p:spPr>
          <a:xfrm>
            <a:off x="187960" y="4056423"/>
            <a:ext cx="4945639" cy="2363427"/>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Franklin Gothic Medium" panose="020B0603020102020204" pitchFamily="34" charset="0"/>
                <a:ea typeface="Calibri" panose="020F0502020204030204" pitchFamily="34" charset="0"/>
                <a:cs typeface="Times New Roman" panose="02020603050405020304" pitchFamily="18" charset="0"/>
              </a:rPr>
              <a:t>Adding an air vent on the condensate line will help with draining the condensate and not backing up into the unit.</a:t>
            </a:r>
            <a:endParaRPr kumimoji="0" lang="en-US" sz="42400" b="0" i="0" u="none" strike="noStrike" kern="1200" cap="none" spc="0" normalizeH="0" baseline="0" noProof="0" dirty="0">
              <a:ln>
                <a:noFill/>
              </a:ln>
              <a:solidFill>
                <a:prstClr val="white"/>
              </a:solidFill>
              <a:effectLst/>
              <a:uLnTx/>
              <a:uFillTx/>
              <a:latin typeface="Franklin Gothic Medium" panose="020B06030201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14676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89357" y="2293749"/>
            <a:ext cx="5540643" cy="310353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If the desired drain location is a long distance from or above the heater, a condensate pump should be used. The pump should be sized to handle 2 gallons per hour. </a:t>
            </a:r>
            <a:endParaRPr lang="en-US" sz="81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7" name="Picture 6" descr="A picture containing text, diagram, font, screenshot&#10;&#10;Description automatically generated">
            <a:extLst>
              <a:ext uri="{FF2B5EF4-FFF2-40B4-BE49-F238E27FC236}">
                <a16:creationId xmlns:a16="http://schemas.microsoft.com/office/drawing/2014/main" id="{E25D6CEF-0733-9B3D-76E3-2A300DB629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8954" y="1355443"/>
            <a:ext cx="3694960" cy="3600139"/>
          </a:xfrm>
          <a:prstGeom prst="rect">
            <a:avLst/>
          </a:prstGeom>
          <a:effectLst>
            <a:softEdge rad="19050"/>
          </a:effectLst>
        </p:spPr>
      </p:pic>
      <p:pic>
        <p:nvPicPr>
          <p:cNvPr id="9" name="Picture 8" descr="A black text on a white background&#10;&#10;Description automatically generated with low confidence">
            <a:extLst>
              <a:ext uri="{FF2B5EF4-FFF2-40B4-BE49-F238E27FC236}">
                <a16:creationId xmlns:a16="http://schemas.microsoft.com/office/drawing/2014/main" id="{0F87383F-F035-5D95-A713-D78B2A401B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8954" y="5055520"/>
            <a:ext cx="3694960" cy="1199541"/>
          </a:xfrm>
          <a:prstGeom prst="rect">
            <a:avLst/>
          </a:prstGeom>
          <a:effectLst>
            <a:softEdge rad="19050"/>
          </a:effectLst>
        </p:spPr>
      </p:pic>
      <p:pic>
        <p:nvPicPr>
          <p:cNvPr id="2" name="Picture 14" descr="&#10;">
            <a:extLst>
              <a:ext uri="{FF2B5EF4-FFF2-40B4-BE49-F238E27FC236}">
                <a16:creationId xmlns:a16="http://schemas.microsoft.com/office/drawing/2014/main" id="{13EB0F4F-BC0B-717C-DA6F-670416219F0B}"/>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EC96B7E5-DE6D-4800-0194-203268E040A3}"/>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CONDENSATE DRAIN CONNECTION</a:t>
            </a:r>
            <a:endParaRPr lang="en-US" sz="5000" dirty="0">
              <a:solidFill>
                <a:schemeClr val="bg1"/>
              </a:solidFill>
              <a:cs typeface="Calibri Light"/>
            </a:endParaRPr>
          </a:p>
        </p:txBody>
      </p:sp>
      <p:cxnSp>
        <p:nvCxnSpPr>
          <p:cNvPr id="8" name="Straight Arrow Connector 7">
            <a:extLst>
              <a:ext uri="{FF2B5EF4-FFF2-40B4-BE49-F238E27FC236}">
                <a16:creationId xmlns:a16="http://schemas.microsoft.com/office/drawing/2014/main" id="{2E1C8645-12D0-37F6-79A5-67D3713F4DD5}"/>
              </a:ext>
            </a:extLst>
          </p:cNvPr>
          <p:cNvCxnSpPr>
            <a:cxnSpLocks/>
          </p:cNvCxnSpPr>
          <p:nvPr/>
        </p:nvCxnSpPr>
        <p:spPr>
          <a:xfrm>
            <a:off x="128120" y="764249"/>
            <a:ext cx="97728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5144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89357" y="2293749"/>
            <a:ext cx="5540643" cy="310353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In cold climates with freezing weather, the condensate should not be drained to the outside as the condensate line could freeze and the heater will stop operating. </a:t>
            </a:r>
            <a:endParaRPr lang="en-US" sz="1687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4" name="Picture 3" descr="A picture containing outdoor, needle&#10;&#10;Description automatically generated">
            <a:extLst>
              <a:ext uri="{FF2B5EF4-FFF2-40B4-BE49-F238E27FC236}">
                <a16:creationId xmlns:a16="http://schemas.microsoft.com/office/drawing/2014/main" id="{BBE99910-FB55-797A-6FC5-D1313ECC7D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5920" y="2080063"/>
            <a:ext cx="5174264" cy="3317221"/>
          </a:xfrm>
          <a:prstGeom prst="rect">
            <a:avLst/>
          </a:prstGeom>
          <a:effectLst>
            <a:softEdge rad="19050"/>
          </a:effectLst>
        </p:spPr>
      </p:pic>
      <p:pic>
        <p:nvPicPr>
          <p:cNvPr id="2" name="Picture 14" descr="&#10;">
            <a:extLst>
              <a:ext uri="{FF2B5EF4-FFF2-40B4-BE49-F238E27FC236}">
                <a16:creationId xmlns:a16="http://schemas.microsoft.com/office/drawing/2014/main" id="{9752DF95-D9B3-D9D5-714F-C1F54473C289}"/>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7" name="Title 1">
            <a:extLst>
              <a:ext uri="{FF2B5EF4-FFF2-40B4-BE49-F238E27FC236}">
                <a16:creationId xmlns:a16="http://schemas.microsoft.com/office/drawing/2014/main" id="{6EF1F66E-D65F-09CC-F541-C692149862B5}"/>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CONDENSATE DRAIN CONNECTION</a:t>
            </a:r>
            <a:endParaRPr lang="en-US" sz="5000" dirty="0">
              <a:solidFill>
                <a:schemeClr val="bg1"/>
              </a:solidFill>
              <a:cs typeface="Calibri Light"/>
            </a:endParaRPr>
          </a:p>
        </p:txBody>
      </p:sp>
      <p:cxnSp>
        <p:nvCxnSpPr>
          <p:cNvPr id="8" name="Straight Arrow Connector 7">
            <a:extLst>
              <a:ext uri="{FF2B5EF4-FFF2-40B4-BE49-F238E27FC236}">
                <a16:creationId xmlns:a16="http://schemas.microsoft.com/office/drawing/2014/main" id="{E1B18826-9589-5AE5-B633-5472F78A9E59}"/>
              </a:ext>
            </a:extLst>
          </p:cNvPr>
          <p:cNvCxnSpPr>
            <a:cxnSpLocks/>
          </p:cNvCxnSpPr>
          <p:nvPr/>
        </p:nvCxnSpPr>
        <p:spPr>
          <a:xfrm>
            <a:off x="128120" y="764249"/>
            <a:ext cx="97728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3012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091194" y="1325944"/>
            <a:ext cx="6722389" cy="503694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drain line should be plastic as the acidic condensate will corrode metal pipes and the line should be no smaller than ½”. </a:t>
            </a:r>
          </a:p>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Horizontal runs should be sloped downward a ¼” for every 1 foot of piping. </a:t>
            </a:r>
          </a:p>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Make sure you leave an air gap at the end of the drain line.</a:t>
            </a:r>
            <a:endParaRPr lang="en-US" sz="400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7" name="Picture 6" descr="A picture containing text, font, screenshot, white&#10;&#10;Description automatically generated">
            <a:extLst>
              <a:ext uri="{FF2B5EF4-FFF2-40B4-BE49-F238E27FC236}">
                <a16:creationId xmlns:a16="http://schemas.microsoft.com/office/drawing/2014/main" id="{5E8AB68F-5033-9EA5-36B6-43E6AB966B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9597" y="1022722"/>
            <a:ext cx="3325393" cy="1362771"/>
          </a:xfrm>
          <a:prstGeom prst="rect">
            <a:avLst/>
          </a:prstGeom>
          <a:effectLst>
            <a:softEdge rad="19050"/>
          </a:effectLst>
        </p:spPr>
      </p:pic>
      <p:pic>
        <p:nvPicPr>
          <p:cNvPr id="9" name="Picture 8" descr="A picture containing text, screenshot, diagram, font&#10;&#10;Description automatically generated">
            <a:extLst>
              <a:ext uri="{FF2B5EF4-FFF2-40B4-BE49-F238E27FC236}">
                <a16:creationId xmlns:a16="http://schemas.microsoft.com/office/drawing/2014/main" id="{E0F017E6-06CF-4961-B66E-5F8F4A0C5B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9597" y="3844419"/>
            <a:ext cx="3325393" cy="2905548"/>
          </a:xfrm>
          <a:prstGeom prst="rect">
            <a:avLst/>
          </a:prstGeom>
          <a:effectLst>
            <a:softEdge rad="19050"/>
          </a:effectLst>
        </p:spPr>
      </p:pic>
      <p:pic>
        <p:nvPicPr>
          <p:cNvPr id="11" name="Picture 10" descr="A picture containing text, font, screenshot, white&#10;&#10;Description automatically generated">
            <a:extLst>
              <a:ext uri="{FF2B5EF4-FFF2-40B4-BE49-F238E27FC236}">
                <a16:creationId xmlns:a16="http://schemas.microsoft.com/office/drawing/2014/main" id="{006E8219-FAA8-0718-D877-CDB81FD0EB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9596" y="2473488"/>
            <a:ext cx="3325393" cy="1282936"/>
          </a:xfrm>
          <a:prstGeom prst="rect">
            <a:avLst/>
          </a:prstGeom>
          <a:effectLst>
            <a:softEdge rad="19050"/>
          </a:effectLst>
        </p:spPr>
      </p:pic>
      <p:pic>
        <p:nvPicPr>
          <p:cNvPr id="2" name="Picture 14" descr="&#10;">
            <a:extLst>
              <a:ext uri="{FF2B5EF4-FFF2-40B4-BE49-F238E27FC236}">
                <a16:creationId xmlns:a16="http://schemas.microsoft.com/office/drawing/2014/main" id="{6624F25E-5C06-E5F4-AA51-7770BCE78C57}"/>
              </a:ext>
            </a:extLst>
          </p:cNvPr>
          <p:cNvPicPr>
            <a:picLocks noChangeAspect="1"/>
          </p:cNvPicPr>
          <p:nvPr/>
        </p:nvPicPr>
        <p:blipFill>
          <a:blip r:embed="rId5"/>
          <a:srcRect l="-2409" t="34604" r="-5457" b="25330"/>
          <a:stretch>
            <a:fillRect/>
          </a:stretch>
        </p:blipFill>
        <p:spPr>
          <a:xfrm>
            <a:off x="10668000" y="6419850"/>
            <a:ext cx="1524000" cy="438150"/>
          </a:xfrm>
          <a:prstGeom prst="rect">
            <a:avLst/>
          </a:prstGeom>
        </p:spPr>
      </p:pic>
      <p:sp>
        <p:nvSpPr>
          <p:cNvPr id="10" name="Title 1">
            <a:extLst>
              <a:ext uri="{FF2B5EF4-FFF2-40B4-BE49-F238E27FC236}">
                <a16:creationId xmlns:a16="http://schemas.microsoft.com/office/drawing/2014/main" id="{4451886C-FDA7-7946-B764-6527C0292E04}"/>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CONDENSATE DRAIN CONNECTION</a:t>
            </a:r>
            <a:endParaRPr lang="en-US" sz="5000" dirty="0">
              <a:solidFill>
                <a:schemeClr val="bg1"/>
              </a:solidFill>
              <a:cs typeface="Calibri Light"/>
            </a:endParaRPr>
          </a:p>
        </p:txBody>
      </p:sp>
      <p:cxnSp>
        <p:nvCxnSpPr>
          <p:cNvPr id="12" name="Straight Arrow Connector 11">
            <a:extLst>
              <a:ext uri="{FF2B5EF4-FFF2-40B4-BE49-F238E27FC236}">
                <a16:creationId xmlns:a16="http://schemas.microsoft.com/office/drawing/2014/main" id="{A2874541-5A2B-0B36-07EE-8E46AD708DD1}"/>
              </a:ext>
            </a:extLst>
          </p:cNvPr>
          <p:cNvCxnSpPr>
            <a:cxnSpLocks/>
          </p:cNvCxnSpPr>
          <p:nvPr/>
        </p:nvCxnSpPr>
        <p:spPr>
          <a:xfrm>
            <a:off x="128120" y="764249"/>
            <a:ext cx="97728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8065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3" name="Content Placeholder 3">
            <a:extLst>
              <a:ext uri="{FF2B5EF4-FFF2-40B4-BE49-F238E27FC236}">
                <a16:creationId xmlns:a16="http://schemas.microsoft.com/office/drawing/2014/main" id="{1FEA8B39-E606-642D-E64B-25824B201ECB}"/>
              </a:ext>
            </a:extLst>
          </p:cNvPr>
          <p:cNvSpPr txBox="1">
            <a:spLocks/>
          </p:cNvSpPr>
          <p:nvPr/>
        </p:nvSpPr>
        <p:spPr>
          <a:xfrm>
            <a:off x="4455568" y="1193814"/>
            <a:ext cx="7420484" cy="5322769"/>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Pre-Mix refers to how the air and gas is pre-mixed in the fan before entering the burner  </a:t>
            </a:r>
          </a:p>
          <a:p>
            <a:pPr algn="ctr"/>
            <a:endParaRPr lang="en-US" sz="1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a:p>
            <a:pPr algn="ctr"/>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Pre-Mix units have Dual Stainless Steel Heat Exchangers</a:t>
            </a:r>
          </a:p>
          <a:p>
            <a:pPr algn="ctr"/>
            <a:endParaRPr lang="en-US" sz="13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a:p>
            <a:r>
              <a:rPr lang="en-US" sz="2600" dirty="0">
                <a:solidFill>
                  <a:srgbClr val="FF0000"/>
                </a:solidFill>
                <a:latin typeface="Franklin Gothic Medium" panose="020B0603020102020204" pitchFamily="34" charset="0"/>
                <a:cs typeface="Calibri"/>
              </a:rPr>
              <a:t>The Noritz Pre-mix Lineup:</a:t>
            </a:r>
          </a:p>
          <a:p>
            <a:pPr marL="571500" indent="-571500">
              <a:buFont typeface="Arial" panose="020B0604020202020204" pitchFamily="34" charset="0"/>
              <a:buChar char="•"/>
            </a:pPr>
            <a:r>
              <a:rPr lang="en-US" sz="2600" dirty="0">
                <a:solidFill>
                  <a:schemeClr val="bg1"/>
                </a:solidFill>
                <a:latin typeface="Franklin Gothic Medium" panose="020B0603020102020204" pitchFamily="34" charset="0"/>
                <a:cs typeface="Calibri"/>
              </a:rPr>
              <a:t>EZ PRO Series</a:t>
            </a:r>
          </a:p>
          <a:p>
            <a:pPr marL="571500" indent="-571500">
              <a:buFont typeface="Arial" panose="020B0604020202020204" pitchFamily="34" charset="0"/>
              <a:buChar char="•"/>
            </a:pPr>
            <a:r>
              <a:rPr lang="en-US" sz="2600" dirty="0">
                <a:solidFill>
                  <a:schemeClr val="bg1"/>
                </a:solidFill>
                <a:latin typeface="Franklin Gothic Medium" panose="020B0603020102020204" pitchFamily="34" charset="0"/>
                <a:cs typeface="Calibri"/>
              </a:rPr>
              <a:t>NRCR PRO Series</a:t>
            </a:r>
          </a:p>
          <a:p>
            <a:pPr marL="571500" indent="-571500">
              <a:buFont typeface="Arial" panose="020B0604020202020204" pitchFamily="34" charset="0"/>
              <a:buChar char="•"/>
            </a:pPr>
            <a:r>
              <a:rPr lang="en-US" sz="2600" dirty="0">
                <a:solidFill>
                  <a:schemeClr val="bg1"/>
                </a:solidFill>
                <a:latin typeface="Franklin Gothic Medium" panose="020B0603020102020204" pitchFamily="34" charset="0"/>
                <a:cs typeface="Calibri"/>
              </a:rPr>
              <a:t>NRCB Boiler</a:t>
            </a:r>
          </a:p>
          <a:p>
            <a:pPr marL="571500" indent="-571500">
              <a:buFont typeface="Arial" panose="020B0604020202020204" pitchFamily="34" charset="0"/>
              <a:buChar char="•"/>
            </a:pPr>
            <a:r>
              <a:rPr lang="en-US" sz="2600" dirty="0">
                <a:solidFill>
                  <a:schemeClr val="bg1"/>
                </a:solidFill>
                <a:latin typeface="Franklin Gothic Medium" panose="020B0603020102020204" pitchFamily="34" charset="0"/>
                <a:cs typeface="Calibri"/>
              </a:rPr>
              <a:t>NCC199CDV PRO </a:t>
            </a:r>
            <a:r>
              <a:rPr lang="en-US" sz="900" dirty="0">
                <a:solidFill>
                  <a:schemeClr val="bg1"/>
                </a:solidFill>
                <a:latin typeface="Franklin Gothic Medium" panose="020B0603020102020204" pitchFamily="34" charset="0"/>
                <a:cs typeface="Calibri"/>
              </a:rPr>
              <a:t>(commercial unit)</a:t>
            </a:r>
            <a:endParaRPr lang="en-US" sz="2600" dirty="0">
              <a:solidFill>
                <a:schemeClr val="bg1"/>
              </a:solidFill>
              <a:latin typeface="Franklin Gothic Medium" panose="020B0603020102020204" pitchFamily="34" charset="0"/>
              <a:cs typeface="Calibri"/>
            </a:endParaRPr>
          </a:p>
        </p:txBody>
      </p:sp>
      <p:pic>
        <p:nvPicPr>
          <p:cNvPr id="5" name="Picture 4" descr="A picture containing machine&#10;&#10;Description automatically generated">
            <a:extLst>
              <a:ext uri="{FF2B5EF4-FFF2-40B4-BE49-F238E27FC236}">
                <a16:creationId xmlns:a16="http://schemas.microsoft.com/office/drawing/2014/main" id="{AA6A572B-6354-1296-D5BD-C6C679609F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022" t="3220" r="14996" b="12847"/>
          <a:stretch/>
        </p:blipFill>
        <p:spPr>
          <a:xfrm>
            <a:off x="352588" y="977168"/>
            <a:ext cx="3847454" cy="5756062"/>
          </a:xfrm>
          <a:prstGeom prst="rect">
            <a:avLst/>
          </a:prstGeom>
          <a:effectLst>
            <a:outerShdw blurRad="63500" dist="76200" dir="2700000" algn="tl" rotWithShape="0">
              <a:prstClr val="black">
                <a:alpha val="40000"/>
              </a:prstClr>
            </a:outerShdw>
          </a:effectLst>
        </p:spPr>
      </p:pic>
      <p:pic>
        <p:nvPicPr>
          <p:cNvPr id="2" name="Picture 14" descr="&#10;">
            <a:extLst>
              <a:ext uri="{FF2B5EF4-FFF2-40B4-BE49-F238E27FC236}">
                <a16:creationId xmlns:a16="http://schemas.microsoft.com/office/drawing/2014/main" id="{EF117F4C-5AB2-8B54-1953-3472AB95F515}"/>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3" name="Title 1">
            <a:extLst>
              <a:ext uri="{FF2B5EF4-FFF2-40B4-BE49-F238E27FC236}">
                <a16:creationId xmlns:a16="http://schemas.microsoft.com/office/drawing/2014/main" id="{0808A716-C3A3-8B32-7FBA-296F357DB7F9}"/>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HIGH EFFICIENCY PRE-MIX UNITS</a:t>
            </a:r>
            <a:endParaRPr lang="en-US" sz="5000" dirty="0">
              <a:solidFill>
                <a:schemeClr val="bg1"/>
              </a:solidFill>
              <a:cs typeface="Calibri Light"/>
            </a:endParaRPr>
          </a:p>
        </p:txBody>
      </p:sp>
      <p:cxnSp>
        <p:nvCxnSpPr>
          <p:cNvPr id="4" name="Straight Arrow Connector 3">
            <a:extLst>
              <a:ext uri="{FF2B5EF4-FFF2-40B4-BE49-F238E27FC236}">
                <a16:creationId xmlns:a16="http://schemas.microsoft.com/office/drawing/2014/main" id="{8AA65D41-9271-E352-3C5C-49289C662EFB}"/>
              </a:ext>
            </a:extLst>
          </p:cNvPr>
          <p:cNvCxnSpPr>
            <a:cxnSpLocks/>
          </p:cNvCxnSpPr>
          <p:nvPr/>
        </p:nvCxnSpPr>
        <p:spPr>
          <a:xfrm>
            <a:off x="128120" y="764249"/>
            <a:ext cx="94172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A31250A-2CCF-CDF6-58B3-7618D2866B13}"/>
              </a:ext>
            </a:extLst>
          </p:cNvPr>
          <p:cNvCxnSpPr>
            <a:cxnSpLocks/>
          </p:cNvCxnSpPr>
          <p:nvPr/>
        </p:nvCxnSpPr>
        <p:spPr>
          <a:xfrm flipV="1">
            <a:off x="2235631" y="5073250"/>
            <a:ext cx="0" cy="1370170"/>
          </a:xfrm>
          <a:prstGeom prst="line">
            <a:avLst/>
          </a:prstGeom>
          <a:ln w="76200" cap="rnd">
            <a:solidFill>
              <a:schemeClr val="accent4"/>
            </a:solidFill>
          </a:ln>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B55CE72-B198-F3A3-DAAF-81D0F878522F}"/>
              </a:ext>
            </a:extLst>
          </p:cNvPr>
          <p:cNvCxnSpPr>
            <a:cxnSpLocks/>
          </p:cNvCxnSpPr>
          <p:nvPr/>
        </p:nvCxnSpPr>
        <p:spPr>
          <a:xfrm flipV="1">
            <a:off x="2235631" y="4889715"/>
            <a:ext cx="895027" cy="183535"/>
          </a:xfrm>
          <a:prstGeom prst="line">
            <a:avLst/>
          </a:prstGeom>
          <a:ln w="76200" cap="rnd">
            <a:solidFill>
              <a:schemeClr val="accent4"/>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A0F60BA-BBC5-5DD2-62DD-09E00D16A001}"/>
              </a:ext>
            </a:extLst>
          </p:cNvPr>
          <p:cNvCxnSpPr>
            <a:cxnSpLocks/>
          </p:cNvCxnSpPr>
          <p:nvPr/>
        </p:nvCxnSpPr>
        <p:spPr>
          <a:xfrm flipV="1">
            <a:off x="3130658" y="2859437"/>
            <a:ext cx="38745" cy="2030278"/>
          </a:xfrm>
          <a:prstGeom prst="line">
            <a:avLst/>
          </a:prstGeom>
          <a:ln w="76200" cap="rnd">
            <a:solidFill>
              <a:schemeClr val="accent4"/>
            </a:solidFill>
          </a:ln>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D2CBF1-2E8A-BD89-BAB0-E723C86D31E9}"/>
              </a:ext>
            </a:extLst>
          </p:cNvPr>
          <p:cNvCxnSpPr>
            <a:cxnSpLocks/>
          </p:cNvCxnSpPr>
          <p:nvPr/>
        </p:nvCxnSpPr>
        <p:spPr>
          <a:xfrm>
            <a:off x="2533078" y="2859437"/>
            <a:ext cx="636325" cy="0"/>
          </a:xfrm>
          <a:prstGeom prst="line">
            <a:avLst/>
          </a:prstGeom>
          <a:ln w="76200" cap="rnd">
            <a:solidFill>
              <a:schemeClr val="accent4"/>
            </a:solidFill>
          </a:ln>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01563DA-E20F-EC34-1BD2-E075ACEAA34F}"/>
              </a:ext>
            </a:extLst>
          </p:cNvPr>
          <p:cNvCxnSpPr>
            <a:cxnSpLocks/>
          </p:cNvCxnSpPr>
          <p:nvPr/>
        </p:nvCxnSpPr>
        <p:spPr>
          <a:xfrm>
            <a:off x="2533078" y="2229712"/>
            <a:ext cx="0" cy="629725"/>
          </a:xfrm>
          <a:prstGeom prst="line">
            <a:avLst/>
          </a:prstGeom>
          <a:ln w="76200" cap="rnd">
            <a:solidFill>
              <a:schemeClr val="accent4"/>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F036737-563B-F171-CADE-E34212839DFB}"/>
              </a:ext>
            </a:extLst>
          </p:cNvPr>
          <p:cNvCxnSpPr>
            <a:cxnSpLocks/>
          </p:cNvCxnSpPr>
          <p:nvPr/>
        </p:nvCxnSpPr>
        <p:spPr>
          <a:xfrm>
            <a:off x="1619250" y="2229712"/>
            <a:ext cx="913828" cy="0"/>
          </a:xfrm>
          <a:prstGeom prst="line">
            <a:avLst/>
          </a:prstGeom>
          <a:ln w="76200" cap="rnd">
            <a:solidFill>
              <a:schemeClr val="accent4"/>
            </a:solidFill>
          </a:ln>
          <a:effectLst/>
        </p:spPr>
        <p:style>
          <a:lnRef idx="1">
            <a:schemeClr val="accent1"/>
          </a:lnRef>
          <a:fillRef idx="0">
            <a:schemeClr val="accent1"/>
          </a:fillRef>
          <a:effectRef idx="0">
            <a:schemeClr val="accent1"/>
          </a:effectRef>
          <a:fontRef idx="minor">
            <a:schemeClr val="tx1"/>
          </a:fontRef>
        </p:style>
      </p:cxnSp>
      <p:sp>
        <p:nvSpPr>
          <p:cNvPr id="12" name="Isosceles Triangle 11">
            <a:extLst>
              <a:ext uri="{FF2B5EF4-FFF2-40B4-BE49-F238E27FC236}">
                <a16:creationId xmlns:a16="http://schemas.microsoft.com/office/drawing/2014/main" id="{E4049C36-0BE3-DA4D-4196-D25954761869}"/>
              </a:ext>
            </a:extLst>
          </p:cNvPr>
          <p:cNvSpPr/>
          <p:nvPr/>
        </p:nvSpPr>
        <p:spPr>
          <a:xfrm rot="16200000">
            <a:off x="1419229" y="2135414"/>
            <a:ext cx="211448" cy="188595"/>
          </a:xfrm>
          <a:prstGeom prst="triangl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0B95255F-6580-68C1-7E53-4400F7509DEB}"/>
              </a:ext>
            </a:extLst>
          </p:cNvPr>
          <p:cNvCxnSpPr>
            <a:cxnSpLocks/>
          </p:cNvCxnSpPr>
          <p:nvPr/>
        </p:nvCxnSpPr>
        <p:spPr>
          <a:xfrm>
            <a:off x="2729293" y="2714125"/>
            <a:ext cx="916747" cy="0"/>
          </a:xfrm>
          <a:prstGeom prst="line">
            <a:avLst/>
          </a:prstGeom>
          <a:ln w="76200" cap="rnd">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30ABB15-787C-1F1D-EE80-14AC9D534DEC}"/>
              </a:ext>
            </a:extLst>
          </p:cNvPr>
          <p:cNvCxnSpPr>
            <a:cxnSpLocks/>
          </p:cNvCxnSpPr>
          <p:nvPr/>
        </p:nvCxnSpPr>
        <p:spPr>
          <a:xfrm>
            <a:off x="2729293" y="2068702"/>
            <a:ext cx="0" cy="645423"/>
          </a:xfrm>
          <a:prstGeom prst="line">
            <a:avLst/>
          </a:prstGeom>
          <a:ln w="76200" cap="rnd">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9D65E08-1941-C856-A06E-CD36379D941C}"/>
              </a:ext>
            </a:extLst>
          </p:cNvPr>
          <p:cNvCxnSpPr>
            <a:cxnSpLocks/>
          </p:cNvCxnSpPr>
          <p:nvPr/>
        </p:nvCxnSpPr>
        <p:spPr>
          <a:xfrm>
            <a:off x="1430655" y="2060167"/>
            <a:ext cx="1298638" cy="8535"/>
          </a:xfrm>
          <a:prstGeom prst="line">
            <a:avLst/>
          </a:prstGeom>
          <a:ln w="76200" cap="rnd">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17" name="Isosceles Triangle 16">
            <a:extLst>
              <a:ext uri="{FF2B5EF4-FFF2-40B4-BE49-F238E27FC236}">
                <a16:creationId xmlns:a16="http://schemas.microsoft.com/office/drawing/2014/main" id="{17299B2E-58FC-5C4D-4742-F76A67BD646B}"/>
              </a:ext>
            </a:extLst>
          </p:cNvPr>
          <p:cNvSpPr/>
          <p:nvPr/>
        </p:nvSpPr>
        <p:spPr>
          <a:xfrm rot="16200000">
            <a:off x="1230634" y="1965869"/>
            <a:ext cx="211448" cy="188595"/>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7268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255715" y="1554544"/>
            <a:ext cx="6567405" cy="43270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condensate collector inside the unit that should be pre-charged with water to prevent carbon monoxide leakage during initial operation of the unit. Pre-mix models such as the EZ series need about 10 oz of water while traditional condensing units like the NRC111 need about 30 oz. </a:t>
            </a:r>
            <a:endParaRPr lang="en-US" sz="400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descr="A picture containing text, furniture, chair, screenshot&#10;&#10;Description automatically generated">
            <a:extLst>
              <a:ext uri="{FF2B5EF4-FFF2-40B4-BE49-F238E27FC236}">
                <a16:creationId xmlns:a16="http://schemas.microsoft.com/office/drawing/2014/main" id="{8D4C1D88-E616-7A93-E481-F91DD8F310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5085" r="1749"/>
          <a:stretch/>
        </p:blipFill>
        <p:spPr>
          <a:xfrm>
            <a:off x="844657" y="936957"/>
            <a:ext cx="3789336" cy="2492043"/>
          </a:xfrm>
          <a:prstGeom prst="rect">
            <a:avLst/>
          </a:prstGeom>
          <a:effectLst>
            <a:softEdge rad="19050"/>
          </a:effectLst>
        </p:spPr>
      </p:pic>
      <p:pic>
        <p:nvPicPr>
          <p:cNvPr id="12" name="Picture 11" descr="A picture containing text, sketch, diagram, design&#10;&#10;Description automatically generated">
            <a:extLst>
              <a:ext uri="{FF2B5EF4-FFF2-40B4-BE49-F238E27FC236}">
                <a16:creationId xmlns:a16="http://schemas.microsoft.com/office/drawing/2014/main" id="{275E0175-ABC7-4029-7A10-020D272641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62" t="1575" r="1660" b="5503"/>
          <a:stretch/>
        </p:blipFill>
        <p:spPr>
          <a:xfrm>
            <a:off x="844658" y="3429000"/>
            <a:ext cx="3789335" cy="3323933"/>
          </a:xfrm>
          <a:prstGeom prst="rect">
            <a:avLst/>
          </a:prstGeom>
          <a:effectLst>
            <a:softEdge rad="19050"/>
          </a:effectLst>
        </p:spPr>
      </p:pic>
      <p:pic>
        <p:nvPicPr>
          <p:cNvPr id="2" name="Picture 14" descr="&#10;">
            <a:extLst>
              <a:ext uri="{FF2B5EF4-FFF2-40B4-BE49-F238E27FC236}">
                <a16:creationId xmlns:a16="http://schemas.microsoft.com/office/drawing/2014/main" id="{2EF643C6-E97C-5E65-4BF6-BA0F1AC6FCB2}"/>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CCFBC75B-D0CA-879C-9741-219EA76DE927}"/>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FILLING CONDENSATE TRAP</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4D4BA98A-8753-CD89-C7B3-B969ED886F56}"/>
              </a:ext>
            </a:extLst>
          </p:cNvPr>
          <p:cNvCxnSpPr>
            <a:cxnSpLocks/>
          </p:cNvCxnSpPr>
          <p:nvPr/>
        </p:nvCxnSpPr>
        <p:spPr>
          <a:xfrm>
            <a:off x="128120" y="764249"/>
            <a:ext cx="78424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D57F0982-E232-4B2C-19D2-6595CF563610}"/>
              </a:ext>
            </a:extLst>
          </p:cNvPr>
          <p:cNvPicPr>
            <a:picLocks noChangeAspect="1"/>
          </p:cNvPicPr>
          <p:nvPr/>
        </p:nvPicPr>
        <p:blipFill>
          <a:blip r:embed="rId5"/>
          <a:srcRect l="8073" t="5674" b="3619"/>
          <a:stretch>
            <a:fillRect/>
          </a:stretch>
        </p:blipFill>
        <p:spPr>
          <a:xfrm>
            <a:off x="1203961" y="1531828"/>
            <a:ext cx="3081020" cy="1881178"/>
          </a:xfrm>
          <a:prstGeom prst="rect">
            <a:avLst/>
          </a:prstGeom>
          <a:effectLst>
            <a:softEdge rad="31750"/>
          </a:effectLst>
        </p:spPr>
      </p:pic>
    </p:spTree>
    <p:extLst>
      <p:ext uri="{BB962C8B-B14F-4D97-AF65-F5344CB8AC3E}">
        <p14:creationId xmlns:p14="http://schemas.microsoft.com/office/powerpoint/2010/main" val="344835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2FC625-CAF9-021C-0D59-6790EAF6A933}"/>
              </a:ext>
            </a:extLst>
          </p:cNvPr>
          <p:cNvSpPr/>
          <p:nvPr/>
        </p:nvSpPr>
        <p:spPr>
          <a:xfrm>
            <a:off x="669376" y="1526583"/>
            <a:ext cx="4282332" cy="4618495"/>
          </a:xfrm>
          <a:prstGeom prst="rect">
            <a:avLst/>
          </a:prstGeom>
          <a:solidFill>
            <a:schemeClr val="bg1"/>
          </a:solidFill>
          <a:ln>
            <a:noFill/>
          </a:ln>
          <a:effectLst>
            <a:softEdge rad="190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263464" y="2183742"/>
            <a:ext cx="6567405" cy="33041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If </a:t>
            </a: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you forget to pre-charge the condensate collector, make sure the installation area is well ventilated for the first 15-20 minutes of operation as the unit creates condensate and fills the collector.</a:t>
            </a:r>
            <a:endParaRPr lang="en-US" sz="400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4" name="Picture 3" descr="A diagram of a water heater&#10;&#10;Description automatically generated with low confidence">
            <a:extLst>
              <a:ext uri="{FF2B5EF4-FFF2-40B4-BE49-F238E27FC236}">
                <a16:creationId xmlns:a16="http://schemas.microsoft.com/office/drawing/2014/main" id="{F3DCBC82-909D-3B28-5EA3-F31214DA64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42" y="1617714"/>
            <a:ext cx="4115067" cy="4453560"/>
          </a:xfrm>
          <a:prstGeom prst="rect">
            <a:avLst/>
          </a:prstGeom>
          <a:effectLst/>
        </p:spPr>
      </p:pic>
      <p:pic>
        <p:nvPicPr>
          <p:cNvPr id="2" name="Picture 14" descr="&#10;">
            <a:extLst>
              <a:ext uri="{FF2B5EF4-FFF2-40B4-BE49-F238E27FC236}">
                <a16:creationId xmlns:a16="http://schemas.microsoft.com/office/drawing/2014/main" id="{E3D29B8F-B775-D654-E66E-3D9F09882692}"/>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8" name="Title 1">
            <a:extLst>
              <a:ext uri="{FF2B5EF4-FFF2-40B4-BE49-F238E27FC236}">
                <a16:creationId xmlns:a16="http://schemas.microsoft.com/office/drawing/2014/main" id="{9EF015B3-86D2-45D7-1EF2-A90605298FE9}"/>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FILLING CONDENSATE TRAP</a:t>
            </a:r>
            <a:endParaRPr lang="en-US" sz="5000" dirty="0">
              <a:solidFill>
                <a:schemeClr val="bg1"/>
              </a:solidFill>
              <a:cs typeface="Calibri Light"/>
            </a:endParaRPr>
          </a:p>
        </p:txBody>
      </p:sp>
      <p:cxnSp>
        <p:nvCxnSpPr>
          <p:cNvPr id="9" name="Straight Arrow Connector 8">
            <a:extLst>
              <a:ext uri="{FF2B5EF4-FFF2-40B4-BE49-F238E27FC236}">
                <a16:creationId xmlns:a16="http://schemas.microsoft.com/office/drawing/2014/main" id="{5FE12B4E-798E-90F4-1CBA-B49D70521F65}"/>
              </a:ext>
            </a:extLst>
          </p:cNvPr>
          <p:cNvCxnSpPr>
            <a:cxnSpLocks/>
          </p:cNvCxnSpPr>
          <p:nvPr/>
        </p:nvCxnSpPr>
        <p:spPr>
          <a:xfrm>
            <a:off x="128120" y="764249"/>
            <a:ext cx="78424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098F29D-6589-0960-E5B5-A659752FCEA7}"/>
              </a:ext>
            </a:extLst>
          </p:cNvPr>
          <p:cNvPicPr>
            <a:picLocks noChangeAspect="1"/>
          </p:cNvPicPr>
          <p:nvPr/>
        </p:nvPicPr>
        <p:blipFill>
          <a:blip r:embed="rId4"/>
          <a:stretch>
            <a:fillRect/>
          </a:stretch>
        </p:blipFill>
        <p:spPr>
          <a:xfrm>
            <a:off x="991183" y="1617714"/>
            <a:ext cx="3318561" cy="2053439"/>
          </a:xfrm>
          <a:prstGeom prst="rect">
            <a:avLst/>
          </a:prstGeom>
        </p:spPr>
      </p:pic>
    </p:spTree>
    <p:extLst>
      <p:ext uri="{BB962C8B-B14F-4D97-AF65-F5344CB8AC3E}">
        <p14:creationId xmlns:p14="http://schemas.microsoft.com/office/powerpoint/2010/main" val="129907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38986" y="2183742"/>
            <a:ext cx="5991883" cy="33041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Treating the acidic condensate created by high efficiency units may be required by local code and is a good practice even if code doesn’t require it.</a:t>
            </a:r>
            <a:endParaRPr lang="en-US" sz="3333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descr="A picture containing text, screenshot, font&#10;&#10;Description automatically generated">
            <a:extLst>
              <a:ext uri="{FF2B5EF4-FFF2-40B4-BE49-F238E27FC236}">
                <a16:creationId xmlns:a16="http://schemas.microsoft.com/office/drawing/2014/main" id="{A12B565C-95D2-042F-EB76-9014A9FA5E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920" y="1840846"/>
            <a:ext cx="5180058" cy="3889652"/>
          </a:xfrm>
          <a:prstGeom prst="rect">
            <a:avLst/>
          </a:prstGeom>
          <a:effectLst>
            <a:softEdge rad="19050"/>
          </a:effectLst>
        </p:spPr>
      </p:pic>
      <p:sp>
        <p:nvSpPr>
          <p:cNvPr id="9" name="Rectangle 8">
            <a:extLst>
              <a:ext uri="{FF2B5EF4-FFF2-40B4-BE49-F238E27FC236}">
                <a16:creationId xmlns:a16="http://schemas.microsoft.com/office/drawing/2014/main" id="{D63827DC-A7E9-5CC4-DF6A-8B8CBD8E7CB5}"/>
              </a:ext>
            </a:extLst>
          </p:cNvPr>
          <p:cNvSpPr/>
          <p:nvPr/>
        </p:nvSpPr>
        <p:spPr>
          <a:xfrm>
            <a:off x="418452" y="3290805"/>
            <a:ext cx="4723111" cy="14206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4" descr="&#10;">
            <a:extLst>
              <a:ext uri="{FF2B5EF4-FFF2-40B4-BE49-F238E27FC236}">
                <a16:creationId xmlns:a16="http://schemas.microsoft.com/office/drawing/2014/main" id="{33016A4D-450A-66AD-044E-FC6A2142C764}"/>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705AD615-7DD5-B501-D62B-7A7F480F84B1}"/>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NEUTRALIZING THE CONDENSATE</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65C7F40D-0F7E-215B-1AE8-37F17FB652CC}"/>
              </a:ext>
            </a:extLst>
          </p:cNvPr>
          <p:cNvCxnSpPr>
            <a:cxnSpLocks/>
          </p:cNvCxnSpPr>
          <p:nvPr/>
        </p:nvCxnSpPr>
        <p:spPr>
          <a:xfrm>
            <a:off x="128120" y="764249"/>
            <a:ext cx="949848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137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AB7F2BA-278E-DAF1-99B9-A953E2075755}"/>
              </a:ext>
            </a:extLst>
          </p:cNvPr>
          <p:cNvSpPr/>
          <p:nvPr/>
        </p:nvSpPr>
        <p:spPr>
          <a:xfrm>
            <a:off x="320040" y="995144"/>
            <a:ext cx="5372100" cy="5626636"/>
          </a:xfrm>
          <a:prstGeom prst="rect">
            <a:avLst/>
          </a:prstGeom>
          <a:solidFill>
            <a:schemeClr val="bg1"/>
          </a:solidFill>
          <a:ln>
            <a:noFill/>
          </a:ln>
          <a:effectLst>
            <a:softEdge rad="190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944840" y="1787444"/>
            <a:ext cx="5991883" cy="3664854"/>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Noritz offers external neutralizers to raise the pH level of the acidic condensate to that of water so it can be drained safely. </a:t>
            </a:r>
          </a:p>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residential neutralizer is recommended to be installed 1 per unit.</a:t>
            </a:r>
            <a:endParaRPr lang="en-US" sz="400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4" name="Picture 3" descr="A picture containing text, diagram, screenshot, line&#10;&#10;Description automatically generated">
            <a:extLst>
              <a:ext uri="{FF2B5EF4-FFF2-40B4-BE49-F238E27FC236}">
                <a16:creationId xmlns:a16="http://schemas.microsoft.com/office/drawing/2014/main" id="{87ABAA96-14B0-C7F5-5CB2-F78E2410F41E}"/>
              </a:ext>
            </a:extLst>
          </p:cNvPr>
          <p:cNvPicPr>
            <a:picLocks noChangeAspect="1"/>
          </p:cNvPicPr>
          <p:nvPr/>
        </p:nvPicPr>
        <p:blipFill>
          <a:blip r:embed="rId2">
            <a:extLst>
              <a:ext uri="{28A0092B-C50C-407E-A947-70E740481C1C}">
                <a14:useLocalDpi xmlns:a14="http://schemas.microsoft.com/office/drawing/2010/main" val="0"/>
              </a:ext>
            </a:extLst>
          </a:blip>
          <a:srcRect b="57178"/>
          <a:stretch>
            <a:fillRect/>
          </a:stretch>
        </p:blipFill>
        <p:spPr>
          <a:xfrm>
            <a:off x="433077" y="1030704"/>
            <a:ext cx="5202936" cy="1698525"/>
          </a:xfrm>
          <a:prstGeom prst="rect">
            <a:avLst/>
          </a:prstGeom>
          <a:effectLst>
            <a:softEdge rad="19050"/>
          </a:effectLst>
        </p:spPr>
      </p:pic>
      <p:pic>
        <p:nvPicPr>
          <p:cNvPr id="2" name="Picture 14" descr="&#10;">
            <a:extLst>
              <a:ext uri="{FF2B5EF4-FFF2-40B4-BE49-F238E27FC236}">
                <a16:creationId xmlns:a16="http://schemas.microsoft.com/office/drawing/2014/main" id="{F8BDD348-4AB5-FCEF-CA04-C09F662F4FDD}"/>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7" name="Title 1">
            <a:extLst>
              <a:ext uri="{FF2B5EF4-FFF2-40B4-BE49-F238E27FC236}">
                <a16:creationId xmlns:a16="http://schemas.microsoft.com/office/drawing/2014/main" id="{BC9F2D6C-DFF9-7815-82A2-38D0575E6A46}"/>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NEUTRALIZING THE CONDENSATE</a:t>
            </a:r>
            <a:endParaRPr lang="en-US" sz="5000" dirty="0">
              <a:solidFill>
                <a:schemeClr val="bg1"/>
              </a:solidFill>
              <a:cs typeface="Calibri Light"/>
            </a:endParaRPr>
          </a:p>
        </p:txBody>
      </p:sp>
      <p:cxnSp>
        <p:nvCxnSpPr>
          <p:cNvPr id="8" name="Straight Arrow Connector 7">
            <a:extLst>
              <a:ext uri="{FF2B5EF4-FFF2-40B4-BE49-F238E27FC236}">
                <a16:creationId xmlns:a16="http://schemas.microsoft.com/office/drawing/2014/main" id="{C1AC04B6-D3D1-7160-1738-8D9734373A92}"/>
              </a:ext>
            </a:extLst>
          </p:cNvPr>
          <p:cNvCxnSpPr>
            <a:cxnSpLocks/>
          </p:cNvCxnSpPr>
          <p:nvPr/>
        </p:nvCxnSpPr>
        <p:spPr>
          <a:xfrm>
            <a:off x="128120" y="764249"/>
            <a:ext cx="949848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B91FBED-9AB9-6B90-AAEF-5F9BB7B93C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277" y="2877699"/>
            <a:ext cx="5205723" cy="3662166"/>
          </a:xfrm>
          <a:prstGeom prst="rect">
            <a:avLst/>
          </a:prstGeom>
          <a:effectLst>
            <a:softEdge rad="12700"/>
          </a:effectLst>
        </p:spPr>
      </p:pic>
      <p:pic>
        <p:nvPicPr>
          <p:cNvPr id="1030" name="Picture 6">
            <a:extLst>
              <a:ext uri="{FF2B5EF4-FFF2-40B4-BE49-F238E27FC236}">
                <a16:creationId xmlns:a16="http://schemas.microsoft.com/office/drawing/2014/main" id="{81A6F7DA-A24E-6F65-F7FA-254B293CFD0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5298" y="2888533"/>
            <a:ext cx="1743341" cy="2615012"/>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305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2" name="Content Placeholder 3">
            <a:extLst>
              <a:ext uri="{FF2B5EF4-FFF2-40B4-BE49-F238E27FC236}">
                <a16:creationId xmlns:a16="http://schemas.microsoft.com/office/drawing/2014/main" id="{629479E1-6BCC-19FA-77DF-E4D372CE252B}"/>
              </a:ext>
            </a:extLst>
          </p:cNvPr>
          <p:cNvSpPr txBox="1">
            <a:spLocks/>
          </p:cNvSpPr>
          <p:nvPr/>
        </p:nvSpPr>
        <p:spPr>
          <a:xfrm>
            <a:off x="128120" y="951101"/>
            <a:ext cx="12063879" cy="80964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latin typeface="Franklin Gothic Book"/>
                <a:cs typeface="Calibri"/>
              </a:rPr>
              <a:t>Pro Series models no longer have physical dipswitches on the circuit board. All programming of the unit is done with the new EZ Start Plus App or the built in display window.</a:t>
            </a:r>
          </a:p>
        </p:txBody>
      </p:sp>
      <p:pic>
        <p:nvPicPr>
          <p:cNvPr id="23" name="Picture 22">
            <a:extLst>
              <a:ext uri="{FF2B5EF4-FFF2-40B4-BE49-F238E27FC236}">
                <a16:creationId xmlns:a16="http://schemas.microsoft.com/office/drawing/2014/main" id="{AF55AEA6-6873-0585-9C31-9B3BB19BB48C}"/>
              </a:ext>
            </a:extLst>
          </p:cNvPr>
          <p:cNvPicPr>
            <a:picLocks noChangeAspect="1"/>
          </p:cNvPicPr>
          <p:nvPr/>
        </p:nvPicPr>
        <p:blipFill>
          <a:blip r:embed="rId2"/>
          <a:stretch>
            <a:fillRect/>
          </a:stretch>
        </p:blipFill>
        <p:spPr>
          <a:xfrm>
            <a:off x="5590980" y="1839100"/>
            <a:ext cx="5591369" cy="4138526"/>
          </a:xfrm>
          <a:prstGeom prst="rect">
            <a:avLst/>
          </a:prstGeom>
          <a:effectLst>
            <a:outerShdw blurRad="127000" dist="190500" dir="2700000" algn="tl" rotWithShape="0">
              <a:prstClr val="black">
                <a:alpha val="40000"/>
              </a:prstClr>
            </a:outerShdw>
            <a:softEdge rad="12700"/>
          </a:effectLst>
        </p:spPr>
      </p:pic>
      <p:pic>
        <p:nvPicPr>
          <p:cNvPr id="24" name="Picture 23" descr="A screen shot of a phone&#10;&#10;Description automatically generated">
            <a:extLst>
              <a:ext uri="{FF2B5EF4-FFF2-40B4-BE49-F238E27FC236}">
                <a16:creationId xmlns:a16="http://schemas.microsoft.com/office/drawing/2014/main" id="{714CAB10-8DBD-74FD-94C9-5EF4A57FC2A9}"/>
              </a:ext>
            </a:extLst>
          </p:cNvPr>
          <p:cNvPicPr>
            <a:picLocks noChangeAspect="1"/>
          </p:cNvPicPr>
          <p:nvPr/>
        </p:nvPicPr>
        <p:blipFill>
          <a:blip r:embed="rId3" cstate="print">
            <a:extLst>
              <a:ext uri="{28A0092B-C50C-407E-A947-70E740481C1C}">
                <a14:useLocalDpi xmlns:a14="http://schemas.microsoft.com/office/drawing/2010/main" val="0"/>
              </a:ext>
            </a:extLst>
          </a:blip>
          <a:srcRect b="30814"/>
          <a:stretch/>
        </p:blipFill>
        <p:spPr>
          <a:xfrm>
            <a:off x="932869" y="1772201"/>
            <a:ext cx="4183583" cy="5085799"/>
          </a:xfrm>
          <a:prstGeom prst="rect">
            <a:avLst/>
          </a:prstGeom>
        </p:spPr>
      </p:pic>
      <p:sp>
        <p:nvSpPr>
          <p:cNvPr id="25" name="Content Placeholder 3">
            <a:extLst>
              <a:ext uri="{FF2B5EF4-FFF2-40B4-BE49-F238E27FC236}">
                <a16:creationId xmlns:a16="http://schemas.microsoft.com/office/drawing/2014/main" id="{18C096A8-47E2-001C-D46D-06ABFA2A7DCF}"/>
              </a:ext>
            </a:extLst>
          </p:cNvPr>
          <p:cNvSpPr txBox="1">
            <a:spLocks/>
          </p:cNvSpPr>
          <p:nvPr/>
        </p:nvSpPr>
        <p:spPr>
          <a:xfrm>
            <a:off x="6024116" y="6055977"/>
            <a:ext cx="5533713" cy="285234"/>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i="1">
                <a:solidFill>
                  <a:schemeClr val="bg1"/>
                </a:solidFill>
                <a:latin typeface="Franklin Gothic Book"/>
                <a:cs typeface="Calibri"/>
              </a:rPr>
              <a:t>Directions can be found in the manual</a:t>
            </a:r>
          </a:p>
        </p:txBody>
      </p:sp>
      <p:pic>
        <p:nvPicPr>
          <p:cNvPr id="2" name="Picture 14" descr="&#10;">
            <a:extLst>
              <a:ext uri="{FF2B5EF4-FFF2-40B4-BE49-F238E27FC236}">
                <a16:creationId xmlns:a16="http://schemas.microsoft.com/office/drawing/2014/main" id="{7D8B824D-B620-5CCD-32CE-38B8B1EDB82A}"/>
              </a:ext>
            </a:extLst>
          </p:cNvPr>
          <p:cNvPicPr>
            <a:picLocks noChangeAspect="1"/>
          </p:cNvPicPr>
          <p:nvPr/>
        </p:nvPicPr>
        <p:blipFill>
          <a:blip r:embed="rId4"/>
          <a:srcRect l="-2409" t="30632" r="-5457" b="25330"/>
          <a:stretch>
            <a:fillRect/>
          </a:stretch>
        </p:blipFill>
        <p:spPr>
          <a:xfrm>
            <a:off x="10668000" y="0"/>
            <a:ext cx="1524000" cy="481584"/>
          </a:xfrm>
          <a:prstGeom prst="rect">
            <a:avLst/>
          </a:prstGeom>
        </p:spPr>
      </p:pic>
      <p:sp>
        <p:nvSpPr>
          <p:cNvPr id="3" name="Title 1">
            <a:extLst>
              <a:ext uri="{FF2B5EF4-FFF2-40B4-BE49-F238E27FC236}">
                <a16:creationId xmlns:a16="http://schemas.microsoft.com/office/drawing/2014/main" id="{2286B3FD-830C-84F4-07D1-8106436E9826}"/>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EZ START PLUS APP</a:t>
            </a:r>
            <a:endParaRPr lang="en-US" sz="5000" dirty="0">
              <a:solidFill>
                <a:schemeClr val="bg1"/>
              </a:solidFill>
              <a:cs typeface="Calibri Light"/>
            </a:endParaRPr>
          </a:p>
        </p:txBody>
      </p:sp>
      <p:cxnSp>
        <p:nvCxnSpPr>
          <p:cNvPr id="4" name="Straight Arrow Connector 3">
            <a:extLst>
              <a:ext uri="{FF2B5EF4-FFF2-40B4-BE49-F238E27FC236}">
                <a16:creationId xmlns:a16="http://schemas.microsoft.com/office/drawing/2014/main" id="{D2FD6691-2F32-935A-2A1D-DDA322B6460E}"/>
              </a:ext>
            </a:extLst>
          </p:cNvPr>
          <p:cNvCxnSpPr>
            <a:cxnSpLocks/>
          </p:cNvCxnSpPr>
          <p:nvPr/>
        </p:nvCxnSpPr>
        <p:spPr>
          <a:xfrm>
            <a:off x="128120" y="764249"/>
            <a:ext cx="58459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194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Picture 14" descr="&#10;">
            <a:extLst>
              <a:ext uri="{FF2B5EF4-FFF2-40B4-BE49-F238E27FC236}">
                <a16:creationId xmlns:a16="http://schemas.microsoft.com/office/drawing/2014/main" id="{5EDE39FC-CBD2-26F4-3205-A1CC8EC67CFB}"/>
              </a:ext>
            </a:extLst>
          </p:cNvPr>
          <p:cNvPicPr>
            <a:picLocks noChangeAspect="1"/>
          </p:cNvPicPr>
          <p:nvPr/>
        </p:nvPicPr>
        <p:blipFill>
          <a:blip r:embed="rId2"/>
          <a:srcRect l="-2409" t="30632" r="-5457" b="25330"/>
          <a:stretch>
            <a:fillRect/>
          </a:stretch>
        </p:blipFill>
        <p:spPr>
          <a:xfrm>
            <a:off x="10668000" y="0"/>
            <a:ext cx="1524000" cy="481584"/>
          </a:xfrm>
          <a:prstGeom prst="rect">
            <a:avLst/>
          </a:prstGeom>
        </p:spPr>
      </p:pic>
      <p:sp>
        <p:nvSpPr>
          <p:cNvPr id="6" name="Title 1">
            <a:extLst>
              <a:ext uri="{FF2B5EF4-FFF2-40B4-BE49-F238E27FC236}">
                <a16:creationId xmlns:a16="http://schemas.microsoft.com/office/drawing/2014/main" id="{A262392A-F854-090D-38D2-67774D332A75}"/>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EZ START PLUS APP</a:t>
            </a:r>
            <a:endParaRPr lang="en-US" sz="5000" dirty="0">
              <a:solidFill>
                <a:schemeClr val="bg1"/>
              </a:solidFill>
              <a:cs typeface="Calibri Light"/>
            </a:endParaRPr>
          </a:p>
        </p:txBody>
      </p:sp>
      <p:cxnSp>
        <p:nvCxnSpPr>
          <p:cNvPr id="8" name="Straight Arrow Connector 7">
            <a:extLst>
              <a:ext uri="{FF2B5EF4-FFF2-40B4-BE49-F238E27FC236}">
                <a16:creationId xmlns:a16="http://schemas.microsoft.com/office/drawing/2014/main" id="{E7277583-3C27-79EA-21CF-18D334B889B0}"/>
              </a:ext>
            </a:extLst>
          </p:cNvPr>
          <p:cNvCxnSpPr>
            <a:cxnSpLocks/>
          </p:cNvCxnSpPr>
          <p:nvPr/>
        </p:nvCxnSpPr>
        <p:spPr>
          <a:xfrm>
            <a:off x="128120" y="764249"/>
            <a:ext cx="58459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75AE9EA-07FE-0CF1-3FBD-3D433107477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03607" y="1098292"/>
            <a:ext cx="2362989" cy="4606548"/>
          </a:xfrm>
          <a:prstGeom prst="rect">
            <a:avLst/>
          </a:prstGeom>
          <a:effectLst>
            <a:outerShdw blurRad="63500" dist="63500" dir="2700000" algn="tl" rotWithShape="0">
              <a:prstClr val="black">
                <a:alpha val="40000"/>
              </a:prstClr>
            </a:outerShdw>
          </a:effectLst>
        </p:spPr>
      </p:pic>
      <p:pic>
        <p:nvPicPr>
          <p:cNvPr id="15" name="Picture 14">
            <a:extLst>
              <a:ext uri="{FF2B5EF4-FFF2-40B4-BE49-F238E27FC236}">
                <a16:creationId xmlns:a16="http://schemas.microsoft.com/office/drawing/2014/main" id="{4A987961-CF5D-DF63-0447-D82FE56FC01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2740" y="1098291"/>
            <a:ext cx="2362989" cy="4606549"/>
          </a:xfrm>
          <a:prstGeom prst="rect">
            <a:avLst/>
          </a:prstGeom>
          <a:effectLst>
            <a:outerShdw blurRad="63500" dist="63500" dir="2700000" algn="tl" rotWithShape="0">
              <a:prstClr val="black">
                <a:alpha val="40000"/>
              </a:prstClr>
            </a:outerShdw>
          </a:effectLst>
        </p:spPr>
      </p:pic>
      <p:pic>
        <p:nvPicPr>
          <p:cNvPr id="18" name="Picture 17">
            <a:extLst>
              <a:ext uri="{FF2B5EF4-FFF2-40B4-BE49-F238E27FC236}">
                <a16:creationId xmlns:a16="http://schemas.microsoft.com/office/drawing/2014/main" id="{C27CAD97-52FB-C6BF-8BED-1312502D2DF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653272" y="1078016"/>
            <a:ext cx="2373389" cy="4626824"/>
          </a:xfrm>
          <a:prstGeom prst="rect">
            <a:avLst/>
          </a:prstGeom>
          <a:effectLst>
            <a:outerShdw blurRad="63500" dist="63500" dir="2700000" algn="tl" rotWithShape="0">
              <a:prstClr val="black">
                <a:alpha val="40000"/>
              </a:prstClr>
            </a:outerShdw>
          </a:effectLst>
        </p:spPr>
      </p:pic>
      <p:pic>
        <p:nvPicPr>
          <p:cNvPr id="21" name="Picture 20">
            <a:extLst>
              <a:ext uri="{FF2B5EF4-FFF2-40B4-BE49-F238E27FC236}">
                <a16:creationId xmlns:a16="http://schemas.microsoft.com/office/drawing/2014/main" id="{5EE4E17C-9D99-5C5B-2052-CAC4014EF50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400671" y="1098292"/>
            <a:ext cx="2362988" cy="4606548"/>
          </a:xfrm>
          <a:prstGeom prst="rect">
            <a:avLst/>
          </a:prstGeom>
          <a:effectLst>
            <a:outerShdw blurRad="63500" dist="63500" dir="2700000" algn="tl" rotWithShape="0">
              <a:prstClr val="black">
                <a:alpha val="40000"/>
              </a:prstClr>
            </a:outerShdw>
          </a:effectLst>
        </p:spPr>
      </p:pic>
      <p:sp>
        <p:nvSpPr>
          <p:cNvPr id="22" name="矢印: 右 15">
            <a:extLst>
              <a:ext uri="{FF2B5EF4-FFF2-40B4-BE49-F238E27FC236}">
                <a16:creationId xmlns:a16="http://schemas.microsoft.com/office/drawing/2014/main" id="{E150218B-8FD1-D755-4F97-26B39A671D2D}"/>
              </a:ext>
            </a:extLst>
          </p:cNvPr>
          <p:cNvSpPr/>
          <p:nvPr/>
        </p:nvSpPr>
        <p:spPr>
          <a:xfrm>
            <a:off x="2277018" y="3026904"/>
            <a:ext cx="791334" cy="809647"/>
          </a:xfrm>
          <a:prstGeom prst="rightArrow">
            <a:avLst/>
          </a:prstGeom>
          <a:solidFill>
            <a:srgbClr val="ED1C24"/>
          </a:solidFill>
          <a:ln>
            <a:solidFill>
              <a:schemeClr val="tx1"/>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sp>
        <p:nvSpPr>
          <p:cNvPr id="23" name="矢印: 右 15">
            <a:extLst>
              <a:ext uri="{FF2B5EF4-FFF2-40B4-BE49-F238E27FC236}">
                <a16:creationId xmlns:a16="http://schemas.microsoft.com/office/drawing/2014/main" id="{80B83381-CAF2-A02C-1176-FF03B8ACCFF7}"/>
              </a:ext>
            </a:extLst>
          </p:cNvPr>
          <p:cNvSpPr/>
          <p:nvPr/>
        </p:nvSpPr>
        <p:spPr>
          <a:xfrm>
            <a:off x="5040816" y="3024176"/>
            <a:ext cx="791334" cy="809647"/>
          </a:xfrm>
          <a:prstGeom prst="rightArrow">
            <a:avLst/>
          </a:prstGeom>
          <a:solidFill>
            <a:srgbClr val="ED1C24"/>
          </a:solidFill>
          <a:ln>
            <a:solidFill>
              <a:schemeClr val="tx1"/>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sp>
        <p:nvSpPr>
          <p:cNvPr id="24" name="矢印: 右 15">
            <a:extLst>
              <a:ext uri="{FF2B5EF4-FFF2-40B4-BE49-F238E27FC236}">
                <a16:creationId xmlns:a16="http://schemas.microsoft.com/office/drawing/2014/main" id="{586F3CC3-B424-408E-FADF-0901454D3B46}"/>
              </a:ext>
            </a:extLst>
          </p:cNvPr>
          <p:cNvSpPr/>
          <p:nvPr/>
        </p:nvSpPr>
        <p:spPr>
          <a:xfrm>
            <a:off x="7790033" y="3036570"/>
            <a:ext cx="791334" cy="809647"/>
          </a:xfrm>
          <a:prstGeom prst="rightArrow">
            <a:avLst/>
          </a:prstGeom>
          <a:solidFill>
            <a:srgbClr val="ED1C24"/>
          </a:solidFill>
          <a:ln>
            <a:solidFill>
              <a:schemeClr val="tx1"/>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FE055704-FA33-CA5E-C167-B157D916DF3C}"/>
              </a:ext>
            </a:extLst>
          </p:cNvPr>
          <p:cNvSpPr txBox="1"/>
          <p:nvPr/>
        </p:nvSpPr>
        <p:spPr>
          <a:xfrm>
            <a:off x="427262" y="5695194"/>
            <a:ext cx="1849756" cy="830997"/>
          </a:xfrm>
          <a:prstGeom prst="rect">
            <a:avLst/>
          </a:prstGeom>
          <a:noFill/>
        </p:spPr>
        <p:txBody>
          <a:bodyPr wrap="square">
            <a:spAutoFit/>
          </a:bodyPr>
          <a:lstStyle/>
          <a:p>
            <a:pPr algn="ctr"/>
            <a:r>
              <a:rPr lang="en-US" sz="1600" dirty="0">
                <a:solidFill>
                  <a:schemeClr val="bg1"/>
                </a:solidFill>
                <a:latin typeface="Franklin Gothic Medium" panose="020B0603020102020204" pitchFamily="34" charset="0"/>
                <a:cs typeface="Calibri"/>
              </a:rPr>
              <a:t>Open EZ Start Plus App and select Contractor</a:t>
            </a:r>
            <a:endParaRPr lang="en-US" sz="1200" i="1" dirty="0"/>
          </a:p>
        </p:txBody>
      </p:sp>
      <p:sp>
        <p:nvSpPr>
          <p:cNvPr id="26" name="TextBox 25">
            <a:extLst>
              <a:ext uri="{FF2B5EF4-FFF2-40B4-BE49-F238E27FC236}">
                <a16:creationId xmlns:a16="http://schemas.microsoft.com/office/drawing/2014/main" id="{CA16A2E0-FA64-2BAA-58E6-462BC858A479}"/>
              </a:ext>
            </a:extLst>
          </p:cNvPr>
          <p:cNvSpPr txBox="1"/>
          <p:nvPr/>
        </p:nvSpPr>
        <p:spPr>
          <a:xfrm>
            <a:off x="8742205" y="5657175"/>
            <a:ext cx="1860738" cy="584775"/>
          </a:xfrm>
          <a:prstGeom prst="rect">
            <a:avLst/>
          </a:prstGeom>
          <a:noFill/>
        </p:spPr>
        <p:txBody>
          <a:bodyPr wrap="square">
            <a:spAutoFit/>
          </a:bodyPr>
          <a:lstStyle/>
          <a:p>
            <a:pPr algn="ctr"/>
            <a:r>
              <a:rPr lang="en-US" sz="1600" dirty="0">
                <a:solidFill>
                  <a:schemeClr val="bg1"/>
                </a:solidFill>
                <a:latin typeface="Franklin Gothic Medium" panose="020B0603020102020204" pitchFamily="34" charset="0"/>
                <a:cs typeface="Calibri"/>
              </a:rPr>
              <a:t>Enter Passcode and tap “NEXT”</a:t>
            </a:r>
            <a:endParaRPr lang="en-US" sz="1600" dirty="0"/>
          </a:p>
        </p:txBody>
      </p:sp>
      <p:sp>
        <p:nvSpPr>
          <p:cNvPr id="27" name="TextBox 26">
            <a:extLst>
              <a:ext uri="{FF2B5EF4-FFF2-40B4-BE49-F238E27FC236}">
                <a16:creationId xmlns:a16="http://schemas.microsoft.com/office/drawing/2014/main" id="{15326CEA-8CD8-8B02-D1F7-93FE731997DB}"/>
              </a:ext>
            </a:extLst>
          </p:cNvPr>
          <p:cNvSpPr txBox="1"/>
          <p:nvPr/>
        </p:nvSpPr>
        <p:spPr>
          <a:xfrm>
            <a:off x="3160223" y="5660401"/>
            <a:ext cx="1849756" cy="584775"/>
          </a:xfrm>
          <a:prstGeom prst="rect">
            <a:avLst/>
          </a:prstGeom>
          <a:noFill/>
        </p:spPr>
        <p:txBody>
          <a:bodyPr wrap="square">
            <a:spAutoFit/>
          </a:bodyPr>
          <a:lstStyle/>
          <a:p>
            <a:pPr algn="ctr"/>
            <a:r>
              <a:rPr lang="en-US" sz="1600" dirty="0">
                <a:solidFill>
                  <a:schemeClr val="bg1"/>
                </a:solidFill>
                <a:latin typeface="Franklin Gothic Medium" panose="020B0603020102020204" pitchFamily="34" charset="0"/>
                <a:cs typeface="Calibri"/>
              </a:rPr>
              <a:t>Make sure Bluetooth is ON</a:t>
            </a:r>
            <a:endParaRPr lang="en-US" sz="1600" dirty="0"/>
          </a:p>
        </p:txBody>
      </p:sp>
      <p:sp>
        <p:nvSpPr>
          <p:cNvPr id="28" name="TextBox 27">
            <a:extLst>
              <a:ext uri="{FF2B5EF4-FFF2-40B4-BE49-F238E27FC236}">
                <a16:creationId xmlns:a16="http://schemas.microsoft.com/office/drawing/2014/main" id="{0C9E7945-5C56-4CFB-0BD2-81157932EFEB}"/>
              </a:ext>
            </a:extLst>
          </p:cNvPr>
          <p:cNvSpPr txBox="1"/>
          <p:nvPr/>
        </p:nvSpPr>
        <p:spPr>
          <a:xfrm>
            <a:off x="5891090" y="5660400"/>
            <a:ext cx="1886436" cy="584775"/>
          </a:xfrm>
          <a:prstGeom prst="rect">
            <a:avLst/>
          </a:prstGeom>
          <a:noFill/>
        </p:spPr>
        <p:txBody>
          <a:bodyPr wrap="square">
            <a:spAutoFit/>
          </a:bodyPr>
          <a:lstStyle/>
          <a:p>
            <a:pPr algn="ctr"/>
            <a:r>
              <a:rPr lang="en-US" sz="1600" dirty="0">
                <a:solidFill>
                  <a:schemeClr val="bg1"/>
                </a:solidFill>
                <a:latin typeface="Franklin Gothic Medium" panose="020B0603020102020204" pitchFamily="34" charset="0"/>
                <a:cs typeface="Calibri"/>
              </a:rPr>
              <a:t>Select Unit then tap OK</a:t>
            </a:r>
            <a:endParaRPr lang="en-US" sz="1600" dirty="0"/>
          </a:p>
        </p:txBody>
      </p:sp>
      <p:sp>
        <p:nvSpPr>
          <p:cNvPr id="29" name="Rectangle 28">
            <a:extLst>
              <a:ext uri="{FF2B5EF4-FFF2-40B4-BE49-F238E27FC236}">
                <a16:creationId xmlns:a16="http://schemas.microsoft.com/office/drawing/2014/main" id="{7C2AED4F-1AC0-CCD8-EF38-A0764AEDB3D3}"/>
              </a:ext>
            </a:extLst>
          </p:cNvPr>
          <p:cNvSpPr/>
          <p:nvPr/>
        </p:nvSpPr>
        <p:spPr>
          <a:xfrm>
            <a:off x="8621426" y="1828043"/>
            <a:ext cx="1786592" cy="996101"/>
          </a:xfrm>
          <a:prstGeom prst="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a:extLst>
              <a:ext uri="{FF2B5EF4-FFF2-40B4-BE49-F238E27FC236}">
                <a16:creationId xmlns:a16="http://schemas.microsoft.com/office/drawing/2014/main" id="{0E76149D-425A-2D2E-1769-E6F155401398}"/>
              </a:ext>
            </a:extLst>
          </p:cNvPr>
          <p:cNvCxnSpPr>
            <a:cxnSpLocks/>
          </p:cNvCxnSpPr>
          <p:nvPr/>
        </p:nvCxnSpPr>
        <p:spPr>
          <a:xfrm>
            <a:off x="9517170" y="2816524"/>
            <a:ext cx="0" cy="64008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30" descr="Finger Touch Screen On White Illustrations, Royalty-Free Vector Graphics &amp; Clip Art - iStock">
            <a:extLst>
              <a:ext uri="{FF2B5EF4-FFF2-40B4-BE49-F238E27FC236}">
                <a16:creationId xmlns:a16="http://schemas.microsoft.com/office/drawing/2014/main" id="{12CAC3E6-52FF-96B7-7AA7-CBDFA85B0BFB}"/>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7312887" y="3880066"/>
            <a:ext cx="362116" cy="47015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2" descr="Finger Touch Screen On White Illustrations, Royalty-Free Vector Graphics &amp; Clip Art - iStock">
            <a:extLst>
              <a:ext uri="{FF2B5EF4-FFF2-40B4-BE49-F238E27FC236}">
                <a16:creationId xmlns:a16="http://schemas.microsoft.com/office/drawing/2014/main" id="{CE108D19-410E-B7BB-8637-B1848F7A116B}"/>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4019295">
            <a:off x="142173" y="3374540"/>
            <a:ext cx="362116" cy="47015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 name="Picture 2" descr="Finger Touch Screen On White Illustrations, Royalty-Free Vector Graphics &amp; Clip Art - iStock">
            <a:extLst>
              <a:ext uri="{FF2B5EF4-FFF2-40B4-BE49-F238E27FC236}">
                <a16:creationId xmlns:a16="http://schemas.microsoft.com/office/drawing/2014/main" id="{DEEBE370-0671-4F13-396D-F7579377A3CC}"/>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4019295">
            <a:off x="132835" y="3740187"/>
            <a:ext cx="362116" cy="47015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4" name="Picture 2" descr="Finger Touch Screen On White Illustrations, Royalty-Free Vector Graphics &amp; Clip Art - iStock">
            <a:extLst>
              <a:ext uri="{FF2B5EF4-FFF2-40B4-BE49-F238E27FC236}">
                <a16:creationId xmlns:a16="http://schemas.microsoft.com/office/drawing/2014/main" id="{A22AA26D-48F3-F9B9-BB62-C721E003AA44}"/>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4019295">
            <a:off x="123497" y="4105834"/>
            <a:ext cx="362116" cy="47015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683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 name="Picture 14" descr="&#10;">
            <a:extLst>
              <a:ext uri="{FF2B5EF4-FFF2-40B4-BE49-F238E27FC236}">
                <a16:creationId xmlns:a16="http://schemas.microsoft.com/office/drawing/2014/main" id="{DC1E0F4A-320E-A07C-CB73-A3CC3A553A6B}"/>
              </a:ext>
            </a:extLst>
          </p:cNvPr>
          <p:cNvPicPr>
            <a:picLocks noChangeAspect="1"/>
          </p:cNvPicPr>
          <p:nvPr/>
        </p:nvPicPr>
        <p:blipFill>
          <a:blip r:embed="rId2"/>
          <a:srcRect l="-2409" t="30632" r="-5457" b="25330"/>
          <a:stretch>
            <a:fillRect/>
          </a:stretch>
        </p:blipFill>
        <p:spPr>
          <a:xfrm>
            <a:off x="10668000" y="0"/>
            <a:ext cx="1524000" cy="481584"/>
          </a:xfrm>
          <a:prstGeom prst="rect">
            <a:avLst/>
          </a:prstGeom>
        </p:spPr>
      </p:pic>
      <p:sp>
        <p:nvSpPr>
          <p:cNvPr id="4" name="Title 1">
            <a:extLst>
              <a:ext uri="{FF2B5EF4-FFF2-40B4-BE49-F238E27FC236}">
                <a16:creationId xmlns:a16="http://schemas.microsoft.com/office/drawing/2014/main" id="{DFB86F76-4A07-1263-9A77-249F3293C33B}"/>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EZ START PLUS APP</a:t>
            </a:r>
            <a:endParaRPr lang="en-US" sz="5000" dirty="0">
              <a:solidFill>
                <a:schemeClr val="bg1"/>
              </a:solidFill>
              <a:cs typeface="Calibri Light"/>
            </a:endParaRPr>
          </a:p>
        </p:txBody>
      </p:sp>
      <p:cxnSp>
        <p:nvCxnSpPr>
          <p:cNvPr id="6" name="Straight Arrow Connector 5">
            <a:extLst>
              <a:ext uri="{FF2B5EF4-FFF2-40B4-BE49-F238E27FC236}">
                <a16:creationId xmlns:a16="http://schemas.microsoft.com/office/drawing/2014/main" id="{0BBA4C49-E8F9-39E5-CF59-18F9057704D5}"/>
              </a:ext>
            </a:extLst>
          </p:cNvPr>
          <p:cNvCxnSpPr>
            <a:cxnSpLocks/>
          </p:cNvCxnSpPr>
          <p:nvPr/>
        </p:nvCxnSpPr>
        <p:spPr>
          <a:xfrm>
            <a:off x="128120" y="764249"/>
            <a:ext cx="58459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5B870BF-2F0A-5065-36B8-CBD467EFD4E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03608" y="1098291"/>
            <a:ext cx="2362987" cy="4606546"/>
          </a:xfrm>
          <a:prstGeom prst="rect">
            <a:avLst/>
          </a:prstGeom>
          <a:effectLst>
            <a:outerShdw blurRad="63500" dist="63500" dir="2700000" algn="tl" rotWithShape="0">
              <a:prstClr val="black">
                <a:alpha val="40000"/>
              </a:prstClr>
            </a:outerShdw>
          </a:effectLst>
        </p:spPr>
      </p:pic>
      <p:pic>
        <p:nvPicPr>
          <p:cNvPr id="7" name="Picture 6">
            <a:extLst>
              <a:ext uri="{FF2B5EF4-FFF2-40B4-BE49-F238E27FC236}">
                <a16:creationId xmlns:a16="http://schemas.microsoft.com/office/drawing/2014/main" id="{3992F6F3-C8C0-2398-F64B-4C0F8576050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2739" y="1098291"/>
            <a:ext cx="2362989" cy="4606549"/>
          </a:xfrm>
          <a:prstGeom prst="rect">
            <a:avLst/>
          </a:prstGeom>
          <a:effectLst>
            <a:outerShdw blurRad="63500" dist="63500" dir="2700000" algn="tl" rotWithShape="0">
              <a:prstClr val="black">
                <a:alpha val="40000"/>
              </a:prstClr>
            </a:outerShdw>
          </a:effectLst>
        </p:spPr>
      </p:pic>
      <p:pic>
        <p:nvPicPr>
          <p:cNvPr id="9" name="Picture 8">
            <a:extLst>
              <a:ext uri="{FF2B5EF4-FFF2-40B4-BE49-F238E27FC236}">
                <a16:creationId xmlns:a16="http://schemas.microsoft.com/office/drawing/2014/main" id="{EEBBA3E0-EDBD-9F54-1A46-10AD986026C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653273" y="1078015"/>
            <a:ext cx="2373387" cy="4626821"/>
          </a:xfrm>
          <a:prstGeom prst="rect">
            <a:avLst/>
          </a:prstGeom>
          <a:effectLst>
            <a:outerShdw blurRad="63500" dist="63500" dir="2700000" algn="tl" rotWithShape="0">
              <a:prstClr val="black">
                <a:alpha val="40000"/>
              </a:prstClr>
            </a:outerShdw>
          </a:effectLst>
        </p:spPr>
      </p:pic>
      <p:sp>
        <p:nvSpPr>
          <p:cNvPr id="10" name="矢印: 右 15">
            <a:extLst>
              <a:ext uri="{FF2B5EF4-FFF2-40B4-BE49-F238E27FC236}">
                <a16:creationId xmlns:a16="http://schemas.microsoft.com/office/drawing/2014/main" id="{2FAB2C63-C3BA-F3ED-603F-88ED9FC2A173}"/>
              </a:ext>
            </a:extLst>
          </p:cNvPr>
          <p:cNvSpPr/>
          <p:nvPr/>
        </p:nvSpPr>
        <p:spPr>
          <a:xfrm>
            <a:off x="5040816" y="3024176"/>
            <a:ext cx="791334" cy="809647"/>
          </a:xfrm>
          <a:prstGeom prst="rightArrow">
            <a:avLst/>
          </a:prstGeom>
          <a:solidFill>
            <a:srgbClr val="ED1C24"/>
          </a:solidFill>
          <a:ln>
            <a:solidFill>
              <a:schemeClr val="tx1"/>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sp>
        <p:nvSpPr>
          <p:cNvPr id="11" name="Content Placeholder 3">
            <a:extLst>
              <a:ext uri="{FF2B5EF4-FFF2-40B4-BE49-F238E27FC236}">
                <a16:creationId xmlns:a16="http://schemas.microsoft.com/office/drawing/2014/main" id="{D5653B5F-AD70-1078-D76B-1AAA74137420}"/>
              </a:ext>
            </a:extLst>
          </p:cNvPr>
          <p:cNvSpPr txBox="1">
            <a:spLocks/>
          </p:cNvSpPr>
          <p:nvPr/>
        </p:nvSpPr>
        <p:spPr>
          <a:xfrm>
            <a:off x="8553752" y="5682764"/>
            <a:ext cx="2168857" cy="710017"/>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cs typeface="Calibri"/>
              </a:rPr>
              <a:t>Select Options Based on Installation then tap NEXT</a:t>
            </a:r>
          </a:p>
        </p:txBody>
      </p:sp>
      <p:pic>
        <p:nvPicPr>
          <p:cNvPr id="12" name="Picture 11">
            <a:extLst>
              <a:ext uri="{FF2B5EF4-FFF2-40B4-BE49-F238E27FC236}">
                <a16:creationId xmlns:a16="http://schemas.microsoft.com/office/drawing/2014/main" id="{0C8C0A46-AA4A-795C-E07A-846B13956E2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400670" y="1098292"/>
            <a:ext cx="2362986" cy="4606544"/>
          </a:xfrm>
          <a:prstGeom prst="rect">
            <a:avLst/>
          </a:prstGeom>
          <a:effectLst>
            <a:outerShdw blurRad="63500" dist="63500" dir="2700000" algn="tl" rotWithShape="0">
              <a:prstClr val="black">
                <a:alpha val="40000"/>
              </a:prstClr>
            </a:outerShdw>
          </a:effectLst>
        </p:spPr>
      </p:pic>
      <p:sp>
        <p:nvSpPr>
          <p:cNvPr id="13" name="矢印: 右 15">
            <a:extLst>
              <a:ext uri="{FF2B5EF4-FFF2-40B4-BE49-F238E27FC236}">
                <a16:creationId xmlns:a16="http://schemas.microsoft.com/office/drawing/2014/main" id="{418711B8-6718-DE22-6CCE-B682E832D1DE}"/>
              </a:ext>
            </a:extLst>
          </p:cNvPr>
          <p:cNvSpPr/>
          <p:nvPr/>
        </p:nvSpPr>
        <p:spPr>
          <a:xfrm>
            <a:off x="7790033" y="3036570"/>
            <a:ext cx="791334" cy="809647"/>
          </a:xfrm>
          <a:prstGeom prst="rightArrow">
            <a:avLst/>
          </a:prstGeom>
          <a:solidFill>
            <a:srgbClr val="ED1C24"/>
          </a:solidFill>
          <a:ln>
            <a:solidFill>
              <a:schemeClr val="tx1"/>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sp>
        <p:nvSpPr>
          <p:cNvPr id="14" name="矢印: 右 15">
            <a:extLst>
              <a:ext uri="{FF2B5EF4-FFF2-40B4-BE49-F238E27FC236}">
                <a16:creationId xmlns:a16="http://schemas.microsoft.com/office/drawing/2014/main" id="{070F8CA6-5453-44B4-58EC-34E9D97FAA4C}"/>
              </a:ext>
            </a:extLst>
          </p:cNvPr>
          <p:cNvSpPr/>
          <p:nvPr/>
        </p:nvSpPr>
        <p:spPr>
          <a:xfrm>
            <a:off x="2277018" y="3026904"/>
            <a:ext cx="791334" cy="809647"/>
          </a:xfrm>
          <a:prstGeom prst="rightArrow">
            <a:avLst/>
          </a:prstGeom>
          <a:solidFill>
            <a:srgbClr val="ED1C24"/>
          </a:solidFill>
          <a:ln>
            <a:solidFill>
              <a:schemeClr val="tx1"/>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pic>
        <p:nvPicPr>
          <p:cNvPr id="16" name="Picture 15" descr="Finger Touch Screen On White Illustrations, Royalty-Free Vector Graphics &amp; Clip Art - iStock">
            <a:extLst>
              <a:ext uri="{FF2B5EF4-FFF2-40B4-BE49-F238E27FC236}">
                <a16:creationId xmlns:a16="http://schemas.microsoft.com/office/drawing/2014/main" id="{9A0A2388-597E-403D-01F9-222311D36D78}"/>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7222297" y="2865225"/>
            <a:ext cx="362116" cy="47015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16" descr="Finger Touch Screen On White Illustrations, Royalty-Free Vector Graphics &amp; Clip Art - iStock">
            <a:extLst>
              <a:ext uri="{FF2B5EF4-FFF2-40B4-BE49-F238E27FC236}">
                <a16:creationId xmlns:a16="http://schemas.microsoft.com/office/drawing/2014/main" id="{0135F9C6-3B1D-0966-03A0-22A738F5CE5D}"/>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10304782" y="5045740"/>
            <a:ext cx="362116" cy="47015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98395EF-4525-3607-7547-415706FA182E}"/>
              </a:ext>
            </a:extLst>
          </p:cNvPr>
          <p:cNvSpPr txBox="1"/>
          <p:nvPr/>
        </p:nvSpPr>
        <p:spPr>
          <a:xfrm>
            <a:off x="2922406" y="5690526"/>
            <a:ext cx="2316767" cy="338554"/>
          </a:xfrm>
          <a:prstGeom prst="rect">
            <a:avLst/>
          </a:prstGeom>
          <a:noFill/>
        </p:spPr>
        <p:txBody>
          <a:bodyPr wrap="square">
            <a:spAutoFit/>
          </a:bodyPr>
          <a:lstStyle/>
          <a:p>
            <a:pPr algn="ctr"/>
            <a:r>
              <a:rPr lang="en-US" sz="1600" dirty="0">
                <a:solidFill>
                  <a:schemeClr val="bg1"/>
                </a:solidFill>
                <a:latin typeface="Franklin Gothic Medium" panose="020B0603020102020204" pitchFamily="34" charset="0"/>
                <a:cs typeface="Calibri"/>
              </a:rPr>
              <a:t>Tap “Unit Setting”</a:t>
            </a:r>
            <a:endParaRPr lang="en-US" sz="1200" i="1" dirty="0"/>
          </a:p>
        </p:txBody>
      </p:sp>
      <p:sp>
        <p:nvSpPr>
          <p:cNvPr id="31" name="TextBox 30">
            <a:extLst>
              <a:ext uri="{FF2B5EF4-FFF2-40B4-BE49-F238E27FC236}">
                <a16:creationId xmlns:a16="http://schemas.microsoft.com/office/drawing/2014/main" id="{5074EBC7-765C-B3D2-3FBA-F4356B5E3C3F}"/>
              </a:ext>
            </a:extLst>
          </p:cNvPr>
          <p:cNvSpPr txBox="1"/>
          <p:nvPr/>
        </p:nvSpPr>
        <p:spPr>
          <a:xfrm>
            <a:off x="411662" y="5685238"/>
            <a:ext cx="1886436" cy="584775"/>
          </a:xfrm>
          <a:prstGeom prst="rect">
            <a:avLst/>
          </a:prstGeom>
          <a:noFill/>
        </p:spPr>
        <p:txBody>
          <a:bodyPr wrap="square">
            <a:spAutoFit/>
          </a:bodyPr>
          <a:lstStyle/>
          <a:p>
            <a:pPr algn="ctr"/>
            <a:r>
              <a:rPr lang="en-US" sz="1600" dirty="0">
                <a:solidFill>
                  <a:schemeClr val="bg1"/>
                </a:solidFill>
                <a:latin typeface="Franklin Gothic Medium" panose="020B0603020102020204" pitchFamily="34" charset="0"/>
                <a:cs typeface="Calibri"/>
              </a:rPr>
              <a:t>Register Warranty or skip</a:t>
            </a:r>
            <a:endParaRPr lang="en-US" sz="1600" dirty="0"/>
          </a:p>
        </p:txBody>
      </p:sp>
      <p:pic>
        <p:nvPicPr>
          <p:cNvPr id="32" name="Picture 31" descr="Finger Touch Screen On White Illustrations, Royalty-Free Vector Graphics &amp; Clip Art - iStock">
            <a:extLst>
              <a:ext uri="{FF2B5EF4-FFF2-40B4-BE49-F238E27FC236}">
                <a16:creationId xmlns:a16="http://schemas.microsoft.com/office/drawing/2014/main" id="{4CA63A9C-FEF8-81EE-2DDC-CF6247613AFE}"/>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4354201" y="5231356"/>
            <a:ext cx="362116" cy="47015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0528ED8B-ADDF-5DE9-C7C3-57F72D66DFF5}"/>
              </a:ext>
            </a:extLst>
          </p:cNvPr>
          <p:cNvSpPr txBox="1"/>
          <p:nvPr/>
        </p:nvSpPr>
        <p:spPr>
          <a:xfrm>
            <a:off x="5719029" y="5685238"/>
            <a:ext cx="2316767" cy="338554"/>
          </a:xfrm>
          <a:prstGeom prst="rect">
            <a:avLst/>
          </a:prstGeom>
          <a:noFill/>
        </p:spPr>
        <p:txBody>
          <a:bodyPr wrap="square">
            <a:spAutoFit/>
          </a:bodyPr>
          <a:lstStyle/>
          <a:p>
            <a:pPr algn="ctr"/>
            <a:r>
              <a:rPr lang="en-US" sz="1600" dirty="0">
                <a:solidFill>
                  <a:schemeClr val="bg1"/>
                </a:solidFill>
                <a:latin typeface="Franklin Gothic Medium" panose="020B0603020102020204" pitchFamily="34" charset="0"/>
                <a:cs typeface="Calibri"/>
              </a:rPr>
              <a:t>Tap “Unit Setting”</a:t>
            </a:r>
            <a:endParaRPr lang="en-US" sz="1200" i="1" dirty="0"/>
          </a:p>
        </p:txBody>
      </p:sp>
    </p:spTree>
    <p:extLst>
      <p:ext uri="{BB962C8B-B14F-4D97-AF65-F5344CB8AC3E}">
        <p14:creationId xmlns:p14="http://schemas.microsoft.com/office/powerpoint/2010/main" val="564791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Picture 14" descr="&#10;">
            <a:extLst>
              <a:ext uri="{FF2B5EF4-FFF2-40B4-BE49-F238E27FC236}">
                <a16:creationId xmlns:a16="http://schemas.microsoft.com/office/drawing/2014/main" id="{9AA3F674-7840-6E5A-3DCE-8800AD2D88B3}"/>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8" name="Title 1">
            <a:extLst>
              <a:ext uri="{FF2B5EF4-FFF2-40B4-BE49-F238E27FC236}">
                <a16:creationId xmlns:a16="http://schemas.microsoft.com/office/drawing/2014/main" id="{8BEEE671-39AC-D4EB-9A49-9C72AE4087E9}"/>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EZ START PLUS APP</a:t>
            </a:r>
            <a:endParaRPr lang="en-US" sz="5000" dirty="0">
              <a:solidFill>
                <a:schemeClr val="bg1"/>
              </a:solidFill>
              <a:cs typeface="Calibri Light"/>
            </a:endParaRPr>
          </a:p>
        </p:txBody>
      </p:sp>
      <p:cxnSp>
        <p:nvCxnSpPr>
          <p:cNvPr id="15" name="Straight Arrow Connector 14">
            <a:extLst>
              <a:ext uri="{FF2B5EF4-FFF2-40B4-BE49-F238E27FC236}">
                <a16:creationId xmlns:a16="http://schemas.microsoft.com/office/drawing/2014/main" id="{C3E94B7E-E2F5-4A74-C342-FFBA4C5086C2}"/>
              </a:ext>
            </a:extLst>
          </p:cNvPr>
          <p:cNvCxnSpPr>
            <a:cxnSpLocks/>
          </p:cNvCxnSpPr>
          <p:nvPr/>
        </p:nvCxnSpPr>
        <p:spPr>
          <a:xfrm>
            <a:off x="128120" y="764249"/>
            <a:ext cx="58459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B839B8F-D0A5-0FED-1F1A-2C19DD21B3E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400670" y="1098293"/>
            <a:ext cx="2362986" cy="4606542"/>
          </a:xfrm>
          <a:prstGeom prst="rect">
            <a:avLst/>
          </a:prstGeom>
          <a:effectLst>
            <a:outerShdw blurRad="63500" dist="63500" dir="2700000" algn="tl" rotWithShape="0">
              <a:prstClr val="black">
                <a:alpha val="40000"/>
              </a:prstClr>
            </a:outerShdw>
          </a:effectLst>
        </p:spPr>
      </p:pic>
      <p:pic>
        <p:nvPicPr>
          <p:cNvPr id="6" name="Picture 5">
            <a:extLst>
              <a:ext uri="{FF2B5EF4-FFF2-40B4-BE49-F238E27FC236}">
                <a16:creationId xmlns:a16="http://schemas.microsoft.com/office/drawing/2014/main" id="{22359A19-7BD6-7F74-E845-51B049FFAF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2739" y="1098291"/>
            <a:ext cx="2362989" cy="4606548"/>
          </a:xfrm>
          <a:prstGeom prst="rect">
            <a:avLst/>
          </a:prstGeom>
          <a:effectLst>
            <a:outerShdw blurRad="63500" dist="63500" dir="2700000" algn="tl" rotWithShape="0">
              <a:prstClr val="black">
                <a:alpha val="40000"/>
              </a:prstClr>
            </a:outerShdw>
          </a:effectLst>
        </p:spPr>
      </p:pic>
      <p:pic>
        <p:nvPicPr>
          <p:cNvPr id="18" name="Picture 17">
            <a:extLst>
              <a:ext uri="{FF2B5EF4-FFF2-40B4-BE49-F238E27FC236}">
                <a16:creationId xmlns:a16="http://schemas.microsoft.com/office/drawing/2014/main" id="{EE140DDA-2E82-C566-D9D4-7CE6ED6AF89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03608" y="1098292"/>
            <a:ext cx="2362987" cy="4606544"/>
          </a:xfrm>
          <a:prstGeom prst="rect">
            <a:avLst/>
          </a:prstGeom>
          <a:effectLst>
            <a:outerShdw blurRad="63500" dist="63500" dir="2700000" algn="tl" rotWithShape="0">
              <a:prstClr val="black">
                <a:alpha val="40000"/>
              </a:prstClr>
            </a:outerShdw>
          </a:effectLst>
        </p:spPr>
      </p:pic>
      <p:pic>
        <p:nvPicPr>
          <p:cNvPr id="19" name="Picture 18">
            <a:extLst>
              <a:ext uri="{FF2B5EF4-FFF2-40B4-BE49-F238E27FC236}">
                <a16:creationId xmlns:a16="http://schemas.microsoft.com/office/drawing/2014/main" id="{2EBE01A1-CE0C-2A07-4351-48FDF41E83D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653273" y="1078016"/>
            <a:ext cx="2373387" cy="4626819"/>
          </a:xfrm>
          <a:prstGeom prst="rect">
            <a:avLst/>
          </a:prstGeom>
          <a:effectLst>
            <a:outerShdw blurRad="63500" dist="63500" dir="2700000" algn="tl" rotWithShape="0">
              <a:prstClr val="black">
                <a:alpha val="40000"/>
              </a:prstClr>
            </a:outerShdw>
          </a:effectLst>
        </p:spPr>
      </p:pic>
      <p:sp>
        <p:nvSpPr>
          <p:cNvPr id="20" name="Content Placeholder 3">
            <a:extLst>
              <a:ext uri="{FF2B5EF4-FFF2-40B4-BE49-F238E27FC236}">
                <a16:creationId xmlns:a16="http://schemas.microsoft.com/office/drawing/2014/main" id="{7B07F1D4-04EC-AFB8-DAC8-C154E59E9A28}"/>
              </a:ext>
            </a:extLst>
          </p:cNvPr>
          <p:cNvSpPr txBox="1">
            <a:spLocks/>
          </p:cNvSpPr>
          <p:nvPr/>
        </p:nvSpPr>
        <p:spPr>
          <a:xfrm>
            <a:off x="7379495" y="170034"/>
            <a:ext cx="4318000" cy="959950"/>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800" dirty="0">
                <a:solidFill>
                  <a:schemeClr val="bg1"/>
                </a:solidFill>
                <a:latin typeface="Franklin Gothic Medium" panose="020B0603020102020204" pitchFamily="34" charset="0"/>
                <a:cs typeface="Calibri"/>
              </a:rPr>
              <a:t>Upon completion, email app will open to allow emailing the installation settings to Noritz. This is not required, but very helpful for Customer Care.</a:t>
            </a:r>
          </a:p>
        </p:txBody>
      </p:sp>
      <p:pic>
        <p:nvPicPr>
          <p:cNvPr id="21" name="Picture 20" descr="Finger Touch Screen On White Illustrations, Royalty-Free Vector Graphics &amp; Clip Art - iStock">
            <a:extLst>
              <a:ext uri="{FF2B5EF4-FFF2-40B4-BE49-F238E27FC236}">
                <a16:creationId xmlns:a16="http://schemas.microsoft.com/office/drawing/2014/main" id="{341DDDE8-B559-6561-11FA-F9B5DC60E1C9}"/>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2014360" y="5094300"/>
            <a:ext cx="362116" cy="47015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 name="Content Placeholder 3">
            <a:extLst>
              <a:ext uri="{FF2B5EF4-FFF2-40B4-BE49-F238E27FC236}">
                <a16:creationId xmlns:a16="http://schemas.microsoft.com/office/drawing/2014/main" id="{7B6F31F8-0AE4-50DF-248F-929F52F3EBF2}"/>
              </a:ext>
            </a:extLst>
          </p:cNvPr>
          <p:cNvSpPr txBox="1">
            <a:spLocks/>
          </p:cNvSpPr>
          <p:nvPr/>
        </p:nvSpPr>
        <p:spPr>
          <a:xfrm>
            <a:off x="8413338" y="5710253"/>
            <a:ext cx="2461258" cy="80964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cs typeface="Calibri"/>
              </a:rPr>
              <a:t>Please fill out these items if you opt in to send.</a:t>
            </a:r>
          </a:p>
        </p:txBody>
      </p:sp>
      <p:pic>
        <p:nvPicPr>
          <p:cNvPr id="23" name="Picture 22" descr="Finger Touch Screen On White Illustrations, Royalty-Free Vector Graphics &amp; Clip Art - iStock">
            <a:extLst>
              <a:ext uri="{FF2B5EF4-FFF2-40B4-BE49-F238E27FC236}">
                <a16:creationId xmlns:a16="http://schemas.microsoft.com/office/drawing/2014/main" id="{DC4C9E4A-834E-0A1A-CC3B-5641F28E7E59}"/>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7028890" y="3598745"/>
            <a:ext cx="362116" cy="47015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4" name="矢印: 右 15">
            <a:extLst>
              <a:ext uri="{FF2B5EF4-FFF2-40B4-BE49-F238E27FC236}">
                <a16:creationId xmlns:a16="http://schemas.microsoft.com/office/drawing/2014/main" id="{B64CA270-1606-17E9-71DA-63CE36A64903}"/>
              </a:ext>
            </a:extLst>
          </p:cNvPr>
          <p:cNvSpPr/>
          <p:nvPr/>
        </p:nvSpPr>
        <p:spPr>
          <a:xfrm>
            <a:off x="5040816" y="3024176"/>
            <a:ext cx="791334" cy="809647"/>
          </a:xfrm>
          <a:prstGeom prst="rightArrow">
            <a:avLst/>
          </a:prstGeom>
          <a:solidFill>
            <a:srgbClr val="ED1C24"/>
          </a:solidFill>
          <a:ln>
            <a:solidFill>
              <a:schemeClr val="tx1"/>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sp>
        <p:nvSpPr>
          <p:cNvPr id="25" name="矢印: 右 15">
            <a:extLst>
              <a:ext uri="{FF2B5EF4-FFF2-40B4-BE49-F238E27FC236}">
                <a16:creationId xmlns:a16="http://schemas.microsoft.com/office/drawing/2014/main" id="{D50897A5-9FA4-2D09-61AA-B0893B2F73C0}"/>
              </a:ext>
            </a:extLst>
          </p:cNvPr>
          <p:cNvSpPr/>
          <p:nvPr/>
        </p:nvSpPr>
        <p:spPr>
          <a:xfrm>
            <a:off x="2277018" y="3026904"/>
            <a:ext cx="791334" cy="809647"/>
          </a:xfrm>
          <a:prstGeom prst="rightArrow">
            <a:avLst/>
          </a:prstGeom>
          <a:solidFill>
            <a:srgbClr val="ED1C24"/>
          </a:solidFill>
          <a:ln>
            <a:solidFill>
              <a:schemeClr val="tx1"/>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cxnSp>
        <p:nvCxnSpPr>
          <p:cNvPr id="26" name="Straight Arrow Connector 25">
            <a:extLst>
              <a:ext uri="{FF2B5EF4-FFF2-40B4-BE49-F238E27FC236}">
                <a16:creationId xmlns:a16="http://schemas.microsoft.com/office/drawing/2014/main" id="{94ABA507-F489-457C-FEE2-8D069411C9BD}"/>
              </a:ext>
            </a:extLst>
          </p:cNvPr>
          <p:cNvCxnSpPr>
            <a:cxnSpLocks/>
          </p:cNvCxnSpPr>
          <p:nvPr/>
        </p:nvCxnSpPr>
        <p:spPr>
          <a:xfrm flipV="1">
            <a:off x="10288270" y="4983376"/>
            <a:ext cx="0" cy="69200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433E7CD-A33A-CF65-E085-6F2C0BB57B56}"/>
              </a:ext>
            </a:extLst>
          </p:cNvPr>
          <p:cNvSpPr txBox="1"/>
          <p:nvPr/>
        </p:nvSpPr>
        <p:spPr>
          <a:xfrm>
            <a:off x="411662" y="5685238"/>
            <a:ext cx="1886436" cy="830997"/>
          </a:xfrm>
          <a:prstGeom prst="rect">
            <a:avLst/>
          </a:prstGeom>
          <a:noFill/>
        </p:spPr>
        <p:txBody>
          <a:bodyPr wrap="square">
            <a:spAutoFit/>
          </a:bodyPr>
          <a:lstStyle/>
          <a:p>
            <a:pPr algn="ctr"/>
            <a:r>
              <a:rPr lang="en-US" sz="1600" dirty="0">
                <a:solidFill>
                  <a:schemeClr val="bg1"/>
                </a:solidFill>
                <a:latin typeface="Franklin Gothic Medium" panose="020B0603020102020204" pitchFamily="34" charset="0"/>
                <a:cs typeface="Calibri"/>
              </a:rPr>
              <a:t>Review your selections then tap DONE</a:t>
            </a:r>
            <a:endParaRPr lang="en-US" sz="1600" dirty="0"/>
          </a:p>
        </p:txBody>
      </p:sp>
      <p:sp>
        <p:nvSpPr>
          <p:cNvPr id="28" name="TextBox 27">
            <a:extLst>
              <a:ext uri="{FF2B5EF4-FFF2-40B4-BE49-F238E27FC236}">
                <a16:creationId xmlns:a16="http://schemas.microsoft.com/office/drawing/2014/main" id="{EADC5623-DB14-DF4B-F1F6-B53ED0CA2632}"/>
              </a:ext>
            </a:extLst>
          </p:cNvPr>
          <p:cNvSpPr txBox="1"/>
          <p:nvPr/>
        </p:nvSpPr>
        <p:spPr>
          <a:xfrm>
            <a:off x="2922406" y="5690526"/>
            <a:ext cx="2316767" cy="338554"/>
          </a:xfrm>
          <a:prstGeom prst="rect">
            <a:avLst/>
          </a:prstGeom>
          <a:noFill/>
        </p:spPr>
        <p:txBody>
          <a:bodyPr wrap="square">
            <a:spAutoFit/>
          </a:bodyPr>
          <a:lstStyle/>
          <a:p>
            <a:pPr algn="ctr"/>
            <a:r>
              <a:rPr lang="en-US" sz="1600" dirty="0">
                <a:solidFill>
                  <a:schemeClr val="bg1"/>
                </a:solidFill>
                <a:latin typeface="Franklin Gothic Medium" panose="020B0603020102020204" pitchFamily="34" charset="0"/>
                <a:cs typeface="Calibri"/>
              </a:rPr>
              <a:t>App programs unit</a:t>
            </a:r>
            <a:endParaRPr lang="en-US" sz="1200" i="1" dirty="0"/>
          </a:p>
        </p:txBody>
      </p:sp>
      <p:sp>
        <p:nvSpPr>
          <p:cNvPr id="29" name="TextBox 28">
            <a:extLst>
              <a:ext uri="{FF2B5EF4-FFF2-40B4-BE49-F238E27FC236}">
                <a16:creationId xmlns:a16="http://schemas.microsoft.com/office/drawing/2014/main" id="{11AA36C7-F667-882B-B220-CA2928AA31EF}"/>
              </a:ext>
            </a:extLst>
          </p:cNvPr>
          <p:cNvSpPr txBox="1"/>
          <p:nvPr/>
        </p:nvSpPr>
        <p:spPr>
          <a:xfrm>
            <a:off x="5719029" y="5685238"/>
            <a:ext cx="2316767" cy="338554"/>
          </a:xfrm>
          <a:prstGeom prst="rect">
            <a:avLst/>
          </a:prstGeom>
          <a:noFill/>
        </p:spPr>
        <p:txBody>
          <a:bodyPr wrap="square">
            <a:spAutoFit/>
          </a:bodyPr>
          <a:lstStyle/>
          <a:p>
            <a:pPr algn="ctr"/>
            <a:r>
              <a:rPr lang="en-US" sz="1600" dirty="0">
                <a:solidFill>
                  <a:schemeClr val="bg1"/>
                </a:solidFill>
                <a:latin typeface="Franklin Gothic Medium" panose="020B0603020102020204" pitchFamily="34" charset="0"/>
                <a:cs typeface="Calibri"/>
              </a:rPr>
              <a:t>Tap OK when complete</a:t>
            </a:r>
            <a:endParaRPr lang="en-US" sz="1200" i="1" dirty="0"/>
          </a:p>
        </p:txBody>
      </p:sp>
    </p:spTree>
    <p:extLst>
      <p:ext uri="{BB962C8B-B14F-4D97-AF65-F5344CB8AC3E}">
        <p14:creationId xmlns:p14="http://schemas.microsoft.com/office/powerpoint/2010/main" val="2490531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7629384" y="1792394"/>
            <a:ext cx="4366647" cy="412330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Non-PRO units will have 8 dipswitches located on the circuit board for adjusting the unit based on vent type, elevation, vent length and size. </a:t>
            </a:r>
            <a:endParaRPr lang="en-US" sz="400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descr="A close-up of a switch&#10;&#10;Description automatically generated with low confidence">
            <a:extLst>
              <a:ext uri="{FF2B5EF4-FFF2-40B4-BE49-F238E27FC236}">
                <a16:creationId xmlns:a16="http://schemas.microsoft.com/office/drawing/2014/main" id="{11C6D529-E7EE-E6E0-EA03-8D9CBB0718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962" y="1225932"/>
            <a:ext cx="7047757" cy="5256233"/>
          </a:xfrm>
          <a:prstGeom prst="rect">
            <a:avLst/>
          </a:prstGeom>
          <a:effectLst>
            <a:outerShdw blurRad="50800" dist="38100" dir="2700000" algn="tl" rotWithShape="0">
              <a:prstClr val="black">
                <a:alpha val="40000"/>
              </a:prstClr>
            </a:outerShdw>
            <a:softEdge rad="19050"/>
          </a:effectLst>
        </p:spPr>
      </p:pic>
      <p:pic>
        <p:nvPicPr>
          <p:cNvPr id="2" name="Picture 14" descr="&#10;">
            <a:extLst>
              <a:ext uri="{FF2B5EF4-FFF2-40B4-BE49-F238E27FC236}">
                <a16:creationId xmlns:a16="http://schemas.microsoft.com/office/drawing/2014/main" id="{81EF271C-738A-32D7-6477-4CAB29B7912D}"/>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ECAF6841-E42A-BDC4-A106-EAB0882871FC}"/>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SETTING THE DIPSWITCHES</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D9B98A38-70CF-6987-34E9-C145A73BBC43}"/>
              </a:ext>
            </a:extLst>
          </p:cNvPr>
          <p:cNvCxnSpPr>
            <a:cxnSpLocks/>
          </p:cNvCxnSpPr>
          <p:nvPr/>
        </p:nvCxnSpPr>
        <p:spPr>
          <a:xfrm>
            <a:off x="128120" y="764249"/>
            <a:ext cx="77916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526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7725904" y="1934979"/>
            <a:ext cx="4366647" cy="37722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On smaller units that don’t include a remote control, the dipswitches will also allow you to set the output temperature above the default 120 degrees F. </a:t>
            </a:r>
            <a:endParaRPr lang="en-US" sz="400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11C6D529-E7EE-E6E0-EA03-8D9CBB07183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40962" y="1468809"/>
            <a:ext cx="7047757" cy="4770479"/>
          </a:xfrm>
          <a:prstGeom prst="rect">
            <a:avLst/>
          </a:prstGeom>
          <a:effectLst>
            <a:outerShdw blurRad="50800" dist="38100" dir="2700000" algn="tl" rotWithShape="0">
              <a:prstClr val="black">
                <a:alpha val="40000"/>
              </a:prstClr>
            </a:outerShdw>
            <a:softEdge rad="19050"/>
          </a:effectLst>
        </p:spPr>
      </p:pic>
      <p:pic>
        <p:nvPicPr>
          <p:cNvPr id="2" name="Picture 14" descr="&#10;">
            <a:extLst>
              <a:ext uri="{FF2B5EF4-FFF2-40B4-BE49-F238E27FC236}">
                <a16:creationId xmlns:a16="http://schemas.microsoft.com/office/drawing/2014/main" id="{DFDF6748-EB37-D26A-0C93-5BDFCC573CA0}"/>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733E81C7-902C-7684-FA5E-565EFEB31415}"/>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SETTING THE DIPSWITCHES</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852BA498-7E95-FD43-8417-96E0C118EE07}"/>
              </a:ext>
            </a:extLst>
          </p:cNvPr>
          <p:cNvCxnSpPr>
            <a:cxnSpLocks/>
          </p:cNvCxnSpPr>
          <p:nvPr/>
        </p:nvCxnSpPr>
        <p:spPr>
          <a:xfrm>
            <a:off x="128120" y="764249"/>
            <a:ext cx="77916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726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6" name="Content Placeholder 3">
            <a:extLst>
              <a:ext uri="{FF2B5EF4-FFF2-40B4-BE49-F238E27FC236}">
                <a16:creationId xmlns:a16="http://schemas.microsoft.com/office/drawing/2014/main" id="{100AEBF9-AC51-EACC-34EC-691C05D06BED}"/>
              </a:ext>
            </a:extLst>
          </p:cNvPr>
          <p:cNvSpPr txBox="1">
            <a:spLocks/>
          </p:cNvSpPr>
          <p:nvPr/>
        </p:nvSpPr>
        <p:spPr>
          <a:xfrm>
            <a:off x="4438920" y="894315"/>
            <a:ext cx="7658194" cy="5764823"/>
          </a:xfrm>
          <a:prstGeom prst="rect">
            <a:avLst/>
          </a:prstGeom>
        </p:spPr>
        <p:txBody>
          <a:bodyPr vert="horz" lIns="91440" tIns="45720" rIns="91440" bIns="45720" rtlCol="0" anchor="t">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600" b="1" dirty="0">
                <a:solidFill>
                  <a:schemeClr val="bg1"/>
                </a:solidFill>
                <a:latin typeface="Franklin Gothic Medium" panose="020B0603020102020204" pitchFamily="34" charset="0"/>
                <a:cs typeface="Calibri"/>
              </a:rPr>
              <a:t>Available Models:</a:t>
            </a:r>
          </a:p>
          <a:p>
            <a:r>
              <a:rPr lang="en-US" sz="2800" dirty="0">
                <a:solidFill>
                  <a:schemeClr val="bg1"/>
                </a:solidFill>
                <a:latin typeface="Franklin Gothic Medium" panose="020B0603020102020204" pitchFamily="34" charset="0"/>
                <a:cs typeface="Times New Roman" panose="02020603050405020304" pitchFamily="18" charset="0"/>
              </a:rPr>
              <a:t>EZ71DV: 12,800 – 160,000 BTUh / 0.4 - 9.0 gpm</a:t>
            </a:r>
          </a:p>
          <a:p>
            <a:r>
              <a:rPr lang="en-US" sz="2800" dirty="0">
                <a:solidFill>
                  <a:schemeClr val="bg1"/>
                </a:solidFill>
                <a:latin typeface="Franklin Gothic Medium" panose="020B0603020102020204" pitchFamily="34" charset="0"/>
                <a:cs typeface="Times New Roman" panose="02020603050405020304" pitchFamily="18" charset="0"/>
              </a:rPr>
              <a:t>EZ98DV: 12,800 – 180,000 BTUh / 0.4 - 9.8 gpm</a:t>
            </a:r>
          </a:p>
          <a:p>
            <a:r>
              <a:rPr lang="en-US" sz="2800" dirty="0">
                <a:solidFill>
                  <a:schemeClr val="bg1"/>
                </a:solidFill>
                <a:latin typeface="Franklin Gothic Medium" panose="020B0603020102020204" pitchFamily="34" charset="0"/>
                <a:cs typeface="Times New Roman" panose="02020603050405020304" pitchFamily="18" charset="0"/>
              </a:rPr>
              <a:t>EZ111DV: 12,800 – 199,900 BTUh / 0.4 – 11.1 gpm</a:t>
            </a:r>
          </a:p>
          <a:p>
            <a:endParaRPr lang="en-US" sz="800" dirty="0">
              <a:solidFill>
                <a:schemeClr val="bg1"/>
              </a:solidFill>
              <a:latin typeface="Franklin Gothic Medium" panose="020B0603020102020204" pitchFamily="34" charset="0"/>
              <a:cs typeface="Calibri"/>
            </a:endParaRPr>
          </a:p>
          <a:p>
            <a:r>
              <a:rPr lang="en-US" sz="2800" b="1" dirty="0">
                <a:solidFill>
                  <a:schemeClr val="bg1"/>
                </a:solidFill>
                <a:latin typeface="Franklin Gothic Medium" panose="020B0603020102020204" pitchFamily="34" charset="0"/>
                <a:cs typeface="Calibri"/>
              </a:rPr>
              <a:t>Key Features:</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Times New Roman" panose="02020603050405020304" pitchFamily="18" charset="0"/>
              </a:rPr>
              <a:t>Top Mounted Water Connections</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Calibri"/>
              </a:rPr>
              <a:t>UEF = 0.98</a:t>
            </a:r>
          </a:p>
          <a:p>
            <a:pPr marL="571500" indent="-571500">
              <a:buFont typeface="Arial" panose="020B0604020202020204" pitchFamily="34" charset="0"/>
              <a:buChar char="•"/>
            </a:pPr>
            <a:r>
              <a:rPr lang="en-US" sz="2800" b="0" i="0" dirty="0">
                <a:solidFill>
                  <a:schemeClr val="bg1"/>
                </a:solidFill>
                <a:effectLst/>
                <a:latin typeface="Franklin Gothic Medium" panose="020B0603020102020204" pitchFamily="34" charset="0"/>
              </a:rPr>
              <a:t>EZ Start Plus Bluetooth® App</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Calibri"/>
              </a:rPr>
              <a:t>Built-in Display</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Calibri"/>
              </a:rPr>
              <a:t>Field Gas Conversion </a:t>
            </a:r>
            <a:r>
              <a:rPr lang="en-US" dirty="0">
                <a:solidFill>
                  <a:schemeClr val="bg1"/>
                </a:solidFill>
                <a:latin typeface="Franklin Gothic Medium" panose="020B0603020102020204" pitchFamily="34" charset="0"/>
                <a:cs typeface="Calibri"/>
              </a:rPr>
              <a:t>(included in the box)</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Times New Roman" panose="02020603050405020304" pitchFamily="18" charset="0"/>
              </a:rPr>
              <a:t>Versatile Venting </a:t>
            </a:r>
            <a:r>
              <a:rPr lang="en-US" sz="1900" dirty="0">
                <a:solidFill>
                  <a:schemeClr val="bg1"/>
                </a:solidFill>
                <a:latin typeface="Franklin Gothic Medium" panose="020B0603020102020204" pitchFamily="34" charset="0"/>
                <a:cs typeface="Times New Roman" panose="02020603050405020304" pitchFamily="18" charset="0"/>
              </a:rPr>
              <a:t>(one model for Indoor and Outdoor installations)</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Times New Roman" panose="02020603050405020304" pitchFamily="18" charset="0"/>
              </a:rPr>
              <a:t>2”, 3” or 4” PVC/CPVC/PP</a:t>
            </a:r>
          </a:p>
          <a:p>
            <a:pPr marL="1028700" lvl="1" indent="-571500">
              <a:buFont typeface="Arial" panose="020B0604020202020204" pitchFamily="34" charset="0"/>
              <a:buChar char="•"/>
            </a:pPr>
            <a:r>
              <a:rPr lang="en-US" sz="2600" dirty="0">
                <a:solidFill>
                  <a:schemeClr val="bg1"/>
                </a:solidFill>
                <a:latin typeface="Franklin Gothic Medium" panose="020B0603020102020204" pitchFamily="34" charset="0"/>
                <a:cs typeface="Times New Roman" panose="02020603050405020304" pitchFamily="18" charset="0"/>
              </a:rPr>
              <a:t>2” Max length: 75’</a:t>
            </a:r>
          </a:p>
          <a:p>
            <a:pPr marL="1028700" lvl="1" indent="-571500">
              <a:buFont typeface="Arial" panose="020B0604020202020204" pitchFamily="34" charset="0"/>
              <a:buChar char="•"/>
            </a:pPr>
            <a:r>
              <a:rPr lang="en-US" sz="2600" dirty="0">
                <a:solidFill>
                  <a:schemeClr val="bg1"/>
                </a:solidFill>
                <a:latin typeface="Franklin Gothic Medium" panose="020B0603020102020204" pitchFamily="34" charset="0"/>
                <a:cs typeface="Times New Roman" panose="02020603050405020304" pitchFamily="18" charset="0"/>
              </a:rPr>
              <a:t>3” Max length: 150’</a:t>
            </a:r>
          </a:p>
          <a:p>
            <a:pPr marL="1028700" lvl="1" indent="-571500">
              <a:buFont typeface="Arial" panose="020B0604020202020204" pitchFamily="34" charset="0"/>
              <a:buChar char="•"/>
            </a:pPr>
            <a:r>
              <a:rPr lang="en-US" sz="2600" dirty="0">
                <a:solidFill>
                  <a:schemeClr val="bg1"/>
                </a:solidFill>
                <a:latin typeface="Franklin Gothic Medium" panose="020B0603020102020204" pitchFamily="34" charset="0"/>
                <a:cs typeface="Times New Roman" panose="02020603050405020304" pitchFamily="18" charset="0"/>
              </a:rPr>
              <a:t>4” Max length: 65’</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Times New Roman" panose="02020603050405020304" pitchFamily="18" charset="0"/>
              </a:rPr>
              <a:t>Flexible 2” SV up to 35’</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Times New Roman" panose="02020603050405020304" pitchFamily="18" charset="0"/>
              </a:rPr>
              <a:t>25 Year Heat Exchanger Warranty</a:t>
            </a:r>
          </a:p>
        </p:txBody>
      </p:sp>
      <p:pic>
        <p:nvPicPr>
          <p:cNvPr id="5" name="Picture 4">
            <a:extLst>
              <a:ext uri="{FF2B5EF4-FFF2-40B4-BE49-F238E27FC236}">
                <a16:creationId xmlns:a16="http://schemas.microsoft.com/office/drawing/2014/main" id="{7F300BB4-57FF-29DE-DDA9-93E010F70C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795" y="1236538"/>
            <a:ext cx="3426932" cy="4705350"/>
          </a:xfrm>
          <a:prstGeom prst="rect">
            <a:avLst/>
          </a:prstGeom>
          <a:effectLst>
            <a:outerShdw blurRad="63500" dist="63500" dir="2700000" algn="tl" rotWithShape="0">
              <a:prstClr val="black">
                <a:alpha val="40000"/>
              </a:prstClr>
            </a:outerShdw>
          </a:effectLst>
        </p:spPr>
      </p:pic>
      <p:pic>
        <p:nvPicPr>
          <p:cNvPr id="7" name="Picture 6">
            <a:extLst>
              <a:ext uri="{FF2B5EF4-FFF2-40B4-BE49-F238E27FC236}">
                <a16:creationId xmlns:a16="http://schemas.microsoft.com/office/drawing/2014/main" id="{4A15ED6F-7940-E801-9EB6-B72C009226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375" y="3489890"/>
            <a:ext cx="1751152" cy="2730500"/>
          </a:xfrm>
          <a:prstGeom prst="rect">
            <a:avLst/>
          </a:prstGeom>
          <a:effectLst>
            <a:outerShdw blurRad="63500" dist="63500" dir="2700000" algn="tl" rotWithShape="0">
              <a:prstClr val="black">
                <a:alpha val="40000"/>
              </a:prstClr>
            </a:outerShdw>
          </a:effectLst>
        </p:spPr>
      </p:pic>
      <p:pic>
        <p:nvPicPr>
          <p:cNvPr id="4" name="Picture 14" descr="&#10;">
            <a:extLst>
              <a:ext uri="{FF2B5EF4-FFF2-40B4-BE49-F238E27FC236}">
                <a16:creationId xmlns:a16="http://schemas.microsoft.com/office/drawing/2014/main" id="{6C27F61B-D641-82E6-1F72-3FC473B955C2}"/>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cxnSp>
        <p:nvCxnSpPr>
          <p:cNvPr id="9" name="Straight Arrow Connector 8">
            <a:extLst>
              <a:ext uri="{FF2B5EF4-FFF2-40B4-BE49-F238E27FC236}">
                <a16:creationId xmlns:a16="http://schemas.microsoft.com/office/drawing/2014/main" id="{8119AC2D-D3AC-ABFD-BEFD-28D75EAE89C0}"/>
              </a:ext>
            </a:extLst>
          </p:cNvPr>
          <p:cNvCxnSpPr>
            <a:cxnSpLocks/>
          </p:cNvCxnSpPr>
          <p:nvPr/>
        </p:nvCxnSpPr>
        <p:spPr>
          <a:xfrm>
            <a:off x="128120" y="764249"/>
            <a:ext cx="82742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FDA8C3B-D161-00E4-F6A8-23ACC00C3C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23" y="134480"/>
            <a:ext cx="4805738" cy="551161"/>
          </a:xfrm>
          <a:prstGeom prst="rect">
            <a:avLst/>
          </a:prstGeom>
        </p:spPr>
      </p:pic>
      <p:sp>
        <p:nvSpPr>
          <p:cNvPr id="11" name="Title 1">
            <a:extLst>
              <a:ext uri="{FF2B5EF4-FFF2-40B4-BE49-F238E27FC236}">
                <a16:creationId xmlns:a16="http://schemas.microsoft.com/office/drawing/2014/main" id="{53E76FFD-8B3D-C62C-17D9-8EB7EBF5365B}"/>
              </a:ext>
            </a:extLst>
          </p:cNvPr>
          <p:cNvSpPr>
            <a:spLocks noGrp="1"/>
          </p:cNvSpPr>
          <p:nvPr>
            <p:ph type="title"/>
          </p:nvPr>
        </p:nvSpPr>
        <p:spPr>
          <a:xfrm>
            <a:off x="4987291" y="76352"/>
            <a:ext cx="7204709" cy="747540"/>
          </a:xfrm>
        </p:spPr>
        <p:txBody>
          <a:bodyPr>
            <a:noAutofit/>
          </a:bodyPr>
          <a:lstStyle/>
          <a:p>
            <a:r>
              <a:rPr lang="en-US" sz="5000" dirty="0">
                <a:solidFill>
                  <a:schemeClr val="bg1"/>
                </a:solidFill>
                <a:latin typeface="Franklin Gothic Demi"/>
                <a:cs typeface="Calibri Light"/>
              </a:rPr>
              <a:t>OVERVIEW</a:t>
            </a:r>
            <a:endParaRPr lang="en-US" sz="5000" dirty="0">
              <a:solidFill>
                <a:schemeClr val="bg1"/>
              </a:solidFill>
              <a:cs typeface="Calibri Light"/>
            </a:endParaRPr>
          </a:p>
        </p:txBody>
      </p:sp>
    </p:spTree>
    <p:extLst>
      <p:ext uri="{BB962C8B-B14F-4D97-AF65-F5344CB8AC3E}">
        <p14:creationId xmlns:p14="http://schemas.microsoft.com/office/powerpoint/2010/main" val="218070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6699143" y="2659524"/>
            <a:ext cx="5428280" cy="232318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Be sure to make dipswitch changes with the power off otherwise an error code 73 will occur. </a:t>
            </a:r>
            <a:endParaRPr lang="en-US" sz="400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11C6D529-E7EE-E6E0-EA03-8D9CBB07183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000"/>
                    </a14:imgEffect>
                  </a14:imgLayer>
                </a14:imgProps>
              </a:ext>
              <a:ext uri="{28A0092B-C50C-407E-A947-70E740481C1C}">
                <a14:useLocalDpi xmlns:a14="http://schemas.microsoft.com/office/drawing/2010/main" val="0"/>
              </a:ext>
            </a:extLst>
          </a:blip>
          <a:srcRect/>
          <a:stretch/>
        </p:blipFill>
        <p:spPr>
          <a:xfrm>
            <a:off x="777959" y="1435875"/>
            <a:ext cx="5507337" cy="4770479"/>
          </a:xfrm>
          <a:prstGeom prst="rect">
            <a:avLst/>
          </a:prstGeom>
          <a:effectLst>
            <a:outerShdw blurRad="50800" dist="38100" dir="2700000" algn="tl" rotWithShape="0">
              <a:prstClr val="black">
                <a:alpha val="40000"/>
              </a:prstClr>
            </a:outerShdw>
            <a:softEdge rad="19050"/>
          </a:effectLst>
        </p:spPr>
      </p:pic>
      <p:pic>
        <p:nvPicPr>
          <p:cNvPr id="2" name="Picture 14" descr="&#10;">
            <a:extLst>
              <a:ext uri="{FF2B5EF4-FFF2-40B4-BE49-F238E27FC236}">
                <a16:creationId xmlns:a16="http://schemas.microsoft.com/office/drawing/2014/main" id="{E940BC4A-A721-5CDA-E0C4-EACF0F0A04C0}"/>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87FC1447-AE97-A9A4-E661-4257E71E65BF}"/>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SETTING THE DIPSWITCHES</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90BCAC86-D71A-92EA-41D4-61E2C801956B}"/>
              </a:ext>
            </a:extLst>
          </p:cNvPr>
          <p:cNvCxnSpPr>
            <a:cxnSpLocks/>
          </p:cNvCxnSpPr>
          <p:nvPr/>
        </p:nvCxnSpPr>
        <p:spPr>
          <a:xfrm>
            <a:off x="128120" y="764249"/>
            <a:ext cx="77916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344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6763720" y="2659524"/>
            <a:ext cx="5428280" cy="2323180"/>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To Clear EC73:</a:t>
            </a:r>
          </a:p>
          <a:p>
            <a:pPr marR="0">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Disconnect Power</a:t>
            </a:r>
          </a:p>
          <a:p>
            <a:pPr marR="0">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Make Dipswitch Changes</a:t>
            </a:r>
          </a:p>
          <a:p>
            <a:pPr marR="0">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Reconnect Power</a:t>
            </a:r>
          </a:p>
          <a:p>
            <a:pPr marL="0" marR="0" indent="0">
              <a:lnSpc>
                <a:spcPct val="107000"/>
              </a:lnSpc>
              <a:spcBef>
                <a:spcPts val="0"/>
              </a:spcBef>
              <a:spcAft>
                <a:spcPts val="800"/>
              </a:spcAft>
              <a:buNone/>
            </a:pPr>
            <a:endPar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11C6D529-E7EE-E6E0-EA03-8D9CBB07183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000"/>
                    </a14:imgEffect>
                  </a14:imgLayer>
                </a14:imgProps>
              </a:ext>
              <a:ext uri="{28A0092B-C50C-407E-A947-70E740481C1C}">
                <a14:useLocalDpi xmlns:a14="http://schemas.microsoft.com/office/drawing/2010/main" val="0"/>
              </a:ext>
            </a:extLst>
          </a:blip>
          <a:srcRect/>
          <a:stretch/>
        </p:blipFill>
        <p:spPr>
          <a:xfrm>
            <a:off x="777959" y="1435875"/>
            <a:ext cx="5507337" cy="4770479"/>
          </a:xfrm>
          <a:prstGeom prst="rect">
            <a:avLst/>
          </a:prstGeom>
          <a:effectLst>
            <a:outerShdw blurRad="50800" dist="38100" dir="2700000" algn="tl" rotWithShape="0">
              <a:prstClr val="black">
                <a:alpha val="40000"/>
              </a:prstClr>
            </a:outerShdw>
            <a:softEdge rad="19050"/>
          </a:effectLst>
        </p:spPr>
      </p:pic>
      <p:pic>
        <p:nvPicPr>
          <p:cNvPr id="2" name="Picture 14" descr="&#10;">
            <a:extLst>
              <a:ext uri="{FF2B5EF4-FFF2-40B4-BE49-F238E27FC236}">
                <a16:creationId xmlns:a16="http://schemas.microsoft.com/office/drawing/2014/main" id="{6C3F62F5-25DC-5EE2-73E9-0AB3B5F060EF}"/>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A8CA5FF0-467B-B533-15B5-0C2318BB6A33}"/>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SETTING THE DIPSWITCHES</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AADB6B7B-CC5D-941B-FCC1-66A039B5D9F0}"/>
              </a:ext>
            </a:extLst>
          </p:cNvPr>
          <p:cNvCxnSpPr>
            <a:cxnSpLocks/>
          </p:cNvCxnSpPr>
          <p:nvPr/>
        </p:nvCxnSpPr>
        <p:spPr>
          <a:xfrm>
            <a:off x="128120" y="764249"/>
            <a:ext cx="77916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08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222935" y="963954"/>
            <a:ext cx="11364132" cy="690189"/>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Use the PROCard App to make dipswitch settings simple!</a:t>
            </a:r>
            <a:endPar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10AD54D5-5FE9-4477-3EA0-E2B44D08F7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661" b="1"/>
          <a:stretch/>
        </p:blipFill>
        <p:spPr>
          <a:xfrm>
            <a:off x="1340373" y="1673796"/>
            <a:ext cx="2044915" cy="4178173"/>
          </a:xfrm>
          <a:prstGeom prst="rect">
            <a:avLst/>
          </a:prstGeom>
          <a:effectLst>
            <a:outerShdw blurRad="50800" dist="38100" dir="2700000" algn="tl" rotWithShape="0">
              <a:prstClr val="black">
                <a:alpha val="40000"/>
              </a:prstClr>
            </a:outerShdw>
            <a:softEdge rad="12700"/>
          </a:effectLst>
        </p:spPr>
      </p:pic>
      <p:pic>
        <p:nvPicPr>
          <p:cNvPr id="7" name="Picture 6" descr="Graphical user interface, text, application, email&#10;&#10;Description automatically generated">
            <a:extLst>
              <a:ext uri="{FF2B5EF4-FFF2-40B4-BE49-F238E27FC236}">
                <a16:creationId xmlns:a16="http://schemas.microsoft.com/office/drawing/2014/main" id="{19756A0E-A7FA-69AB-55A6-C6BB6DA1BC0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682"/>
          <a:stretch/>
        </p:blipFill>
        <p:spPr>
          <a:xfrm>
            <a:off x="3790943" y="1673796"/>
            <a:ext cx="2045368" cy="4178173"/>
          </a:xfrm>
          <a:prstGeom prst="rect">
            <a:avLst/>
          </a:prstGeom>
          <a:effectLst>
            <a:outerShdw blurRad="50800" dist="38100" dir="2700000" algn="tl" rotWithShape="0">
              <a:prstClr val="black">
                <a:alpha val="40000"/>
              </a:prstClr>
            </a:outerShdw>
            <a:softEdge rad="12700"/>
          </a:effectLst>
        </p:spPr>
      </p:pic>
      <p:pic>
        <p:nvPicPr>
          <p:cNvPr id="9" name="Picture 8" descr="Graphical user interface, text, application, email&#10;&#10;Description automatically generated">
            <a:extLst>
              <a:ext uri="{FF2B5EF4-FFF2-40B4-BE49-F238E27FC236}">
                <a16:creationId xmlns:a16="http://schemas.microsoft.com/office/drawing/2014/main" id="{5ACD736C-31A4-796D-9B1A-74C6DC4D1F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061"/>
          <a:stretch/>
        </p:blipFill>
        <p:spPr>
          <a:xfrm>
            <a:off x="6241966" y="1663857"/>
            <a:ext cx="2045368" cy="4161367"/>
          </a:xfrm>
          <a:prstGeom prst="rect">
            <a:avLst/>
          </a:prstGeom>
          <a:effectLst>
            <a:outerShdw blurRad="50800" dist="38100" dir="2700000" algn="tl" rotWithShape="0">
              <a:prstClr val="black">
                <a:alpha val="40000"/>
              </a:prstClr>
            </a:outerShdw>
            <a:softEdge rad="12700"/>
          </a:effectLst>
        </p:spPr>
      </p:pic>
      <p:pic>
        <p:nvPicPr>
          <p:cNvPr id="10" name="Picture 9" descr="Graphical user interface, diagram&#10;&#10;Description automatically generated">
            <a:extLst>
              <a:ext uri="{FF2B5EF4-FFF2-40B4-BE49-F238E27FC236}">
                <a16:creationId xmlns:a16="http://schemas.microsoft.com/office/drawing/2014/main" id="{800C96D7-47B7-0FCD-CBCA-BB42B58167C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986"/>
          <a:stretch/>
        </p:blipFill>
        <p:spPr>
          <a:xfrm>
            <a:off x="8692989" y="1663857"/>
            <a:ext cx="2045369" cy="4164740"/>
          </a:xfrm>
          <a:prstGeom prst="rect">
            <a:avLst/>
          </a:prstGeom>
          <a:effectLst>
            <a:outerShdw blurRad="50800" dist="38100" dir="2700000" algn="tl" rotWithShape="0">
              <a:prstClr val="black">
                <a:alpha val="40000"/>
              </a:prstClr>
            </a:outerShdw>
            <a:softEdge rad="12700"/>
          </a:effectLst>
        </p:spPr>
      </p:pic>
      <p:sp>
        <p:nvSpPr>
          <p:cNvPr id="11" name="Rectangle 10">
            <a:extLst>
              <a:ext uri="{FF2B5EF4-FFF2-40B4-BE49-F238E27FC236}">
                <a16:creationId xmlns:a16="http://schemas.microsoft.com/office/drawing/2014/main" id="{379E8C21-5A30-DC82-E91A-E97B408BDFBA}"/>
              </a:ext>
            </a:extLst>
          </p:cNvPr>
          <p:cNvSpPr/>
          <p:nvPr/>
        </p:nvSpPr>
        <p:spPr>
          <a:xfrm>
            <a:off x="1403017" y="3790948"/>
            <a:ext cx="1919175" cy="3655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5F368CFB-9206-022B-4451-C8356BC0062C}"/>
              </a:ext>
            </a:extLst>
          </p:cNvPr>
          <p:cNvPicPr>
            <a:picLocks noChangeAspect="1"/>
          </p:cNvPicPr>
          <p:nvPr/>
        </p:nvPicPr>
        <p:blipFill rotWithShape="1">
          <a:blip r:embed="rId6">
            <a:clrChange>
              <a:clrFrom>
                <a:srgbClr val="FFFFFF"/>
              </a:clrFrom>
              <a:clrTo>
                <a:srgbClr val="FFFFFF">
                  <a:alpha val="0"/>
                </a:srgbClr>
              </a:clrTo>
            </a:clrChange>
          </a:blip>
          <a:srcRect l="2623" t="4325" r="60412" b="41963"/>
          <a:stretch/>
        </p:blipFill>
        <p:spPr>
          <a:xfrm>
            <a:off x="4055526" y="6021502"/>
            <a:ext cx="1599044" cy="6398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B0A56CF6-FF75-9296-4247-0906FA1963C4}"/>
              </a:ext>
            </a:extLst>
          </p:cNvPr>
          <p:cNvPicPr>
            <a:picLocks noChangeAspect="1"/>
          </p:cNvPicPr>
          <p:nvPr/>
        </p:nvPicPr>
        <p:blipFill rotWithShape="1">
          <a:blip r:embed="rId6">
            <a:clrChange>
              <a:clrFrom>
                <a:srgbClr val="FFFFFF"/>
              </a:clrFrom>
              <a:clrTo>
                <a:srgbClr val="FFFFFF">
                  <a:alpha val="0"/>
                </a:srgbClr>
              </a:clrTo>
            </a:clrChange>
          </a:blip>
          <a:srcRect l="4478" t="48404" r="56987" b="4199"/>
          <a:stretch/>
        </p:blipFill>
        <p:spPr>
          <a:xfrm>
            <a:off x="6316751" y="6021502"/>
            <a:ext cx="1895798" cy="6421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4" descr="&#10;">
            <a:extLst>
              <a:ext uri="{FF2B5EF4-FFF2-40B4-BE49-F238E27FC236}">
                <a16:creationId xmlns:a16="http://schemas.microsoft.com/office/drawing/2014/main" id="{3D1BFA2E-2028-7163-D54B-C3DE53E44DA2}"/>
              </a:ext>
            </a:extLst>
          </p:cNvPr>
          <p:cNvPicPr>
            <a:picLocks noChangeAspect="1"/>
          </p:cNvPicPr>
          <p:nvPr/>
        </p:nvPicPr>
        <p:blipFill>
          <a:blip r:embed="rId7"/>
          <a:srcRect l="-2409" t="34604" r="-5457" b="25330"/>
          <a:stretch>
            <a:fillRect/>
          </a:stretch>
        </p:blipFill>
        <p:spPr>
          <a:xfrm>
            <a:off x="10668000" y="6419850"/>
            <a:ext cx="1524000" cy="438150"/>
          </a:xfrm>
          <a:prstGeom prst="rect">
            <a:avLst/>
          </a:prstGeom>
        </p:spPr>
      </p:pic>
      <p:sp>
        <p:nvSpPr>
          <p:cNvPr id="8" name="Title 1">
            <a:extLst>
              <a:ext uri="{FF2B5EF4-FFF2-40B4-BE49-F238E27FC236}">
                <a16:creationId xmlns:a16="http://schemas.microsoft.com/office/drawing/2014/main" id="{7FF76B52-3F6B-99DB-0BDD-27E9CF8AE891}"/>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SETTING DIPSWITCHES WITH PROCARD</a:t>
            </a:r>
            <a:endParaRPr lang="en-US" sz="5000" dirty="0">
              <a:solidFill>
                <a:schemeClr val="bg1"/>
              </a:solidFill>
              <a:cs typeface="Calibri Light"/>
            </a:endParaRPr>
          </a:p>
        </p:txBody>
      </p:sp>
      <p:cxnSp>
        <p:nvCxnSpPr>
          <p:cNvPr id="14" name="Straight Arrow Connector 13">
            <a:extLst>
              <a:ext uri="{FF2B5EF4-FFF2-40B4-BE49-F238E27FC236}">
                <a16:creationId xmlns:a16="http://schemas.microsoft.com/office/drawing/2014/main" id="{29D1F487-0FAB-14E1-A020-603C3FE52415}"/>
              </a:ext>
            </a:extLst>
          </p:cNvPr>
          <p:cNvCxnSpPr>
            <a:cxnSpLocks/>
          </p:cNvCxnSpPr>
          <p:nvPr/>
        </p:nvCxnSpPr>
        <p:spPr>
          <a:xfrm>
            <a:off x="128120" y="764249"/>
            <a:ext cx="111291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062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7257082" y="2385922"/>
            <a:ext cx="4854844" cy="291449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Water quality, and specifically hard water, is the #1 factor that affects the lifespan of any water heating appliance. </a:t>
            </a:r>
            <a:endParaRPr lang="en-US" sz="4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descr="A picture containing indoor, car, rust&#10;&#10;Description automatically generated with low confidence">
            <a:extLst>
              <a:ext uri="{FF2B5EF4-FFF2-40B4-BE49-F238E27FC236}">
                <a16:creationId xmlns:a16="http://schemas.microsoft.com/office/drawing/2014/main" id="{8B24EA64-8081-658D-A84C-AB1CAA745A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222935" y="1974520"/>
            <a:ext cx="6638192" cy="3737302"/>
          </a:xfrm>
          <a:prstGeom prst="rect">
            <a:avLst/>
          </a:prstGeom>
          <a:effectLst>
            <a:outerShdw blurRad="50800" dist="38100" dir="2700000" algn="tl" rotWithShape="0">
              <a:prstClr val="black">
                <a:alpha val="40000"/>
              </a:prstClr>
            </a:outerShdw>
            <a:softEdge rad="19050"/>
          </a:effectLst>
        </p:spPr>
      </p:pic>
      <p:pic>
        <p:nvPicPr>
          <p:cNvPr id="2" name="Picture 14" descr="&#10;">
            <a:extLst>
              <a:ext uri="{FF2B5EF4-FFF2-40B4-BE49-F238E27FC236}">
                <a16:creationId xmlns:a16="http://schemas.microsoft.com/office/drawing/2014/main" id="{5FD78D34-6B11-61C9-B30F-05C508F0428A}"/>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792002D5-3AA4-0299-0C4D-B2C401A7215F}"/>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WATER QUALITY CONSIDERATIONS</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857D0ABA-A4D2-89B3-A8D7-6CD2883AADBE}"/>
              </a:ext>
            </a:extLst>
          </p:cNvPr>
          <p:cNvCxnSpPr>
            <a:cxnSpLocks/>
          </p:cNvCxnSpPr>
          <p:nvPr/>
        </p:nvCxnSpPr>
        <p:spPr>
          <a:xfrm>
            <a:off x="128120" y="764249"/>
            <a:ext cx="97321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6822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6954865" y="2143668"/>
            <a:ext cx="4854844" cy="340826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When installing a Noritz Tankless in an area with hard water, it’s important to follow the water quality and treatment guidelines in the installation manual. </a:t>
            </a:r>
            <a:endParaRPr lang="en-US" sz="7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8B24EA64-8081-658D-A84C-AB1CAA745A1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05920" y="1786179"/>
            <a:ext cx="6220944" cy="4123246"/>
          </a:xfrm>
          <a:prstGeom prst="rect">
            <a:avLst/>
          </a:prstGeom>
          <a:effectLst>
            <a:outerShdw blurRad="50800" dist="38100" dir="2700000" algn="tl" rotWithShape="0">
              <a:prstClr val="black">
                <a:alpha val="40000"/>
              </a:prstClr>
            </a:outerShdw>
            <a:softEdge rad="19050"/>
          </a:effectLst>
        </p:spPr>
      </p:pic>
      <p:pic>
        <p:nvPicPr>
          <p:cNvPr id="2" name="Picture 14" descr="&#10;">
            <a:extLst>
              <a:ext uri="{FF2B5EF4-FFF2-40B4-BE49-F238E27FC236}">
                <a16:creationId xmlns:a16="http://schemas.microsoft.com/office/drawing/2014/main" id="{1D415817-5DA7-E27E-C01D-8C07205C2474}"/>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CC7DBAFD-627D-D487-AEB1-5367C3049516}"/>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WATER QUALITY CONSIDERATIONS</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C5113E8F-F9B2-6C32-09FF-426B71226681}"/>
              </a:ext>
            </a:extLst>
          </p:cNvPr>
          <p:cNvCxnSpPr>
            <a:cxnSpLocks/>
          </p:cNvCxnSpPr>
          <p:nvPr/>
        </p:nvCxnSpPr>
        <p:spPr>
          <a:xfrm>
            <a:off x="128120" y="764249"/>
            <a:ext cx="97321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150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4994200" y="2684436"/>
            <a:ext cx="6846549" cy="232673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 Scale Shield is highly recommended for hard water areas. It’s always better to prevent scale build up rather than cleaning it up afterwards.</a:t>
            </a:r>
            <a:endParaRPr lang="en-US" sz="7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4" name="Picture 3" descr="A picture containing blue, indoor&#10;&#10;Description automatically generated">
            <a:extLst>
              <a:ext uri="{FF2B5EF4-FFF2-40B4-BE49-F238E27FC236}">
                <a16:creationId xmlns:a16="http://schemas.microsoft.com/office/drawing/2014/main" id="{1C2520E7-28E2-61B5-B556-04CEF7488F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3640" y="1937131"/>
            <a:ext cx="5721219" cy="3821342"/>
          </a:xfrm>
          <a:prstGeom prst="rect">
            <a:avLst/>
          </a:prstGeom>
          <a:effectLst>
            <a:outerShdw blurRad="50800" dist="38100" dir="2700000" algn="tl" rotWithShape="0">
              <a:prstClr val="black">
                <a:alpha val="40000"/>
              </a:prstClr>
            </a:outerShdw>
            <a:softEdge rad="19050"/>
          </a:effectLst>
        </p:spPr>
      </p:pic>
      <p:pic>
        <p:nvPicPr>
          <p:cNvPr id="2" name="Picture 14" descr="&#10;">
            <a:extLst>
              <a:ext uri="{FF2B5EF4-FFF2-40B4-BE49-F238E27FC236}">
                <a16:creationId xmlns:a16="http://schemas.microsoft.com/office/drawing/2014/main" id="{82ECC551-60A2-8966-DC6A-213C61D405FD}"/>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7" name="Title 1">
            <a:extLst>
              <a:ext uri="{FF2B5EF4-FFF2-40B4-BE49-F238E27FC236}">
                <a16:creationId xmlns:a16="http://schemas.microsoft.com/office/drawing/2014/main" id="{C32F3116-12E8-84ED-E838-9D283EA9007B}"/>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WATER QUALITY CONSIDERATIONS</a:t>
            </a:r>
            <a:endParaRPr lang="en-US" sz="5000" dirty="0">
              <a:solidFill>
                <a:schemeClr val="bg1"/>
              </a:solidFill>
              <a:cs typeface="Calibri Light"/>
            </a:endParaRPr>
          </a:p>
        </p:txBody>
      </p:sp>
      <p:cxnSp>
        <p:nvCxnSpPr>
          <p:cNvPr id="8" name="Straight Arrow Connector 7">
            <a:extLst>
              <a:ext uri="{FF2B5EF4-FFF2-40B4-BE49-F238E27FC236}">
                <a16:creationId xmlns:a16="http://schemas.microsoft.com/office/drawing/2014/main" id="{F4F4C222-7029-49DA-8A44-E0F0A7B00205}"/>
              </a:ext>
            </a:extLst>
          </p:cNvPr>
          <p:cNvCxnSpPr>
            <a:cxnSpLocks/>
          </p:cNvCxnSpPr>
          <p:nvPr/>
        </p:nvCxnSpPr>
        <p:spPr>
          <a:xfrm>
            <a:off x="128120" y="764249"/>
            <a:ext cx="97321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780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7321829" y="1959420"/>
            <a:ext cx="4564251" cy="3844833"/>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As a last resort if there’s no softener or scale shield, descales should be completed on a yearly basis. This involves circulating a calcium lime rust remover or food grade white vinegar through the unit for 1 hour. </a:t>
            </a:r>
            <a:endParaRPr lang="en-US" sz="1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7" name="Picture 6" descr="A picture containing text, cylinder, indoor, wall&#10;&#10;Description automatically generated">
            <a:extLst>
              <a:ext uri="{FF2B5EF4-FFF2-40B4-BE49-F238E27FC236}">
                <a16:creationId xmlns:a16="http://schemas.microsoft.com/office/drawing/2014/main" id="{FECC97CB-D7DF-DBEE-A36B-2F41EEE8CC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920" y="1872998"/>
            <a:ext cx="6837336" cy="3844833"/>
          </a:xfrm>
          <a:prstGeom prst="rect">
            <a:avLst/>
          </a:prstGeom>
          <a:effectLst>
            <a:outerShdw blurRad="50800" dist="38100" dir="2700000" algn="tl" rotWithShape="0">
              <a:prstClr val="black">
                <a:alpha val="40000"/>
              </a:prstClr>
            </a:outerShdw>
            <a:softEdge rad="19050"/>
          </a:effectLst>
        </p:spPr>
      </p:pic>
      <p:pic>
        <p:nvPicPr>
          <p:cNvPr id="2" name="Picture 14" descr="&#10;">
            <a:extLst>
              <a:ext uri="{FF2B5EF4-FFF2-40B4-BE49-F238E27FC236}">
                <a16:creationId xmlns:a16="http://schemas.microsoft.com/office/drawing/2014/main" id="{3AEA2335-84E4-8CB1-98B0-4AE514F45D7E}"/>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AED92318-22CB-8C0D-B16E-45C370FA4D96}"/>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WATER QUALITY CONSIDERATIONS</a:t>
            </a:r>
            <a:endParaRPr lang="en-US" sz="5000" dirty="0">
              <a:solidFill>
                <a:schemeClr val="bg1"/>
              </a:solidFill>
              <a:cs typeface="Calibri Light"/>
            </a:endParaRPr>
          </a:p>
        </p:txBody>
      </p:sp>
      <p:cxnSp>
        <p:nvCxnSpPr>
          <p:cNvPr id="8" name="Straight Arrow Connector 7">
            <a:extLst>
              <a:ext uri="{FF2B5EF4-FFF2-40B4-BE49-F238E27FC236}">
                <a16:creationId xmlns:a16="http://schemas.microsoft.com/office/drawing/2014/main" id="{8E497A6D-6756-3400-58AA-4DD3CA9E068B}"/>
              </a:ext>
            </a:extLst>
          </p:cNvPr>
          <p:cNvCxnSpPr>
            <a:cxnSpLocks/>
          </p:cNvCxnSpPr>
          <p:nvPr/>
        </p:nvCxnSpPr>
        <p:spPr>
          <a:xfrm>
            <a:off x="128120" y="764249"/>
            <a:ext cx="97321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865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8D3E9DC9-7317-9263-A393-501BC6EF81AD}"/>
            </a:ext>
          </a:extLst>
        </p:cNvPr>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DA5EB9DC-622C-887F-4B7F-9316E33154D9}"/>
              </a:ext>
            </a:extLst>
          </p:cNvPr>
          <p:cNvSpPr txBox="1">
            <a:spLocks/>
          </p:cNvSpPr>
          <p:nvPr/>
        </p:nvSpPr>
        <p:spPr>
          <a:xfrm>
            <a:off x="128120" y="863537"/>
            <a:ext cx="11678816" cy="5409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Franklin Gothic Medium" panose="020B0603020102020204" pitchFamily="34" charset="0"/>
                <a:ea typeface="Calibri" panose="020F0502020204030204" pitchFamily="34" charset="0"/>
                <a:cs typeface="Times New Roman" panose="02020603050405020304" pitchFamily="18" charset="0"/>
              </a:rPr>
              <a:t>All* units since 2016 have a “Flush Mode” used when descaling the unit.</a:t>
            </a:r>
          </a:p>
        </p:txBody>
      </p:sp>
      <p:pic>
        <p:nvPicPr>
          <p:cNvPr id="2" name="Picture 14" descr="&#10;">
            <a:extLst>
              <a:ext uri="{FF2B5EF4-FFF2-40B4-BE49-F238E27FC236}">
                <a16:creationId xmlns:a16="http://schemas.microsoft.com/office/drawing/2014/main" id="{C8658460-C1B7-C9AE-AA1D-0C7F9D6C012E}"/>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61EF2530-2AF6-DD30-DB73-4B2DF3C256B1}"/>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Franklin Gothic Demi"/>
                <a:ea typeface="+mj-ea"/>
                <a:cs typeface="Calibri Light"/>
              </a:rPr>
              <a:t>WATER QUALITY CONSIDERATIONS</a:t>
            </a:r>
            <a:endParaRPr kumimoji="0" lang="en-US" sz="5000" b="0" i="0" u="none" strike="noStrike" kern="1200" cap="none" spc="0" normalizeH="0" baseline="0" noProof="0" dirty="0">
              <a:ln>
                <a:noFill/>
              </a:ln>
              <a:solidFill>
                <a:prstClr val="white"/>
              </a:solidFill>
              <a:effectLst/>
              <a:uLnTx/>
              <a:uFillTx/>
              <a:latin typeface="Calibri Light" panose="020F0302020204030204"/>
              <a:ea typeface="+mj-ea"/>
              <a:cs typeface="Calibri Light"/>
            </a:endParaRPr>
          </a:p>
        </p:txBody>
      </p:sp>
      <p:cxnSp>
        <p:nvCxnSpPr>
          <p:cNvPr id="8" name="Straight Arrow Connector 7">
            <a:extLst>
              <a:ext uri="{FF2B5EF4-FFF2-40B4-BE49-F238E27FC236}">
                <a16:creationId xmlns:a16="http://schemas.microsoft.com/office/drawing/2014/main" id="{9E9401EC-9B01-E0B3-0B35-521203C76120}"/>
              </a:ext>
            </a:extLst>
          </p:cNvPr>
          <p:cNvCxnSpPr>
            <a:cxnSpLocks/>
          </p:cNvCxnSpPr>
          <p:nvPr/>
        </p:nvCxnSpPr>
        <p:spPr>
          <a:xfrm>
            <a:off x="128120" y="764249"/>
            <a:ext cx="97321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3" name="Content Placeholder 3">
            <a:extLst>
              <a:ext uri="{FF2B5EF4-FFF2-40B4-BE49-F238E27FC236}">
                <a16:creationId xmlns:a16="http://schemas.microsoft.com/office/drawing/2014/main" id="{8880049B-7678-107C-3198-80FB9DAAA4BF}"/>
              </a:ext>
            </a:extLst>
          </p:cNvPr>
          <p:cNvSpPr txBox="1">
            <a:spLocks/>
          </p:cNvSpPr>
          <p:nvPr/>
        </p:nvSpPr>
        <p:spPr>
          <a:xfrm>
            <a:off x="0" y="6566990"/>
            <a:ext cx="3145536" cy="29101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1200" b="0" i="1" u="none" strike="noStrike" kern="1200" cap="none" spc="0" normalizeH="0" baseline="0" noProof="0" dirty="0">
                <a:ln>
                  <a:noFill/>
                </a:ln>
                <a:solidFill>
                  <a:prstClr val="white"/>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*NC380-SV Does not have a flush connector.</a:t>
            </a:r>
          </a:p>
        </p:txBody>
      </p:sp>
      <p:pic>
        <p:nvPicPr>
          <p:cNvPr id="5" name="Picture 4">
            <a:extLst>
              <a:ext uri="{FF2B5EF4-FFF2-40B4-BE49-F238E27FC236}">
                <a16:creationId xmlns:a16="http://schemas.microsoft.com/office/drawing/2014/main" id="{38F3970D-60EA-65AF-07B8-8024DC3DEE87}"/>
              </a:ext>
            </a:extLst>
          </p:cNvPr>
          <p:cNvPicPr>
            <a:picLocks noChangeAspect="1"/>
          </p:cNvPicPr>
          <p:nvPr/>
        </p:nvPicPr>
        <p:blipFill>
          <a:blip r:embed="rId3"/>
          <a:stretch>
            <a:fillRect/>
          </a:stretch>
        </p:blipFill>
        <p:spPr>
          <a:xfrm>
            <a:off x="4114007" y="1528499"/>
            <a:ext cx="2119661" cy="4249513"/>
          </a:xfrm>
          <a:prstGeom prst="rect">
            <a:avLst/>
          </a:prstGeom>
          <a:effectLst>
            <a:outerShdw blurRad="63500" dist="63500" dir="2700000" algn="tl" rotWithShape="0">
              <a:prstClr val="black">
                <a:alpha val="40000"/>
              </a:prstClr>
            </a:outerShdw>
            <a:softEdge rad="12700"/>
          </a:effectLst>
        </p:spPr>
      </p:pic>
      <p:pic>
        <p:nvPicPr>
          <p:cNvPr id="6" name="Picture 2" descr="Finger Touch Screen On White Illustrations, Royalty-Free Vector Graphics &amp; Clip Art - iStock">
            <a:extLst>
              <a:ext uri="{FF2B5EF4-FFF2-40B4-BE49-F238E27FC236}">
                <a16:creationId xmlns:a16="http://schemas.microsoft.com/office/drawing/2014/main" id="{29CB2CA9-CF69-C5DC-67A3-0904948F2A3C}"/>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5584208" y="2963834"/>
            <a:ext cx="363646" cy="472143"/>
          </a:xfrm>
          <a:prstGeom prst="rect">
            <a:avLst/>
          </a:prstGeom>
          <a:noFill/>
          <a:effectLst>
            <a:outerShdw blurRad="1270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6E3C8F7-C27B-EC01-2636-C856B949AA9F}"/>
              </a:ext>
            </a:extLst>
          </p:cNvPr>
          <p:cNvPicPr>
            <a:picLocks noChangeAspect="1"/>
          </p:cNvPicPr>
          <p:nvPr/>
        </p:nvPicPr>
        <p:blipFill>
          <a:blip r:embed="rId6"/>
          <a:srcRect r="608"/>
          <a:stretch/>
        </p:blipFill>
        <p:spPr>
          <a:xfrm>
            <a:off x="1650072" y="1528499"/>
            <a:ext cx="2095078" cy="4249513"/>
          </a:xfrm>
          <a:prstGeom prst="rect">
            <a:avLst/>
          </a:prstGeom>
          <a:effectLst>
            <a:outerShdw blurRad="63500" dist="63500" dir="2700000" algn="tl" rotWithShape="0">
              <a:prstClr val="black">
                <a:alpha val="40000"/>
              </a:prstClr>
            </a:outerShdw>
            <a:softEdge rad="12700"/>
          </a:effectLst>
        </p:spPr>
      </p:pic>
      <p:pic>
        <p:nvPicPr>
          <p:cNvPr id="10" name="Picture 2" descr="Finger Touch Screen On White Illustrations, Royalty-Free Vector Graphics &amp; Clip Art - iStock">
            <a:extLst>
              <a:ext uri="{FF2B5EF4-FFF2-40B4-BE49-F238E27FC236}">
                <a16:creationId xmlns:a16="http://schemas.microsoft.com/office/drawing/2014/main" id="{754AC57E-40AB-BDF0-DA57-F20124F429E3}"/>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3640359" y="5544657"/>
            <a:ext cx="359462" cy="466711"/>
          </a:xfrm>
          <a:prstGeom prst="rect">
            <a:avLst/>
          </a:prstGeom>
          <a:noFill/>
          <a:effectLst>
            <a:outerShdw blurRad="1270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DD5E333-4098-9013-1AED-08E39EC06485}"/>
              </a:ext>
            </a:extLst>
          </p:cNvPr>
          <p:cNvPicPr>
            <a:picLocks noChangeAspect="1"/>
          </p:cNvPicPr>
          <p:nvPr/>
        </p:nvPicPr>
        <p:blipFill>
          <a:blip r:embed="rId7"/>
          <a:stretch>
            <a:fillRect/>
          </a:stretch>
        </p:blipFill>
        <p:spPr>
          <a:xfrm>
            <a:off x="7185150" y="1528499"/>
            <a:ext cx="2754849" cy="4617720"/>
          </a:xfrm>
          <a:prstGeom prst="rect">
            <a:avLst/>
          </a:prstGeom>
          <a:effectLst>
            <a:outerShdw blurRad="63500" dist="63500" dir="2700000" algn="tl" rotWithShape="0">
              <a:prstClr val="black">
                <a:alpha val="40000"/>
              </a:prstClr>
            </a:outerShdw>
            <a:softEdge rad="19050"/>
          </a:effectLst>
        </p:spPr>
      </p:pic>
      <p:sp>
        <p:nvSpPr>
          <p:cNvPr id="13" name="Content Placeholder 3">
            <a:extLst>
              <a:ext uri="{FF2B5EF4-FFF2-40B4-BE49-F238E27FC236}">
                <a16:creationId xmlns:a16="http://schemas.microsoft.com/office/drawing/2014/main" id="{DA365B0D-2C10-AAD6-DFF3-6E9BDB9BADBC}"/>
              </a:ext>
            </a:extLst>
          </p:cNvPr>
          <p:cNvSpPr txBox="1">
            <a:spLocks/>
          </p:cNvSpPr>
          <p:nvPr/>
        </p:nvSpPr>
        <p:spPr>
          <a:xfrm>
            <a:off x="1650072" y="5944420"/>
            <a:ext cx="4583596" cy="436060"/>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Franklin Gothic Medium" panose="020B0603020102020204" pitchFamily="34" charset="0"/>
                <a:ea typeface="Calibri" panose="020F0502020204030204" pitchFamily="34" charset="0"/>
                <a:cs typeface="Times New Roman" panose="02020603050405020304" pitchFamily="18" charset="0"/>
              </a:rPr>
              <a:t>PRO Series Models</a:t>
            </a:r>
          </a:p>
        </p:txBody>
      </p:sp>
      <p:sp>
        <p:nvSpPr>
          <p:cNvPr id="14" name="Content Placeholder 3">
            <a:extLst>
              <a:ext uri="{FF2B5EF4-FFF2-40B4-BE49-F238E27FC236}">
                <a16:creationId xmlns:a16="http://schemas.microsoft.com/office/drawing/2014/main" id="{53D8FFC0-E76E-E45E-743C-FC0580701E10}"/>
              </a:ext>
            </a:extLst>
          </p:cNvPr>
          <p:cNvSpPr txBox="1">
            <a:spLocks/>
          </p:cNvSpPr>
          <p:nvPr/>
        </p:nvSpPr>
        <p:spPr>
          <a:xfrm>
            <a:off x="7185150" y="6191480"/>
            <a:ext cx="2754849" cy="436060"/>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Franklin Gothic Medium" panose="020B0603020102020204" pitchFamily="34" charset="0"/>
                <a:ea typeface="Calibri" panose="020F0502020204030204" pitchFamily="34" charset="0"/>
                <a:cs typeface="Times New Roman" panose="02020603050405020304" pitchFamily="18" charset="0"/>
              </a:rPr>
              <a:t>2016+ Models</a:t>
            </a:r>
          </a:p>
        </p:txBody>
      </p:sp>
    </p:spTree>
    <p:extLst>
      <p:ext uri="{BB962C8B-B14F-4D97-AF65-F5344CB8AC3E}">
        <p14:creationId xmlns:p14="http://schemas.microsoft.com/office/powerpoint/2010/main" val="336324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305920" y="1959420"/>
            <a:ext cx="11580161" cy="384483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ctr">
              <a:lnSpc>
                <a:spcPct val="107000"/>
              </a:lnSpc>
              <a:spcBef>
                <a:spcPts val="0"/>
              </a:spcBef>
              <a:spcAft>
                <a:spcPts val="800"/>
              </a:spcAft>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Descale procedures can be found: </a:t>
            </a:r>
          </a:p>
          <a:p>
            <a:pPr marR="0" algn="ctr">
              <a:lnSpc>
                <a:spcPct val="107000"/>
              </a:lnSpc>
              <a:spcBef>
                <a:spcPts val="0"/>
              </a:spcBef>
              <a:spcAft>
                <a:spcPts val="800"/>
              </a:spcAft>
            </a:pP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I</a:t>
            </a: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 the Manual</a:t>
            </a:r>
          </a:p>
          <a:p>
            <a:pPr marR="0" algn="ctr">
              <a:lnSpc>
                <a:spcPct val="107000"/>
              </a:lnSpc>
              <a:spcBef>
                <a:spcPts val="0"/>
              </a:spcBef>
              <a:spcAft>
                <a:spcPts val="800"/>
              </a:spcAft>
            </a:pP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In the </a:t>
            </a:r>
            <a:r>
              <a:rPr lang="en-US" sz="3600" dirty="0" err="1">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PROCard</a:t>
            </a: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 App</a:t>
            </a:r>
            <a:endPar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a:p>
            <a:pPr marR="0" algn="ctr">
              <a:lnSpc>
                <a:spcPct val="107000"/>
              </a:lnSpc>
              <a:spcBef>
                <a:spcPts val="0"/>
              </a:spcBef>
              <a:spcAft>
                <a:spcPts val="800"/>
              </a:spcAft>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SUPPORT.NORITZ.COM</a:t>
            </a:r>
          </a:p>
          <a:p>
            <a:pPr marR="0" algn="ctr">
              <a:lnSpc>
                <a:spcPct val="107000"/>
              </a:lnSpc>
              <a:spcBef>
                <a:spcPts val="0"/>
              </a:spcBef>
              <a:spcAft>
                <a:spcPts val="800"/>
              </a:spcAft>
            </a:pP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YOUTUBE.COM/NORITZAMERICA</a:t>
            </a:r>
            <a:endParaRPr lang="en-US" sz="29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2" name="Picture 14" descr="&#10;">
            <a:extLst>
              <a:ext uri="{FF2B5EF4-FFF2-40B4-BE49-F238E27FC236}">
                <a16:creationId xmlns:a16="http://schemas.microsoft.com/office/drawing/2014/main" id="{4FFF868E-6D21-6669-7F5F-0B9FE1D50050}"/>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3F346ADE-D6A6-BB78-8224-D0FFB0AA96F4}"/>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WATER QUALITY CONSIDERATIONS</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B8C82FC9-377C-3404-CA8D-0E239D0C92EB}"/>
              </a:ext>
            </a:extLst>
          </p:cNvPr>
          <p:cNvCxnSpPr>
            <a:cxnSpLocks/>
          </p:cNvCxnSpPr>
          <p:nvPr/>
        </p:nvCxnSpPr>
        <p:spPr>
          <a:xfrm>
            <a:off x="128120" y="764249"/>
            <a:ext cx="97321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9588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020882" y="2719952"/>
            <a:ext cx="6735151" cy="1983783"/>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Before leaving the jobsite and calling the installation complete, it’s a good practice to verify everything is working properly. </a:t>
            </a:r>
            <a:endParaRPr lang="en-US" sz="8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descr="A picture containing text, graphics, screenshot, red&#10;&#10;Description automatically generated">
            <a:extLst>
              <a:ext uri="{FF2B5EF4-FFF2-40B4-BE49-F238E27FC236}">
                <a16:creationId xmlns:a16="http://schemas.microsoft.com/office/drawing/2014/main" id="{055D2B84-9663-2030-5D8A-731EEFFE4A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847" t="15736" r="27495" b="12951"/>
          <a:stretch/>
        </p:blipFill>
        <p:spPr>
          <a:xfrm>
            <a:off x="767164" y="1081007"/>
            <a:ext cx="3487120" cy="5446635"/>
          </a:xfrm>
          <a:prstGeom prst="rect">
            <a:avLst/>
          </a:prstGeom>
          <a:effectLst>
            <a:outerShdw blurRad="50800" dist="38100" dir="2700000" algn="tl" rotWithShape="0">
              <a:prstClr val="black">
                <a:alpha val="40000"/>
              </a:prstClr>
            </a:outerShdw>
          </a:effectLst>
        </p:spPr>
      </p:pic>
      <p:pic>
        <p:nvPicPr>
          <p:cNvPr id="3" name="Picture 14" descr="&#10;">
            <a:extLst>
              <a:ext uri="{FF2B5EF4-FFF2-40B4-BE49-F238E27FC236}">
                <a16:creationId xmlns:a16="http://schemas.microsoft.com/office/drawing/2014/main" id="{D3384D7F-42CF-E435-86FD-3490A3307050}"/>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E83BAD88-1588-16EE-3A1F-F6E44BAEF09A}"/>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INSTALLATION CHECKLIST</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20F744AB-94EC-E24D-D76D-1CEE0D469678}"/>
              </a:ext>
            </a:extLst>
          </p:cNvPr>
          <p:cNvCxnSpPr>
            <a:cxnSpLocks/>
          </p:cNvCxnSpPr>
          <p:nvPr/>
        </p:nvCxnSpPr>
        <p:spPr>
          <a:xfrm>
            <a:off x="128120" y="764249"/>
            <a:ext cx="737504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247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UID" val="{02E6C3DE-9FDB-443F-9C0C-07930E741361}"/>
  <p:tag name="ISPRING_RESOURCE_FOLDER" val="E:\Work Stuff\Powerpoints\Residential Level 1_Dark Version\"/>
  <p:tag name="ISPRING_PRESENTATION_PATH" val="E:\Work Stuff\Powerpoints\Residential Level 1_Dark Version.pptx"/>
  <p:tag name="ISPRING_PROJECT_FOLDER_UPDATED" val="1"/>
  <p:tag name="ISPRING_SCREEN_RECS_UPDATED" val="E:\Work Stuff\Powerpoints\Residential Level 1_Dark Version"/>
</p:tagLst>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56616FAB9BD443BD85CC00C3BED344" ma:contentTypeVersion="17" ma:contentTypeDescription="Create a new document." ma:contentTypeScope="" ma:versionID="57d88be947100e314d6df54fc263971a">
  <xsd:schema xmlns:xsd="http://www.w3.org/2001/XMLSchema" xmlns:xs="http://www.w3.org/2001/XMLSchema" xmlns:p="http://schemas.microsoft.com/office/2006/metadata/properties" xmlns:ns2="4b7affe0-2458-44d1-97da-a46ce1c1f552" xmlns:ns3="1e1893b5-73e4-41a6-8740-c3c7aa6db362" targetNamespace="http://schemas.microsoft.com/office/2006/metadata/properties" ma:root="true" ma:fieldsID="f800b8fa5dba20593e8b90d04e14a72e" ns2:_="" ns3:_="">
    <xsd:import namespace="4b7affe0-2458-44d1-97da-a46ce1c1f552"/>
    <xsd:import namespace="1e1893b5-73e4-41a6-8740-c3c7aa6db362"/>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7affe0-2458-44d1-97da-a46ce1c1f5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f1b9d4d-8033-43bd-9b5c-214602543303"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1893b5-73e4-41a6-8740-c3c7aa6db36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42f45a5-b546-4501-b5d3-6b746fa93ac4}" ma:internalName="TaxCatchAll" ma:showField="CatchAllData" ma:web="1e1893b5-73e4-41a6-8740-c3c7aa6db3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DCC137-B68B-48F1-8FC7-B0B1F0B96C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7affe0-2458-44d1-97da-a46ce1c1f552"/>
    <ds:schemaRef ds:uri="1e1893b5-73e4-41a6-8740-c3c7aa6db3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54AEA99-6CF2-4203-9886-8ECAFB63F4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8641</TotalTime>
  <Words>4346</Words>
  <Application>Microsoft Office PowerPoint</Application>
  <PresentationFormat>Widescreen</PresentationFormat>
  <Paragraphs>571</Paragraphs>
  <Slides>105</Slides>
  <Notes>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105</vt:i4>
      </vt:variant>
    </vt:vector>
  </HeadingPairs>
  <TitlesOfParts>
    <vt:vector size="117" baseType="lpstr">
      <vt:lpstr>Arial</vt:lpstr>
      <vt:lpstr>Avenir Next LT Pro</vt:lpstr>
      <vt:lpstr>Calibri</vt:lpstr>
      <vt:lpstr>Calibri Light</vt:lpstr>
      <vt:lpstr>Franklin Gothic Book</vt:lpstr>
      <vt:lpstr>Franklin Gothic Demi</vt:lpstr>
      <vt:lpstr>Franklin Gothic Demi Cond</vt:lpstr>
      <vt:lpstr>Franklin Gothic Medium</vt:lpstr>
      <vt:lpstr>Symbol</vt:lpstr>
      <vt:lpstr>AccentBoxVTI</vt:lpstr>
      <vt:lpstr>office theme</vt:lpstr>
      <vt:lpstr>office theme</vt:lpstr>
      <vt:lpstr>RESIDENTIAL LEVEL 1</vt:lpstr>
      <vt:lpstr>READ THE MANUAL</vt:lpstr>
      <vt:lpstr>TRAINING SECTIONS</vt:lpstr>
      <vt:lpstr>WHAT IS A TANKLESS WATER HEATER?</vt:lpstr>
      <vt:lpstr>PowerPoint Presentation</vt:lpstr>
      <vt:lpstr>PowerPoint Presentation</vt:lpstr>
      <vt:lpstr>PowerPoint Presentation</vt:lpstr>
      <vt:lpstr>PowerPoint Presentation</vt:lpstr>
      <vt:lpstr>OVERVIEW</vt:lpstr>
      <vt:lpstr>GAS CONVERSION</vt:lpstr>
      <vt:lpstr>OVERVIEW</vt:lpstr>
      <vt:lpstr>VENTING</vt:lpstr>
      <vt:lpstr>DEDICATED</vt:lpstr>
      <vt:lpstr>CROSSOVER</vt:lpstr>
      <vt:lpstr>2 CROSSOVER</vt:lpstr>
      <vt:lpstr>AUTO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PVC VENTING</vt:lpstr>
      <vt:lpstr>VENTING OPTIONS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Nourse</dc:creator>
  <cp:lastModifiedBy>Will Nourse</cp:lastModifiedBy>
  <cp:revision>383</cp:revision>
  <dcterms:created xsi:type="dcterms:W3CDTF">2020-04-27T21:53:10Z</dcterms:created>
  <dcterms:modified xsi:type="dcterms:W3CDTF">2026-02-09T18:39:30Z</dcterms:modified>
</cp:coreProperties>
</file>