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3"/>
    <p:sldMasterId id="2147483660" r:id="rId4"/>
    <p:sldMasterId id="2147483795" r:id="rId5"/>
  </p:sldMasterIdLst>
  <p:sldIdLst>
    <p:sldId id="257" r:id="rId6"/>
    <p:sldId id="284" r:id="rId7"/>
    <p:sldId id="285" r:id="rId8"/>
    <p:sldId id="264" r:id="rId9"/>
    <p:sldId id="268" r:id="rId10"/>
    <p:sldId id="286" r:id="rId11"/>
    <p:sldId id="287" r:id="rId12"/>
    <p:sldId id="288" r:id="rId13"/>
    <p:sldId id="289" r:id="rId14"/>
    <p:sldId id="290" r:id="rId15"/>
    <p:sldId id="291" r:id="rId16"/>
    <p:sldId id="292" r:id="rId17"/>
    <p:sldId id="281" r:id="rId18"/>
    <p:sldId id="293" r:id="rId19"/>
    <p:sldId id="277" r:id="rId20"/>
    <p:sldId id="299" r:id="rId21"/>
    <p:sldId id="294" r:id="rId22"/>
    <p:sldId id="295" r:id="rId23"/>
    <p:sldId id="296" r:id="rId24"/>
    <p:sldId id="297" r:id="rId25"/>
    <p:sldId id="298" r:id="rId26"/>
    <p:sldId id="372" r:id="rId27"/>
    <p:sldId id="269" r:id="rId28"/>
    <p:sldId id="300" r:id="rId29"/>
    <p:sldId id="301" r:id="rId30"/>
    <p:sldId id="302" r:id="rId31"/>
    <p:sldId id="303" r:id="rId32"/>
    <p:sldId id="304" r:id="rId33"/>
    <p:sldId id="305" r:id="rId34"/>
    <p:sldId id="306" r:id="rId35"/>
    <p:sldId id="307" r:id="rId36"/>
    <p:sldId id="308" r:id="rId37"/>
    <p:sldId id="272" r:id="rId38"/>
    <p:sldId id="309" r:id="rId39"/>
    <p:sldId id="282" r:id="rId40"/>
    <p:sldId id="283" r:id="rId41"/>
    <p:sldId id="310" r:id="rId42"/>
    <p:sldId id="312" r:id="rId43"/>
    <p:sldId id="313" r:id="rId44"/>
    <p:sldId id="314" r:id="rId45"/>
    <p:sldId id="315" r:id="rId46"/>
    <p:sldId id="316" r:id="rId47"/>
    <p:sldId id="273" r:id="rId48"/>
    <p:sldId id="318" r:id="rId49"/>
    <p:sldId id="319" r:id="rId50"/>
    <p:sldId id="320" r:id="rId51"/>
    <p:sldId id="321" r:id="rId52"/>
    <p:sldId id="322" r:id="rId53"/>
    <p:sldId id="323" r:id="rId54"/>
    <p:sldId id="324" r:id="rId55"/>
    <p:sldId id="274" r:id="rId56"/>
    <p:sldId id="326" r:id="rId57"/>
    <p:sldId id="328" r:id="rId58"/>
    <p:sldId id="329" r:id="rId59"/>
    <p:sldId id="330" r:id="rId60"/>
    <p:sldId id="327" r:id="rId61"/>
    <p:sldId id="331" r:id="rId62"/>
    <p:sldId id="332" r:id="rId63"/>
    <p:sldId id="333" r:id="rId64"/>
    <p:sldId id="334" r:id="rId65"/>
    <p:sldId id="335" r:id="rId66"/>
    <p:sldId id="336" r:id="rId67"/>
    <p:sldId id="337" r:id="rId68"/>
    <p:sldId id="338" r:id="rId69"/>
    <p:sldId id="339" r:id="rId70"/>
    <p:sldId id="340" r:id="rId71"/>
    <p:sldId id="341" r:id="rId72"/>
    <p:sldId id="342" r:id="rId73"/>
    <p:sldId id="343" r:id="rId74"/>
    <p:sldId id="344" r:id="rId75"/>
    <p:sldId id="345" r:id="rId76"/>
    <p:sldId id="346" r:id="rId77"/>
    <p:sldId id="347" r:id="rId78"/>
    <p:sldId id="348" r:id="rId79"/>
    <p:sldId id="349" r:id="rId80"/>
    <p:sldId id="350" r:id="rId81"/>
    <p:sldId id="351" r:id="rId82"/>
    <p:sldId id="352" r:id="rId83"/>
    <p:sldId id="353" r:id="rId84"/>
    <p:sldId id="354" r:id="rId85"/>
    <p:sldId id="355" r:id="rId86"/>
    <p:sldId id="356" r:id="rId87"/>
    <p:sldId id="376" r:id="rId88"/>
    <p:sldId id="374" r:id="rId89"/>
    <p:sldId id="375" r:id="rId90"/>
    <p:sldId id="373" r:id="rId91"/>
    <p:sldId id="357" r:id="rId92"/>
    <p:sldId id="358" r:id="rId93"/>
    <p:sldId id="359" r:id="rId94"/>
    <p:sldId id="360" r:id="rId95"/>
    <p:sldId id="361" r:id="rId96"/>
    <p:sldId id="362" r:id="rId97"/>
    <p:sldId id="363" r:id="rId98"/>
    <p:sldId id="364" r:id="rId99"/>
    <p:sldId id="365" r:id="rId100"/>
    <p:sldId id="369" r:id="rId101"/>
    <p:sldId id="370" r:id="rId102"/>
    <p:sldId id="366" r:id="rId103"/>
    <p:sldId id="367" r:id="rId104"/>
    <p:sldId id="368" r:id="rId105"/>
    <p:sldId id="371" r:id="rId106"/>
    <p:sldId id="265" r:id="rId107"/>
  </p:sldIdLst>
  <p:sldSz cx="12192000" cy="6858000"/>
  <p:notesSz cx="6858000" cy="9144000"/>
  <p:custDataLst>
    <p:tags r:id="rId10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8F5CDF-0B51-4F62-B65C-30A9F303A4EC}" v="10" dt="2025-02-27T20:48:18.4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50" autoAdjust="0"/>
    <p:restoredTop sz="94660"/>
  </p:normalViewPr>
  <p:slideViewPr>
    <p:cSldViewPr snapToGrid="0">
      <p:cViewPr>
        <p:scale>
          <a:sx n="150" d="100"/>
          <a:sy n="150" d="100"/>
        </p:scale>
        <p:origin x="2717" y="12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3.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microsoft.com/office/2015/10/relationships/revisionInfo" Target="revisionInfo.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tags" Target="tags/tag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2.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1.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2/27/2025</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2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2/27/2025</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6002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2/27/2025</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5513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2/27/2025</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442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2/27/2025</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7672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2/27/2025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5693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2/27/2025</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3473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2/27/2025</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6201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2/27/2025</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9473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2/27/2025</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4668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2/27/2025</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4490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2/27/2025</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8880680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87" r:id="rId6"/>
    <p:sldLayoutId id="2147483783" r:id="rId7"/>
    <p:sldLayoutId id="2147483784" r:id="rId8"/>
    <p:sldLayoutId id="2147483785" r:id="rId9"/>
    <p:sldLayoutId id="2147483786" r:id="rId10"/>
    <p:sldLayoutId id="21474837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00.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30.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41.png"/><Relationship Id="rId5" Type="http://schemas.microsoft.com/office/2007/relationships/hdphoto" Target="../media/hdphoto3.wdp"/><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48.sv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51.jpe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60.png"/><Relationship Id="rId12" Type="http://schemas.microsoft.com/office/2007/relationships/hdphoto" Target="../media/hdphoto6.wdp"/><Relationship Id="rId2" Type="http://schemas.openxmlformats.org/officeDocument/2006/relationships/image" Target="../media/image57.png"/><Relationship Id="rId1" Type="http://schemas.openxmlformats.org/officeDocument/2006/relationships/slideLayout" Target="../slideLayouts/slideLayout24.xml"/><Relationship Id="rId6" Type="http://schemas.microsoft.com/office/2007/relationships/hdphoto" Target="../media/hdphoto4.wdp"/><Relationship Id="rId11" Type="http://schemas.openxmlformats.org/officeDocument/2006/relationships/image" Target="../media/image63.png"/><Relationship Id="rId5" Type="http://schemas.openxmlformats.org/officeDocument/2006/relationships/image" Target="../media/image59.png"/><Relationship Id="rId10" Type="http://schemas.microsoft.com/office/2007/relationships/hdphoto" Target="../media/hdphoto5.wdp"/><Relationship Id="rId4" Type="http://schemas.openxmlformats.org/officeDocument/2006/relationships/image" Target="../media/image58.png"/><Relationship Id="rId9" Type="http://schemas.openxmlformats.org/officeDocument/2006/relationships/image" Target="../media/image62.png"/></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66.pn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2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85.png"/><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89.png"/><Relationship Id="rId5" Type="http://schemas.openxmlformats.org/officeDocument/2006/relationships/image" Target="../media/image1.png"/><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94.jpeg"/><Relationship Id="rId4" Type="http://schemas.openxmlformats.org/officeDocument/2006/relationships/image" Target="../media/image93.jpeg"/></Relationships>
</file>

<file path=ppt/slides/_rels/slide6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98.pn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03.png"/><Relationship Id="rId5" Type="http://schemas.openxmlformats.org/officeDocument/2006/relationships/image" Target="../media/image80.png"/><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24.xml"/><Relationship Id="rId6" Type="http://schemas.openxmlformats.org/officeDocument/2006/relationships/image" Target="../media/image107.png"/><Relationship Id="rId5" Type="http://schemas.openxmlformats.org/officeDocument/2006/relationships/image" Target="../media/image1.png"/><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111.png"/><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116.png"/></Relationships>
</file>

<file path=ppt/slides/_rels/slide7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120.png"/><Relationship Id="rId4" Type="http://schemas.openxmlformats.org/officeDocument/2006/relationships/image" Target="../media/image119.png"/></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122.PNG"/></Relationships>
</file>

<file path=ppt/slides/_rels/slide7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image" Target="../media/image14.png"/><Relationship Id="rId4" Type="http://schemas.microsoft.com/office/2007/relationships/hdphoto" Target="../media/hdphoto2.wdp"/></Relationships>
</file>

<file path=ppt/slides/_rels/slide8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127.png"/></Relationships>
</file>

<file path=ppt/slides/_rels/slide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31.png"/><Relationship Id="rId4" Type="http://schemas.openxmlformats.org/officeDocument/2006/relationships/image" Target="../media/image130.png"/></Relationships>
</file>

<file path=ppt/slides/_rels/slide8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37.png"/></Relationships>
</file>

<file path=ppt/slides/_rels/slide85.xml.rels><?xml version="1.0" encoding="UTF-8" standalone="yes"?>
<Relationships xmlns="http://schemas.openxmlformats.org/package/2006/relationships"><Relationship Id="rId3" Type="http://schemas.openxmlformats.org/officeDocument/2006/relationships/image" Target="../media/image138.png"/><Relationship Id="rId7" Type="http://schemas.microsoft.com/office/2007/relationships/hdphoto" Target="../media/hdphoto7.wdp"/><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36.png"/><Relationship Id="rId5" Type="http://schemas.openxmlformats.org/officeDocument/2006/relationships/image" Target="../media/image140.png"/><Relationship Id="rId4" Type="http://schemas.openxmlformats.org/officeDocument/2006/relationships/image" Target="../media/image139.png"/></Relationships>
</file>

<file path=ppt/slides/_rels/slide8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png"/><Relationship Id="rId1" Type="http://schemas.openxmlformats.org/officeDocument/2006/relationships/slideLayout" Target="../slideLayouts/slideLayout24.xml"/><Relationship Id="rId4" Type="http://schemas.microsoft.com/office/2007/relationships/hdphoto" Target="../media/hdphoto8.wdp"/></Relationships>
</file>

<file path=ppt/slides/_rels/slide8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png"/><Relationship Id="rId1" Type="http://schemas.openxmlformats.org/officeDocument/2006/relationships/slideLayout" Target="../slideLayouts/slideLayout24.xml"/><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9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4.png"/><Relationship Id="rId1" Type="http://schemas.openxmlformats.org/officeDocument/2006/relationships/slideLayout" Target="../slideLayouts/slideLayout24.xml"/><Relationship Id="rId5" Type="http://schemas.openxmlformats.org/officeDocument/2006/relationships/image" Target="../media/image156.png"/><Relationship Id="rId4" Type="http://schemas.openxmlformats.org/officeDocument/2006/relationships/image" Target="../media/image155.png"/></Relationships>
</file>

<file path=ppt/slides/_rels/slide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83" y="2626450"/>
            <a:ext cx="3932237" cy="1600200"/>
          </a:xfrm>
          <a:noFill/>
        </p:spPr>
        <p:txBody>
          <a:bodyPr>
            <a:normAutofit/>
          </a:bodyPr>
          <a:lstStyle/>
          <a:p>
            <a:r>
              <a:rPr lang="en-US" sz="4400" dirty="0">
                <a:solidFill>
                  <a:schemeClr val="bg1"/>
                </a:solidFill>
                <a:latin typeface="Franklin Gothic Demi"/>
              </a:rPr>
              <a:t>RESIDENTIAL</a:t>
            </a:r>
            <a:br>
              <a:rPr lang="en-US" sz="4400" dirty="0">
                <a:solidFill>
                  <a:schemeClr val="bg1"/>
                </a:solidFill>
                <a:latin typeface="Franklin Gothic Demi"/>
              </a:rPr>
            </a:br>
            <a:r>
              <a:rPr lang="en-US" sz="4400" dirty="0">
                <a:solidFill>
                  <a:schemeClr val="bg1"/>
                </a:solidFill>
                <a:latin typeface="Franklin Gothic Demi"/>
              </a:rPr>
              <a:t>LEVEL 1</a:t>
            </a:r>
          </a:p>
        </p:txBody>
      </p:sp>
      <p:sp>
        <p:nvSpPr>
          <p:cNvPr id="3" name="Subtitle 2"/>
          <p:cNvSpPr>
            <a:spLocks noGrp="1"/>
          </p:cNvSpPr>
          <p:nvPr>
            <p:ph type="body" sz="half" idx="2"/>
          </p:nvPr>
        </p:nvSpPr>
        <p:spPr>
          <a:xfrm>
            <a:off x="524632" y="4429455"/>
            <a:ext cx="3405021" cy="323914"/>
          </a:xfrm>
        </p:spPr>
        <p:txBody>
          <a:bodyPr vert="horz" lIns="91440" tIns="45720" rIns="91440" bIns="45720" rtlCol="0" anchor="t">
            <a:normAutofit lnSpcReduction="10000"/>
          </a:bodyPr>
          <a:lstStyle/>
          <a:p>
            <a:pPr algn="l"/>
            <a:r>
              <a:rPr lang="en-US" sz="1800" dirty="0">
                <a:solidFill>
                  <a:schemeClr val="bg1"/>
                </a:solidFill>
                <a:latin typeface="Franklin Gothic Book"/>
              </a:rPr>
              <a:t>Installation Basics</a:t>
            </a:r>
          </a:p>
        </p:txBody>
      </p:sp>
      <p:pic>
        <p:nvPicPr>
          <p:cNvPr id="4" name="Picture 4" descr="A close up of a logo&#10;&#10;Description generated with very high confidence">
            <a:extLst>
              <a:ext uri="{FF2B5EF4-FFF2-40B4-BE49-F238E27FC236}">
                <a16:creationId xmlns:a16="http://schemas.microsoft.com/office/drawing/2014/main" id="{987EB8CF-E83B-4EBC-A079-0F8ED5F31D35}"/>
              </a:ext>
            </a:extLst>
          </p:cNvPr>
          <p:cNvPicPr>
            <a:picLocks noChangeAspect="1"/>
          </p:cNvPicPr>
          <p:nvPr/>
        </p:nvPicPr>
        <p:blipFill>
          <a:blip r:embed="rId2"/>
          <a:stretch>
            <a:fillRect/>
          </a:stretch>
        </p:blipFill>
        <p:spPr>
          <a:xfrm>
            <a:off x="483068" y="1542769"/>
            <a:ext cx="2381044" cy="1834322"/>
          </a:xfrm>
          <a:prstGeom prst="rect">
            <a:avLst/>
          </a:prstGeom>
        </p:spPr>
      </p:pic>
      <p:cxnSp>
        <p:nvCxnSpPr>
          <p:cNvPr id="7" name="Straight Arrow Connector 6">
            <a:extLst>
              <a:ext uri="{FF2B5EF4-FFF2-40B4-BE49-F238E27FC236}">
                <a16:creationId xmlns:a16="http://schemas.microsoft.com/office/drawing/2014/main" id="{89B4B5FF-A2CB-46E9-A7F7-D21D5A458B70}"/>
              </a:ext>
            </a:extLst>
          </p:cNvPr>
          <p:cNvCxnSpPr>
            <a:cxnSpLocks/>
          </p:cNvCxnSpPr>
          <p:nvPr/>
        </p:nvCxnSpPr>
        <p:spPr>
          <a:xfrm flipV="1">
            <a:off x="234019" y="4294251"/>
            <a:ext cx="4252120" cy="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A7BA908-0185-00F6-83E1-AC2F0C637F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9788" y="1053453"/>
            <a:ext cx="7117743" cy="4751093"/>
          </a:xfrm>
          <a:prstGeom prst="rect">
            <a:avLst/>
          </a:prstGeom>
        </p:spPr>
      </p:pic>
    </p:spTree>
    <p:extLst>
      <p:ext uri="{BB962C8B-B14F-4D97-AF65-F5344CB8AC3E}">
        <p14:creationId xmlns:p14="http://schemas.microsoft.com/office/powerpoint/2010/main" val="400618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8453396"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HIGH EFFICIENCY PRE-MIX UNITS</a:t>
            </a:r>
            <a:endParaRPr lang="en-US" sz="4400" dirty="0">
              <a:solidFill>
                <a:schemeClr val="bg1"/>
              </a:solidFill>
              <a:cs typeface="Calibri Light"/>
            </a:endParaRPr>
          </a:p>
        </p:txBody>
      </p:sp>
      <p:sp>
        <p:nvSpPr>
          <p:cNvPr id="13" name="Content Placeholder 3">
            <a:extLst>
              <a:ext uri="{FF2B5EF4-FFF2-40B4-BE49-F238E27FC236}">
                <a16:creationId xmlns:a16="http://schemas.microsoft.com/office/drawing/2014/main" id="{1FEA8B39-E606-642D-E64B-25824B201ECB}"/>
              </a:ext>
            </a:extLst>
          </p:cNvPr>
          <p:cNvSpPr txBox="1">
            <a:spLocks/>
          </p:cNvSpPr>
          <p:nvPr/>
        </p:nvSpPr>
        <p:spPr>
          <a:xfrm>
            <a:off x="4167834" y="2622167"/>
            <a:ext cx="7420484"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Introduced in 2017, Pre-Mix refers to how the air and gas is pre-mixed in the fan before entering the burner.</a:t>
            </a:r>
            <a:endParaRPr lang="en-US" sz="5400" dirty="0">
              <a:solidFill>
                <a:schemeClr val="bg1"/>
              </a:solidFill>
              <a:latin typeface="Franklin Gothic Medium" panose="020B0603020102020204" pitchFamily="34" charset="0"/>
              <a:cs typeface="Calibri"/>
            </a:endParaRPr>
          </a:p>
        </p:txBody>
      </p:sp>
      <p:pic>
        <p:nvPicPr>
          <p:cNvPr id="5" name="Picture 4" descr="A picture containing machine&#10;&#10;Description automatically generated">
            <a:extLst>
              <a:ext uri="{FF2B5EF4-FFF2-40B4-BE49-F238E27FC236}">
                <a16:creationId xmlns:a16="http://schemas.microsoft.com/office/drawing/2014/main" id="{AA6A572B-6354-1296-D5BD-C6C679609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022" t="3220" r="14996" b="12847"/>
          <a:stretch/>
        </p:blipFill>
        <p:spPr>
          <a:xfrm>
            <a:off x="352588" y="977168"/>
            <a:ext cx="3847454" cy="5756062"/>
          </a:xfrm>
          <a:prstGeom prst="rect">
            <a:avLst/>
          </a:prstGeom>
        </p:spPr>
      </p:pic>
      <p:cxnSp>
        <p:nvCxnSpPr>
          <p:cNvPr id="21" name="Straight Connector 20">
            <a:extLst>
              <a:ext uri="{FF2B5EF4-FFF2-40B4-BE49-F238E27FC236}">
                <a16:creationId xmlns:a16="http://schemas.microsoft.com/office/drawing/2014/main" id="{D6B246CE-E8EE-DADB-BD21-1BE1062F87BA}"/>
              </a:ext>
            </a:extLst>
          </p:cNvPr>
          <p:cNvCxnSpPr>
            <a:cxnSpLocks/>
          </p:cNvCxnSpPr>
          <p:nvPr/>
        </p:nvCxnSpPr>
        <p:spPr>
          <a:xfrm flipV="1">
            <a:off x="2235631" y="5025325"/>
            <a:ext cx="0" cy="141809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02B763-A753-F2C7-C671-4DED63C59BCC}"/>
              </a:ext>
            </a:extLst>
          </p:cNvPr>
          <p:cNvCxnSpPr>
            <a:cxnSpLocks/>
          </p:cNvCxnSpPr>
          <p:nvPr/>
        </p:nvCxnSpPr>
        <p:spPr>
          <a:xfrm flipV="1">
            <a:off x="2235631" y="4889715"/>
            <a:ext cx="895027" cy="18353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E43A0A-931D-C510-D07F-D99544DD1989}"/>
              </a:ext>
            </a:extLst>
          </p:cNvPr>
          <p:cNvCxnSpPr>
            <a:cxnSpLocks/>
          </p:cNvCxnSpPr>
          <p:nvPr/>
        </p:nvCxnSpPr>
        <p:spPr>
          <a:xfrm flipV="1">
            <a:off x="3130658" y="2859437"/>
            <a:ext cx="38745" cy="207806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6B6BA-3B4D-11B0-1E04-54DDBFAF643D}"/>
              </a:ext>
            </a:extLst>
          </p:cNvPr>
          <p:cNvCxnSpPr>
            <a:cxnSpLocks/>
          </p:cNvCxnSpPr>
          <p:nvPr/>
        </p:nvCxnSpPr>
        <p:spPr>
          <a:xfrm>
            <a:off x="2564905" y="2859437"/>
            <a:ext cx="640638" cy="20808"/>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01F2B7-6B45-A647-614D-60AE35C45AE7}"/>
              </a:ext>
            </a:extLst>
          </p:cNvPr>
          <p:cNvCxnSpPr>
            <a:cxnSpLocks/>
          </p:cNvCxnSpPr>
          <p:nvPr/>
        </p:nvCxnSpPr>
        <p:spPr>
          <a:xfrm>
            <a:off x="2533078" y="2274990"/>
            <a:ext cx="0" cy="62215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A68BA7-2587-8956-E167-71944AE99ACA}"/>
              </a:ext>
            </a:extLst>
          </p:cNvPr>
          <p:cNvCxnSpPr>
            <a:cxnSpLocks/>
          </p:cNvCxnSpPr>
          <p:nvPr/>
        </p:nvCxnSpPr>
        <p:spPr>
          <a:xfrm>
            <a:off x="1619250" y="2229712"/>
            <a:ext cx="953275" cy="20808"/>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2D3584F1-B162-BA8D-4922-98898B342BDD}"/>
              </a:ext>
            </a:extLst>
          </p:cNvPr>
          <p:cNvSpPr/>
          <p:nvPr/>
        </p:nvSpPr>
        <p:spPr>
          <a:xfrm rot="16200000">
            <a:off x="1419229" y="2135414"/>
            <a:ext cx="211448" cy="18859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DA78115F-547B-9797-13E1-1D15AF5BFF87}"/>
              </a:ext>
            </a:extLst>
          </p:cNvPr>
          <p:cNvCxnSpPr>
            <a:cxnSpLocks/>
          </p:cNvCxnSpPr>
          <p:nvPr/>
        </p:nvCxnSpPr>
        <p:spPr>
          <a:xfrm>
            <a:off x="2692765" y="2693317"/>
            <a:ext cx="953275" cy="20808"/>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DAA3BC5-67F2-46CE-CECA-917346461CB9}"/>
              </a:ext>
            </a:extLst>
          </p:cNvPr>
          <p:cNvCxnSpPr>
            <a:cxnSpLocks/>
          </p:cNvCxnSpPr>
          <p:nvPr/>
        </p:nvCxnSpPr>
        <p:spPr>
          <a:xfrm>
            <a:off x="2729293" y="2105445"/>
            <a:ext cx="0" cy="62215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87DBF8-F464-E37A-F3B7-2F666C3FCF89}"/>
              </a:ext>
            </a:extLst>
          </p:cNvPr>
          <p:cNvCxnSpPr>
            <a:cxnSpLocks/>
          </p:cNvCxnSpPr>
          <p:nvPr/>
        </p:nvCxnSpPr>
        <p:spPr>
          <a:xfrm>
            <a:off x="1430655" y="2060167"/>
            <a:ext cx="1338085" cy="8535"/>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650ABF5A-7660-23DF-9D09-08C92DD23AD8}"/>
              </a:ext>
            </a:extLst>
          </p:cNvPr>
          <p:cNvSpPr/>
          <p:nvPr/>
        </p:nvSpPr>
        <p:spPr>
          <a:xfrm rot="16200000">
            <a:off x="1230634" y="1965869"/>
            <a:ext cx="211448" cy="18859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14" descr="A close up of a logo&#10;&#10;Description generated with very high confidence">
            <a:extLst>
              <a:ext uri="{FF2B5EF4-FFF2-40B4-BE49-F238E27FC236}">
                <a16:creationId xmlns:a16="http://schemas.microsoft.com/office/drawing/2014/main" id="{7F013270-92DD-8964-4F8B-3D70FA5D34E4}"/>
              </a:ext>
            </a:extLst>
          </p:cNvPr>
          <p:cNvPicPr>
            <a:picLocks noChangeAspect="1"/>
          </p:cNvPicPr>
          <p:nvPr/>
        </p:nvPicPr>
        <p:blipFill>
          <a:blip r:embed="rId3"/>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167726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REGULAR MAINTENANCE ITEMS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082538"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20882" y="2719952"/>
            <a:ext cx="6735151" cy="1983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Periodically inspecting the unit for any minor issues will help prevent it from becoming a bigger problem.</a:t>
            </a:r>
            <a:endPar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A close up of a logo&#10;&#10;Description generated with very high confidence">
            <a:extLst>
              <a:ext uri="{FF2B5EF4-FFF2-40B4-BE49-F238E27FC236}">
                <a16:creationId xmlns:a16="http://schemas.microsoft.com/office/drawing/2014/main" id="{02687293-AFB7-B068-BADF-7970E5A41E4D}"/>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close-up of a rusty machine&#10;&#10;Description automatically generated with low confidence">
            <a:extLst>
              <a:ext uri="{FF2B5EF4-FFF2-40B4-BE49-F238E27FC236}">
                <a16:creationId xmlns:a16="http://schemas.microsoft.com/office/drawing/2014/main" id="{66B9E1CB-9C54-E1D0-91A7-106AC890B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81" y="1076971"/>
            <a:ext cx="4215862" cy="5621149"/>
          </a:xfrm>
          <a:prstGeom prst="rect">
            <a:avLst/>
          </a:prstGeom>
          <a:effectLst>
            <a:softEdge rad="25400"/>
          </a:effectLst>
        </p:spPr>
      </p:pic>
    </p:spTree>
    <p:extLst>
      <p:ext uri="{BB962C8B-B14F-4D97-AF65-F5344CB8AC3E}">
        <p14:creationId xmlns:p14="http://schemas.microsoft.com/office/powerpoint/2010/main" val="30401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HELPFUL CONTACT INFO</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24211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95946" y="1549831"/>
            <a:ext cx="11236839" cy="451000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SUPPORT.NORITZ.COM</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NORITZ.COM/TECHTIPS</a:t>
            </a:r>
          </a:p>
          <a:p>
            <a:pPr marR="0" algn="ctr">
              <a:lnSpc>
                <a:spcPct val="107000"/>
              </a:lnSpc>
              <a:spcBef>
                <a:spcPts val="0"/>
              </a:spcBef>
              <a:spcAft>
                <a:spcPts val="800"/>
              </a:spcAft>
            </a:pPr>
            <a:r>
              <a:rPr lang="en-US" sz="4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HELP.NORITZ.COM</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TRAINING.NORITZ.COM</a:t>
            </a:r>
          </a:p>
          <a:p>
            <a:pPr marR="0" algn="ctr">
              <a:lnSpc>
                <a:spcPct val="107000"/>
              </a:lnSpc>
              <a:spcBef>
                <a:spcPts val="0"/>
              </a:spcBef>
              <a:spcAft>
                <a:spcPts val="800"/>
              </a:spcAft>
            </a:pPr>
            <a:r>
              <a:rPr lang="en-US" sz="4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YOUTUBE.COM/NORITZAMERICA</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Customer Care: 866-766-7489</a:t>
            </a:r>
            <a:endParaRPr lang="en-US" sz="13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A close up of a logo&#10;&#10;Description generated with very high confidence">
            <a:extLst>
              <a:ext uri="{FF2B5EF4-FFF2-40B4-BE49-F238E27FC236}">
                <a16:creationId xmlns:a16="http://schemas.microsoft.com/office/drawing/2014/main" id="{02687293-AFB7-B068-BADF-7970E5A41E4D}"/>
              </a:ext>
            </a:extLst>
          </p:cNvPr>
          <p:cNvPicPr>
            <a:picLocks noChangeAspect="1"/>
          </p:cNvPicPr>
          <p:nvPr/>
        </p:nvPicPr>
        <p:blipFill>
          <a:blip r:embed="rId2"/>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3615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E9393A-E588-459B-9E59-6D3F16D98644}"/>
              </a:ext>
            </a:extLst>
          </p:cNvPr>
          <p:cNvSpPr txBox="1">
            <a:spLocks/>
          </p:cNvSpPr>
          <p:nvPr/>
        </p:nvSpPr>
        <p:spPr>
          <a:xfrm>
            <a:off x="831850" y="1709738"/>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latin typeface="Franklin Gothic Demi"/>
                <a:cs typeface="Calibri Light" panose="020F0302020204030204"/>
              </a:rPr>
              <a:t>THANK YOU</a:t>
            </a:r>
            <a:endParaRPr lang="en-US" sz="54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22ABFE6F-C960-4C47-AC6C-6E3D504D5CAA}"/>
              </a:ext>
            </a:extLst>
          </p:cNvPr>
          <p:cNvCxnSpPr>
            <a:cxnSpLocks/>
          </p:cNvCxnSpPr>
          <p:nvPr/>
        </p:nvCxnSpPr>
        <p:spPr>
          <a:xfrm>
            <a:off x="4628707" y="3645195"/>
            <a:ext cx="3015832" cy="0"/>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2" descr="A picture containing drawing&#10;&#10;Description generated with very high confidence">
            <a:extLst>
              <a:ext uri="{FF2B5EF4-FFF2-40B4-BE49-F238E27FC236}">
                <a16:creationId xmlns:a16="http://schemas.microsoft.com/office/drawing/2014/main" id="{4339877B-72DF-4ADB-8F16-0A6F626E5856}"/>
              </a:ext>
            </a:extLst>
          </p:cNvPr>
          <p:cNvPicPr>
            <a:picLocks noChangeAspect="1"/>
          </p:cNvPicPr>
          <p:nvPr/>
        </p:nvPicPr>
        <p:blipFill rotWithShape="1">
          <a:blip r:embed="rId2"/>
          <a:srcRect t="19573" b="38054"/>
          <a:stretch/>
        </p:blipFill>
        <p:spPr>
          <a:xfrm>
            <a:off x="4718050" y="3890074"/>
            <a:ext cx="2743200" cy="581186"/>
          </a:xfrm>
          <a:prstGeom prst="rect">
            <a:avLst/>
          </a:prstGeom>
        </p:spPr>
      </p:pic>
    </p:spTree>
    <p:extLst>
      <p:ext uri="{BB962C8B-B14F-4D97-AF65-F5344CB8AC3E}">
        <p14:creationId xmlns:p14="http://schemas.microsoft.com/office/powerpoint/2010/main" val="80103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8453396"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HIGH EFFICIENCY PRE-MIX UNITS</a:t>
            </a:r>
            <a:endParaRPr lang="en-US" sz="4400" dirty="0">
              <a:solidFill>
                <a:schemeClr val="bg1"/>
              </a:solidFill>
              <a:cs typeface="Calibri Light"/>
            </a:endParaRPr>
          </a:p>
        </p:txBody>
      </p:sp>
      <p:sp>
        <p:nvSpPr>
          <p:cNvPr id="13" name="Content Placeholder 3">
            <a:extLst>
              <a:ext uri="{FF2B5EF4-FFF2-40B4-BE49-F238E27FC236}">
                <a16:creationId xmlns:a16="http://schemas.microsoft.com/office/drawing/2014/main" id="{1FEA8B39-E606-642D-E64B-25824B201ECB}"/>
              </a:ext>
            </a:extLst>
          </p:cNvPr>
          <p:cNvSpPr txBox="1">
            <a:spLocks/>
          </p:cNvSpPr>
          <p:nvPr/>
        </p:nvSpPr>
        <p:spPr>
          <a:xfrm>
            <a:off x="5013701" y="2165891"/>
            <a:ext cx="5788534"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600" dirty="0">
                <a:solidFill>
                  <a:schemeClr val="bg1"/>
                </a:solidFill>
                <a:latin typeface="Franklin Gothic Medium" panose="020B0603020102020204" pitchFamily="34" charset="0"/>
                <a:cs typeface="Calibri"/>
              </a:rPr>
              <a:t>The Noritz Pre-mix Lineup:</a:t>
            </a:r>
          </a:p>
          <a:p>
            <a:pPr marL="571500" indent="-571500">
              <a:buFont typeface="Arial" panose="020B0604020202020204" pitchFamily="34" charset="0"/>
              <a:buChar char="•"/>
            </a:pPr>
            <a:r>
              <a:rPr lang="en-US" sz="3600" dirty="0">
                <a:solidFill>
                  <a:schemeClr val="bg1"/>
                </a:solidFill>
                <a:latin typeface="Franklin Gothic Medium" panose="020B0603020102020204" pitchFamily="34" charset="0"/>
                <a:cs typeface="Calibri"/>
              </a:rPr>
              <a:t>EZ Series</a:t>
            </a:r>
          </a:p>
          <a:p>
            <a:pPr marL="571500" indent="-571500">
              <a:buFont typeface="Arial" panose="020B0604020202020204" pitchFamily="34" charset="0"/>
              <a:buChar char="•"/>
            </a:pPr>
            <a:r>
              <a:rPr lang="en-US" sz="3600" dirty="0">
                <a:solidFill>
                  <a:schemeClr val="bg1"/>
                </a:solidFill>
                <a:latin typeface="Franklin Gothic Medium" panose="020B0603020102020204" pitchFamily="34" charset="0"/>
                <a:cs typeface="Calibri"/>
              </a:rPr>
              <a:t>NRCR Series</a:t>
            </a:r>
          </a:p>
          <a:p>
            <a:pPr marL="571500" indent="-571500">
              <a:buFont typeface="Arial" panose="020B0604020202020204" pitchFamily="34" charset="0"/>
              <a:buChar char="•"/>
            </a:pPr>
            <a:r>
              <a:rPr lang="en-US" sz="3600" dirty="0">
                <a:solidFill>
                  <a:schemeClr val="bg1"/>
                </a:solidFill>
                <a:latin typeface="Franklin Gothic Medium" panose="020B0603020102020204" pitchFamily="34" charset="0"/>
                <a:cs typeface="Calibri"/>
              </a:rPr>
              <a:t>NRCB Boiler</a:t>
            </a:r>
          </a:p>
          <a:p>
            <a:pPr marL="571500" indent="-571500">
              <a:buFont typeface="Arial" panose="020B0604020202020204" pitchFamily="34" charset="0"/>
              <a:buChar char="•"/>
            </a:pPr>
            <a:r>
              <a:rPr lang="en-US" sz="3600" dirty="0">
                <a:solidFill>
                  <a:schemeClr val="bg1"/>
                </a:solidFill>
                <a:latin typeface="Franklin Gothic Medium" panose="020B0603020102020204" pitchFamily="34" charset="0"/>
                <a:cs typeface="Calibri"/>
              </a:rPr>
              <a:t>NCC199CDV</a:t>
            </a:r>
          </a:p>
        </p:txBody>
      </p:sp>
      <p:pic>
        <p:nvPicPr>
          <p:cNvPr id="5" name="Picture 4" descr="A picture containing machine&#10;&#10;Description automatically generated">
            <a:extLst>
              <a:ext uri="{FF2B5EF4-FFF2-40B4-BE49-F238E27FC236}">
                <a16:creationId xmlns:a16="http://schemas.microsoft.com/office/drawing/2014/main" id="{AA6A572B-6354-1296-D5BD-C6C679609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022" t="3220" r="14996" b="12847"/>
          <a:stretch/>
        </p:blipFill>
        <p:spPr>
          <a:xfrm>
            <a:off x="352588" y="977168"/>
            <a:ext cx="3847454" cy="5756062"/>
          </a:xfrm>
          <a:prstGeom prst="rect">
            <a:avLst/>
          </a:prstGeom>
        </p:spPr>
      </p:pic>
      <p:cxnSp>
        <p:nvCxnSpPr>
          <p:cNvPr id="21" name="Straight Connector 20">
            <a:extLst>
              <a:ext uri="{FF2B5EF4-FFF2-40B4-BE49-F238E27FC236}">
                <a16:creationId xmlns:a16="http://schemas.microsoft.com/office/drawing/2014/main" id="{D6B246CE-E8EE-DADB-BD21-1BE1062F87BA}"/>
              </a:ext>
            </a:extLst>
          </p:cNvPr>
          <p:cNvCxnSpPr>
            <a:cxnSpLocks/>
          </p:cNvCxnSpPr>
          <p:nvPr/>
        </p:nvCxnSpPr>
        <p:spPr>
          <a:xfrm flipV="1">
            <a:off x="2235631" y="5025325"/>
            <a:ext cx="0" cy="141809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02B763-A753-F2C7-C671-4DED63C59BCC}"/>
              </a:ext>
            </a:extLst>
          </p:cNvPr>
          <p:cNvCxnSpPr>
            <a:cxnSpLocks/>
          </p:cNvCxnSpPr>
          <p:nvPr/>
        </p:nvCxnSpPr>
        <p:spPr>
          <a:xfrm flipV="1">
            <a:off x="2235631" y="4889715"/>
            <a:ext cx="895027" cy="18353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E43A0A-931D-C510-D07F-D99544DD1989}"/>
              </a:ext>
            </a:extLst>
          </p:cNvPr>
          <p:cNvCxnSpPr>
            <a:cxnSpLocks/>
          </p:cNvCxnSpPr>
          <p:nvPr/>
        </p:nvCxnSpPr>
        <p:spPr>
          <a:xfrm flipV="1">
            <a:off x="3130658" y="2859437"/>
            <a:ext cx="38745" cy="207806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6B6BA-3B4D-11B0-1E04-54DDBFAF643D}"/>
              </a:ext>
            </a:extLst>
          </p:cNvPr>
          <p:cNvCxnSpPr>
            <a:cxnSpLocks/>
          </p:cNvCxnSpPr>
          <p:nvPr/>
        </p:nvCxnSpPr>
        <p:spPr>
          <a:xfrm>
            <a:off x="2564905" y="2859437"/>
            <a:ext cx="640638" cy="20808"/>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01F2B7-6B45-A647-614D-60AE35C45AE7}"/>
              </a:ext>
            </a:extLst>
          </p:cNvPr>
          <p:cNvCxnSpPr>
            <a:cxnSpLocks/>
          </p:cNvCxnSpPr>
          <p:nvPr/>
        </p:nvCxnSpPr>
        <p:spPr>
          <a:xfrm>
            <a:off x="2533078" y="2274990"/>
            <a:ext cx="0" cy="62215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A68BA7-2587-8956-E167-71944AE99ACA}"/>
              </a:ext>
            </a:extLst>
          </p:cNvPr>
          <p:cNvCxnSpPr>
            <a:cxnSpLocks/>
          </p:cNvCxnSpPr>
          <p:nvPr/>
        </p:nvCxnSpPr>
        <p:spPr>
          <a:xfrm>
            <a:off x="1619250" y="2229712"/>
            <a:ext cx="953275" cy="20808"/>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2D3584F1-B162-BA8D-4922-98898B342BDD}"/>
              </a:ext>
            </a:extLst>
          </p:cNvPr>
          <p:cNvSpPr/>
          <p:nvPr/>
        </p:nvSpPr>
        <p:spPr>
          <a:xfrm rot="16200000">
            <a:off x="1419229" y="2135414"/>
            <a:ext cx="211448" cy="18859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DA78115F-547B-9797-13E1-1D15AF5BFF87}"/>
              </a:ext>
            </a:extLst>
          </p:cNvPr>
          <p:cNvCxnSpPr>
            <a:cxnSpLocks/>
          </p:cNvCxnSpPr>
          <p:nvPr/>
        </p:nvCxnSpPr>
        <p:spPr>
          <a:xfrm>
            <a:off x="2692765" y="2693317"/>
            <a:ext cx="953275" cy="20808"/>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DAA3BC5-67F2-46CE-CECA-917346461CB9}"/>
              </a:ext>
            </a:extLst>
          </p:cNvPr>
          <p:cNvCxnSpPr>
            <a:cxnSpLocks/>
          </p:cNvCxnSpPr>
          <p:nvPr/>
        </p:nvCxnSpPr>
        <p:spPr>
          <a:xfrm>
            <a:off x="2729293" y="2105445"/>
            <a:ext cx="0" cy="62215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87DBF8-F464-E37A-F3B7-2F666C3FCF89}"/>
              </a:ext>
            </a:extLst>
          </p:cNvPr>
          <p:cNvCxnSpPr>
            <a:cxnSpLocks/>
          </p:cNvCxnSpPr>
          <p:nvPr/>
        </p:nvCxnSpPr>
        <p:spPr>
          <a:xfrm>
            <a:off x="1430655" y="2060167"/>
            <a:ext cx="1338085" cy="8535"/>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650ABF5A-7660-23DF-9D09-08C92DD23AD8}"/>
              </a:ext>
            </a:extLst>
          </p:cNvPr>
          <p:cNvSpPr/>
          <p:nvPr/>
        </p:nvSpPr>
        <p:spPr>
          <a:xfrm rot="16200000">
            <a:off x="1230634" y="1965869"/>
            <a:ext cx="211448" cy="18859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4" descr="A close up of a logo&#10;&#10;Description generated with very high confidence">
            <a:extLst>
              <a:ext uri="{FF2B5EF4-FFF2-40B4-BE49-F238E27FC236}">
                <a16:creationId xmlns:a16="http://schemas.microsoft.com/office/drawing/2014/main" id="{06217D96-CA1E-0988-417F-6067B9BC0576}"/>
              </a:ext>
            </a:extLst>
          </p:cNvPr>
          <p:cNvPicPr>
            <a:picLocks noChangeAspect="1"/>
          </p:cNvPicPr>
          <p:nvPr/>
        </p:nvPicPr>
        <p:blipFill>
          <a:blip r:embed="rId3"/>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116151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768629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EZTR50 &amp; EZTR75 PACKAGES</a:t>
            </a:r>
            <a:endParaRPr lang="en-US" sz="4400" dirty="0">
              <a:solidFill>
                <a:schemeClr val="bg1"/>
              </a:solidFill>
              <a:cs typeface="Calibri Light"/>
            </a:endParaRPr>
          </a:p>
        </p:txBody>
      </p:sp>
      <p:pic>
        <p:nvPicPr>
          <p:cNvPr id="8" name="Picture 7">
            <a:extLst>
              <a:ext uri="{FF2B5EF4-FFF2-40B4-BE49-F238E27FC236}">
                <a16:creationId xmlns:a16="http://schemas.microsoft.com/office/drawing/2014/main" id="{51B87923-3866-6597-F1A1-FC39AD6E5238}"/>
              </a:ext>
            </a:extLst>
          </p:cNvPr>
          <p:cNvPicPr>
            <a:picLocks noChangeAspect="1"/>
          </p:cNvPicPr>
          <p:nvPr/>
        </p:nvPicPr>
        <p:blipFill>
          <a:blip r:embed="rId2" cstate="print">
            <a:extLst>
              <a:ext uri="{28A0092B-C50C-407E-A947-70E740481C1C}">
                <a14:useLocalDpi xmlns:a14="http://schemas.microsoft.com/office/drawing/2010/main" val="0"/>
              </a:ext>
            </a:extLst>
          </a:blip>
          <a:srcRect l="-77" r="-77"/>
          <a:stretch/>
        </p:blipFill>
        <p:spPr>
          <a:xfrm>
            <a:off x="773430" y="1306830"/>
            <a:ext cx="3406140" cy="5067300"/>
          </a:xfrm>
          <a:prstGeom prst="rect">
            <a:avLst/>
          </a:prstGeom>
          <a:effectLst>
            <a:outerShdw blurRad="63500" dist="127000" dir="2700000" algn="tl" rotWithShape="0">
              <a:prstClr val="black">
                <a:alpha val="40000"/>
              </a:prstClr>
            </a:outerShdw>
          </a:effectLst>
        </p:spPr>
      </p:pic>
      <p:sp>
        <p:nvSpPr>
          <p:cNvPr id="11" name="Content Placeholder 3">
            <a:extLst>
              <a:ext uri="{FF2B5EF4-FFF2-40B4-BE49-F238E27FC236}">
                <a16:creationId xmlns:a16="http://schemas.microsoft.com/office/drawing/2014/main" id="{47AFBF5F-A8B2-9488-F48C-BED7A9BD97D1}"/>
              </a:ext>
            </a:extLst>
          </p:cNvPr>
          <p:cNvSpPr txBox="1">
            <a:spLocks/>
          </p:cNvSpPr>
          <p:nvPr/>
        </p:nvSpPr>
        <p:spPr>
          <a:xfrm>
            <a:off x="3996690" y="1080579"/>
            <a:ext cx="8001000" cy="132880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000" b="1" dirty="0">
                <a:ln>
                  <a:solidFill>
                    <a:schemeClr val="tx1"/>
                  </a:solidFill>
                </a:ln>
                <a:solidFill>
                  <a:srgbClr val="FADB00"/>
                </a:solidFill>
                <a:effectLst/>
                <a:latin typeface="Franklin Gothic Medium" panose="020B0603020102020204" pitchFamily="34" charset="0"/>
                <a:ea typeface="Calibri" panose="020F0502020204030204" pitchFamily="34" charset="0"/>
                <a:cs typeface="Times New Roman" panose="02020603050405020304" pitchFamily="18" charset="0"/>
              </a:rPr>
              <a:t>EZ</a:t>
            </a:r>
            <a:r>
              <a:rPr lang="en-US" sz="4000" b="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Tank Replacement </a:t>
            </a:r>
            <a:r>
              <a:rPr lang="en-US" sz="4000" b="1" dirty="0">
                <a:solidFill>
                  <a:schemeClr val="bg1"/>
                </a:solidFill>
                <a:latin typeface="Franklin Gothic Medium" panose="020B0603020102020204" pitchFamily="34" charset="0"/>
                <a:cs typeface="Times New Roman" panose="02020603050405020304" pitchFamily="18" charset="0"/>
              </a:rPr>
              <a:t>of a</a:t>
            </a:r>
          </a:p>
          <a:p>
            <a:pPr algn="ctr"/>
            <a:r>
              <a:rPr lang="en-US" sz="4000" b="1" dirty="0">
                <a:solidFill>
                  <a:schemeClr val="bg1"/>
                </a:solidFill>
                <a:latin typeface="Franklin Gothic Medium" panose="020B0603020102020204" pitchFamily="34" charset="0"/>
                <a:cs typeface="Times New Roman" panose="02020603050405020304" pitchFamily="18" charset="0"/>
              </a:rPr>
              <a:t>50 or 75 Gallon Tank</a:t>
            </a:r>
            <a:endParaRPr lang="en-US" sz="5400" b="1" dirty="0">
              <a:solidFill>
                <a:schemeClr val="bg1"/>
              </a:solidFill>
              <a:latin typeface="Franklin Gothic Medium" panose="020B0603020102020204" pitchFamily="34" charset="0"/>
              <a:cs typeface="Calibri"/>
            </a:endParaRPr>
          </a:p>
        </p:txBody>
      </p:sp>
      <p:sp>
        <p:nvSpPr>
          <p:cNvPr id="12" name="Content Placeholder 3">
            <a:extLst>
              <a:ext uri="{FF2B5EF4-FFF2-40B4-BE49-F238E27FC236}">
                <a16:creationId xmlns:a16="http://schemas.microsoft.com/office/drawing/2014/main" id="{7CEB63EF-8CC2-66BD-A4B2-1DD27438F6E0}"/>
              </a:ext>
            </a:extLst>
          </p:cNvPr>
          <p:cNvSpPr txBox="1">
            <a:spLocks/>
          </p:cNvSpPr>
          <p:nvPr/>
        </p:nvSpPr>
        <p:spPr>
          <a:xfrm>
            <a:off x="4672498" y="2409382"/>
            <a:ext cx="7135838" cy="42887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buFont typeface="Arial" panose="020B0604020202020204" pitchFamily="34" charset="0"/>
              <a:buChar char="•"/>
            </a:pPr>
            <a:r>
              <a:rPr lang="en-US" sz="2500" dirty="0">
                <a:solidFill>
                  <a:schemeClr val="bg1"/>
                </a:solidFill>
                <a:latin typeface="Franklin Gothic Medium" panose="020B0603020102020204" pitchFamily="34" charset="0"/>
                <a:cs typeface="Calibri"/>
              </a:rPr>
              <a:t>Top Mounted Water Connections</a:t>
            </a:r>
          </a:p>
          <a:p>
            <a:pPr marL="571500" indent="-571500">
              <a:buFont typeface="Arial" panose="020B0604020202020204" pitchFamily="34" charset="0"/>
              <a:buChar char="•"/>
            </a:pPr>
            <a:r>
              <a:rPr lang="en-US" sz="2500" dirty="0">
                <a:solidFill>
                  <a:schemeClr val="bg1"/>
                </a:solidFill>
                <a:latin typeface="Franklin Gothic Medium" panose="020B0603020102020204" pitchFamily="34" charset="0"/>
                <a:cs typeface="Calibri"/>
              </a:rPr>
              <a:t>2” Flexible Vent</a:t>
            </a:r>
          </a:p>
          <a:p>
            <a:pPr marL="571500" indent="-571500">
              <a:buFont typeface="Arial" panose="020B0604020202020204" pitchFamily="34" charset="0"/>
              <a:buChar char="•"/>
            </a:pPr>
            <a:r>
              <a:rPr lang="en-US" sz="2500" dirty="0">
                <a:solidFill>
                  <a:schemeClr val="bg1"/>
                </a:solidFill>
                <a:latin typeface="Franklin Gothic Medium" panose="020B0603020102020204" pitchFamily="34" charset="0"/>
                <a:cs typeface="Calibri"/>
              </a:rPr>
              <a:t>25’ Flex Included, 35’ Optional</a:t>
            </a:r>
          </a:p>
          <a:p>
            <a:pPr marL="571500" indent="-571500">
              <a:buFont typeface="Arial" panose="020B0604020202020204" pitchFamily="34" charset="0"/>
              <a:buChar char="•"/>
            </a:pPr>
            <a:r>
              <a:rPr lang="en-US" sz="2500" dirty="0">
                <a:solidFill>
                  <a:schemeClr val="bg1"/>
                </a:solidFill>
                <a:latin typeface="Franklin Gothic Medium" panose="020B0603020102020204" pitchFamily="34" charset="0"/>
                <a:cs typeface="Calibri"/>
              </a:rPr>
              <a:t>Isolation Kit Included</a:t>
            </a:r>
          </a:p>
          <a:p>
            <a:pPr marL="571500" indent="-571500">
              <a:buFont typeface="Arial" panose="020B0604020202020204" pitchFamily="34" charset="0"/>
              <a:buChar char="•"/>
            </a:pPr>
            <a:r>
              <a:rPr lang="en-US" sz="2500" dirty="0">
                <a:solidFill>
                  <a:schemeClr val="bg1"/>
                </a:solidFill>
                <a:latin typeface="Franklin Gothic Medium" panose="020B0603020102020204" pitchFamily="34" charset="0"/>
                <a:cs typeface="Calibri"/>
              </a:rPr>
              <a:t>Dual Stainless Steel Heat Exchangers</a:t>
            </a:r>
          </a:p>
          <a:p>
            <a:pPr marL="571500" indent="-571500">
              <a:buFont typeface="Arial" panose="020B0604020202020204" pitchFamily="34" charset="0"/>
              <a:buChar char="•"/>
            </a:pPr>
            <a:r>
              <a:rPr lang="en-US" sz="2500" dirty="0">
                <a:solidFill>
                  <a:srgbClr val="FADB00"/>
                </a:solidFill>
                <a:latin typeface="Franklin Gothic Medium" panose="020B0603020102020204" pitchFamily="34" charset="0"/>
                <a:cs typeface="Calibri"/>
              </a:rPr>
              <a:t>NEW</a:t>
            </a:r>
            <a:r>
              <a:rPr lang="en-US" sz="2500" dirty="0">
                <a:solidFill>
                  <a:schemeClr val="bg1"/>
                </a:solidFill>
                <a:latin typeface="Franklin Gothic Medium" panose="020B0603020102020204" pitchFamily="34" charset="0"/>
                <a:cs typeface="Calibri"/>
              </a:rPr>
              <a:t>: .98 UEF</a:t>
            </a:r>
          </a:p>
          <a:p>
            <a:pPr marL="571500" indent="-571500">
              <a:buFont typeface="Arial" panose="020B0604020202020204" pitchFamily="34" charset="0"/>
              <a:buChar char="•"/>
            </a:pPr>
            <a:r>
              <a:rPr lang="en-US" sz="2500" dirty="0">
                <a:solidFill>
                  <a:srgbClr val="FADB00"/>
                </a:solidFill>
                <a:latin typeface="Franklin Gothic Medium" panose="020B0603020102020204" pitchFamily="34" charset="0"/>
                <a:cs typeface="Calibri"/>
              </a:rPr>
              <a:t>NEW</a:t>
            </a:r>
            <a:r>
              <a:rPr lang="en-US" sz="2500" dirty="0">
                <a:solidFill>
                  <a:schemeClr val="bg1"/>
                </a:solidFill>
                <a:latin typeface="Franklin Gothic Medium" panose="020B0603020102020204" pitchFamily="34" charset="0"/>
                <a:cs typeface="Calibri"/>
              </a:rPr>
              <a:t>: </a:t>
            </a:r>
            <a:r>
              <a:rPr lang="en-US" sz="2500" b="0" i="0" dirty="0">
                <a:solidFill>
                  <a:schemeClr val="bg1"/>
                </a:solidFill>
                <a:effectLst/>
                <a:latin typeface="Franklin Gothic Medium" panose="020B0603020102020204" pitchFamily="34" charset="0"/>
              </a:rPr>
              <a:t>EZ Start Plus Bluetooth® App</a:t>
            </a:r>
          </a:p>
          <a:p>
            <a:pPr marL="571500" indent="-571500">
              <a:buFont typeface="Arial" panose="020B0604020202020204" pitchFamily="34" charset="0"/>
              <a:buChar char="•"/>
            </a:pPr>
            <a:r>
              <a:rPr lang="en-US" sz="2500" dirty="0">
                <a:solidFill>
                  <a:srgbClr val="FADB00"/>
                </a:solidFill>
                <a:latin typeface="Franklin Gothic Medium" panose="020B0603020102020204" pitchFamily="34" charset="0"/>
                <a:cs typeface="Calibri"/>
              </a:rPr>
              <a:t>NEW</a:t>
            </a:r>
            <a:r>
              <a:rPr lang="en-US" sz="2500" dirty="0">
                <a:solidFill>
                  <a:schemeClr val="bg1"/>
                </a:solidFill>
                <a:latin typeface="Franklin Gothic Medium" panose="020B0603020102020204" pitchFamily="34" charset="0"/>
                <a:cs typeface="Calibri"/>
              </a:rPr>
              <a:t>: Built-in Display</a:t>
            </a:r>
          </a:p>
          <a:p>
            <a:pPr marL="571500" indent="-571500">
              <a:buFont typeface="Arial" panose="020B0604020202020204" pitchFamily="34" charset="0"/>
              <a:buChar char="•"/>
            </a:pPr>
            <a:r>
              <a:rPr lang="en-US" sz="2500" dirty="0">
                <a:solidFill>
                  <a:srgbClr val="FADB00"/>
                </a:solidFill>
                <a:latin typeface="Franklin Gothic Medium" panose="020B0603020102020204" pitchFamily="34" charset="0"/>
                <a:cs typeface="Calibri"/>
              </a:rPr>
              <a:t>NEW</a:t>
            </a:r>
            <a:r>
              <a:rPr lang="en-US" sz="2500" dirty="0">
                <a:solidFill>
                  <a:schemeClr val="bg1"/>
                </a:solidFill>
                <a:latin typeface="Franklin Gothic Medium" panose="020B0603020102020204" pitchFamily="34" charset="0"/>
                <a:cs typeface="Calibri"/>
              </a:rPr>
              <a:t>: Field Gas Conversion</a:t>
            </a:r>
          </a:p>
        </p:txBody>
      </p:sp>
      <p:pic>
        <p:nvPicPr>
          <p:cNvPr id="15" name="Picture 14">
            <a:extLst>
              <a:ext uri="{FF2B5EF4-FFF2-40B4-BE49-F238E27FC236}">
                <a16:creationId xmlns:a16="http://schemas.microsoft.com/office/drawing/2014/main" id="{7A8E5634-A051-6DA3-76F9-00E7E5D0DAF8}"/>
              </a:ext>
            </a:extLst>
          </p:cNvPr>
          <p:cNvPicPr>
            <a:picLocks noChangeAspect="1"/>
          </p:cNvPicPr>
          <p:nvPr/>
        </p:nvPicPr>
        <p:blipFill>
          <a:blip r:embed="rId3" cstate="print">
            <a:extLst>
              <a:ext uri="{28A0092B-C50C-407E-A947-70E740481C1C}">
                <a14:useLocalDpi xmlns:a14="http://schemas.microsoft.com/office/drawing/2010/main" val="0"/>
              </a:ext>
            </a:extLst>
          </a:blip>
          <a:srcRect l="-6501" t="-2182" r="-3003" b="-2228"/>
          <a:stretch/>
        </p:blipFill>
        <p:spPr>
          <a:xfrm>
            <a:off x="310896" y="4483101"/>
            <a:ext cx="1225804" cy="1822450"/>
          </a:xfrm>
          <a:prstGeom prst="rect">
            <a:avLst/>
          </a:prstGeom>
          <a:effectLst>
            <a:outerShdw blurRad="63500" dist="127000" dir="2700000" algn="tl" rotWithShape="0">
              <a:prstClr val="black">
                <a:alpha val="40000"/>
              </a:prstClr>
            </a:outerShdw>
          </a:effectLst>
        </p:spPr>
      </p:pic>
      <p:pic>
        <p:nvPicPr>
          <p:cNvPr id="16" name="Picture 14" descr="A close up of a logo&#10;&#10;Description generated with very high confidence">
            <a:extLst>
              <a:ext uri="{FF2B5EF4-FFF2-40B4-BE49-F238E27FC236}">
                <a16:creationId xmlns:a16="http://schemas.microsoft.com/office/drawing/2014/main" id="{0535CE44-60A2-4C9B-1FF3-516FA4B1C057}"/>
              </a:ext>
            </a:extLst>
          </p:cNvPr>
          <p:cNvPicPr>
            <a:picLocks noChangeAspect="1"/>
          </p:cNvPicPr>
          <p:nvPr/>
        </p:nvPicPr>
        <p:blipFill>
          <a:blip r:embed="rId4"/>
          <a:stretch>
            <a:fillRect/>
          </a:stretch>
        </p:blipFill>
        <p:spPr>
          <a:xfrm>
            <a:off x="10313327" y="5804253"/>
            <a:ext cx="1154878" cy="893867"/>
          </a:xfrm>
          <a:prstGeom prst="rect">
            <a:avLst/>
          </a:prstGeom>
        </p:spPr>
      </p:pic>
      <p:sp>
        <p:nvSpPr>
          <p:cNvPr id="5" name="TextBox 4">
            <a:extLst>
              <a:ext uri="{FF2B5EF4-FFF2-40B4-BE49-F238E27FC236}">
                <a16:creationId xmlns:a16="http://schemas.microsoft.com/office/drawing/2014/main" id="{96CB8676-F5F2-DD59-7A81-C81E9B2CD484}"/>
              </a:ext>
            </a:extLst>
          </p:cNvPr>
          <p:cNvSpPr txBox="1"/>
          <p:nvPr/>
        </p:nvSpPr>
        <p:spPr>
          <a:xfrm>
            <a:off x="842328" y="6434986"/>
            <a:ext cx="3154362" cy="338554"/>
          </a:xfrm>
          <a:prstGeom prst="rect">
            <a:avLst/>
          </a:prstGeom>
          <a:noFill/>
        </p:spPr>
        <p:txBody>
          <a:bodyPr wrap="square">
            <a:spAutoFit/>
          </a:bodyPr>
          <a:lstStyle/>
          <a:p>
            <a:r>
              <a:rPr lang="en-US" sz="1600" i="1" dirty="0">
                <a:solidFill>
                  <a:srgbClr val="FADB00"/>
                </a:solidFill>
                <a:latin typeface="Franklin Gothic Book" panose="020B0503020102020204" pitchFamily="34" charset="0"/>
                <a:cs typeface="Calibri"/>
              </a:rPr>
              <a:t>*New </a:t>
            </a:r>
            <a:r>
              <a:rPr lang="en-US" sz="1600" i="1" dirty="0">
                <a:solidFill>
                  <a:schemeClr val="bg1"/>
                </a:solidFill>
                <a:latin typeface="Franklin Gothic Book" panose="020B0503020102020204" pitchFamily="34" charset="0"/>
                <a:cs typeface="Calibri"/>
              </a:rPr>
              <a:t>for 2024 GQ-C61 Series</a:t>
            </a:r>
            <a:endParaRPr lang="en-US" sz="1600" i="1" dirty="0">
              <a:latin typeface="Franklin Gothic Book" panose="020B0503020102020204" pitchFamily="34" charset="0"/>
            </a:endParaRPr>
          </a:p>
        </p:txBody>
      </p:sp>
    </p:spTree>
    <p:extLst>
      <p:ext uri="{BB962C8B-B14F-4D97-AF65-F5344CB8AC3E}">
        <p14:creationId xmlns:p14="http://schemas.microsoft.com/office/powerpoint/2010/main" val="132946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6E5192D-44C8-4E05-B0CB-9027DEA2B358}"/>
              </a:ext>
            </a:extLst>
          </p:cNvPr>
          <p:cNvSpPr txBox="1">
            <a:spLocks/>
          </p:cNvSpPr>
          <p:nvPr/>
        </p:nvSpPr>
        <p:spPr>
          <a:xfrm>
            <a:off x="216375" y="1774956"/>
            <a:ext cx="6973327" cy="3103245"/>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800" dirty="0">
                <a:solidFill>
                  <a:schemeClr val="bg1"/>
                </a:solidFill>
                <a:latin typeface="Franklin Gothic Medium" panose="020B0603020102020204" pitchFamily="34" charset="0"/>
              </a:rPr>
              <a:t>Use existing 3” or 4” round b-vent.</a:t>
            </a:r>
          </a:p>
          <a:p>
            <a:r>
              <a:rPr lang="en-US" sz="2800" dirty="0">
                <a:solidFill>
                  <a:schemeClr val="bg1"/>
                </a:solidFill>
                <a:latin typeface="Franklin Gothic Medium" panose="020B0603020102020204" pitchFamily="34" charset="0"/>
              </a:rPr>
              <a:t>25’ included with EZTR package.</a:t>
            </a:r>
          </a:p>
          <a:p>
            <a:r>
              <a:rPr lang="en-US" sz="2800" dirty="0">
                <a:solidFill>
                  <a:schemeClr val="bg1"/>
                </a:solidFill>
                <a:latin typeface="Franklin Gothic Medium" panose="020B0603020102020204" pitchFamily="34" charset="0"/>
              </a:rPr>
              <a:t>35’ vent kit optional, part # EZ2FVK-2</a:t>
            </a:r>
          </a:p>
          <a:p>
            <a:endParaRPr lang="en-US" sz="2800" dirty="0">
              <a:solidFill>
                <a:schemeClr val="bg1"/>
              </a:solidFill>
              <a:latin typeface="Franklin Gothic Medium" panose="020B0603020102020204" pitchFamily="34" charset="0"/>
            </a:endParaRPr>
          </a:p>
          <a:p>
            <a:r>
              <a:rPr lang="en-US" sz="2800" dirty="0">
                <a:solidFill>
                  <a:schemeClr val="bg1"/>
                </a:solidFill>
                <a:latin typeface="Franklin Gothic Medium" panose="020B0603020102020204" pitchFamily="34" charset="0"/>
              </a:rPr>
              <a:t>NOTE: Flexible vent can be shortened but you </a:t>
            </a:r>
            <a:r>
              <a:rPr lang="en-US" sz="2800" i="1" dirty="0">
                <a:solidFill>
                  <a:schemeClr val="bg1"/>
                </a:solidFill>
                <a:latin typeface="Franklin Gothic Medium" panose="020B0603020102020204" pitchFamily="34" charset="0"/>
              </a:rPr>
              <a:t>cannot</a:t>
            </a:r>
            <a:r>
              <a:rPr lang="en-US" sz="2800" dirty="0">
                <a:solidFill>
                  <a:schemeClr val="bg1"/>
                </a:solidFill>
                <a:latin typeface="Franklin Gothic Medium" panose="020B0603020102020204" pitchFamily="34" charset="0"/>
              </a:rPr>
              <a:t> join 2 pieces of flexible vent to extend the length.</a:t>
            </a:r>
          </a:p>
        </p:txBody>
      </p:sp>
      <p:pic>
        <p:nvPicPr>
          <p:cNvPr id="12" name="Picture 11">
            <a:extLst>
              <a:ext uri="{FF2B5EF4-FFF2-40B4-BE49-F238E27FC236}">
                <a16:creationId xmlns:a16="http://schemas.microsoft.com/office/drawing/2014/main" id="{E8814A3F-5D42-490B-9B7A-DE96B5E83BBF}"/>
              </a:ext>
            </a:extLst>
          </p:cNvPr>
          <p:cNvPicPr>
            <a:picLocks noChangeAspect="1"/>
          </p:cNvPicPr>
          <p:nvPr/>
        </p:nvPicPr>
        <p:blipFill>
          <a:blip r:embed="rId2"/>
          <a:stretch>
            <a:fillRect/>
          </a:stretch>
        </p:blipFill>
        <p:spPr>
          <a:xfrm>
            <a:off x="7189702" y="977168"/>
            <a:ext cx="4461372" cy="5696955"/>
          </a:xfrm>
          <a:prstGeom prst="rect">
            <a:avLst/>
          </a:prstGeom>
          <a:effectLst>
            <a:outerShdw blurRad="50800" dist="63500" dir="2700000" algn="tl" rotWithShape="0">
              <a:prstClr val="black">
                <a:alpha val="40000"/>
              </a:prstClr>
            </a:outerShdw>
            <a:softEdge rad="25400"/>
          </a:effectLst>
        </p:spPr>
      </p:pic>
      <p:sp>
        <p:nvSpPr>
          <p:cNvPr id="6" name="Title 1">
            <a:extLst>
              <a:ext uri="{FF2B5EF4-FFF2-40B4-BE49-F238E27FC236}">
                <a16:creationId xmlns:a16="http://schemas.microsoft.com/office/drawing/2014/main" id="{74E449ED-F749-C57D-D289-F3E71294CB81}"/>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EZTR50 &amp; EZTR75 PACKAGES</a:t>
            </a:r>
            <a:endParaRPr lang="en-US" sz="4400" dirty="0">
              <a:solidFill>
                <a:schemeClr val="bg1"/>
              </a:solidFill>
              <a:cs typeface="Calibri Light"/>
            </a:endParaRPr>
          </a:p>
        </p:txBody>
      </p:sp>
      <p:pic>
        <p:nvPicPr>
          <p:cNvPr id="7" name="Picture 14" descr="A close up of a logo&#10;&#10;Description generated with very high confidence">
            <a:extLst>
              <a:ext uri="{FF2B5EF4-FFF2-40B4-BE49-F238E27FC236}">
                <a16:creationId xmlns:a16="http://schemas.microsoft.com/office/drawing/2014/main" id="{EC8E8490-9F99-9165-EB4B-0B6463E4B5B0}"/>
              </a:ext>
            </a:extLst>
          </p:cNvPr>
          <p:cNvPicPr>
            <a:picLocks noChangeAspect="1"/>
          </p:cNvPicPr>
          <p:nvPr/>
        </p:nvPicPr>
        <p:blipFill>
          <a:blip r:embed="rId3"/>
          <a:stretch>
            <a:fillRect/>
          </a:stretch>
        </p:blipFill>
        <p:spPr>
          <a:xfrm>
            <a:off x="10313327" y="83301"/>
            <a:ext cx="1154878" cy="893867"/>
          </a:xfrm>
          <a:prstGeom prst="rect">
            <a:avLst/>
          </a:prstGeom>
        </p:spPr>
      </p:pic>
      <p:cxnSp>
        <p:nvCxnSpPr>
          <p:cNvPr id="9" name="Straight Arrow Connector 8">
            <a:extLst>
              <a:ext uri="{FF2B5EF4-FFF2-40B4-BE49-F238E27FC236}">
                <a16:creationId xmlns:a16="http://schemas.microsoft.com/office/drawing/2014/main" id="{D0B4342F-EA96-2E0B-1C97-24AE23FE9826}"/>
              </a:ext>
            </a:extLst>
          </p:cNvPr>
          <p:cNvCxnSpPr>
            <a:cxnSpLocks/>
          </p:cNvCxnSpPr>
          <p:nvPr/>
        </p:nvCxnSpPr>
        <p:spPr>
          <a:xfrm>
            <a:off x="310896" y="881088"/>
            <a:ext cx="768629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8B86A4A-33E5-1866-C2B5-6056795B43C7}"/>
              </a:ext>
            </a:extLst>
          </p:cNvPr>
          <p:cNvSpPr txBox="1"/>
          <p:nvPr/>
        </p:nvSpPr>
        <p:spPr>
          <a:xfrm>
            <a:off x="254842" y="5377815"/>
            <a:ext cx="6110364" cy="923330"/>
          </a:xfrm>
          <a:prstGeom prst="rect">
            <a:avLst/>
          </a:prstGeom>
          <a:noFill/>
        </p:spPr>
        <p:txBody>
          <a:bodyPr wrap="square">
            <a:spAutoFit/>
          </a:bodyPr>
          <a:lstStyle/>
          <a:p>
            <a:r>
              <a:rPr lang="en-US" sz="1800" dirty="0">
                <a:solidFill>
                  <a:schemeClr val="bg1"/>
                </a:solidFill>
                <a:latin typeface="Franklin Gothic Medium" panose="020B0603020102020204" pitchFamily="34" charset="0"/>
              </a:rPr>
              <a:t>Example: If you need 30’, you would buy the 35’ kit and cut off 5’. You would </a:t>
            </a:r>
            <a:r>
              <a:rPr lang="en-US" sz="1800" i="1" dirty="0">
                <a:solidFill>
                  <a:schemeClr val="bg1"/>
                </a:solidFill>
                <a:latin typeface="Franklin Gothic Medium" panose="020B0603020102020204" pitchFamily="34" charset="0"/>
              </a:rPr>
              <a:t>not</a:t>
            </a:r>
            <a:r>
              <a:rPr lang="en-US" sz="1800" dirty="0">
                <a:solidFill>
                  <a:schemeClr val="bg1"/>
                </a:solidFill>
                <a:latin typeface="Franklin Gothic Medium" panose="020B0603020102020204" pitchFamily="34" charset="0"/>
              </a:rPr>
              <a:t> attach an extra 5’ to the included 25’ kit.</a:t>
            </a:r>
            <a:endParaRPr lang="en-US" dirty="0"/>
          </a:p>
        </p:txBody>
      </p:sp>
    </p:spTree>
    <p:extLst>
      <p:ext uri="{BB962C8B-B14F-4D97-AF65-F5344CB8AC3E}">
        <p14:creationId xmlns:p14="http://schemas.microsoft.com/office/powerpoint/2010/main" val="336971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768629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EZTR50 &amp; EZTR75 PACKAGES</a:t>
            </a:r>
            <a:endParaRPr lang="en-US" sz="4400" dirty="0">
              <a:solidFill>
                <a:schemeClr val="bg1"/>
              </a:solidFill>
              <a:cs typeface="Calibri Light"/>
            </a:endParaRPr>
          </a:p>
        </p:txBody>
      </p:sp>
      <p:sp>
        <p:nvSpPr>
          <p:cNvPr id="12" name="Content Placeholder 3">
            <a:extLst>
              <a:ext uri="{FF2B5EF4-FFF2-40B4-BE49-F238E27FC236}">
                <a16:creationId xmlns:a16="http://schemas.microsoft.com/office/drawing/2014/main" id="{7CEB63EF-8CC2-66BD-A4B2-1DD27438F6E0}"/>
              </a:ext>
            </a:extLst>
          </p:cNvPr>
          <p:cNvSpPr txBox="1">
            <a:spLocks/>
          </p:cNvSpPr>
          <p:nvPr/>
        </p:nvSpPr>
        <p:spPr>
          <a:xfrm>
            <a:off x="2877635" y="2646681"/>
            <a:ext cx="3153464" cy="2103120"/>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buFont typeface="Arial" panose="020B0604020202020204" pitchFamily="34" charset="0"/>
              <a:buChar char="•"/>
            </a:pPr>
            <a:r>
              <a:rPr lang="en-US" sz="3200" dirty="0">
                <a:solidFill>
                  <a:schemeClr val="bg1"/>
                </a:solidFill>
                <a:latin typeface="Franklin Gothic Medium" panose="020B0603020102020204" pitchFamily="34" charset="0"/>
                <a:cs typeface="Calibri"/>
              </a:rPr>
              <a:t>EZ111DV Unit</a:t>
            </a:r>
          </a:p>
          <a:p>
            <a:pPr marL="571500" indent="-571500">
              <a:buFont typeface="Arial" panose="020B0604020202020204" pitchFamily="34" charset="0"/>
              <a:buChar char="•"/>
            </a:pPr>
            <a:r>
              <a:rPr lang="en-US" sz="3200" dirty="0">
                <a:solidFill>
                  <a:schemeClr val="bg1"/>
                </a:solidFill>
                <a:latin typeface="Franklin Gothic Medium" panose="020B0603020102020204" pitchFamily="34" charset="0"/>
                <a:cs typeface="Calibri"/>
              </a:rPr>
              <a:t>199k btu Max</a:t>
            </a:r>
          </a:p>
          <a:p>
            <a:pPr marL="571500" indent="-571500">
              <a:buFont typeface="Arial" panose="020B0604020202020204" pitchFamily="34" charset="0"/>
              <a:buChar char="•"/>
            </a:pPr>
            <a:r>
              <a:rPr lang="en-US" sz="3200" dirty="0">
                <a:solidFill>
                  <a:schemeClr val="bg1"/>
                </a:solidFill>
                <a:latin typeface="Franklin Gothic Medium" panose="020B0603020102020204" pitchFamily="34" charset="0"/>
                <a:cs typeface="Calibri"/>
              </a:rPr>
              <a:t>11.1 gpm Max</a:t>
            </a:r>
          </a:p>
        </p:txBody>
      </p:sp>
      <p:sp>
        <p:nvSpPr>
          <p:cNvPr id="9" name="Content Placeholder 3">
            <a:extLst>
              <a:ext uri="{FF2B5EF4-FFF2-40B4-BE49-F238E27FC236}">
                <a16:creationId xmlns:a16="http://schemas.microsoft.com/office/drawing/2014/main" id="{4232DE4B-D1E2-CF16-8FE4-A9C6D5387EE7}"/>
              </a:ext>
            </a:extLst>
          </p:cNvPr>
          <p:cNvSpPr txBox="1">
            <a:spLocks/>
          </p:cNvSpPr>
          <p:nvPr/>
        </p:nvSpPr>
        <p:spPr>
          <a:xfrm>
            <a:off x="8786787" y="2646681"/>
            <a:ext cx="3053079" cy="210312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EZ98DV Unit</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180k btu Max</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9.8 gpm Max</a:t>
            </a:r>
          </a:p>
        </p:txBody>
      </p:sp>
      <p:pic>
        <p:nvPicPr>
          <p:cNvPr id="13" name="Picture 14" descr="A close up of a logo&#10;&#10;Description generated with very high confidence">
            <a:extLst>
              <a:ext uri="{FF2B5EF4-FFF2-40B4-BE49-F238E27FC236}">
                <a16:creationId xmlns:a16="http://schemas.microsoft.com/office/drawing/2014/main" id="{F4F95FEE-8C34-9BF6-5C64-0410DB5C079F}"/>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3" name="Picture 2">
            <a:extLst>
              <a:ext uri="{FF2B5EF4-FFF2-40B4-BE49-F238E27FC236}">
                <a16:creationId xmlns:a16="http://schemas.microsoft.com/office/drawing/2014/main" id="{A596F680-56E6-5320-4F99-F9234A1E78E3}"/>
              </a:ext>
            </a:extLst>
          </p:cNvPr>
          <p:cNvPicPr>
            <a:picLocks noChangeAspect="1"/>
          </p:cNvPicPr>
          <p:nvPr/>
        </p:nvPicPr>
        <p:blipFill>
          <a:blip r:embed="rId3" cstate="print">
            <a:extLst>
              <a:ext uri="{28A0092B-C50C-407E-A947-70E740481C1C}">
                <a14:useLocalDpi xmlns:a14="http://schemas.microsoft.com/office/drawing/2010/main" val="0"/>
              </a:ext>
            </a:extLst>
          </a:blip>
          <a:srcRect l="-77" r="-77"/>
          <a:stretch/>
        </p:blipFill>
        <p:spPr>
          <a:xfrm>
            <a:off x="251749" y="1744981"/>
            <a:ext cx="2625886" cy="3906520"/>
          </a:xfrm>
          <a:prstGeom prst="rect">
            <a:avLst/>
          </a:prstGeom>
          <a:effectLst>
            <a:outerShdw blurRad="63500" dist="127000" dir="2700000" algn="tl" rotWithShape="0">
              <a:prstClr val="black">
                <a:alpha val="40000"/>
              </a:prstClr>
            </a:outerShdw>
          </a:effectLst>
        </p:spPr>
      </p:pic>
      <p:pic>
        <p:nvPicPr>
          <p:cNvPr id="11" name="Picture 10">
            <a:extLst>
              <a:ext uri="{FF2B5EF4-FFF2-40B4-BE49-F238E27FC236}">
                <a16:creationId xmlns:a16="http://schemas.microsoft.com/office/drawing/2014/main" id="{FA2BD1BE-A41C-FC2A-5AF0-BD8BAF84389D}"/>
              </a:ext>
            </a:extLst>
          </p:cNvPr>
          <p:cNvPicPr>
            <a:picLocks noChangeAspect="1"/>
          </p:cNvPicPr>
          <p:nvPr/>
        </p:nvPicPr>
        <p:blipFill>
          <a:blip r:embed="rId4" cstate="print">
            <a:extLst>
              <a:ext uri="{28A0092B-C50C-407E-A947-70E740481C1C}">
                <a14:useLocalDpi xmlns:a14="http://schemas.microsoft.com/office/drawing/2010/main" val="0"/>
              </a:ext>
            </a:extLst>
          </a:blip>
          <a:srcRect t="-2817" b="-2817"/>
          <a:stretch/>
        </p:blipFill>
        <p:spPr>
          <a:xfrm>
            <a:off x="131411" y="4699956"/>
            <a:ext cx="862981" cy="1421443"/>
          </a:xfrm>
          <a:prstGeom prst="rect">
            <a:avLst/>
          </a:prstGeom>
          <a:effectLst>
            <a:outerShdw blurRad="63500" dist="127000" dir="2700000" algn="tl" rotWithShape="0">
              <a:prstClr val="black">
                <a:alpha val="40000"/>
              </a:prstClr>
            </a:outerShdw>
          </a:effectLst>
        </p:spPr>
      </p:pic>
      <p:pic>
        <p:nvPicPr>
          <p:cNvPr id="14" name="Picture 13">
            <a:extLst>
              <a:ext uri="{FF2B5EF4-FFF2-40B4-BE49-F238E27FC236}">
                <a16:creationId xmlns:a16="http://schemas.microsoft.com/office/drawing/2014/main" id="{80C648DB-8920-E520-F758-DBB8B5657649}"/>
              </a:ext>
            </a:extLst>
          </p:cNvPr>
          <p:cNvPicPr>
            <a:picLocks noChangeAspect="1"/>
          </p:cNvPicPr>
          <p:nvPr/>
        </p:nvPicPr>
        <p:blipFill>
          <a:blip r:embed="rId3" cstate="print">
            <a:extLst>
              <a:ext uri="{28A0092B-C50C-407E-A947-70E740481C1C}">
                <a14:useLocalDpi xmlns:a14="http://schemas.microsoft.com/office/drawing/2010/main" val="0"/>
              </a:ext>
            </a:extLst>
          </a:blip>
          <a:srcRect l="-77" r="-77"/>
          <a:stretch/>
        </p:blipFill>
        <p:spPr>
          <a:xfrm>
            <a:off x="6096000" y="1744981"/>
            <a:ext cx="2625886" cy="3906520"/>
          </a:xfrm>
          <a:prstGeom prst="rect">
            <a:avLst/>
          </a:prstGeom>
          <a:effectLst>
            <a:outerShdw blurRad="63500" dist="127000" dir="2700000" algn="tl" rotWithShape="0">
              <a:prstClr val="black">
                <a:alpha val="40000"/>
              </a:prstClr>
            </a:outerShdw>
          </a:effectLst>
        </p:spPr>
      </p:pic>
      <p:pic>
        <p:nvPicPr>
          <p:cNvPr id="16" name="Picture 15">
            <a:extLst>
              <a:ext uri="{FF2B5EF4-FFF2-40B4-BE49-F238E27FC236}">
                <a16:creationId xmlns:a16="http://schemas.microsoft.com/office/drawing/2014/main" id="{BC4D1189-B09B-7C05-FBB9-B2DF899B5229}"/>
              </a:ext>
            </a:extLst>
          </p:cNvPr>
          <p:cNvPicPr>
            <a:picLocks noChangeAspect="1"/>
          </p:cNvPicPr>
          <p:nvPr/>
        </p:nvPicPr>
        <p:blipFill>
          <a:blip r:embed="rId4" cstate="print">
            <a:extLst>
              <a:ext uri="{28A0092B-C50C-407E-A947-70E740481C1C}">
                <a14:useLocalDpi xmlns:a14="http://schemas.microsoft.com/office/drawing/2010/main" val="0"/>
              </a:ext>
            </a:extLst>
          </a:blip>
          <a:srcRect l="-5923" t="-2817" r="-2243" b="-2817"/>
          <a:stretch/>
        </p:blipFill>
        <p:spPr>
          <a:xfrm>
            <a:off x="5924550" y="4699956"/>
            <a:ext cx="933450" cy="1421443"/>
          </a:xfrm>
          <a:prstGeom prst="rect">
            <a:avLst/>
          </a:prstGeom>
          <a:effectLst>
            <a:outerShdw blurRad="63500" dist="127000" dir="2700000" algn="tl" rotWithShape="0">
              <a:prstClr val="black">
                <a:alpha val="40000"/>
              </a:prstClr>
            </a:outerShdw>
          </a:effectLst>
        </p:spPr>
      </p:pic>
    </p:spTree>
    <p:extLst>
      <p:ext uri="{BB962C8B-B14F-4D97-AF65-F5344CB8AC3E}">
        <p14:creationId xmlns:p14="http://schemas.microsoft.com/office/powerpoint/2010/main" val="192802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4753369" y="159880"/>
            <a:ext cx="5559957" cy="747540"/>
          </a:xfrm>
        </p:spPr>
        <p:txBody>
          <a:bodyPr>
            <a:normAutofit/>
          </a:bodyPr>
          <a:lstStyle/>
          <a:p>
            <a:r>
              <a:rPr lang="en-US" sz="4400" dirty="0">
                <a:solidFill>
                  <a:schemeClr val="bg1"/>
                </a:solidFill>
                <a:latin typeface="Franklin Gothic Demi"/>
                <a:cs typeface="Calibri Light"/>
              </a:rPr>
              <a:t>INDIVIDUAL UNITS</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91428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Content Placeholder 3">
            <a:extLst>
              <a:ext uri="{FF2B5EF4-FFF2-40B4-BE49-F238E27FC236}">
                <a16:creationId xmlns:a16="http://schemas.microsoft.com/office/drawing/2014/main" id="{577BF219-565D-79E4-E5A4-36AC24E5217E}"/>
              </a:ext>
            </a:extLst>
          </p:cNvPr>
          <p:cNvSpPr txBox="1">
            <a:spLocks/>
          </p:cNvSpPr>
          <p:nvPr/>
        </p:nvSpPr>
        <p:spPr>
          <a:xfrm>
            <a:off x="4505327" y="1033081"/>
            <a:ext cx="7204710" cy="132880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Not replacing a tank?</a:t>
            </a:r>
          </a:p>
          <a:p>
            <a:r>
              <a:rPr lang="en-US" sz="3200" b="1" dirty="0">
                <a:solidFill>
                  <a:schemeClr val="bg1"/>
                </a:solidFill>
                <a:latin typeface="Franklin Gothic Medium" panose="020B0603020102020204" pitchFamily="34" charset="0"/>
                <a:cs typeface="Times New Roman" panose="02020603050405020304" pitchFamily="18" charset="0"/>
              </a:rPr>
              <a:t>Installing in a different area?</a:t>
            </a:r>
            <a:endParaRPr lang="en-US" sz="4400" b="1" dirty="0">
              <a:solidFill>
                <a:schemeClr val="bg1"/>
              </a:solidFill>
              <a:latin typeface="Franklin Gothic Medium" panose="020B0603020102020204" pitchFamily="34" charset="0"/>
              <a:cs typeface="Calibri"/>
            </a:endParaRPr>
          </a:p>
        </p:txBody>
      </p:sp>
      <p:sp>
        <p:nvSpPr>
          <p:cNvPr id="16" name="Content Placeholder 3">
            <a:extLst>
              <a:ext uri="{FF2B5EF4-FFF2-40B4-BE49-F238E27FC236}">
                <a16:creationId xmlns:a16="http://schemas.microsoft.com/office/drawing/2014/main" id="{100AEBF9-AC51-EACC-34EC-691C05D06BED}"/>
              </a:ext>
            </a:extLst>
          </p:cNvPr>
          <p:cNvSpPr txBox="1">
            <a:spLocks/>
          </p:cNvSpPr>
          <p:nvPr/>
        </p:nvSpPr>
        <p:spPr>
          <a:xfrm>
            <a:off x="4505327" y="2199000"/>
            <a:ext cx="7204710" cy="4499120"/>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buFont typeface="Arial" panose="020B0604020202020204" pitchFamily="34" charset="0"/>
              <a:buChar char="•"/>
            </a:pPr>
            <a:r>
              <a:rPr lang="en-US" sz="2800" dirty="0">
                <a:solidFill>
                  <a:srgbClr val="FADB00"/>
                </a:solidFill>
                <a:latin typeface="Franklin Gothic Medium" panose="020B0603020102020204" pitchFamily="34" charset="0"/>
                <a:cs typeface="Calibri"/>
              </a:rPr>
              <a:t>NEW</a:t>
            </a:r>
            <a:r>
              <a:rPr lang="en-US" sz="2800" dirty="0">
                <a:solidFill>
                  <a:schemeClr val="bg1"/>
                </a:solidFill>
                <a:latin typeface="Franklin Gothic Medium" panose="020B0603020102020204" pitchFamily="34" charset="0"/>
                <a:cs typeface="Calibri"/>
              </a:rPr>
              <a:t>: .98 UEF</a:t>
            </a:r>
          </a:p>
          <a:p>
            <a:pPr marL="571500" indent="-571500">
              <a:buFont typeface="Arial" panose="020B0604020202020204" pitchFamily="34" charset="0"/>
              <a:buChar char="•"/>
            </a:pPr>
            <a:r>
              <a:rPr lang="en-US" sz="2800" dirty="0">
                <a:solidFill>
                  <a:srgbClr val="FADB00"/>
                </a:solidFill>
                <a:latin typeface="Franklin Gothic Medium" panose="020B0603020102020204" pitchFamily="34" charset="0"/>
                <a:cs typeface="Calibri"/>
              </a:rPr>
              <a:t>NEW</a:t>
            </a:r>
            <a:r>
              <a:rPr lang="en-US" sz="2800" dirty="0">
                <a:solidFill>
                  <a:schemeClr val="bg1"/>
                </a:solidFill>
                <a:latin typeface="Franklin Gothic Medium" panose="020B0603020102020204" pitchFamily="34" charset="0"/>
                <a:cs typeface="Calibri"/>
              </a:rPr>
              <a:t>: </a:t>
            </a:r>
            <a:r>
              <a:rPr lang="en-US" sz="2800" b="0" i="0" dirty="0">
                <a:solidFill>
                  <a:schemeClr val="bg1"/>
                </a:solidFill>
                <a:effectLst/>
                <a:latin typeface="Franklin Gothic Medium" panose="020B0603020102020204" pitchFamily="34" charset="0"/>
              </a:rPr>
              <a:t>EZ Start Plus Bluetooth® App</a:t>
            </a:r>
          </a:p>
          <a:p>
            <a:pPr marL="571500" indent="-571500">
              <a:buFont typeface="Arial" panose="020B0604020202020204" pitchFamily="34" charset="0"/>
              <a:buChar char="•"/>
            </a:pPr>
            <a:r>
              <a:rPr lang="en-US" sz="2800" dirty="0">
                <a:solidFill>
                  <a:srgbClr val="FADB00"/>
                </a:solidFill>
                <a:latin typeface="Franklin Gothic Medium" panose="020B0603020102020204" pitchFamily="34" charset="0"/>
                <a:cs typeface="Calibri"/>
              </a:rPr>
              <a:t>NEW</a:t>
            </a:r>
            <a:r>
              <a:rPr lang="en-US" sz="2800" dirty="0">
                <a:solidFill>
                  <a:schemeClr val="bg1"/>
                </a:solidFill>
                <a:latin typeface="Franklin Gothic Medium" panose="020B0603020102020204" pitchFamily="34" charset="0"/>
                <a:cs typeface="Calibri"/>
              </a:rPr>
              <a:t>: Built-in Display</a:t>
            </a:r>
          </a:p>
          <a:p>
            <a:pPr marL="571500" indent="-571500">
              <a:buFont typeface="Arial" panose="020B0604020202020204" pitchFamily="34" charset="0"/>
              <a:buChar char="•"/>
            </a:pPr>
            <a:r>
              <a:rPr lang="en-US" sz="2800" dirty="0">
                <a:solidFill>
                  <a:srgbClr val="FADB00"/>
                </a:solidFill>
                <a:latin typeface="Franklin Gothic Medium" panose="020B0603020102020204" pitchFamily="34" charset="0"/>
                <a:cs typeface="Calibri"/>
              </a:rPr>
              <a:t>NEW</a:t>
            </a:r>
            <a:r>
              <a:rPr lang="en-US" sz="2800" dirty="0">
                <a:solidFill>
                  <a:schemeClr val="bg1"/>
                </a:solidFill>
                <a:latin typeface="Franklin Gothic Medium" panose="020B0603020102020204" pitchFamily="34" charset="0"/>
                <a:cs typeface="Calibri"/>
              </a:rPr>
              <a:t>: Field Gas Conversion</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Top Mounted Water Connections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2” or 3” PVC/CPVC/PP</a:t>
            </a:r>
          </a:p>
          <a:p>
            <a:pPr marL="1028700" lvl="1" indent="-571500">
              <a:buFont typeface="Arial" panose="020B0604020202020204" pitchFamily="34" charset="0"/>
              <a:buChar char="•"/>
            </a:pPr>
            <a:r>
              <a:rPr lang="en-US" sz="2600" dirty="0">
                <a:solidFill>
                  <a:srgbClr val="FADB00"/>
                </a:solidFill>
                <a:latin typeface="Franklin Gothic Medium" panose="020B0603020102020204" pitchFamily="34" charset="0"/>
                <a:cs typeface="Times New Roman" panose="02020603050405020304" pitchFamily="18" charset="0"/>
              </a:rPr>
              <a:t>2” Max length: 75’</a:t>
            </a:r>
          </a:p>
          <a:p>
            <a:pPr marL="1028700" lvl="1"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3” Max length: 150’</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Flexible 2” SV up to 35’</a:t>
            </a:r>
          </a:p>
          <a:p>
            <a:pPr marL="571500" indent="-571500">
              <a:buFont typeface="Arial" panose="020B0604020202020204" pitchFamily="34" charset="0"/>
              <a:buChar char="•"/>
            </a:pPr>
            <a:r>
              <a:rPr lang="en-US" sz="2800" dirty="0">
                <a:solidFill>
                  <a:srgbClr val="FADB00"/>
                </a:solidFill>
                <a:latin typeface="Franklin Gothic Medium" panose="020B0603020102020204" pitchFamily="34" charset="0"/>
                <a:cs typeface="Times New Roman" panose="02020603050405020304" pitchFamily="18" charset="0"/>
              </a:rPr>
              <a:t>NEW</a:t>
            </a:r>
            <a:r>
              <a:rPr lang="en-US" sz="2800" dirty="0">
                <a:solidFill>
                  <a:schemeClr val="bg1"/>
                </a:solidFill>
                <a:latin typeface="Franklin Gothic Medium" panose="020B0603020102020204" pitchFamily="34" charset="0"/>
                <a:cs typeface="Times New Roman" panose="02020603050405020304" pitchFamily="18" charset="0"/>
              </a:rPr>
              <a:t>: EZ71DV: 160k btu / 9.0 gpm max</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EZ98DV: 180k btu / 9.8 gpm max</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EZ111DV: 199k btu / 11.1 gpm max</a:t>
            </a:r>
            <a:endParaRPr lang="en-US" sz="3600" dirty="0">
              <a:solidFill>
                <a:schemeClr val="bg1"/>
              </a:solidFill>
              <a:latin typeface="Franklin Gothic Medium" panose="020B0603020102020204" pitchFamily="34" charset="0"/>
              <a:cs typeface="Calibri"/>
            </a:endParaRPr>
          </a:p>
        </p:txBody>
      </p:sp>
      <p:pic>
        <p:nvPicPr>
          <p:cNvPr id="5" name="Picture 4">
            <a:extLst>
              <a:ext uri="{FF2B5EF4-FFF2-40B4-BE49-F238E27FC236}">
                <a16:creationId xmlns:a16="http://schemas.microsoft.com/office/drawing/2014/main" id="{7F300BB4-57FF-29DE-DDA9-93E010F70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95" y="1236538"/>
            <a:ext cx="3426932" cy="4705350"/>
          </a:xfrm>
          <a:prstGeom prst="rect">
            <a:avLst/>
          </a:prstGeom>
          <a:effectLst>
            <a:outerShdw blurRad="63500" dist="127000" dir="2700000" algn="tl" rotWithShape="0">
              <a:prstClr val="black">
                <a:alpha val="40000"/>
              </a:prstClr>
            </a:outerShdw>
          </a:effectLst>
        </p:spPr>
      </p:pic>
      <p:pic>
        <p:nvPicPr>
          <p:cNvPr id="7" name="Picture 6">
            <a:extLst>
              <a:ext uri="{FF2B5EF4-FFF2-40B4-BE49-F238E27FC236}">
                <a16:creationId xmlns:a16="http://schemas.microsoft.com/office/drawing/2014/main" id="{4A15ED6F-7940-E801-9EB6-B72C009226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375" y="3489890"/>
            <a:ext cx="1751152" cy="2730500"/>
          </a:xfrm>
          <a:prstGeom prst="rect">
            <a:avLst/>
          </a:prstGeom>
          <a:effectLst>
            <a:outerShdw blurRad="63500" dist="127000" dir="2700000" algn="tl" rotWithShape="0">
              <a:prstClr val="black">
                <a:alpha val="40000"/>
              </a:prstClr>
            </a:outerShdw>
          </a:effectLst>
        </p:spPr>
      </p:pic>
      <p:sp>
        <p:nvSpPr>
          <p:cNvPr id="15" name="TextBox 14">
            <a:extLst>
              <a:ext uri="{FF2B5EF4-FFF2-40B4-BE49-F238E27FC236}">
                <a16:creationId xmlns:a16="http://schemas.microsoft.com/office/drawing/2014/main" id="{2EDB79DC-4804-CD18-4796-3B1371CC6463}"/>
              </a:ext>
            </a:extLst>
          </p:cNvPr>
          <p:cNvSpPr txBox="1"/>
          <p:nvPr/>
        </p:nvSpPr>
        <p:spPr>
          <a:xfrm>
            <a:off x="842328" y="6434986"/>
            <a:ext cx="3154362" cy="338554"/>
          </a:xfrm>
          <a:prstGeom prst="rect">
            <a:avLst/>
          </a:prstGeom>
          <a:noFill/>
        </p:spPr>
        <p:txBody>
          <a:bodyPr wrap="square">
            <a:spAutoFit/>
          </a:bodyPr>
          <a:lstStyle/>
          <a:p>
            <a:r>
              <a:rPr lang="en-US" sz="1600" i="1" dirty="0">
                <a:solidFill>
                  <a:srgbClr val="FADB00"/>
                </a:solidFill>
                <a:latin typeface="Franklin Gothic Book" panose="020B0503020102020204" pitchFamily="34" charset="0"/>
                <a:cs typeface="Calibri"/>
              </a:rPr>
              <a:t>*New </a:t>
            </a:r>
            <a:r>
              <a:rPr lang="en-US" sz="1600" i="1" dirty="0">
                <a:solidFill>
                  <a:schemeClr val="bg1"/>
                </a:solidFill>
                <a:latin typeface="Franklin Gothic Book" panose="020B0503020102020204" pitchFamily="34" charset="0"/>
                <a:cs typeface="Calibri"/>
              </a:rPr>
              <a:t>for 2024 GQ-C61 Series</a:t>
            </a:r>
            <a:endParaRPr lang="en-US" sz="1600" i="1" dirty="0">
              <a:latin typeface="Franklin Gothic Book" panose="020B0503020102020204" pitchFamily="34" charset="0"/>
            </a:endParaRPr>
          </a:p>
        </p:txBody>
      </p:sp>
      <p:pic>
        <p:nvPicPr>
          <p:cNvPr id="6" name="Picture 5">
            <a:extLst>
              <a:ext uri="{FF2B5EF4-FFF2-40B4-BE49-F238E27FC236}">
                <a16:creationId xmlns:a16="http://schemas.microsoft.com/office/drawing/2014/main" id="{118EED08-0602-756B-AA33-5784DED97C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583" y="279774"/>
            <a:ext cx="4447450" cy="510070"/>
          </a:xfrm>
          <a:prstGeom prst="rect">
            <a:avLst/>
          </a:prstGeom>
        </p:spPr>
      </p:pic>
    </p:spTree>
    <p:extLst>
      <p:ext uri="{BB962C8B-B14F-4D97-AF65-F5344CB8AC3E}">
        <p14:creationId xmlns:p14="http://schemas.microsoft.com/office/powerpoint/2010/main" val="218070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4" name="Content Placeholder 3">
            <a:extLst>
              <a:ext uri="{FF2B5EF4-FFF2-40B4-BE49-F238E27FC236}">
                <a16:creationId xmlns:a16="http://schemas.microsoft.com/office/drawing/2014/main" id="{0E943A1E-9C17-6118-8D99-5B8240A25B57}"/>
              </a:ext>
            </a:extLst>
          </p:cNvPr>
          <p:cNvSpPr txBox="1">
            <a:spLocks/>
          </p:cNvSpPr>
          <p:nvPr/>
        </p:nvSpPr>
        <p:spPr>
          <a:xfrm>
            <a:off x="4272156" y="3282673"/>
            <a:ext cx="7744584" cy="2834640"/>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EZ Series Individual Units can be vented as: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DV (Default out of box)</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SV</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OD</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No Roof Kit</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Flexible SV</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Common Vent Capable (2 Units Quick Connected)</a:t>
            </a:r>
            <a:endParaRPr lang="en-US" sz="3600" dirty="0">
              <a:solidFill>
                <a:schemeClr val="bg1"/>
              </a:solidFill>
              <a:latin typeface="Franklin Gothic Medium" panose="020B0603020102020204" pitchFamily="34" charset="0"/>
              <a:cs typeface="Calibri"/>
            </a:endParaRPr>
          </a:p>
        </p:txBody>
      </p:sp>
      <p:sp>
        <p:nvSpPr>
          <p:cNvPr id="5" name="Content Placeholder 3">
            <a:extLst>
              <a:ext uri="{FF2B5EF4-FFF2-40B4-BE49-F238E27FC236}">
                <a16:creationId xmlns:a16="http://schemas.microsoft.com/office/drawing/2014/main" id="{59215794-80B4-B077-D14F-B67723C0814A}"/>
              </a:ext>
            </a:extLst>
          </p:cNvPr>
          <p:cNvSpPr txBox="1">
            <a:spLocks/>
          </p:cNvSpPr>
          <p:nvPr/>
        </p:nvSpPr>
        <p:spPr>
          <a:xfrm>
            <a:off x="4272156" y="1238165"/>
            <a:ext cx="7204710" cy="204450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EZ Series Warranty:</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25 Years Heat Exchanger</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5 Years Other Parts</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1 Year Reasonable Labor</a:t>
            </a:r>
            <a:endParaRPr lang="en-US" sz="2600" dirty="0">
              <a:solidFill>
                <a:schemeClr val="bg1"/>
              </a:solidFill>
              <a:latin typeface="Franklin Gothic Medium" panose="020B0603020102020204" pitchFamily="34" charset="0"/>
              <a:cs typeface="Calibri"/>
            </a:endParaRPr>
          </a:p>
        </p:txBody>
      </p:sp>
      <p:pic>
        <p:nvPicPr>
          <p:cNvPr id="7" name="Picture 6">
            <a:extLst>
              <a:ext uri="{FF2B5EF4-FFF2-40B4-BE49-F238E27FC236}">
                <a16:creationId xmlns:a16="http://schemas.microsoft.com/office/drawing/2014/main" id="{9B1CAC16-80A9-D94E-21DC-F3BD53966B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95" y="1236538"/>
            <a:ext cx="3426932" cy="4705350"/>
          </a:xfrm>
          <a:prstGeom prst="rect">
            <a:avLst/>
          </a:prstGeom>
          <a:effectLst>
            <a:outerShdw blurRad="63500" dist="127000" dir="2700000" algn="tl" rotWithShape="0">
              <a:prstClr val="black">
                <a:alpha val="40000"/>
              </a:prstClr>
            </a:outerShdw>
          </a:effectLst>
        </p:spPr>
      </p:pic>
      <p:cxnSp>
        <p:nvCxnSpPr>
          <p:cNvPr id="15" name="Straight Arrow Connector 14">
            <a:extLst>
              <a:ext uri="{FF2B5EF4-FFF2-40B4-BE49-F238E27FC236}">
                <a16:creationId xmlns:a16="http://schemas.microsoft.com/office/drawing/2014/main" id="{00F49C8F-14DB-8F4A-2B1C-D63A49E25011}"/>
              </a:ext>
            </a:extLst>
          </p:cNvPr>
          <p:cNvCxnSpPr>
            <a:cxnSpLocks/>
          </p:cNvCxnSpPr>
          <p:nvPr/>
        </p:nvCxnSpPr>
        <p:spPr>
          <a:xfrm>
            <a:off x="305920" y="881090"/>
            <a:ext cx="91428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7668C17-DF2F-6195-C2B4-D362AA24EF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375" y="3489890"/>
            <a:ext cx="1751152" cy="2730500"/>
          </a:xfrm>
          <a:prstGeom prst="rect">
            <a:avLst/>
          </a:prstGeom>
          <a:effectLst>
            <a:outerShdw blurRad="63500" dist="127000" dir="2700000" algn="tl" rotWithShape="0">
              <a:prstClr val="black">
                <a:alpha val="40000"/>
              </a:prstClr>
            </a:outerShdw>
          </a:effectLst>
        </p:spPr>
      </p:pic>
      <p:sp>
        <p:nvSpPr>
          <p:cNvPr id="2" name="Title 1">
            <a:extLst>
              <a:ext uri="{FF2B5EF4-FFF2-40B4-BE49-F238E27FC236}">
                <a16:creationId xmlns:a16="http://schemas.microsoft.com/office/drawing/2014/main" id="{4876B514-E3D6-FB8A-C352-EBB0CF26CC3D}"/>
              </a:ext>
            </a:extLst>
          </p:cNvPr>
          <p:cNvSpPr>
            <a:spLocks noGrp="1"/>
          </p:cNvSpPr>
          <p:nvPr>
            <p:ph type="title"/>
          </p:nvPr>
        </p:nvSpPr>
        <p:spPr>
          <a:xfrm>
            <a:off x="4753369" y="159880"/>
            <a:ext cx="5559957" cy="747540"/>
          </a:xfrm>
        </p:spPr>
        <p:txBody>
          <a:bodyPr>
            <a:normAutofit/>
          </a:bodyPr>
          <a:lstStyle/>
          <a:p>
            <a:r>
              <a:rPr lang="en-US" sz="4400" dirty="0">
                <a:solidFill>
                  <a:schemeClr val="bg1"/>
                </a:solidFill>
                <a:latin typeface="Franklin Gothic Demi"/>
                <a:cs typeface="Calibri Light"/>
              </a:rPr>
              <a:t>INDIVIDUAL UNITS</a:t>
            </a:r>
            <a:endParaRPr lang="en-US" sz="4400" dirty="0">
              <a:solidFill>
                <a:schemeClr val="bg1"/>
              </a:solidFill>
              <a:cs typeface="Calibri Light"/>
            </a:endParaRPr>
          </a:p>
        </p:txBody>
      </p:sp>
      <p:pic>
        <p:nvPicPr>
          <p:cNvPr id="6" name="Picture 5">
            <a:extLst>
              <a:ext uri="{FF2B5EF4-FFF2-40B4-BE49-F238E27FC236}">
                <a16:creationId xmlns:a16="http://schemas.microsoft.com/office/drawing/2014/main" id="{518D0E6F-F4B2-F9D0-E0E9-85780F6F8D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583" y="279774"/>
            <a:ext cx="4447450" cy="510070"/>
          </a:xfrm>
          <a:prstGeom prst="rect">
            <a:avLst/>
          </a:prstGeom>
        </p:spPr>
      </p:pic>
    </p:spTree>
    <p:extLst>
      <p:ext uri="{BB962C8B-B14F-4D97-AF65-F5344CB8AC3E}">
        <p14:creationId xmlns:p14="http://schemas.microsoft.com/office/powerpoint/2010/main" val="72607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271070" y="994172"/>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One SKU, All Venting Options.</a:t>
            </a:r>
            <a:endParaRPr lang="en-US" sz="5400" dirty="0">
              <a:solidFill>
                <a:schemeClr val="bg1"/>
              </a:solidFill>
              <a:latin typeface="Franklin Gothic Medium" panose="020B0603020102020204" pitchFamily="34" charset="0"/>
              <a:cs typeface="Calibri"/>
            </a:endParaRPr>
          </a:p>
        </p:txBody>
      </p:sp>
      <p:pic>
        <p:nvPicPr>
          <p:cNvPr id="15" name="Picture 14" descr="A close up of a logo&#10;&#10;Description generated with very high confidence">
            <a:extLst>
              <a:ext uri="{FF2B5EF4-FFF2-40B4-BE49-F238E27FC236}">
                <a16:creationId xmlns:a16="http://schemas.microsoft.com/office/drawing/2014/main" id="{8DBBB092-3A61-149D-0440-AE6FB829ADCD}"/>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8" name="Picture 7" descr="A grey rectangular object with white tubes&#10;&#10;Description automatically generated">
            <a:extLst>
              <a:ext uri="{FF2B5EF4-FFF2-40B4-BE49-F238E27FC236}">
                <a16:creationId xmlns:a16="http://schemas.microsoft.com/office/drawing/2014/main" id="{F58937A6-9905-4497-948D-A5A0C20B2B15}"/>
              </a:ext>
            </a:extLst>
          </p:cNvPr>
          <p:cNvPicPr>
            <a:picLocks noChangeAspect="1"/>
          </p:cNvPicPr>
          <p:nvPr/>
        </p:nvPicPr>
        <p:blipFill>
          <a:blip r:embed="rId3" cstate="print">
            <a:extLst>
              <a:ext uri="{28A0092B-C50C-407E-A947-70E740481C1C}">
                <a14:useLocalDpi xmlns:a14="http://schemas.microsoft.com/office/drawing/2010/main" val="0"/>
              </a:ext>
            </a:extLst>
          </a:blip>
          <a:srcRect l="34454" r="30078"/>
          <a:stretch/>
        </p:blipFill>
        <p:spPr>
          <a:xfrm>
            <a:off x="554697" y="1602301"/>
            <a:ext cx="2169487" cy="4598936"/>
          </a:xfrm>
          <a:prstGeom prst="rect">
            <a:avLst/>
          </a:prstGeom>
        </p:spPr>
      </p:pic>
      <p:pic>
        <p:nvPicPr>
          <p:cNvPr id="11" name="Picture 10" descr="A grey rectangular object with a pipe&#10;&#10;Description automatically generated">
            <a:extLst>
              <a:ext uri="{FF2B5EF4-FFF2-40B4-BE49-F238E27FC236}">
                <a16:creationId xmlns:a16="http://schemas.microsoft.com/office/drawing/2014/main" id="{DC9C2F67-F6F5-C874-809E-8EB187B2391F}"/>
              </a:ext>
            </a:extLst>
          </p:cNvPr>
          <p:cNvPicPr>
            <a:picLocks noChangeAspect="1"/>
          </p:cNvPicPr>
          <p:nvPr/>
        </p:nvPicPr>
        <p:blipFill>
          <a:blip r:embed="rId4" cstate="print">
            <a:extLst>
              <a:ext uri="{28A0092B-C50C-407E-A947-70E740481C1C}">
                <a14:useLocalDpi xmlns:a14="http://schemas.microsoft.com/office/drawing/2010/main" val="0"/>
              </a:ext>
            </a:extLst>
          </a:blip>
          <a:srcRect l="34218" r="30312"/>
          <a:stretch/>
        </p:blipFill>
        <p:spPr>
          <a:xfrm>
            <a:off x="2724184" y="1602301"/>
            <a:ext cx="2169487" cy="4598936"/>
          </a:xfrm>
          <a:prstGeom prst="rect">
            <a:avLst/>
          </a:prstGeom>
        </p:spPr>
      </p:pic>
      <p:pic>
        <p:nvPicPr>
          <p:cNvPr id="16" name="Picture 15" descr="A grey rectangular object with white pipes&#10;&#10;Description automatically generated">
            <a:extLst>
              <a:ext uri="{FF2B5EF4-FFF2-40B4-BE49-F238E27FC236}">
                <a16:creationId xmlns:a16="http://schemas.microsoft.com/office/drawing/2014/main" id="{2DCD1038-77CE-ED3E-FC99-B7290E14DCD1}"/>
              </a:ext>
            </a:extLst>
          </p:cNvPr>
          <p:cNvPicPr>
            <a:picLocks noChangeAspect="1"/>
          </p:cNvPicPr>
          <p:nvPr/>
        </p:nvPicPr>
        <p:blipFill>
          <a:blip r:embed="rId5" cstate="print">
            <a:extLst>
              <a:ext uri="{28A0092B-C50C-407E-A947-70E740481C1C}">
                <a14:useLocalDpi xmlns:a14="http://schemas.microsoft.com/office/drawing/2010/main" val="0"/>
              </a:ext>
            </a:extLst>
          </a:blip>
          <a:srcRect l="30304" r="29384"/>
          <a:stretch/>
        </p:blipFill>
        <p:spPr>
          <a:xfrm>
            <a:off x="6817876" y="1602299"/>
            <a:ext cx="2465761" cy="4598937"/>
          </a:xfrm>
          <a:prstGeom prst="rect">
            <a:avLst/>
          </a:prstGeom>
        </p:spPr>
      </p:pic>
      <p:pic>
        <p:nvPicPr>
          <p:cNvPr id="20" name="Picture 19" descr="A grey rectangular object with a pipe&#10;&#10;Description automatically generated">
            <a:extLst>
              <a:ext uri="{FF2B5EF4-FFF2-40B4-BE49-F238E27FC236}">
                <a16:creationId xmlns:a16="http://schemas.microsoft.com/office/drawing/2014/main" id="{C3342373-F57F-6461-5F54-EA1840E5CCF8}"/>
              </a:ext>
            </a:extLst>
          </p:cNvPr>
          <p:cNvPicPr>
            <a:picLocks noChangeAspect="1"/>
          </p:cNvPicPr>
          <p:nvPr/>
        </p:nvPicPr>
        <p:blipFill>
          <a:blip r:embed="rId6" cstate="print">
            <a:extLst>
              <a:ext uri="{28A0092B-C50C-407E-A947-70E740481C1C}">
                <a14:useLocalDpi xmlns:a14="http://schemas.microsoft.com/office/drawing/2010/main" val="0"/>
              </a:ext>
            </a:extLst>
          </a:blip>
          <a:srcRect l="30789" r="28899"/>
          <a:stretch/>
        </p:blipFill>
        <p:spPr>
          <a:xfrm>
            <a:off x="9044299" y="1602299"/>
            <a:ext cx="2465762" cy="4598937"/>
          </a:xfrm>
          <a:prstGeom prst="rect">
            <a:avLst/>
          </a:prstGeom>
        </p:spPr>
      </p:pic>
      <p:pic>
        <p:nvPicPr>
          <p:cNvPr id="22" name="Picture 21" descr="A rectangular object with a black background&#10;&#10;Description automatically generated">
            <a:extLst>
              <a:ext uri="{FF2B5EF4-FFF2-40B4-BE49-F238E27FC236}">
                <a16:creationId xmlns:a16="http://schemas.microsoft.com/office/drawing/2014/main" id="{EB40B9E3-43D8-D2DA-D61A-534042958073}"/>
              </a:ext>
            </a:extLst>
          </p:cNvPr>
          <p:cNvPicPr>
            <a:picLocks noChangeAspect="1"/>
          </p:cNvPicPr>
          <p:nvPr/>
        </p:nvPicPr>
        <p:blipFill>
          <a:blip r:embed="rId7" cstate="print">
            <a:extLst>
              <a:ext uri="{28A0092B-C50C-407E-A947-70E740481C1C}">
                <a14:useLocalDpi xmlns:a14="http://schemas.microsoft.com/office/drawing/2010/main" val="0"/>
              </a:ext>
            </a:extLst>
          </a:blip>
          <a:srcRect l="34375" r="29532"/>
          <a:stretch/>
        </p:blipFill>
        <p:spPr>
          <a:xfrm>
            <a:off x="4893671" y="1602300"/>
            <a:ext cx="2207716" cy="4598937"/>
          </a:xfrm>
          <a:prstGeom prst="rect">
            <a:avLst/>
          </a:prstGeom>
        </p:spPr>
      </p:pic>
      <p:sp>
        <p:nvSpPr>
          <p:cNvPr id="23" name="Content Placeholder 3">
            <a:extLst>
              <a:ext uri="{FF2B5EF4-FFF2-40B4-BE49-F238E27FC236}">
                <a16:creationId xmlns:a16="http://schemas.microsoft.com/office/drawing/2014/main" id="{0E2CEF90-12E0-E864-9C9B-20E19AC503B4}"/>
              </a:ext>
            </a:extLst>
          </p:cNvPr>
          <p:cNvSpPr txBox="1">
            <a:spLocks/>
          </p:cNvSpPr>
          <p:nvPr/>
        </p:nvSpPr>
        <p:spPr>
          <a:xfrm>
            <a:off x="681939" y="5862299"/>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Direct Vent</a:t>
            </a:r>
            <a:endParaRPr lang="en-US" sz="2200" dirty="0">
              <a:solidFill>
                <a:schemeClr val="bg1"/>
              </a:solidFill>
              <a:latin typeface="Franklin Gothic Medium" panose="020B0603020102020204" pitchFamily="34" charset="0"/>
              <a:cs typeface="Calibri"/>
            </a:endParaRPr>
          </a:p>
        </p:txBody>
      </p:sp>
      <p:sp>
        <p:nvSpPr>
          <p:cNvPr id="24" name="Content Placeholder 3">
            <a:extLst>
              <a:ext uri="{FF2B5EF4-FFF2-40B4-BE49-F238E27FC236}">
                <a16:creationId xmlns:a16="http://schemas.microsoft.com/office/drawing/2014/main" id="{0A6C6C7B-4335-7596-9C12-9E66EA88CD06}"/>
              </a:ext>
            </a:extLst>
          </p:cNvPr>
          <p:cNvSpPr txBox="1">
            <a:spLocks/>
          </p:cNvSpPr>
          <p:nvPr/>
        </p:nvSpPr>
        <p:spPr>
          <a:xfrm>
            <a:off x="2853418" y="5862299"/>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Single Vent</a:t>
            </a:r>
            <a:endParaRPr lang="en-US" sz="2200" dirty="0">
              <a:solidFill>
                <a:schemeClr val="bg1"/>
              </a:solidFill>
              <a:latin typeface="Franklin Gothic Medium" panose="020B0603020102020204" pitchFamily="34" charset="0"/>
              <a:cs typeface="Calibri"/>
            </a:endParaRPr>
          </a:p>
        </p:txBody>
      </p:sp>
      <p:sp>
        <p:nvSpPr>
          <p:cNvPr id="25" name="Content Placeholder 3">
            <a:extLst>
              <a:ext uri="{FF2B5EF4-FFF2-40B4-BE49-F238E27FC236}">
                <a16:creationId xmlns:a16="http://schemas.microsoft.com/office/drawing/2014/main" id="{391F8FDB-EB67-0269-39E6-74137B1B5D7F}"/>
              </a:ext>
            </a:extLst>
          </p:cNvPr>
          <p:cNvSpPr txBox="1">
            <a:spLocks/>
          </p:cNvSpPr>
          <p:nvPr/>
        </p:nvSpPr>
        <p:spPr>
          <a:xfrm>
            <a:off x="5021407" y="5862299"/>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Outdoor</a:t>
            </a:r>
            <a:endParaRPr lang="en-US" sz="2200" dirty="0">
              <a:solidFill>
                <a:schemeClr val="bg1"/>
              </a:solidFill>
              <a:latin typeface="Franklin Gothic Medium" panose="020B0603020102020204" pitchFamily="34" charset="0"/>
              <a:cs typeface="Calibri"/>
            </a:endParaRPr>
          </a:p>
        </p:txBody>
      </p:sp>
      <p:sp>
        <p:nvSpPr>
          <p:cNvPr id="26" name="Content Placeholder 3">
            <a:extLst>
              <a:ext uri="{FF2B5EF4-FFF2-40B4-BE49-F238E27FC236}">
                <a16:creationId xmlns:a16="http://schemas.microsoft.com/office/drawing/2014/main" id="{510B21E9-EF0A-2868-4A5A-89460D0E680B}"/>
              </a:ext>
            </a:extLst>
          </p:cNvPr>
          <p:cNvSpPr txBox="1">
            <a:spLocks/>
          </p:cNvSpPr>
          <p:nvPr/>
        </p:nvSpPr>
        <p:spPr>
          <a:xfrm>
            <a:off x="7185685" y="5862298"/>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 Roof Kit</a:t>
            </a:r>
            <a:endParaRPr lang="en-US" sz="2200" dirty="0">
              <a:solidFill>
                <a:schemeClr val="bg1"/>
              </a:solidFill>
              <a:latin typeface="Franklin Gothic Medium" panose="020B0603020102020204" pitchFamily="34" charset="0"/>
              <a:cs typeface="Calibri"/>
            </a:endParaRPr>
          </a:p>
        </p:txBody>
      </p:sp>
      <p:sp>
        <p:nvSpPr>
          <p:cNvPr id="27" name="Content Placeholder 3">
            <a:extLst>
              <a:ext uri="{FF2B5EF4-FFF2-40B4-BE49-F238E27FC236}">
                <a16:creationId xmlns:a16="http://schemas.microsoft.com/office/drawing/2014/main" id="{E16FD37E-D612-08D3-6CD0-355E6F6F4576}"/>
              </a:ext>
            </a:extLst>
          </p:cNvPr>
          <p:cNvSpPr txBox="1">
            <a:spLocks/>
          </p:cNvSpPr>
          <p:nvPr/>
        </p:nvSpPr>
        <p:spPr>
          <a:xfrm>
            <a:off x="9412108" y="5862298"/>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Flex Vent Kit</a:t>
            </a:r>
            <a:endParaRPr lang="en-US" sz="2200" dirty="0">
              <a:solidFill>
                <a:schemeClr val="bg1"/>
              </a:solidFill>
              <a:latin typeface="Franklin Gothic Medium" panose="020B0603020102020204" pitchFamily="34" charset="0"/>
              <a:cs typeface="Calibri"/>
            </a:endParaRPr>
          </a:p>
        </p:txBody>
      </p:sp>
      <p:cxnSp>
        <p:nvCxnSpPr>
          <p:cNvPr id="29" name="Straight Arrow Connector 28">
            <a:extLst>
              <a:ext uri="{FF2B5EF4-FFF2-40B4-BE49-F238E27FC236}">
                <a16:creationId xmlns:a16="http://schemas.microsoft.com/office/drawing/2014/main" id="{7C96BDCA-F046-194D-86DF-E56BFEA3A5F6}"/>
              </a:ext>
            </a:extLst>
          </p:cNvPr>
          <p:cNvCxnSpPr>
            <a:cxnSpLocks/>
          </p:cNvCxnSpPr>
          <p:nvPr/>
        </p:nvCxnSpPr>
        <p:spPr>
          <a:xfrm>
            <a:off x="305920" y="881090"/>
            <a:ext cx="91428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08C7E80-B74D-6D91-7E61-BD08235F3DBE}"/>
              </a:ext>
            </a:extLst>
          </p:cNvPr>
          <p:cNvSpPr txBox="1">
            <a:spLocks/>
          </p:cNvSpPr>
          <p:nvPr/>
        </p:nvSpPr>
        <p:spPr>
          <a:xfrm>
            <a:off x="4753369" y="159880"/>
            <a:ext cx="5559957"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a:solidFill>
                  <a:schemeClr val="bg1"/>
                </a:solidFill>
                <a:latin typeface="Franklin Gothic Demi"/>
                <a:cs typeface="Calibri Light"/>
              </a:rPr>
              <a:t>INDIVIDUAL UNITS</a:t>
            </a:r>
            <a:endParaRPr lang="en-US" sz="4400" dirty="0">
              <a:solidFill>
                <a:schemeClr val="bg1"/>
              </a:solidFill>
              <a:cs typeface="Calibri Light"/>
            </a:endParaRPr>
          </a:p>
        </p:txBody>
      </p:sp>
      <p:pic>
        <p:nvPicPr>
          <p:cNvPr id="6" name="Picture 5">
            <a:extLst>
              <a:ext uri="{FF2B5EF4-FFF2-40B4-BE49-F238E27FC236}">
                <a16:creationId xmlns:a16="http://schemas.microsoft.com/office/drawing/2014/main" id="{D790C96A-9457-E949-7C88-4E8B210BE5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583" y="279774"/>
            <a:ext cx="4447450" cy="510070"/>
          </a:xfrm>
          <a:prstGeom prst="rect">
            <a:avLst/>
          </a:prstGeom>
        </p:spPr>
      </p:pic>
    </p:spTree>
    <p:extLst>
      <p:ext uri="{BB962C8B-B14F-4D97-AF65-F5344CB8AC3E}">
        <p14:creationId xmlns:p14="http://schemas.microsoft.com/office/powerpoint/2010/main" val="81221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 – Direct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dirty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Tight locations without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When unit is installed in a conditioned space (Why draw conditioned air through the unit?)</a:t>
            </a:r>
          </a:p>
        </p:txBody>
      </p:sp>
      <p:pic>
        <p:nvPicPr>
          <p:cNvPr id="10" name="Picture 9">
            <a:extLst>
              <a:ext uri="{FF2B5EF4-FFF2-40B4-BE49-F238E27FC236}">
                <a16:creationId xmlns:a16="http://schemas.microsoft.com/office/drawing/2014/main" id="{31BC00DE-EE18-F143-028F-A375026E7246}"/>
              </a:ext>
            </a:extLst>
          </p:cNvPr>
          <p:cNvPicPr>
            <a:picLocks noChangeAspect="1"/>
          </p:cNvPicPr>
          <p:nvPr/>
        </p:nvPicPr>
        <p:blipFill>
          <a:blip r:embed="rId3" cstate="print">
            <a:extLst>
              <a:ext uri="{28A0092B-C50C-407E-A947-70E740481C1C}">
                <a14:useLocalDpi xmlns:a14="http://schemas.microsoft.com/office/drawing/2010/main" val="0"/>
              </a:ext>
            </a:extLst>
          </a:blip>
          <a:srcRect l="34454" r="30078"/>
          <a:stretch/>
        </p:blipFill>
        <p:spPr>
          <a:xfrm>
            <a:off x="950937" y="1602301"/>
            <a:ext cx="2169487" cy="4598936"/>
          </a:xfrm>
          <a:prstGeom prst="rect">
            <a:avLst/>
          </a:prstGeom>
        </p:spPr>
      </p:pic>
      <p:cxnSp>
        <p:nvCxnSpPr>
          <p:cNvPr id="12" name="Straight Arrow Connector 11">
            <a:extLst>
              <a:ext uri="{FF2B5EF4-FFF2-40B4-BE49-F238E27FC236}">
                <a16:creationId xmlns:a16="http://schemas.microsoft.com/office/drawing/2014/main" id="{A171D5F9-E07C-CBD4-C88E-1E1634152CD7}"/>
              </a:ext>
            </a:extLst>
          </p:cNvPr>
          <p:cNvCxnSpPr>
            <a:cxnSpLocks/>
          </p:cNvCxnSpPr>
          <p:nvPr/>
        </p:nvCxnSpPr>
        <p:spPr>
          <a:xfrm>
            <a:off x="305920" y="881090"/>
            <a:ext cx="91428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D1B2A66E-47A3-2E12-D680-C4453DAB5C9F}"/>
              </a:ext>
            </a:extLst>
          </p:cNvPr>
          <p:cNvSpPr txBox="1">
            <a:spLocks/>
          </p:cNvSpPr>
          <p:nvPr/>
        </p:nvSpPr>
        <p:spPr>
          <a:xfrm>
            <a:off x="4753369" y="159880"/>
            <a:ext cx="5559957"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a:solidFill>
                  <a:schemeClr val="bg1"/>
                </a:solidFill>
                <a:latin typeface="Franklin Gothic Demi"/>
                <a:cs typeface="Calibri Light"/>
              </a:rPr>
              <a:t>INDIVIDUAL UNITS</a:t>
            </a:r>
            <a:endParaRPr lang="en-US" sz="4400" dirty="0">
              <a:solidFill>
                <a:schemeClr val="bg1"/>
              </a:solidFill>
              <a:cs typeface="Calibri Light"/>
            </a:endParaRPr>
          </a:p>
        </p:txBody>
      </p:sp>
      <p:pic>
        <p:nvPicPr>
          <p:cNvPr id="7" name="Picture 6">
            <a:extLst>
              <a:ext uri="{FF2B5EF4-FFF2-40B4-BE49-F238E27FC236}">
                <a16:creationId xmlns:a16="http://schemas.microsoft.com/office/drawing/2014/main" id="{0FCBA55C-F0C7-D227-2270-00D96715A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83" y="279774"/>
            <a:ext cx="4447450" cy="510070"/>
          </a:xfrm>
          <a:prstGeom prst="rect">
            <a:avLst/>
          </a:prstGeom>
        </p:spPr>
      </p:pic>
    </p:spTree>
    <p:extLst>
      <p:ext uri="{BB962C8B-B14F-4D97-AF65-F5344CB8AC3E}">
        <p14:creationId xmlns:p14="http://schemas.microsoft.com/office/powerpoint/2010/main" val="63498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V – Single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clean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plenty of combustion air</a:t>
            </a:r>
          </a:p>
        </p:txBody>
      </p:sp>
      <p:pic>
        <p:nvPicPr>
          <p:cNvPr id="10" name="Picture 9">
            <a:extLst>
              <a:ext uri="{FF2B5EF4-FFF2-40B4-BE49-F238E27FC236}">
                <a16:creationId xmlns:a16="http://schemas.microsoft.com/office/drawing/2014/main" id="{A634806B-76B0-B714-06C9-A4A0890A6EDB}"/>
              </a:ext>
            </a:extLst>
          </p:cNvPr>
          <p:cNvPicPr>
            <a:picLocks noChangeAspect="1"/>
          </p:cNvPicPr>
          <p:nvPr/>
        </p:nvPicPr>
        <p:blipFill>
          <a:blip r:embed="rId3" cstate="print">
            <a:extLst>
              <a:ext uri="{28A0092B-C50C-407E-A947-70E740481C1C}">
                <a14:useLocalDpi xmlns:a14="http://schemas.microsoft.com/office/drawing/2010/main" val="0"/>
              </a:ext>
            </a:extLst>
          </a:blip>
          <a:srcRect l="32266" r="28717"/>
          <a:stretch/>
        </p:blipFill>
        <p:spPr>
          <a:xfrm>
            <a:off x="821397" y="1602301"/>
            <a:ext cx="2386623" cy="4598936"/>
          </a:xfrm>
          <a:prstGeom prst="rect">
            <a:avLst/>
          </a:prstGeom>
        </p:spPr>
      </p:pic>
      <p:cxnSp>
        <p:nvCxnSpPr>
          <p:cNvPr id="11" name="Straight Arrow Connector 10">
            <a:extLst>
              <a:ext uri="{FF2B5EF4-FFF2-40B4-BE49-F238E27FC236}">
                <a16:creationId xmlns:a16="http://schemas.microsoft.com/office/drawing/2014/main" id="{5468A3B5-CFF9-B030-435D-CF45E0002404}"/>
              </a:ext>
            </a:extLst>
          </p:cNvPr>
          <p:cNvCxnSpPr>
            <a:cxnSpLocks/>
          </p:cNvCxnSpPr>
          <p:nvPr/>
        </p:nvCxnSpPr>
        <p:spPr>
          <a:xfrm>
            <a:off x="305920" y="881090"/>
            <a:ext cx="91428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F1989B2-1451-0F1A-32A6-5582E118EF04}"/>
              </a:ext>
            </a:extLst>
          </p:cNvPr>
          <p:cNvSpPr>
            <a:spLocks noGrp="1"/>
          </p:cNvSpPr>
          <p:nvPr>
            <p:ph type="title"/>
          </p:nvPr>
        </p:nvSpPr>
        <p:spPr>
          <a:xfrm>
            <a:off x="4753369" y="159880"/>
            <a:ext cx="5559957" cy="747540"/>
          </a:xfrm>
        </p:spPr>
        <p:txBody>
          <a:bodyPr>
            <a:normAutofit/>
          </a:bodyPr>
          <a:lstStyle/>
          <a:p>
            <a:r>
              <a:rPr lang="en-US" sz="4400" dirty="0">
                <a:solidFill>
                  <a:schemeClr val="bg1"/>
                </a:solidFill>
                <a:latin typeface="Franklin Gothic Demi"/>
                <a:cs typeface="Calibri Light"/>
              </a:rPr>
              <a:t>INDIVIDUAL UNITS</a:t>
            </a:r>
            <a:endParaRPr lang="en-US" sz="4400" dirty="0">
              <a:solidFill>
                <a:schemeClr val="bg1"/>
              </a:solidFill>
              <a:cs typeface="Calibri Light"/>
            </a:endParaRPr>
          </a:p>
        </p:txBody>
      </p:sp>
      <p:pic>
        <p:nvPicPr>
          <p:cNvPr id="5" name="Picture 4">
            <a:extLst>
              <a:ext uri="{FF2B5EF4-FFF2-40B4-BE49-F238E27FC236}">
                <a16:creationId xmlns:a16="http://schemas.microsoft.com/office/drawing/2014/main" id="{7E8DBD10-8C7C-1EF8-B93F-A46E7DC601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83" y="279774"/>
            <a:ext cx="4447450" cy="510070"/>
          </a:xfrm>
          <a:prstGeom prst="rect">
            <a:avLst/>
          </a:prstGeom>
        </p:spPr>
      </p:pic>
    </p:spTree>
    <p:extLst>
      <p:ext uri="{BB962C8B-B14F-4D97-AF65-F5344CB8AC3E}">
        <p14:creationId xmlns:p14="http://schemas.microsoft.com/office/powerpoint/2010/main" val="5098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sp>
        <p:nvSpPr>
          <p:cNvPr id="13" name="Title 1">
            <a:extLst>
              <a:ext uri="{FF2B5EF4-FFF2-40B4-BE49-F238E27FC236}">
                <a16:creationId xmlns:a16="http://schemas.microsoft.com/office/drawing/2014/main" id="{300D3CAA-4D47-5CEF-4B2A-C59B36C01236}"/>
              </a:ext>
            </a:extLst>
          </p:cNvPr>
          <p:cNvSpPr>
            <a:spLocks noGrp="1"/>
          </p:cNvSpPr>
          <p:nvPr>
            <p:ph type="title"/>
          </p:nvPr>
        </p:nvSpPr>
        <p:spPr>
          <a:xfrm>
            <a:off x="216375" y="159880"/>
            <a:ext cx="9023011" cy="747540"/>
          </a:xfrm>
        </p:spPr>
        <p:txBody>
          <a:bodyPr>
            <a:normAutofit/>
          </a:bodyPr>
          <a:lstStyle/>
          <a:p>
            <a:r>
              <a:rPr lang="en-US" sz="4400" dirty="0">
                <a:solidFill>
                  <a:schemeClr val="bg1"/>
                </a:solidFill>
                <a:latin typeface="Franklin Gothic Demi"/>
                <a:cs typeface="Calibri Light"/>
              </a:rPr>
              <a:t>READ THE MANUAL</a:t>
            </a:r>
            <a:endParaRPr lang="en-US" sz="44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76B492BA-B6D0-A150-21E2-AD286380AC14}"/>
              </a:ext>
            </a:extLst>
          </p:cNvPr>
          <p:cNvCxnSpPr>
            <a:cxnSpLocks/>
          </p:cNvCxnSpPr>
          <p:nvPr/>
        </p:nvCxnSpPr>
        <p:spPr>
          <a:xfrm>
            <a:off x="305920" y="881089"/>
            <a:ext cx="5110142"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C2EDB0-813E-B378-1DF8-4B1CC826FE28}"/>
              </a:ext>
            </a:extLst>
          </p:cNvPr>
          <p:cNvSpPr txBox="1"/>
          <p:nvPr/>
        </p:nvSpPr>
        <p:spPr>
          <a:xfrm>
            <a:off x="254834" y="1232384"/>
            <a:ext cx="5205334" cy="4401205"/>
          </a:xfrm>
          <a:prstGeom prst="rect">
            <a:avLst/>
          </a:prstGeom>
          <a:noFill/>
        </p:spPr>
        <p:txBody>
          <a:bodyPr wrap="square">
            <a:spAutoFit/>
          </a:bodyPr>
          <a:lstStyle/>
          <a:p>
            <a:r>
              <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T</a:t>
            </a: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ankless units are combustion appliances that contain gas, water and electricity in a unit the size of a suitcase. </a:t>
            </a:r>
          </a:p>
          <a:p>
            <a:endPar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proper, safe and reliable operation of our units is 100% contingent on a correct installation and proper maintenance throughout its life.</a:t>
            </a:r>
            <a:endParaRPr lang="en-US" sz="2800" dirty="0">
              <a:solidFill>
                <a:schemeClr val="bg1"/>
              </a:solidFill>
              <a:latin typeface="Franklin Gothic Medium" panose="020B0603020102020204" pitchFamily="34" charset="0"/>
            </a:endParaRPr>
          </a:p>
        </p:txBody>
      </p:sp>
      <p:pic>
        <p:nvPicPr>
          <p:cNvPr id="21" name="Picture 20">
            <a:extLst>
              <a:ext uri="{FF2B5EF4-FFF2-40B4-BE49-F238E27FC236}">
                <a16:creationId xmlns:a16="http://schemas.microsoft.com/office/drawing/2014/main" id="{5237AF76-6821-C131-0980-7140AAA0B5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4539" y="655819"/>
            <a:ext cx="2869233" cy="4058587"/>
          </a:xfrm>
          <a:prstGeom prst="rect">
            <a:avLst/>
          </a:prstGeom>
          <a:effectLst>
            <a:outerShdw blurRad="50800" dist="38100" dir="5400000" algn="t" rotWithShape="0">
              <a:prstClr val="black">
                <a:alpha val="40000"/>
              </a:prstClr>
            </a:outerShdw>
            <a:softEdge rad="12700"/>
          </a:effectLst>
        </p:spPr>
      </p:pic>
      <p:pic>
        <p:nvPicPr>
          <p:cNvPr id="23" name="Picture 22">
            <a:extLst>
              <a:ext uri="{FF2B5EF4-FFF2-40B4-BE49-F238E27FC236}">
                <a16:creationId xmlns:a16="http://schemas.microsoft.com/office/drawing/2014/main" id="{9B7FA55A-9236-122B-FB6A-52D8E3A6B9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9932" y="1399032"/>
            <a:ext cx="2867679" cy="4059936"/>
          </a:xfrm>
          <a:prstGeom prst="rect">
            <a:avLst/>
          </a:prstGeom>
          <a:effectLst>
            <a:outerShdw blurRad="50800" dist="38100" dir="5400000" algn="t" rotWithShape="0">
              <a:prstClr val="black">
                <a:alpha val="40000"/>
              </a:prstClr>
            </a:outerShdw>
            <a:softEdge rad="12700"/>
          </a:effectLst>
        </p:spPr>
      </p:pic>
      <p:pic>
        <p:nvPicPr>
          <p:cNvPr id="25" name="Picture 24">
            <a:extLst>
              <a:ext uri="{FF2B5EF4-FFF2-40B4-BE49-F238E27FC236}">
                <a16:creationId xmlns:a16="http://schemas.microsoft.com/office/drawing/2014/main" id="{95B6AA6F-6CAC-0A56-F5DD-356C041341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7417" y="2215594"/>
            <a:ext cx="2867679" cy="4059936"/>
          </a:xfrm>
          <a:prstGeom prst="rect">
            <a:avLst/>
          </a:prstGeom>
          <a:effectLst>
            <a:outerShdw blurRad="50800" dist="38100" dir="5400000" algn="t" rotWithShape="0">
              <a:prstClr val="black">
                <a:alpha val="40000"/>
              </a:prstClr>
            </a:outerShdw>
            <a:softEdge rad="12700"/>
          </a:effectLst>
        </p:spPr>
      </p:pic>
    </p:spTree>
    <p:extLst>
      <p:ext uri="{BB962C8B-B14F-4D97-AF65-F5344CB8AC3E}">
        <p14:creationId xmlns:p14="http://schemas.microsoft.com/office/powerpoint/2010/main" val="197509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OD – Outdoor</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Warm climates without snow</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Reclaiming space in the home</a:t>
            </a:r>
          </a:p>
        </p:txBody>
      </p:sp>
      <p:pic>
        <p:nvPicPr>
          <p:cNvPr id="10" name="Picture 9">
            <a:extLst>
              <a:ext uri="{FF2B5EF4-FFF2-40B4-BE49-F238E27FC236}">
                <a16:creationId xmlns:a16="http://schemas.microsoft.com/office/drawing/2014/main" id="{E86BBD92-3B5E-112E-D511-69FC73EDE599}"/>
              </a:ext>
            </a:extLst>
          </p:cNvPr>
          <p:cNvPicPr>
            <a:picLocks noChangeAspect="1"/>
          </p:cNvPicPr>
          <p:nvPr/>
        </p:nvPicPr>
        <p:blipFill>
          <a:blip r:embed="rId3" cstate="print">
            <a:extLst>
              <a:ext uri="{28A0092B-C50C-407E-A947-70E740481C1C}">
                <a14:useLocalDpi xmlns:a14="http://schemas.microsoft.com/office/drawing/2010/main" val="0"/>
              </a:ext>
            </a:extLst>
          </a:blip>
          <a:srcRect l="30491" r="30491"/>
          <a:stretch/>
        </p:blipFill>
        <p:spPr>
          <a:xfrm>
            <a:off x="714717" y="1602301"/>
            <a:ext cx="2386623" cy="4598936"/>
          </a:xfrm>
          <a:prstGeom prst="rect">
            <a:avLst/>
          </a:prstGeom>
        </p:spPr>
      </p:pic>
      <p:cxnSp>
        <p:nvCxnSpPr>
          <p:cNvPr id="11" name="Straight Arrow Connector 10">
            <a:extLst>
              <a:ext uri="{FF2B5EF4-FFF2-40B4-BE49-F238E27FC236}">
                <a16:creationId xmlns:a16="http://schemas.microsoft.com/office/drawing/2014/main" id="{B2DB56EA-F48B-132B-5357-80EA7C2068DE}"/>
              </a:ext>
            </a:extLst>
          </p:cNvPr>
          <p:cNvCxnSpPr>
            <a:cxnSpLocks/>
          </p:cNvCxnSpPr>
          <p:nvPr/>
        </p:nvCxnSpPr>
        <p:spPr>
          <a:xfrm>
            <a:off x="305920" y="881090"/>
            <a:ext cx="91428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516210-F831-0BD1-C049-373C1E927BD2}"/>
              </a:ext>
            </a:extLst>
          </p:cNvPr>
          <p:cNvSpPr>
            <a:spLocks noGrp="1"/>
          </p:cNvSpPr>
          <p:nvPr>
            <p:ph type="title"/>
          </p:nvPr>
        </p:nvSpPr>
        <p:spPr>
          <a:xfrm>
            <a:off x="4753369" y="159880"/>
            <a:ext cx="5559957" cy="747540"/>
          </a:xfrm>
        </p:spPr>
        <p:txBody>
          <a:bodyPr>
            <a:normAutofit/>
          </a:bodyPr>
          <a:lstStyle/>
          <a:p>
            <a:r>
              <a:rPr lang="en-US" sz="4400" dirty="0">
                <a:solidFill>
                  <a:schemeClr val="bg1"/>
                </a:solidFill>
                <a:latin typeface="Franklin Gothic Demi"/>
                <a:cs typeface="Calibri Light"/>
              </a:rPr>
              <a:t>INDIVIDUAL UNITS</a:t>
            </a:r>
            <a:endParaRPr lang="en-US" sz="4400" dirty="0">
              <a:solidFill>
                <a:schemeClr val="bg1"/>
              </a:solidFill>
              <a:cs typeface="Calibri Light"/>
            </a:endParaRPr>
          </a:p>
        </p:txBody>
      </p:sp>
      <p:pic>
        <p:nvPicPr>
          <p:cNvPr id="5" name="Picture 4">
            <a:extLst>
              <a:ext uri="{FF2B5EF4-FFF2-40B4-BE49-F238E27FC236}">
                <a16:creationId xmlns:a16="http://schemas.microsoft.com/office/drawing/2014/main" id="{962FCBC7-D52F-256F-0F5D-BB332807B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83" y="279774"/>
            <a:ext cx="4447450" cy="510070"/>
          </a:xfrm>
          <a:prstGeom prst="rect">
            <a:avLst/>
          </a:prstGeom>
        </p:spPr>
      </p:pic>
    </p:spTree>
    <p:extLst>
      <p:ext uri="{BB962C8B-B14F-4D97-AF65-F5344CB8AC3E}">
        <p14:creationId xmlns:p14="http://schemas.microsoft.com/office/powerpoint/2010/main" val="391376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NRK</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 No Roof Kit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Straight up b-vent runs under 9’</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Tank Retrofits</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Saving time by not replacing venting</a:t>
            </a:r>
          </a:p>
        </p:txBody>
      </p:sp>
      <p:pic>
        <p:nvPicPr>
          <p:cNvPr id="10" name="Picture 9">
            <a:extLst>
              <a:ext uri="{FF2B5EF4-FFF2-40B4-BE49-F238E27FC236}">
                <a16:creationId xmlns:a16="http://schemas.microsoft.com/office/drawing/2014/main" id="{D539E8DB-E039-7AC1-9AB8-34CE10A3B212}"/>
              </a:ext>
            </a:extLst>
          </p:cNvPr>
          <p:cNvPicPr>
            <a:picLocks noChangeAspect="1"/>
          </p:cNvPicPr>
          <p:nvPr/>
        </p:nvPicPr>
        <p:blipFill>
          <a:blip r:embed="rId3" cstate="print">
            <a:extLst>
              <a:ext uri="{28A0092B-C50C-407E-A947-70E740481C1C}">
                <a14:useLocalDpi xmlns:a14="http://schemas.microsoft.com/office/drawing/2010/main" val="0"/>
              </a:ext>
            </a:extLst>
          </a:blip>
          <a:srcRect l="30491" r="30491"/>
          <a:stretch/>
        </p:blipFill>
        <p:spPr>
          <a:xfrm>
            <a:off x="714717" y="1602301"/>
            <a:ext cx="2386623" cy="4598936"/>
          </a:xfrm>
          <a:prstGeom prst="rect">
            <a:avLst/>
          </a:prstGeom>
        </p:spPr>
      </p:pic>
      <p:cxnSp>
        <p:nvCxnSpPr>
          <p:cNvPr id="11" name="Straight Arrow Connector 10">
            <a:extLst>
              <a:ext uri="{FF2B5EF4-FFF2-40B4-BE49-F238E27FC236}">
                <a16:creationId xmlns:a16="http://schemas.microsoft.com/office/drawing/2014/main" id="{AA50A3CA-E75A-0103-7E4E-9149EF49D2AA}"/>
              </a:ext>
            </a:extLst>
          </p:cNvPr>
          <p:cNvCxnSpPr>
            <a:cxnSpLocks/>
          </p:cNvCxnSpPr>
          <p:nvPr/>
        </p:nvCxnSpPr>
        <p:spPr>
          <a:xfrm>
            <a:off x="305920" y="881090"/>
            <a:ext cx="91428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3327347-FEFC-8734-395F-E8862F4BAAF3}"/>
              </a:ext>
            </a:extLst>
          </p:cNvPr>
          <p:cNvSpPr>
            <a:spLocks noGrp="1"/>
          </p:cNvSpPr>
          <p:nvPr>
            <p:ph type="title"/>
          </p:nvPr>
        </p:nvSpPr>
        <p:spPr>
          <a:xfrm>
            <a:off x="4753369" y="159880"/>
            <a:ext cx="5559957" cy="747540"/>
          </a:xfrm>
        </p:spPr>
        <p:txBody>
          <a:bodyPr>
            <a:normAutofit/>
          </a:bodyPr>
          <a:lstStyle/>
          <a:p>
            <a:r>
              <a:rPr lang="en-US" sz="4400" dirty="0">
                <a:solidFill>
                  <a:schemeClr val="bg1"/>
                </a:solidFill>
                <a:latin typeface="Franklin Gothic Demi"/>
                <a:cs typeface="Calibri Light"/>
              </a:rPr>
              <a:t>INDIVIDUAL UNITS</a:t>
            </a:r>
            <a:endParaRPr lang="en-US" sz="4400" dirty="0">
              <a:solidFill>
                <a:schemeClr val="bg1"/>
              </a:solidFill>
              <a:cs typeface="Calibri Light"/>
            </a:endParaRPr>
          </a:p>
        </p:txBody>
      </p:sp>
      <p:pic>
        <p:nvPicPr>
          <p:cNvPr id="5" name="Picture 4">
            <a:extLst>
              <a:ext uri="{FF2B5EF4-FFF2-40B4-BE49-F238E27FC236}">
                <a16:creationId xmlns:a16="http://schemas.microsoft.com/office/drawing/2014/main" id="{0691CD37-A90B-C47A-CCC8-196C4119FA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83" y="279774"/>
            <a:ext cx="4447450" cy="510070"/>
          </a:xfrm>
          <a:prstGeom prst="rect">
            <a:avLst/>
          </a:prstGeom>
        </p:spPr>
      </p:pic>
    </p:spTree>
    <p:extLst>
      <p:ext uri="{BB962C8B-B14F-4D97-AF65-F5344CB8AC3E}">
        <p14:creationId xmlns:p14="http://schemas.microsoft.com/office/powerpoint/2010/main" val="201578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FSV</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 Flexible Single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B-vent runs with 45 degree turns</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B-vent runs 9’ to 35’</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Tank Retrofits</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Saving time by not replacing venting</a:t>
            </a:r>
          </a:p>
        </p:txBody>
      </p:sp>
      <p:pic>
        <p:nvPicPr>
          <p:cNvPr id="2" name="Picture 1">
            <a:extLst>
              <a:ext uri="{FF2B5EF4-FFF2-40B4-BE49-F238E27FC236}">
                <a16:creationId xmlns:a16="http://schemas.microsoft.com/office/drawing/2014/main" id="{3E28AF13-7999-1896-00C2-E90400FBE20F}"/>
              </a:ext>
            </a:extLst>
          </p:cNvPr>
          <p:cNvPicPr>
            <a:picLocks noChangeAspect="1"/>
          </p:cNvPicPr>
          <p:nvPr/>
        </p:nvPicPr>
        <p:blipFill>
          <a:blip r:embed="rId3" cstate="print">
            <a:extLst>
              <a:ext uri="{28A0092B-C50C-407E-A947-70E740481C1C}">
                <a14:useLocalDpi xmlns:a14="http://schemas.microsoft.com/office/drawing/2010/main" val="0"/>
              </a:ext>
            </a:extLst>
          </a:blip>
          <a:srcRect l="30491" r="30491"/>
          <a:stretch/>
        </p:blipFill>
        <p:spPr>
          <a:xfrm>
            <a:off x="714717" y="1602301"/>
            <a:ext cx="2386623" cy="4598936"/>
          </a:xfrm>
          <a:prstGeom prst="rect">
            <a:avLst/>
          </a:prstGeom>
        </p:spPr>
      </p:pic>
      <p:cxnSp>
        <p:nvCxnSpPr>
          <p:cNvPr id="5" name="Straight Arrow Connector 4">
            <a:extLst>
              <a:ext uri="{FF2B5EF4-FFF2-40B4-BE49-F238E27FC236}">
                <a16:creationId xmlns:a16="http://schemas.microsoft.com/office/drawing/2014/main" id="{28A7CCE3-37CB-B69D-DA6A-EF9BD45F26DE}"/>
              </a:ext>
            </a:extLst>
          </p:cNvPr>
          <p:cNvCxnSpPr>
            <a:cxnSpLocks/>
          </p:cNvCxnSpPr>
          <p:nvPr/>
        </p:nvCxnSpPr>
        <p:spPr>
          <a:xfrm>
            <a:off x="305920" y="881090"/>
            <a:ext cx="91428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6242AC3-1B12-0110-70E0-61D98BA4FB36}"/>
              </a:ext>
            </a:extLst>
          </p:cNvPr>
          <p:cNvSpPr>
            <a:spLocks noGrp="1"/>
          </p:cNvSpPr>
          <p:nvPr>
            <p:ph type="title"/>
          </p:nvPr>
        </p:nvSpPr>
        <p:spPr>
          <a:xfrm>
            <a:off x="4753369" y="159880"/>
            <a:ext cx="5559957" cy="747540"/>
          </a:xfrm>
        </p:spPr>
        <p:txBody>
          <a:bodyPr>
            <a:normAutofit/>
          </a:bodyPr>
          <a:lstStyle/>
          <a:p>
            <a:r>
              <a:rPr lang="en-US" sz="4400" dirty="0">
                <a:solidFill>
                  <a:schemeClr val="bg1"/>
                </a:solidFill>
                <a:latin typeface="Franklin Gothic Demi"/>
                <a:cs typeface="Calibri Light"/>
              </a:rPr>
              <a:t>INDIVIDUAL UNITS</a:t>
            </a:r>
            <a:endParaRPr lang="en-US" sz="4400" dirty="0">
              <a:solidFill>
                <a:schemeClr val="bg1"/>
              </a:solidFill>
              <a:cs typeface="Calibri Light"/>
            </a:endParaRPr>
          </a:p>
        </p:txBody>
      </p:sp>
      <p:pic>
        <p:nvPicPr>
          <p:cNvPr id="7" name="Picture 6">
            <a:extLst>
              <a:ext uri="{FF2B5EF4-FFF2-40B4-BE49-F238E27FC236}">
                <a16:creationId xmlns:a16="http://schemas.microsoft.com/office/drawing/2014/main" id="{DDDB9D2E-005D-8CE0-4211-CE306FCB9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83" y="279774"/>
            <a:ext cx="4447450" cy="510070"/>
          </a:xfrm>
          <a:prstGeom prst="rect">
            <a:avLst/>
          </a:prstGeom>
        </p:spPr>
      </p:pic>
    </p:spTree>
    <p:extLst>
      <p:ext uri="{BB962C8B-B14F-4D97-AF65-F5344CB8AC3E}">
        <p14:creationId xmlns:p14="http://schemas.microsoft.com/office/powerpoint/2010/main" val="330994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9911875" cy="747540"/>
          </a:xfrm>
        </p:spPr>
        <p:txBody>
          <a:bodyPr>
            <a:normAutofit/>
          </a:bodyPr>
          <a:lstStyle/>
          <a:p>
            <a:r>
              <a:rPr lang="en-US" sz="4400" dirty="0">
                <a:solidFill>
                  <a:schemeClr val="bg1"/>
                </a:solidFill>
                <a:latin typeface="Franklin Gothic Demi"/>
                <a:cs typeface="Calibri Light"/>
              </a:rPr>
              <a:t>NRCR SERIES</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3618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DD729A2-EF65-4E54-A578-C5842CCBC0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80" t="9180" r="20753" b="7799"/>
          <a:stretch/>
        </p:blipFill>
        <p:spPr>
          <a:xfrm>
            <a:off x="216374" y="996949"/>
            <a:ext cx="4577875" cy="5938359"/>
          </a:xfrm>
          <a:prstGeom prst="rect">
            <a:avLst/>
          </a:prstGeom>
        </p:spPr>
      </p:pic>
      <p:pic>
        <p:nvPicPr>
          <p:cNvPr id="11" name="Picture 10" descr="A picture containing logo, font, graphics, symbol&#10;&#10;Description automatically generated">
            <a:extLst>
              <a:ext uri="{FF2B5EF4-FFF2-40B4-BE49-F238E27FC236}">
                <a16:creationId xmlns:a16="http://schemas.microsoft.com/office/drawing/2014/main" id="{79C9275F-A68E-0E08-6BA7-5B63F5BB10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886" y="1994775"/>
            <a:ext cx="5207487" cy="1434225"/>
          </a:xfrm>
          <a:prstGeom prst="rect">
            <a:avLst/>
          </a:prstGeom>
        </p:spPr>
      </p:pic>
      <p:sp>
        <p:nvSpPr>
          <p:cNvPr id="12" name="Content Placeholder 3">
            <a:extLst>
              <a:ext uri="{FF2B5EF4-FFF2-40B4-BE49-F238E27FC236}">
                <a16:creationId xmlns:a16="http://schemas.microsoft.com/office/drawing/2014/main" id="{5FC8F2BC-8A62-F367-D379-BCBE27598EF4}"/>
              </a:ext>
            </a:extLst>
          </p:cNvPr>
          <p:cNvSpPr txBox="1">
            <a:spLocks/>
          </p:cNvSpPr>
          <p:nvPr/>
        </p:nvSpPr>
        <p:spPr>
          <a:xfrm>
            <a:off x="5181088" y="3684271"/>
            <a:ext cx="6577082" cy="198119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Noritz Residential</a:t>
            </a:r>
          </a:p>
          <a:p>
            <a:pPr algn="ctr"/>
            <a:r>
              <a:rPr lang="en-US" sz="4000" dirty="0">
                <a:solidFill>
                  <a:schemeClr val="bg1"/>
                </a:solidFill>
                <a:latin typeface="Franklin Gothic Medium" panose="020B0603020102020204" pitchFamily="34" charset="0"/>
                <a:cs typeface="Times New Roman" panose="02020603050405020304" pitchFamily="18" charset="0"/>
              </a:rPr>
              <a:t>Condensing w/ Recirculation</a:t>
            </a:r>
            <a:endParaRPr lang="en-US" sz="5400" dirty="0">
              <a:solidFill>
                <a:schemeClr val="bg1"/>
              </a:solidFill>
              <a:latin typeface="Franklin Gothic Medium" panose="020B0603020102020204" pitchFamily="34" charset="0"/>
              <a:cs typeface="Calibri"/>
            </a:endParaRPr>
          </a:p>
        </p:txBody>
      </p:sp>
      <p:pic>
        <p:nvPicPr>
          <p:cNvPr id="14" name="Picture 13" descr="A picture containing text, font, logo, symbol&#10;&#10;Description automatically generated">
            <a:extLst>
              <a:ext uri="{FF2B5EF4-FFF2-40B4-BE49-F238E27FC236}">
                <a16:creationId xmlns:a16="http://schemas.microsoft.com/office/drawing/2014/main" id="{BFB1C9DF-A322-156D-35D7-7D93D8E81C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889" t="6722" r="25530" b="6687"/>
          <a:stretch/>
        </p:blipFill>
        <p:spPr>
          <a:xfrm>
            <a:off x="3396328" y="4853940"/>
            <a:ext cx="1118524" cy="1678779"/>
          </a:xfrm>
          <a:prstGeom prst="rect">
            <a:avLst/>
          </a:prstGeom>
        </p:spPr>
      </p:pic>
    </p:spTree>
    <p:extLst>
      <p:ext uri="{BB962C8B-B14F-4D97-AF65-F5344CB8AC3E}">
        <p14:creationId xmlns:p14="http://schemas.microsoft.com/office/powerpoint/2010/main" val="405180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9911875" cy="747540"/>
          </a:xfrm>
        </p:spPr>
        <p:txBody>
          <a:bodyPr>
            <a:normAutofit/>
          </a:bodyPr>
          <a:lstStyle/>
          <a:p>
            <a:r>
              <a:rPr lang="en-US" sz="4400" dirty="0">
                <a:solidFill>
                  <a:schemeClr val="bg1"/>
                </a:solidFill>
                <a:latin typeface="Franklin Gothic Demi"/>
                <a:cs typeface="Calibri Light"/>
              </a:rPr>
              <a:t>NRCR SERIES</a:t>
            </a:r>
            <a:endParaRPr lang="en-US" sz="4400" dirty="0">
              <a:solidFill>
                <a:schemeClr val="bg1"/>
              </a:solidFill>
              <a:cs typeface="Calibri Light"/>
            </a:endParaRPr>
          </a:p>
        </p:txBody>
      </p:sp>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5576420" y="541271"/>
            <a:ext cx="6173620" cy="6297000"/>
          </a:xfrm>
        </p:spPr>
        <p:txBody>
          <a:bodyPr vert="horz" lIns="91440" tIns="45720" rIns="91440" bIns="45720" rtlCol="0" anchor="t">
            <a:normAutofit lnSpcReduction="10000"/>
          </a:bodyPr>
          <a:lstStyle/>
          <a:p>
            <a:pPr>
              <a:buNone/>
            </a:pPr>
            <a:r>
              <a:rPr lang="en-US" sz="2000" b="1" dirty="0">
                <a:solidFill>
                  <a:schemeClr val="bg1"/>
                </a:solidFill>
                <a:latin typeface="Franklin Gothic Medium" panose="020B0603020102020204" pitchFamily="34" charset="0"/>
                <a:cs typeface="Calibri"/>
              </a:rPr>
              <a:t>Available Models: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NRCR111DV (Max 199k btu, 0.96 UEF)</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NRCR92DV (Max 165k btu, 0.95 UEF)</a:t>
            </a:r>
          </a:p>
          <a:p>
            <a:r>
              <a:rPr lang="en-US" sz="2000" b="1" dirty="0">
                <a:solidFill>
                  <a:schemeClr val="bg1"/>
                </a:solidFill>
                <a:latin typeface="Franklin Gothic Medium" panose="020B0603020102020204" pitchFamily="34" charset="0"/>
                <a:cs typeface="Calibri"/>
              </a:rPr>
              <a:t>Key Features: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15 Year Heat Exchanger Warranty</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Simple Auto Recirc Mode</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Crossover Valve Compatible</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Flex Vent Capable (Just like EZ Series)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Steady BTU Control</a:t>
            </a:r>
          </a:p>
          <a:p>
            <a:r>
              <a:rPr lang="en-US" sz="2000" b="1" dirty="0">
                <a:solidFill>
                  <a:schemeClr val="bg1"/>
                </a:solidFill>
                <a:latin typeface="Franklin Gothic Medium" panose="020B0603020102020204" pitchFamily="34" charset="0"/>
                <a:cs typeface="Calibri"/>
              </a:rPr>
              <a:t>Recirc Setting:</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Auto Learning (Default)</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Manual Timer (RC-9018M or Wifi Adapter needed)</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Title 24 (On Demand)</a:t>
            </a:r>
          </a:p>
          <a:p>
            <a:r>
              <a:rPr lang="en-US" sz="2000" b="1" dirty="0">
                <a:solidFill>
                  <a:schemeClr val="bg1"/>
                </a:solidFill>
                <a:latin typeface="Franklin Gothic Medium" panose="020B0603020102020204" pitchFamily="34" charset="0"/>
                <a:cs typeface="Calibri"/>
              </a:rPr>
              <a:t>Recirc Modes: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Dedicated Recirculation</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Crossover</a:t>
            </a: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3618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DD729A2-EF65-4E54-A578-C5842CCBC0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80" t="9180" r="20753" b="7799"/>
          <a:stretch/>
        </p:blipFill>
        <p:spPr>
          <a:xfrm>
            <a:off x="216374" y="996949"/>
            <a:ext cx="4577875" cy="5938359"/>
          </a:xfrm>
          <a:prstGeom prst="rect">
            <a:avLst/>
          </a:prstGeom>
        </p:spPr>
      </p:pic>
      <p:pic>
        <p:nvPicPr>
          <p:cNvPr id="5" name="Picture 4" descr="A picture containing text, font, logo, symbol&#10;&#10;Description automatically generated">
            <a:extLst>
              <a:ext uri="{FF2B5EF4-FFF2-40B4-BE49-F238E27FC236}">
                <a16:creationId xmlns:a16="http://schemas.microsoft.com/office/drawing/2014/main" id="{59004A42-FDD2-31A3-CDFE-0436BDECFA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89" t="6722" r="25530" b="6687"/>
          <a:stretch/>
        </p:blipFill>
        <p:spPr>
          <a:xfrm>
            <a:off x="3396328" y="4853940"/>
            <a:ext cx="1118524" cy="1678779"/>
          </a:xfrm>
          <a:prstGeom prst="rect">
            <a:avLst/>
          </a:prstGeom>
        </p:spPr>
      </p:pic>
    </p:spTree>
    <p:extLst>
      <p:ext uri="{BB962C8B-B14F-4D97-AF65-F5344CB8AC3E}">
        <p14:creationId xmlns:p14="http://schemas.microsoft.com/office/powerpoint/2010/main" val="411025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9911875" cy="747540"/>
          </a:xfrm>
        </p:spPr>
        <p:txBody>
          <a:bodyPr>
            <a:normAutofit/>
          </a:bodyPr>
          <a:lstStyle/>
          <a:p>
            <a:r>
              <a:rPr lang="en-US" sz="4400" dirty="0">
                <a:solidFill>
                  <a:schemeClr val="bg1"/>
                </a:solidFill>
                <a:latin typeface="Franklin Gothic Demi"/>
                <a:cs typeface="Calibri Light"/>
              </a:rPr>
              <a:t>NRCR SERIES</a:t>
            </a:r>
            <a:endParaRPr lang="en-US" sz="4400" dirty="0">
              <a:solidFill>
                <a:schemeClr val="bg1"/>
              </a:solidFill>
              <a:cs typeface="Calibri Light"/>
            </a:endParaRPr>
          </a:p>
        </p:txBody>
      </p:sp>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4733144" y="1841670"/>
            <a:ext cx="7242482" cy="4214355"/>
          </a:xfrm>
        </p:spPr>
        <p:txBody>
          <a:bodyPr vert="horz" lIns="91440" tIns="45720" rIns="91440" bIns="45720" rtlCol="0" anchor="t">
            <a:normAutofit fontScale="92500" lnSpcReduction="10000"/>
          </a:bodyPr>
          <a:lstStyle/>
          <a:p>
            <a:pPr>
              <a:buNone/>
            </a:pPr>
            <a:r>
              <a:rPr lang="en-US" sz="3200" dirty="0">
                <a:solidFill>
                  <a:schemeClr val="bg1"/>
                </a:solidFill>
                <a:latin typeface="Franklin Gothic Medium" panose="020B0603020102020204" pitchFamily="34" charset="0"/>
                <a:cs typeface="Calibri"/>
              </a:rPr>
              <a:t>The NRCR is a pre-mix style unit and thus has the same venting options as the EZ Series:</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DV Direct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SV Single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OD Outdoor</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FSV Flexible Single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Times New Roman" panose="02020603050405020304" pitchFamily="18" charset="0"/>
              </a:rPr>
              <a:t>Common Vent Capable (2 Units Quick Connected)</a:t>
            </a:r>
            <a:endParaRPr lang="en-US" sz="4000" dirty="0">
              <a:solidFill>
                <a:schemeClr val="bg1"/>
              </a:solidFill>
              <a:latin typeface="Franklin Gothic Medium" panose="020B0603020102020204" pitchFamily="34" charset="0"/>
              <a:cs typeface="Calibri"/>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3618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DD729A2-EF65-4E54-A578-C5842CCBC0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80" t="9180" r="20753" b="7799"/>
          <a:stretch/>
        </p:blipFill>
        <p:spPr>
          <a:xfrm>
            <a:off x="216374" y="996949"/>
            <a:ext cx="4577875" cy="5938359"/>
          </a:xfrm>
          <a:prstGeom prst="rect">
            <a:avLst/>
          </a:prstGeom>
        </p:spPr>
      </p:pic>
      <p:pic>
        <p:nvPicPr>
          <p:cNvPr id="5" name="Picture 4" descr="A picture containing text, font, logo, symbol&#10;&#10;Description automatically generated">
            <a:extLst>
              <a:ext uri="{FF2B5EF4-FFF2-40B4-BE49-F238E27FC236}">
                <a16:creationId xmlns:a16="http://schemas.microsoft.com/office/drawing/2014/main" id="{59004A42-FDD2-31A3-CDFE-0436BDECFA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89" t="6722" r="25530" b="6687"/>
          <a:stretch/>
        </p:blipFill>
        <p:spPr>
          <a:xfrm>
            <a:off x="3396328" y="4853940"/>
            <a:ext cx="1118524" cy="1678779"/>
          </a:xfrm>
          <a:prstGeom prst="rect">
            <a:avLst/>
          </a:prstGeom>
        </p:spPr>
      </p:pic>
    </p:spTree>
    <p:extLst>
      <p:ext uri="{BB962C8B-B14F-4D97-AF65-F5344CB8AC3E}">
        <p14:creationId xmlns:p14="http://schemas.microsoft.com/office/powerpoint/2010/main" val="196023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Picture 6" descr="A picture containing plumbing fixture, toilet, sink, bathroom accessory&#10;&#10;Description automatically generated">
            <a:extLst>
              <a:ext uri="{FF2B5EF4-FFF2-40B4-BE49-F238E27FC236}">
                <a16:creationId xmlns:a16="http://schemas.microsoft.com/office/drawing/2014/main" id="{42F30386-426A-1735-5F61-8C58F0882606}"/>
              </a:ext>
            </a:extLst>
          </p:cNvPr>
          <p:cNvPicPr>
            <a:picLocks noChangeAspect="1"/>
          </p:cNvPicPr>
          <p:nvPr/>
        </p:nvPicPr>
        <p:blipFill rotWithShape="1">
          <a:blip r:embed="rId2">
            <a:extLst>
              <a:ext uri="{28A0092B-C50C-407E-A947-70E740481C1C}">
                <a14:useLocalDpi xmlns:a14="http://schemas.microsoft.com/office/drawing/2010/main" val="0"/>
              </a:ext>
            </a:extLst>
          </a:blip>
          <a:srcRect t="14334" b="14111"/>
          <a:stretch/>
        </p:blipFill>
        <p:spPr>
          <a:xfrm>
            <a:off x="-41910" y="1200150"/>
            <a:ext cx="12192000" cy="4907280"/>
          </a:xfrm>
          <a:prstGeom prst="rect">
            <a:avLst/>
          </a:prstGeom>
        </p:spPr>
      </p:pic>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9911875" cy="747540"/>
          </a:xfrm>
        </p:spPr>
        <p:txBody>
          <a:bodyPr>
            <a:normAutofit/>
          </a:bodyPr>
          <a:lstStyle/>
          <a:p>
            <a:r>
              <a:rPr lang="en-US" sz="4400" dirty="0">
                <a:solidFill>
                  <a:schemeClr val="bg1"/>
                </a:solidFill>
                <a:latin typeface="Franklin Gothic Demi"/>
                <a:cs typeface="Calibri Light"/>
              </a:rPr>
              <a:t>NRCR SERIES</a:t>
            </a:r>
            <a:endParaRPr lang="en-US" sz="4400" dirty="0">
              <a:solidFill>
                <a:schemeClr val="bg1"/>
              </a:solidFill>
              <a:cs typeface="Calibri Light"/>
            </a:endParaRPr>
          </a:p>
        </p:txBody>
      </p:sp>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4139707" y="1428545"/>
            <a:ext cx="6173620" cy="528149"/>
          </a:xfrm>
        </p:spPr>
        <p:txBody>
          <a:bodyPr vert="horz" lIns="91440" tIns="45720" rIns="91440" bIns="45720" rtlCol="0" anchor="t">
            <a:normAutofit lnSpcReduction="10000"/>
          </a:bodyPr>
          <a:lstStyle/>
          <a:p>
            <a:pPr>
              <a:buNone/>
            </a:pPr>
            <a:r>
              <a:rPr lang="en-US" sz="3200" dirty="0">
                <a:solidFill>
                  <a:schemeClr val="bg1"/>
                </a:solidFill>
                <a:latin typeface="Franklin Gothic Medium" panose="020B0603020102020204" pitchFamily="34" charset="0"/>
                <a:cs typeface="Calibri"/>
              </a:rPr>
              <a:t>Dedicated Return Line</a:t>
            </a: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3"/>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3618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815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icture 10" descr="A picture containing sink, plumbing fixture, bathroom accessory, toilet&#10;&#10;Description automatically generated">
            <a:extLst>
              <a:ext uri="{FF2B5EF4-FFF2-40B4-BE49-F238E27FC236}">
                <a16:creationId xmlns:a16="http://schemas.microsoft.com/office/drawing/2014/main" id="{AF0F6C56-77A0-AFFA-21A7-94543338E7B1}"/>
              </a:ext>
            </a:extLst>
          </p:cNvPr>
          <p:cNvPicPr>
            <a:picLocks noChangeAspect="1"/>
          </p:cNvPicPr>
          <p:nvPr/>
        </p:nvPicPr>
        <p:blipFill rotWithShape="1">
          <a:blip r:embed="rId2">
            <a:extLst>
              <a:ext uri="{28A0092B-C50C-407E-A947-70E740481C1C}">
                <a14:useLocalDpi xmlns:a14="http://schemas.microsoft.com/office/drawing/2010/main" val="0"/>
              </a:ext>
            </a:extLst>
          </a:blip>
          <a:srcRect t="14612" b="13277"/>
          <a:stretch/>
        </p:blipFill>
        <p:spPr>
          <a:xfrm>
            <a:off x="-41910" y="1216976"/>
            <a:ext cx="12192000" cy="4945380"/>
          </a:xfrm>
          <a:prstGeom prst="rect">
            <a:avLst/>
          </a:prstGeom>
        </p:spPr>
      </p:pic>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9911875" cy="747540"/>
          </a:xfrm>
        </p:spPr>
        <p:txBody>
          <a:bodyPr>
            <a:normAutofit/>
          </a:bodyPr>
          <a:lstStyle/>
          <a:p>
            <a:r>
              <a:rPr lang="en-US" sz="4400" dirty="0">
                <a:solidFill>
                  <a:schemeClr val="bg1"/>
                </a:solidFill>
                <a:latin typeface="Franklin Gothic Demi"/>
                <a:cs typeface="Calibri Light"/>
              </a:rPr>
              <a:t>NRCR SERIES</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3"/>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361838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39707" y="1428545"/>
            <a:ext cx="6173620" cy="528149"/>
          </a:xfrm>
        </p:spPr>
        <p:txBody>
          <a:bodyPr vert="horz" lIns="91440" tIns="45720" rIns="91440" bIns="45720" rtlCol="0" anchor="t">
            <a:normAutofit lnSpcReduction="10000"/>
          </a:bodyPr>
          <a:lstStyle/>
          <a:p>
            <a:pPr>
              <a:buNone/>
            </a:pPr>
            <a:r>
              <a:rPr lang="en-US" sz="3200" dirty="0">
                <a:solidFill>
                  <a:schemeClr val="bg1"/>
                </a:solidFill>
                <a:latin typeface="Franklin Gothic Medium" panose="020B0603020102020204" pitchFamily="34" charset="0"/>
                <a:cs typeface="Calibri"/>
              </a:rPr>
              <a:t>Crossover Return Line</a:t>
            </a:r>
          </a:p>
        </p:txBody>
      </p:sp>
      <p:pic>
        <p:nvPicPr>
          <p:cNvPr id="5" name="Picture 4" descr="A close-up of a cross section of a cross section&#10;&#10;Description automatically generated with low confidence">
            <a:extLst>
              <a:ext uri="{FF2B5EF4-FFF2-40B4-BE49-F238E27FC236}">
                <a16:creationId xmlns:a16="http://schemas.microsoft.com/office/drawing/2014/main" id="{31583A84-42C4-3E7B-6753-152EBED26E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6965" y="211396"/>
            <a:ext cx="1987638" cy="2018656"/>
          </a:xfrm>
          <a:prstGeom prst="rect">
            <a:avLst/>
          </a:prstGeom>
          <a:effectLst>
            <a:softEdge rad="12700"/>
          </a:effectLst>
        </p:spPr>
      </p:pic>
      <p:pic>
        <p:nvPicPr>
          <p:cNvPr id="6" name="Picture 5" descr="A flexible metal hose with nozzles&#10;&#10;AI-generated content may be incorrect.">
            <a:extLst>
              <a:ext uri="{FF2B5EF4-FFF2-40B4-BE49-F238E27FC236}">
                <a16:creationId xmlns:a16="http://schemas.microsoft.com/office/drawing/2014/main" id="{7CD802C1-0128-0F58-2F3F-DFEE759A11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0576" y="240397"/>
            <a:ext cx="620190" cy="633881"/>
          </a:xfrm>
          <a:prstGeom prst="rect">
            <a:avLst/>
          </a:prstGeom>
        </p:spPr>
      </p:pic>
    </p:spTree>
    <p:extLst>
      <p:ext uri="{BB962C8B-B14F-4D97-AF65-F5344CB8AC3E}">
        <p14:creationId xmlns:p14="http://schemas.microsoft.com/office/powerpoint/2010/main" val="216809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9911875" cy="747540"/>
          </a:xfrm>
        </p:spPr>
        <p:txBody>
          <a:bodyPr>
            <a:normAutofit/>
          </a:bodyPr>
          <a:lstStyle/>
          <a:p>
            <a:r>
              <a:rPr lang="en-US" sz="4400" dirty="0">
                <a:solidFill>
                  <a:schemeClr val="bg1"/>
                </a:solidFill>
                <a:latin typeface="Franklin Gothic Demi"/>
                <a:cs typeface="Calibri Light"/>
              </a:rPr>
              <a:t>NRCR SERIES: AUTO LEARNING MODE</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9569600" cy="263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87193" y="1849608"/>
            <a:ext cx="7644623" cy="3930015"/>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Auto Learning mode memorizes the customers usage patterns and automatically runs the pump during the hours hot water is needed. If the customers patterns change, the unit will adapt and remove times when it appears the customer no longer uses hot water.</a:t>
            </a:r>
          </a:p>
        </p:txBody>
      </p:sp>
      <p:pic>
        <p:nvPicPr>
          <p:cNvPr id="6" name="Picture 5" descr="A picture containing machine, auto part, engineering, computer&#10;&#10;Description automatically generated">
            <a:extLst>
              <a:ext uri="{FF2B5EF4-FFF2-40B4-BE49-F238E27FC236}">
                <a16:creationId xmlns:a16="http://schemas.microsoft.com/office/drawing/2014/main" id="{B999FBFE-5444-A40D-7C0A-96BD1C954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1" y="1042029"/>
            <a:ext cx="4004312" cy="5656091"/>
          </a:xfrm>
          <a:prstGeom prst="rect">
            <a:avLst/>
          </a:prstGeom>
        </p:spPr>
      </p:pic>
    </p:spTree>
    <p:extLst>
      <p:ext uri="{BB962C8B-B14F-4D97-AF65-F5344CB8AC3E}">
        <p14:creationId xmlns:p14="http://schemas.microsoft.com/office/powerpoint/2010/main" val="184306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1004075" cy="747540"/>
          </a:xfrm>
        </p:spPr>
        <p:txBody>
          <a:bodyPr>
            <a:normAutofit/>
          </a:bodyPr>
          <a:lstStyle/>
          <a:p>
            <a:r>
              <a:rPr lang="en-US" sz="4400" dirty="0">
                <a:solidFill>
                  <a:schemeClr val="bg1"/>
                </a:solidFill>
                <a:latin typeface="Franklin Gothic Demi"/>
                <a:cs typeface="Calibri Light"/>
              </a:rPr>
              <a:t>NRCR SERIES: MANUAL SCHEDULE MODE</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10537340" cy="263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87193" y="1849609"/>
            <a:ext cx="7644623" cy="2196612"/>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Manual schedule mode requires the commercial remote or </a:t>
            </a:r>
            <a:r>
              <a:rPr lang="en-US" sz="3200" dirty="0" err="1">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wifi</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adapter and allows the customer to set their own recirc schedule in 1 hour time blocks.</a:t>
            </a:r>
          </a:p>
        </p:txBody>
      </p:sp>
      <p:pic>
        <p:nvPicPr>
          <p:cNvPr id="6" name="Picture 5" descr="A picture containing machine, auto part, engineering, computer&#10;&#10;Description automatically generated">
            <a:extLst>
              <a:ext uri="{FF2B5EF4-FFF2-40B4-BE49-F238E27FC236}">
                <a16:creationId xmlns:a16="http://schemas.microsoft.com/office/drawing/2014/main" id="{B999FBFE-5444-A40D-7C0A-96BD1C954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1" y="1042029"/>
            <a:ext cx="4004312" cy="5656091"/>
          </a:xfrm>
          <a:prstGeom prst="rect">
            <a:avLst/>
          </a:prstGeom>
        </p:spPr>
      </p:pic>
      <p:pic>
        <p:nvPicPr>
          <p:cNvPr id="7" name="Picture 6" descr="A picture containing text, screenshot, font, number&#10;&#10;Description automatically generated">
            <a:extLst>
              <a:ext uri="{FF2B5EF4-FFF2-40B4-BE49-F238E27FC236}">
                <a16:creationId xmlns:a16="http://schemas.microsoft.com/office/drawing/2014/main" id="{971F993D-12F2-1088-0BE4-3A9E239CEE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4439" y="4233928"/>
            <a:ext cx="2397857" cy="2212592"/>
          </a:xfrm>
          <a:prstGeom prst="rect">
            <a:avLst/>
          </a:prstGeom>
        </p:spPr>
      </p:pic>
      <p:pic>
        <p:nvPicPr>
          <p:cNvPr id="10" name="Picture 9" descr="A picture containing text, mobile phone, screenshot, smartphone&#10;&#10;Description automatically generated">
            <a:extLst>
              <a:ext uri="{FF2B5EF4-FFF2-40B4-BE49-F238E27FC236}">
                <a16:creationId xmlns:a16="http://schemas.microsoft.com/office/drawing/2014/main" id="{399762B5-2A63-047F-E55B-CFAD7A0028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381" b="8451"/>
          <a:stretch/>
        </p:blipFill>
        <p:spPr>
          <a:xfrm>
            <a:off x="7796398" y="4208724"/>
            <a:ext cx="2400686" cy="2326892"/>
          </a:xfrm>
          <a:prstGeom prst="rect">
            <a:avLst/>
          </a:prstGeom>
        </p:spPr>
      </p:pic>
    </p:spTree>
    <p:extLst>
      <p:ext uri="{BB962C8B-B14F-4D97-AF65-F5344CB8AC3E}">
        <p14:creationId xmlns:p14="http://schemas.microsoft.com/office/powerpoint/2010/main" val="158632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6800850" y="-373778"/>
            <a:ext cx="5391151" cy="1316947"/>
          </a:xfrm>
        </p:spPr>
        <p:txBody>
          <a:bodyPr>
            <a:normAutofit/>
          </a:bodyPr>
          <a:lstStyle/>
          <a:p>
            <a:r>
              <a:rPr lang="en-US" sz="4400" dirty="0">
                <a:solidFill>
                  <a:schemeClr val="bg1"/>
                </a:solidFill>
                <a:latin typeface="Franklin Gothic Demi"/>
                <a:cs typeface="Calibri Light"/>
              </a:rPr>
              <a:t>TRAINING SECTIONS</a:t>
            </a:r>
          </a:p>
        </p:txBody>
      </p:sp>
      <p:sp>
        <p:nvSpPr>
          <p:cNvPr id="4" name="Content Placeholder 3">
            <a:extLst>
              <a:ext uri="{FF2B5EF4-FFF2-40B4-BE49-F238E27FC236}">
                <a16:creationId xmlns:a16="http://schemas.microsoft.com/office/drawing/2014/main" id="{8EC44612-F26F-4DD5-8A23-78403A08F2BB}"/>
              </a:ext>
            </a:extLst>
          </p:cNvPr>
          <p:cNvSpPr>
            <a:spLocks noGrp="1"/>
          </p:cNvSpPr>
          <p:nvPr>
            <p:ph type="body" sz="half" idx="2"/>
          </p:nvPr>
        </p:nvSpPr>
        <p:spPr>
          <a:xfrm>
            <a:off x="7353945" y="1061638"/>
            <a:ext cx="4440381" cy="5297366"/>
          </a:xfrm>
        </p:spPr>
        <p:txBody>
          <a:bodyPr vert="horz" lIns="91440" tIns="45720" rIns="91440" bIns="45720" rtlCol="0" anchor="t">
            <a:normAutofit lnSpcReduction="10000"/>
          </a:bodyPr>
          <a:lstStyle/>
          <a:p>
            <a:r>
              <a:rPr lang="en-US" b="1" dirty="0">
                <a:solidFill>
                  <a:schemeClr val="bg1"/>
                </a:solidFill>
                <a:latin typeface="Franklin Gothic Medium" panose="020B0603020102020204" pitchFamily="34" charset="0"/>
                <a:cs typeface="Calibri"/>
              </a:rPr>
              <a:t>Product Line:</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Standard Efficiency</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High Efficiency</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Pre-mix Units</a:t>
            </a:r>
          </a:p>
          <a:p>
            <a:r>
              <a:rPr lang="en-US" b="1" dirty="0">
                <a:solidFill>
                  <a:schemeClr val="bg1"/>
                </a:solidFill>
                <a:latin typeface="Franklin Gothic Medium" panose="020B0603020102020204" pitchFamily="34" charset="0"/>
                <a:cs typeface="Calibri"/>
              </a:rPr>
              <a:t>Installation:</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Unit Sizing</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Gas Line</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Choosing Location</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Venting</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Condensate Line</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Circuit Board Dipswitches</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Install Checklist</a:t>
            </a:r>
          </a:p>
          <a:p>
            <a:r>
              <a:rPr lang="en-US" b="1" dirty="0">
                <a:solidFill>
                  <a:schemeClr val="bg1"/>
                </a:solidFill>
                <a:latin typeface="Franklin Gothic Medium" panose="020B0603020102020204" pitchFamily="34" charset="0"/>
                <a:cs typeface="Calibri"/>
              </a:rPr>
              <a:t>Maintenance:</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Water Quality</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Water Treatment</a:t>
            </a:r>
          </a:p>
          <a:p>
            <a:pPr marL="285750" indent="-285750">
              <a:buFont typeface="Arial" panose="020B0604020202020204" pitchFamily="34" charset="0"/>
              <a:buChar char="•"/>
            </a:pPr>
            <a:r>
              <a:rPr lang="en-US" dirty="0">
                <a:solidFill>
                  <a:schemeClr val="bg1"/>
                </a:solidFill>
                <a:latin typeface="Franklin Gothic Medium" panose="020B0603020102020204" pitchFamily="34" charset="0"/>
                <a:cs typeface="Calibri"/>
              </a:rPr>
              <a:t>Cleaning Unit</a:t>
            </a:r>
          </a:p>
        </p:txBody>
      </p:sp>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cxnSp>
        <p:nvCxnSpPr>
          <p:cNvPr id="6" name="Straight Arrow Connector 5">
            <a:extLst>
              <a:ext uri="{FF2B5EF4-FFF2-40B4-BE49-F238E27FC236}">
                <a16:creationId xmlns:a16="http://schemas.microsoft.com/office/drawing/2014/main" id="{C097EC02-88EC-4619-B2A0-DAC8AB8B3C09}"/>
              </a:ext>
            </a:extLst>
          </p:cNvPr>
          <p:cNvCxnSpPr>
            <a:cxnSpLocks/>
          </p:cNvCxnSpPr>
          <p:nvPr/>
        </p:nvCxnSpPr>
        <p:spPr>
          <a:xfrm>
            <a:off x="6870700" y="952030"/>
            <a:ext cx="5008405" cy="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Placeholder 9">
            <a:extLst>
              <a:ext uri="{FF2B5EF4-FFF2-40B4-BE49-F238E27FC236}">
                <a16:creationId xmlns:a16="http://schemas.microsoft.com/office/drawing/2014/main" id="{5A2D13A6-A936-478F-890A-9F043BF7C4BC}"/>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116" r="1116"/>
          <a:stretch/>
        </p:blipFill>
        <p:spPr>
          <a:xfrm>
            <a:off x="416724" y="954972"/>
            <a:ext cx="6172200" cy="4873625"/>
          </a:xfrm>
          <a:effectLst>
            <a:softEdge rad="25400"/>
          </a:effectLst>
        </p:spPr>
      </p:pic>
    </p:spTree>
    <p:extLst>
      <p:ext uri="{BB962C8B-B14F-4D97-AF65-F5344CB8AC3E}">
        <p14:creationId xmlns:p14="http://schemas.microsoft.com/office/powerpoint/2010/main" val="317163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1004075" cy="747540"/>
          </a:xfrm>
        </p:spPr>
        <p:txBody>
          <a:bodyPr>
            <a:normAutofit/>
          </a:bodyPr>
          <a:lstStyle/>
          <a:p>
            <a:r>
              <a:rPr lang="en-US" sz="4400" dirty="0">
                <a:solidFill>
                  <a:schemeClr val="bg1"/>
                </a:solidFill>
                <a:latin typeface="Franklin Gothic Demi"/>
                <a:cs typeface="Calibri Light"/>
              </a:rPr>
              <a:t>NRCR SERIES: TITLE 24 (ON DEMAND)</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9527690" cy="263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87193" y="1516120"/>
            <a:ext cx="7644623" cy="1663891"/>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 Demand mode only runs the pump when the customer presses a button or activates a motion sensor.</a:t>
            </a:r>
          </a:p>
        </p:txBody>
      </p:sp>
      <p:pic>
        <p:nvPicPr>
          <p:cNvPr id="6" name="Picture 5" descr="A picture containing machine, auto part, engineering, computer&#10;&#10;Description automatically generated">
            <a:extLst>
              <a:ext uri="{FF2B5EF4-FFF2-40B4-BE49-F238E27FC236}">
                <a16:creationId xmlns:a16="http://schemas.microsoft.com/office/drawing/2014/main" id="{B999FBFE-5444-A40D-7C0A-96BD1C954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1" y="1042029"/>
            <a:ext cx="4004312" cy="5656091"/>
          </a:xfrm>
          <a:prstGeom prst="rect">
            <a:avLst/>
          </a:prstGeom>
        </p:spPr>
      </p:pic>
      <p:pic>
        <p:nvPicPr>
          <p:cNvPr id="9" name="Picture 8" descr="A white switch with a round button&#10;&#10;Description automatically generated with low confidence">
            <a:extLst>
              <a:ext uri="{FF2B5EF4-FFF2-40B4-BE49-F238E27FC236}">
                <a16:creationId xmlns:a16="http://schemas.microsoft.com/office/drawing/2014/main" id="{55982780-0561-67DC-D984-5A54524F3C6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5700"/>
                    </a14:imgEffect>
                  </a14:imgLayer>
                </a14:imgProps>
              </a:ext>
              <a:ext uri="{28A0092B-C50C-407E-A947-70E740481C1C}">
                <a14:useLocalDpi xmlns:a14="http://schemas.microsoft.com/office/drawing/2010/main" val="0"/>
              </a:ext>
            </a:extLst>
          </a:blip>
          <a:srcRect l="28964" t="17525" r="30802" b="13556"/>
          <a:stretch/>
        </p:blipFill>
        <p:spPr>
          <a:xfrm>
            <a:off x="6269732" y="3794760"/>
            <a:ext cx="1619292" cy="2549231"/>
          </a:xfrm>
          <a:prstGeom prst="rect">
            <a:avLst/>
          </a:prstGeom>
        </p:spPr>
      </p:pic>
      <p:pic>
        <p:nvPicPr>
          <p:cNvPr id="13" name="Picture 12" descr="A picture containing rectangle, jack&#10;&#10;Description automatically generated">
            <a:extLst>
              <a:ext uri="{FF2B5EF4-FFF2-40B4-BE49-F238E27FC236}">
                <a16:creationId xmlns:a16="http://schemas.microsoft.com/office/drawing/2014/main" id="{179B3F89-30B8-6F11-CE85-E25668ABC3A9}"/>
              </a:ext>
            </a:extLst>
          </p:cNvPr>
          <p:cNvPicPr>
            <a:picLocks noChangeAspect="1"/>
          </p:cNvPicPr>
          <p:nvPr/>
        </p:nvPicPr>
        <p:blipFill rotWithShape="1">
          <a:blip r:embed="rId6">
            <a:extLst>
              <a:ext uri="{28A0092B-C50C-407E-A947-70E740481C1C}">
                <a14:useLocalDpi xmlns:a14="http://schemas.microsoft.com/office/drawing/2010/main" val="0"/>
              </a:ext>
            </a:extLst>
          </a:blip>
          <a:srcRect l="28500" t="3666" r="28563" b="2879"/>
          <a:stretch/>
        </p:blipFill>
        <p:spPr>
          <a:xfrm>
            <a:off x="4627622" y="3794760"/>
            <a:ext cx="1552836" cy="2534821"/>
          </a:xfrm>
          <a:prstGeom prst="rect">
            <a:avLst/>
          </a:prstGeom>
        </p:spPr>
      </p:pic>
      <p:pic>
        <p:nvPicPr>
          <p:cNvPr id="14" name="Picture 13">
            <a:extLst>
              <a:ext uri="{FF2B5EF4-FFF2-40B4-BE49-F238E27FC236}">
                <a16:creationId xmlns:a16="http://schemas.microsoft.com/office/drawing/2014/main" id="{D910CEE8-AF4B-BDCD-9091-E418523340AB}"/>
              </a:ext>
            </a:extLst>
          </p:cNvPr>
          <p:cNvPicPr>
            <a:picLocks noChangeAspect="1"/>
          </p:cNvPicPr>
          <p:nvPr/>
        </p:nvPicPr>
        <p:blipFill>
          <a:blip r:embed="rId7"/>
          <a:stretch>
            <a:fillRect/>
          </a:stretch>
        </p:blipFill>
        <p:spPr>
          <a:xfrm>
            <a:off x="8126729" y="3800810"/>
            <a:ext cx="3567457" cy="2003443"/>
          </a:xfrm>
          <a:prstGeom prst="rect">
            <a:avLst/>
          </a:prstGeom>
          <a:effectLst>
            <a:outerShdw blurRad="63500" dist="63500" dir="2700000" algn="tl" rotWithShape="0">
              <a:prstClr val="black">
                <a:alpha val="40000"/>
              </a:prstClr>
            </a:outerShdw>
            <a:softEdge rad="25400"/>
          </a:effectLst>
        </p:spPr>
      </p:pic>
    </p:spTree>
    <p:extLst>
      <p:ext uri="{BB962C8B-B14F-4D97-AF65-F5344CB8AC3E}">
        <p14:creationId xmlns:p14="http://schemas.microsoft.com/office/powerpoint/2010/main" val="151648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1004075" cy="747540"/>
          </a:xfrm>
        </p:spPr>
        <p:txBody>
          <a:bodyPr>
            <a:normAutofit/>
          </a:bodyPr>
          <a:lstStyle/>
          <a:p>
            <a:r>
              <a:rPr lang="en-US" sz="4400" dirty="0">
                <a:solidFill>
                  <a:schemeClr val="bg1"/>
                </a:solidFill>
                <a:latin typeface="Franklin Gothic Demi"/>
                <a:cs typeface="Calibri Light"/>
              </a:rPr>
              <a:t>OPTIONAL RECIRCULATION</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6788300" cy="263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019553" y="1722120"/>
            <a:ext cx="7644623" cy="2261801"/>
          </a:xfrm>
        </p:spPr>
        <p:txBody>
          <a:bodyPr vert="horz" lIns="91440" tIns="45720" rIns="91440" bIns="45720" rtlCol="0" anchor="t">
            <a:normAutofit fontScale="92500" lnSpcReduction="20000"/>
          </a:bodyPr>
          <a:lstStyle/>
          <a:p>
            <a:pPr marL="0" marR="0" algn="ctr">
              <a:lnSpc>
                <a:spcPct val="107000"/>
              </a:lnSpc>
              <a:spcBef>
                <a:spcPts val="0"/>
              </a:spcBef>
              <a:spcAft>
                <a:spcPts val="800"/>
              </a:spcAft>
            </a:pP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Many Noritz units are compatible with external recirculation pumps such as the Noritz RPK-EXT pump kit.</a:t>
            </a:r>
          </a:p>
        </p:txBody>
      </p:sp>
      <p:pic>
        <p:nvPicPr>
          <p:cNvPr id="7" name="Picture 6" descr="A picture containing watch, clock, electronic device, electronics&#10;&#10;Description automatically generated">
            <a:extLst>
              <a:ext uri="{FF2B5EF4-FFF2-40B4-BE49-F238E27FC236}">
                <a16:creationId xmlns:a16="http://schemas.microsoft.com/office/drawing/2014/main" id="{C4BB86C3-5D6F-88A7-4975-CD745E463A05}"/>
              </a:ext>
            </a:extLst>
          </p:cNvPr>
          <p:cNvPicPr>
            <a:picLocks noChangeAspect="1"/>
          </p:cNvPicPr>
          <p:nvPr/>
        </p:nvPicPr>
        <p:blipFill rotWithShape="1">
          <a:blip r:embed="rId3">
            <a:extLst>
              <a:ext uri="{28A0092B-C50C-407E-A947-70E740481C1C}">
                <a14:useLocalDpi xmlns:a14="http://schemas.microsoft.com/office/drawing/2010/main" val="0"/>
              </a:ext>
            </a:extLst>
          </a:blip>
          <a:srcRect l="74942" t="53631" r="6384" b="14666"/>
          <a:stretch/>
        </p:blipFill>
        <p:spPr>
          <a:xfrm>
            <a:off x="555701" y="1089528"/>
            <a:ext cx="3144369" cy="4124894"/>
          </a:xfrm>
          <a:prstGeom prst="rect">
            <a:avLst/>
          </a:prstGeom>
        </p:spPr>
      </p:pic>
      <p:pic>
        <p:nvPicPr>
          <p:cNvPr id="11" name="Picture 10" descr="A picture containing text, screenshot, font, number&#10;&#10;Description automatically generated">
            <a:extLst>
              <a:ext uri="{FF2B5EF4-FFF2-40B4-BE49-F238E27FC236}">
                <a16:creationId xmlns:a16="http://schemas.microsoft.com/office/drawing/2014/main" id="{6A7E8F21-3B8B-B5A4-965E-483163882D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544" y="3429000"/>
            <a:ext cx="1602342" cy="1478541"/>
          </a:xfrm>
          <a:prstGeom prst="rect">
            <a:avLst/>
          </a:prstGeom>
        </p:spPr>
      </p:pic>
      <p:sp>
        <p:nvSpPr>
          <p:cNvPr id="15" name="Content Placeholder 3">
            <a:extLst>
              <a:ext uri="{FF2B5EF4-FFF2-40B4-BE49-F238E27FC236}">
                <a16:creationId xmlns:a16="http://schemas.microsoft.com/office/drawing/2014/main" id="{8DF588B8-F136-B613-DE45-DE59CA87A51D}"/>
              </a:ext>
            </a:extLst>
          </p:cNvPr>
          <p:cNvSpPr txBox="1">
            <a:spLocks/>
          </p:cNvSpPr>
          <p:nvPr/>
        </p:nvSpPr>
        <p:spPr>
          <a:xfrm>
            <a:off x="4124659" y="4083363"/>
            <a:ext cx="7644623" cy="94202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7000"/>
              </a:lnSpc>
              <a:spcBef>
                <a:spcPts val="0"/>
              </a:spcBef>
              <a:spcAft>
                <a:spcPts val="800"/>
              </a:spcAft>
            </a:pP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(Display Window Units are not compatible with the RPK-EXT pump kit as they do not have a pump control connection. An externally controlled pump may still be used though)</a:t>
            </a:r>
          </a:p>
        </p:txBody>
      </p:sp>
      <p:sp>
        <p:nvSpPr>
          <p:cNvPr id="16" name="Content Placeholder 3">
            <a:extLst>
              <a:ext uri="{FF2B5EF4-FFF2-40B4-BE49-F238E27FC236}">
                <a16:creationId xmlns:a16="http://schemas.microsoft.com/office/drawing/2014/main" id="{D3E4649E-7D21-8DC2-5229-5F8970529C46}"/>
              </a:ext>
            </a:extLst>
          </p:cNvPr>
          <p:cNvSpPr txBox="1">
            <a:spLocks/>
          </p:cNvSpPr>
          <p:nvPr/>
        </p:nvSpPr>
        <p:spPr>
          <a:xfrm>
            <a:off x="713731" y="5025390"/>
            <a:ext cx="2824976" cy="1131830"/>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RPK-EXT</a:t>
            </a:r>
          </a:p>
          <a:p>
            <a:pPr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Pump Kit</a:t>
            </a:r>
          </a:p>
        </p:txBody>
      </p:sp>
    </p:spTree>
    <p:extLst>
      <p:ext uri="{BB962C8B-B14F-4D97-AF65-F5344CB8AC3E}">
        <p14:creationId xmlns:p14="http://schemas.microsoft.com/office/powerpoint/2010/main" val="65718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6375" y="159880"/>
            <a:ext cx="11004075" cy="747540"/>
          </a:xfrm>
        </p:spPr>
        <p:txBody>
          <a:bodyPr>
            <a:normAutofit/>
          </a:bodyPr>
          <a:lstStyle/>
          <a:p>
            <a:r>
              <a:rPr lang="en-US" sz="4400" dirty="0">
                <a:solidFill>
                  <a:schemeClr val="bg1"/>
                </a:solidFill>
                <a:latin typeface="Franklin Gothic Demi"/>
                <a:cs typeface="Calibri Light"/>
              </a:rPr>
              <a:t>OPTIONAL RECIRCULATION</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05920" y="881090"/>
            <a:ext cx="6788300" cy="263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descr="A diagram of a water supply system&#10;&#10;Description automatically generated with medium confidence">
            <a:extLst>
              <a:ext uri="{FF2B5EF4-FFF2-40B4-BE49-F238E27FC236}">
                <a16:creationId xmlns:a16="http://schemas.microsoft.com/office/drawing/2014/main" id="{511AD2E7-E376-A0FA-B134-451AC84DCE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1181862"/>
            <a:ext cx="6181623" cy="5409437"/>
          </a:xfrm>
          <a:prstGeom prst="rect">
            <a:avLst/>
          </a:prstGeom>
          <a:effectLst>
            <a:outerShdw blurRad="50800" dist="38100" dir="2700000" algn="tl" rotWithShape="0">
              <a:prstClr val="black">
                <a:alpha val="40000"/>
              </a:prstClr>
            </a:outerShdw>
            <a:softEdge rad="25400"/>
          </a:effectLst>
        </p:spPr>
      </p:pic>
      <p:sp>
        <p:nvSpPr>
          <p:cNvPr id="10" name="Content Placeholder 3">
            <a:extLst>
              <a:ext uri="{FF2B5EF4-FFF2-40B4-BE49-F238E27FC236}">
                <a16:creationId xmlns:a16="http://schemas.microsoft.com/office/drawing/2014/main" id="{B0A35EF2-FBE3-B194-5244-4F60FFB4F862}"/>
              </a:ext>
            </a:extLst>
          </p:cNvPr>
          <p:cNvSpPr>
            <a:spLocks noGrp="1"/>
          </p:cNvSpPr>
          <p:nvPr>
            <p:ph type="body" sz="half" idx="2"/>
          </p:nvPr>
        </p:nvSpPr>
        <p:spPr>
          <a:xfrm>
            <a:off x="6652260" y="2247900"/>
            <a:ext cx="5200650" cy="3033100"/>
          </a:xfrm>
        </p:spPr>
        <p:txBody>
          <a:bodyPr vert="horz" lIns="91440" tIns="45720" rIns="91440" bIns="45720" rtlCol="0" anchor="t">
            <a:normAutofit/>
          </a:bodyPr>
          <a:lstStyle/>
          <a:p>
            <a:pPr>
              <a:buNone/>
            </a:pPr>
            <a:r>
              <a:rPr lang="en-US" sz="3600" dirty="0">
                <a:solidFill>
                  <a:schemeClr val="bg1"/>
                </a:solidFill>
                <a:latin typeface="Franklin Gothic Medium" panose="020B0603020102020204" pitchFamily="34" charset="0"/>
                <a:cs typeface="Calibri"/>
              </a:rPr>
              <a:t>Typical Recirc Diagram</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Size pump for 2 gpm max flow</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Control pump with timer or aquastat or use pump connection wires inside unit</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Set aquastat 10 degrees below unit set temperature</a:t>
            </a:r>
          </a:p>
        </p:txBody>
      </p:sp>
    </p:spTree>
    <p:extLst>
      <p:ext uri="{BB962C8B-B14F-4D97-AF65-F5344CB8AC3E}">
        <p14:creationId xmlns:p14="http://schemas.microsoft.com/office/powerpoint/2010/main" val="330225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HOW TO SIZE A TANKLESS</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305920" y="1652497"/>
            <a:ext cx="11620754" cy="419696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latin typeface="Franklin Gothic Medium" panose="020B0603020102020204" pitchFamily="34" charset="0"/>
                <a:cs typeface="Calibri"/>
              </a:rPr>
              <a:t>Proper sizing is a key aspect of the customers experience and satisfaction with their tankless.</a:t>
            </a:r>
          </a:p>
          <a:p>
            <a:pPr algn="ctr"/>
            <a:endParaRPr lang="en-US" sz="2800" dirty="0">
              <a:solidFill>
                <a:schemeClr val="bg1"/>
              </a:solidFill>
              <a:latin typeface="Franklin Gothic Medium" panose="020B0603020102020204" pitchFamily="34" charset="0"/>
              <a:cs typeface="Calibri"/>
            </a:endParaRPr>
          </a:p>
          <a:p>
            <a:pPr algn="ctr"/>
            <a:r>
              <a:rPr lang="en-US" sz="2800" dirty="0">
                <a:solidFill>
                  <a:schemeClr val="bg1"/>
                </a:solidFill>
                <a:latin typeface="Franklin Gothic Medium" panose="020B0603020102020204" pitchFamily="34" charset="0"/>
                <a:cs typeface="Calibri"/>
              </a:rPr>
              <a:t>An undersized tankless </a:t>
            </a:r>
            <a:r>
              <a:rPr lang="en-US" sz="2800" i="1" dirty="0">
                <a:solidFill>
                  <a:schemeClr val="bg1"/>
                </a:solidFill>
                <a:latin typeface="Franklin Gothic Medium" panose="020B0603020102020204" pitchFamily="34" charset="0"/>
                <a:cs typeface="Calibri"/>
              </a:rPr>
              <a:t>will</a:t>
            </a:r>
            <a:r>
              <a:rPr lang="en-US" sz="2800" dirty="0">
                <a:solidFill>
                  <a:schemeClr val="bg1"/>
                </a:solidFill>
                <a:latin typeface="Franklin Gothic Medium" panose="020B0603020102020204" pitchFamily="34" charset="0"/>
                <a:cs typeface="Calibri"/>
              </a:rPr>
              <a:t> provide the proper temperature but the customer will not be able to run as many hot water fixtures at the same time as they want.</a:t>
            </a:r>
          </a:p>
          <a:p>
            <a:pPr algn="ctr"/>
            <a:endParaRPr lang="en-US" sz="2800" dirty="0">
              <a:solidFill>
                <a:schemeClr val="bg1"/>
              </a:solidFill>
              <a:latin typeface="Franklin Gothic Medium" panose="020B0603020102020204" pitchFamily="34" charset="0"/>
              <a:cs typeface="Calibri"/>
            </a:endParaRPr>
          </a:p>
          <a:p>
            <a:pPr algn="ctr"/>
            <a:r>
              <a:rPr lang="en-US" sz="2800" dirty="0">
                <a:solidFill>
                  <a:schemeClr val="bg1"/>
                </a:solidFill>
                <a:latin typeface="Franklin Gothic Medium" panose="020B0603020102020204" pitchFamily="34" charset="0"/>
                <a:cs typeface="Calibri"/>
              </a:rPr>
              <a:t>This problem will be more apparent in the winter time as the cold water temperatures are even colder.</a:t>
            </a:r>
          </a:p>
        </p:txBody>
      </p:sp>
      <p:cxnSp>
        <p:nvCxnSpPr>
          <p:cNvPr id="13" name="Straight Arrow Connector 12">
            <a:extLst>
              <a:ext uri="{FF2B5EF4-FFF2-40B4-BE49-F238E27FC236}">
                <a16:creationId xmlns:a16="http://schemas.microsoft.com/office/drawing/2014/main" id="{B0DF70B6-EB52-4D66-BA8F-118A477131A0}"/>
              </a:ext>
            </a:extLst>
          </p:cNvPr>
          <p:cNvCxnSpPr>
            <a:cxnSpLocks/>
          </p:cNvCxnSpPr>
          <p:nvPr/>
        </p:nvCxnSpPr>
        <p:spPr>
          <a:xfrm flipV="1">
            <a:off x="305920" y="879440"/>
            <a:ext cx="6564112" cy="165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23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HOW TO SIZE A TANKLESS: STEP 1</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305920" y="1232283"/>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1:</a:t>
            </a:r>
            <a:r>
              <a:rPr lang="en-US" sz="1800" dirty="0">
                <a:solidFill>
                  <a:schemeClr val="bg1"/>
                </a:solidFill>
                <a:latin typeface="Franklin Gothic Medium" panose="020B0603020102020204" pitchFamily="34" charset="0"/>
                <a:cs typeface="Calibri"/>
              </a:rPr>
              <a:t> Determine your maximum temperature rise. This is the difference between the tankless set temp. and the winter time ground water temp.</a:t>
            </a:r>
          </a:p>
        </p:txBody>
      </p:sp>
      <p:pic>
        <p:nvPicPr>
          <p:cNvPr id="8" name="Picture 7">
            <a:extLst>
              <a:ext uri="{FF2B5EF4-FFF2-40B4-BE49-F238E27FC236}">
                <a16:creationId xmlns:a16="http://schemas.microsoft.com/office/drawing/2014/main" id="{E112FA22-1EEE-4A46-AA51-ADC1653FF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20" y="2171610"/>
            <a:ext cx="6367930" cy="4139155"/>
          </a:xfrm>
          <a:prstGeom prst="rect">
            <a:avLst/>
          </a:prstGeom>
          <a:effectLst>
            <a:outerShdw blurRad="63500" dist="63500" dir="2700000" algn="tl" rotWithShape="0">
              <a:prstClr val="black">
                <a:alpha val="40000"/>
              </a:prstClr>
            </a:outerShdw>
            <a:softEdge rad="25400"/>
          </a:effectLst>
        </p:spPr>
      </p:pic>
      <p:pic>
        <p:nvPicPr>
          <p:cNvPr id="9" name="Graphic 8" descr="Marker">
            <a:extLst>
              <a:ext uri="{FF2B5EF4-FFF2-40B4-BE49-F238E27FC236}">
                <a16:creationId xmlns:a16="http://schemas.microsoft.com/office/drawing/2014/main" id="{2BEDD5E5-B3EB-46A7-A356-42DBD5ADC9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070" y="3340735"/>
            <a:ext cx="914400" cy="914400"/>
          </a:xfrm>
          <a:prstGeom prst="rect">
            <a:avLst/>
          </a:prstGeom>
        </p:spPr>
      </p:pic>
      <p:sp>
        <p:nvSpPr>
          <p:cNvPr id="10" name="Rectangle 9">
            <a:extLst>
              <a:ext uri="{FF2B5EF4-FFF2-40B4-BE49-F238E27FC236}">
                <a16:creationId xmlns:a16="http://schemas.microsoft.com/office/drawing/2014/main" id="{89D68385-7FAC-412F-A1E4-5DB0FB47D2F2}"/>
              </a:ext>
            </a:extLst>
          </p:cNvPr>
          <p:cNvSpPr/>
          <p:nvPr/>
        </p:nvSpPr>
        <p:spPr>
          <a:xfrm>
            <a:off x="6988638" y="2171610"/>
            <a:ext cx="4530262" cy="646331"/>
          </a:xfrm>
          <a:prstGeom prst="rect">
            <a:avLst/>
          </a:prstGeom>
        </p:spPr>
        <p:txBody>
          <a:bodyPr wrap="square">
            <a:spAutoFit/>
          </a:bodyPr>
          <a:lstStyle/>
          <a:p>
            <a:r>
              <a:rPr lang="en-US" dirty="0">
                <a:solidFill>
                  <a:schemeClr val="bg1"/>
                </a:solidFill>
                <a:latin typeface="Franklin Gothic Medium" panose="020B0603020102020204" pitchFamily="34" charset="0"/>
              </a:rPr>
              <a:t>For the purpose of this example let’s say the home is on the central coast of California.</a:t>
            </a:r>
          </a:p>
        </p:txBody>
      </p:sp>
      <p:sp>
        <p:nvSpPr>
          <p:cNvPr id="11" name="Rectangle 10">
            <a:extLst>
              <a:ext uri="{FF2B5EF4-FFF2-40B4-BE49-F238E27FC236}">
                <a16:creationId xmlns:a16="http://schemas.microsoft.com/office/drawing/2014/main" id="{A2883163-4FE7-445C-8EE9-059012785D84}"/>
              </a:ext>
            </a:extLst>
          </p:cNvPr>
          <p:cNvSpPr/>
          <p:nvPr/>
        </p:nvSpPr>
        <p:spPr>
          <a:xfrm>
            <a:off x="6988638" y="2921779"/>
            <a:ext cx="4638212" cy="646331"/>
          </a:xfrm>
          <a:prstGeom prst="rect">
            <a:avLst/>
          </a:prstGeom>
        </p:spPr>
        <p:txBody>
          <a:bodyPr wrap="square">
            <a:spAutoFit/>
          </a:bodyPr>
          <a:lstStyle/>
          <a:p>
            <a:r>
              <a:rPr lang="en-US" dirty="0">
                <a:solidFill>
                  <a:schemeClr val="bg1"/>
                </a:solidFill>
                <a:latin typeface="Franklin Gothic Medium" panose="020B0603020102020204" pitchFamily="34" charset="0"/>
              </a:rPr>
              <a:t>Based on the map, we’ll say the winter ground water temp is 55 F.</a:t>
            </a:r>
          </a:p>
        </p:txBody>
      </p:sp>
      <p:sp>
        <p:nvSpPr>
          <p:cNvPr id="12" name="Rectangle 11">
            <a:extLst>
              <a:ext uri="{FF2B5EF4-FFF2-40B4-BE49-F238E27FC236}">
                <a16:creationId xmlns:a16="http://schemas.microsoft.com/office/drawing/2014/main" id="{6E3B1E55-D1AC-498B-A00C-3158E0E603E7}"/>
              </a:ext>
            </a:extLst>
          </p:cNvPr>
          <p:cNvSpPr/>
          <p:nvPr/>
        </p:nvSpPr>
        <p:spPr>
          <a:xfrm>
            <a:off x="6988638" y="3671948"/>
            <a:ext cx="4638212" cy="1200329"/>
          </a:xfrm>
          <a:prstGeom prst="rect">
            <a:avLst/>
          </a:prstGeom>
        </p:spPr>
        <p:txBody>
          <a:bodyPr wrap="square">
            <a:spAutoFit/>
          </a:bodyPr>
          <a:lstStyle/>
          <a:p>
            <a:r>
              <a:rPr lang="en-US" dirty="0">
                <a:solidFill>
                  <a:schemeClr val="bg1"/>
                </a:solidFill>
                <a:latin typeface="Franklin Gothic Medium" panose="020B0603020102020204" pitchFamily="34" charset="0"/>
              </a:rPr>
              <a:t>Now you can determine the winter time temperature rise:</a:t>
            </a:r>
          </a:p>
          <a:p>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120</a:t>
            </a:r>
            <a:r>
              <a:rPr lang="en-US" dirty="0">
                <a:solidFill>
                  <a:schemeClr val="bg1"/>
                </a:solidFill>
                <a:latin typeface="Franklin Gothic Medium" panose="020B0603020102020204" pitchFamily="34" charset="0"/>
              </a:rPr>
              <a:t> Set Temp – </a:t>
            </a:r>
            <a:r>
              <a:rPr lang="en-US" b="1" dirty="0">
                <a:solidFill>
                  <a:schemeClr val="bg1"/>
                </a:solidFill>
                <a:latin typeface="Franklin Gothic Medium" panose="020B0603020102020204" pitchFamily="34" charset="0"/>
              </a:rPr>
              <a:t>55</a:t>
            </a:r>
            <a:r>
              <a:rPr lang="en-US" dirty="0">
                <a:solidFill>
                  <a:schemeClr val="bg1"/>
                </a:solidFill>
                <a:latin typeface="Franklin Gothic Medium" panose="020B0603020102020204" pitchFamily="34" charset="0"/>
              </a:rPr>
              <a:t> Ground Water Temp = </a:t>
            </a:r>
            <a:r>
              <a:rPr lang="en-US" b="1" dirty="0">
                <a:solidFill>
                  <a:schemeClr val="bg1"/>
                </a:solidFill>
                <a:latin typeface="Franklin Gothic Medium" panose="020B0603020102020204" pitchFamily="34" charset="0"/>
              </a:rPr>
              <a:t>65</a:t>
            </a:r>
          </a:p>
        </p:txBody>
      </p:sp>
      <p:cxnSp>
        <p:nvCxnSpPr>
          <p:cNvPr id="13" name="Straight Arrow Connector 12">
            <a:extLst>
              <a:ext uri="{FF2B5EF4-FFF2-40B4-BE49-F238E27FC236}">
                <a16:creationId xmlns:a16="http://schemas.microsoft.com/office/drawing/2014/main" id="{B0DF70B6-EB52-4D66-BA8F-118A477131A0}"/>
              </a:ext>
            </a:extLst>
          </p:cNvPr>
          <p:cNvCxnSpPr>
            <a:cxnSpLocks/>
          </p:cNvCxnSpPr>
          <p:nvPr/>
        </p:nvCxnSpPr>
        <p:spPr>
          <a:xfrm>
            <a:off x="305920" y="881090"/>
            <a:ext cx="86552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56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HOW TO SIZE A TANKLESS: STEP 2</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305920" y="1232283"/>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2:</a:t>
            </a:r>
            <a:r>
              <a:rPr lang="en-US" sz="1800" dirty="0">
                <a:solidFill>
                  <a:schemeClr val="bg1"/>
                </a:solidFill>
                <a:latin typeface="Franklin Gothic Medium" panose="020B0603020102020204" pitchFamily="34" charset="0"/>
                <a:cs typeface="Calibri"/>
              </a:rPr>
              <a:t> Determine the peak hot water demand of the home. If possible, ask the homeowner.</a:t>
            </a:r>
          </a:p>
        </p:txBody>
      </p:sp>
      <p:sp>
        <p:nvSpPr>
          <p:cNvPr id="10" name="Rectangle 9">
            <a:extLst>
              <a:ext uri="{FF2B5EF4-FFF2-40B4-BE49-F238E27FC236}">
                <a16:creationId xmlns:a16="http://schemas.microsoft.com/office/drawing/2014/main" id="{89D68385-7FAC-412F-A1E4-5DB0FB47D2F2}"/>
              </a:ext>
            </a:extLst>
          </p:cNvPr>
          <p:cNvSpPr/>
          <p:nvPr/>
        </p:nvSpPr>
        <p:spPr>
          <a:xfrm>
            <a:off x="778338" y="2635160"/>
            <a:ext cx="2898312" cy="1477328"/>
          </a:xfrm>
          <a:prstGeom prst="rect">
            <a:avLst/>
          </a:prstGeom>
        </p:spPr>
        <p:txBody>
          <a:bodyPr wrap="square">
            <a:spAutoFit/>
          </a:bodyPr>
          <a:lstStyle/>
          <a:p>
            <a:r>
              <a:rPr lang="en-US" b="1" dirty="0">
                <a:solidFill>
                  <a:schemeClr val="bg1"/>
                </a:solidFill>
                <a:latin typeface="Franklin Gothic Medium" panose="020B0603020102020204" pitchFamily="34" charset="0"/>
              </a:rPr>
              <a:t>Shower:</a:t>
            </a:r>
            <a:r>
              <a:rPr lang="en-US" dirty="0">
                <a:solidFill>
                  <a:schemeClr val="bg1"/>
                </a:solidFill>
                <a:latin typeface="Franklin Gothic Medium" panose="020B0603020102020204" pitchFamily="34" charset="0"/>
              </a:rPr>
              <a:t> 2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err="1">
                <a:solidFill>
                  <a:schemeClr val="bg1"/>
                </a:solidFill>
                <a:latin typeface="Franklin Gothic Medium" panose="020B0603020102020204" pitchFamily="34" charset="0"/>
              </a:rPr>
              <a:t>Lav</a:t>
            </a:r>
            <a:r>
              <a:rPr lang="en-US" b="1" dirty="0">
                <a:solidFill>
                  <a:schemeClr val="bg1"/>
                </a:solidFill>
                <a:latin typeface="Franklin Gothic Medium" panose="020B0603020102020204" pitchFamily="34" charset="0"/>
              </a:rPr>
              <a:t> Sink:</a:t>
            </a:r>
            <a:r>
              <a:rPr lang="en-US" dirty="0">
                <a:solidFill>
                  <a:schemeClr val="bg1"/>
                </a:solidFill>
                <a:latin typeface="Franklin Gothic Medium" panose="020B0603020102020204" pitchFamily="34" charset="0"/>
              </a:rPr>
              <a:t> 1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Kitchen Sink: </a:t>
            </a:r>
            <a:r>
              <a:rPr lang="en-US" dirty="0">
                <a:solidFill>
                  <a:schemeClr val="bg1"/>
                </a:solidFill>
                <a:latin typeface="Franklin Gothic Medium" panose="020B0603020102020204" pitchFamily="34" charset="0"/>
              </a:rPr>
              <a:t>1.5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Dishwasher: </a:t>
            </a:r>
            <a:r>
              <a:rPr lang="en-US" dirty="0">
                <a:solidFill>
                  <a:schemeClr val="bg1"/>
                </a:solidFill>
                <a:latin typeface="Franklin Gothic Medium" panose="020B0603020102020204" pitchFamily="34" charset="0"/>
              </a:rPr>
              <a:t>2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Washing Machine: </a:t>
            </a:r>
            <a:r>
              <a:rPr lang="en-US" dirty="0">
                <a:solidFill>
                  <a:schemeClr val="bg1"/>
                </a:solidFill>
                <a:latin typeface="Franklin Gothic Medium" panose="020B0603020102020204" pitchFamily="34" charset="0"/>
              </a:rPr>
              <a:t>2 </a:t>
            </a:r>
            <a:r>
              <a:rPr lang="en-US" dirty="0" err="1">
                <a:solidFill>
                  <a:schemeClr val="bg1"/>
                </a:solidFill>
                <a:latin typeface="Franklin Gothic Medium" panose="020B0603020102020204" pitchFamily="34" charset="0"/>
              </a:rPr>
              <a:t>gpm</a:t>
            </a:r>
            <a:endParaRPr lang="en-US" b="1" dirty="0">
              <a:solidFill>
                <a:schemeClr val="bg1"/>
              </a:solidFill>
              <a:latin typeface="Franklin Gothic Medium" panose="020B0603020102020204" pitchFamily="34" charset="0"/>
            </a:endParaRPr>
          </a:p>
        </p:txBody>
      </p:sp>
      <p:sp>
        <p:nvSpPr>
          <p:cNvPr id="11" name="Rectangle 10">
            <a:extLst>
              <a:ext uri="{FF2B5EF4-FFF2-40B4-BE49-F238E27FC236}">
                <a16:creationId xmlns:a16="http://schemas.microsoft.com/office/drawing/2014/main" id="{A2883163-4FE7-445C-8EE9-059012785D84}"/>
              </a:ext>
            </a:extLst>
          </p:cNvPr>
          <p:cNvSpPr/>
          <p:nvPr/>
        </p:nvSpPr>
        <p:spPr>
          <a:xfrm>
            <a:off x="305920" y="1703184"/>
            <a:ext cx="8933330" cy="646331"/>
          </a:xfrm>
          <a:prstGeom prst="rect">
            <a:avLst/>
          </a:prstGeom>
        </p:spPr>
        <p:txBody>
          <a:bodyPr wrap="square">
            <a:spAutoFit/>
          </a:bodyPr>
          <a:lstStyle/>
          <a:p>
            <a:r>
              <a:rPr lang="en-US" dirty="0">
                <a:solidFill>
                  <a:schemeClr val="bg1"/>
                </a:solidFill>
                <a:latin typeface="Franklin Gothic Medium" panose="020B0603020102020204" pitchFamily="34" charset="0"/>
              </a:rPr>
              <a:t>Fixtures and appliances all have different flow rates depending on manufacturer however you can use an average amount to get a ballpark figure:</a:t>
            </a:r>
          </a:p>
        </p:txBody>
      </p:sp>
      <p:sp>
        <p:nvSpPr>
          <p:cNvPr id="12" name="Rectangle 11">
            <a:extLst>
              <a:ext uri="{FF2B5EF4-FFF2-40B4-BE49-F238E27FC236}">
                <a16:creationId xmlns:a16="http://schemas.microsoft.com/office/drawing/2014/main" id="{6E3B1E55-D1AC-498B-A00C-3158E0E603E7}"/>
              </a:ext>
            </a:extLst>
          </p:cNvPr>
          <p:cNvSpPr/>
          <p:nvPr/>
        </p:nvSpPr>
        <p:spPr>
          <a:xfrm>
            <a:off x="305920" y="4452998"/>
            <a:ext cx="6634630"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1: </a:t>
            </a:r>
          </a:p>
          <a:p>
            <a:r>
              <a:rPr lang="en-US" dirty="0">
                <a:solidFill>
                  <a:schemeClr val="bg1"/>
                </a:solidFill>
                <a:latin typeface="Franklin Gothic Medium" panose="020B0603020102020204" pitchFamily="34" charset="0"/>
              </a:rPr>
              <a:t>Peak usage: 2 Showers &amp; Washing Machine = </a:t>
            </a:r>
            <a:r>
              <a:rPr lang="en-US" b="1" dirty="0">
                <a:solidFill>
                  <a:schemeClr val="bg1"/>
                </a:solidFill>
                <a:latin typeface="Franklin Gothic Medium" panose="020B0603020102020204" pitchFamily="34" charset="0"/>
              </a:rPr>
              <a:t>6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3" name="Rectangle 12">
            <a:extLst>
              <a:ext uri="{FF2B5EF4-FFF2-40B4-BE49-F238E27FC236}">
                <a16:creationId xmlns:a16="http://schemas.microsoft.com/office/drawing/2014/main" id="{E6FA7A57-F960-4FE1-8C1D-DEDE6F30E186}"/>
              </a:ext>
            </a:extLst>
          </p:cNvPr>
          <p:cNvSpPr/>
          <p:nvPr/>
        </p:nvSpPr>
        <p:spPr>
          <a:xfrm>
            <a:off x="305920" y="5332229"/>
            <a:ext cx="6634630"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2: </a:t>
            </a:r>
          </a:p>
          <a:p>
            <a:r>
              <a:rPr lang="en-US" dirty="0">
                <a:solidFill>
                  <a:schemeClr val="bg1"/>
                </a:solidFill>
                <a:latin typeface="Franklin Gothic Medium" panose="020B0603020102020204" pitchFamily="34" charset="0"/>
              </a:rPr>
              <a:t>Peak usage: 4 Showers &amp; Dish Washer = </a:t>
            </a:r>
            <a:r>
              <a:rPr lang="en-US" b="1" dirty="0">
                <a:solidFill>
                  <a:schemeClr val="bg1"/>
                </a:solidFill>
                <a:latin typeface="Franklin Gothic Medium" panose="020B0603020102020204" pitchFamily="34" charset="0"/>
              </a:rPr>
              <a:t>10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cxnSp>
        <p:nvCxnSpPr>
          <p:cNvPr id="2" name="Straight Arrow Connector 1">
            <a:extLst>
              <a:ext uri="{FF2B5EF4-FFF2-40B4-BE49-F238E27FC236}">
                <a16:creationId xmlns:a16="http://schemas.microsoft.com/office/drawing/2014/main" id="{1A76D6D4-92E7-5B76-088C-095E61A1F4AA}"/>
              </a:ext>
            </a:extLst>
          </p:cNvPr>
          <p:cNvCxnSpPr>
            <a:cxnSpLocks/>
          </p:cNvCxnSpPr>
          <p:nvPr/>
        </p:nvCxnSpPr>
        <p:spPr>
          <a:xfrm>
            <a:off x="305920" y="881090"/>
            <a:ext cx="86552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descr="A large room with a sink and a mirror&#10;&#10;Description automatically generated">
            <a:extLst>
              <a:ext uri="{FF2B5EF4-FFF2-40B4-BE49-F238E27FC236}">
                <a16:creationId xmlns:a16="http://schemas.microsoft.com/office/drawing/2014/main" id="{C62F53AB-BBAF-581F-E795-CC32609B1B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3649" y="2542341"/>
            <a:ext cx="3150542" cy="2100361"/>
          </a:xfrm>
          <a:prstGeom prst="rect">
            <a:avLst/>
          </a:prstGeom>
          <a:effectLst>
            <a:outerShdw blurRad="63500" dist="63500" dir="2700000" algn="tl" rotWithShape="0">
              <a:prstClr val="black">
                <a:alpha val="40000"/>
              </a:prstClr>
            </a:outerShdw>
            <a:softEdge rad="25400"/>
          </a:effectLst>
        </p:spPr>
      </p:pic>
      <p:pic>
        <p:nvPicPr>
          <p:cNvPr id="8" name="Picture 7" descr="A picture containing appliance, building, brick, sitting&#10;&#10;Description automatically generated">
            <a:extLst>
              <a:ext uri="{FF2B5EF4-FFF2-40B4-BE49-F238E27FC236}">
                <a16:creationId xmlns:a16="http://schemas.microsoft.com/office/drawing/2014/main" id="{5114B52B-E3CC-BF46-28E0-BDC56A4181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9566" y="4649606"/>
            <a:ext cx="3150542" cy="2100361"/>
          </a:xfrm>
          <a:prstGeom prst="rect">
            <a:avLst/>
          </a:prstGeom>
          <a:effectLst>
            <a:outerShdw blurRad="63500" dist="63500" dir="2700000" algn="tl" rotWithShape="0">
              <a:prstClr val="black">
                <a:alpha val="40000"/>
              </a:prstClr>
            </a:outerShdw>
            <a:softEdge rad="25400"/>
          </a:effectLst>
        </p:spPr>
      </p:pic>
      <p:pic>
        <p:nvPicPr>
          <p:cNvPr id="9" name="Picture 8" descr="A kitchen with a sink and a window&#10;&#10;Description automatically generated">
            <a:extLst>
              <a:ext uri="{FF2B5EF4-FFF2-40B4-BE49-F238E27FC236}">
                <a16:creationId xmlns:a16="http://schemas.microsoft.com/office/drawing/2014/main" id="{034608EC-4B26-A66B-2FC5-B87398DD06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139" y="2542340"/>
            <a:ext cx="3289107" cy="2100361"/>
          </a:xfrm>
          <a:prstGeom prst="rect">
            <a:avLst/>
          </a:prstGeom>
          <a:effectLst>
            <a:outerShdw blurRad="63500" dist="63500" dir="2700000" algn="tl" rotWithShape="0">
              <a:prstClr val="black">
                <a:alpha val="40000"/>
              </a:prstClr>
            </a:outerShdw>
            <a:softEdge rad="25400"/>
          </a:effectLst>
        </p:spPr>
      </p:pic>
    </p:spTree>
    <p:extLst>
      <p:ext uri="{BB962C8B-B14F-4D97-AF65-F5344CB8AC3E}">
        <p14:creationId xmlns:p14="http://schemas.microsoft.com/office/powerpoint/2010/main" val="237331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descr="A picture containing text, number, screenshot, square&#10;&#10;Description automatically generated">
            <a:extLst>
              <a:ext uri="{FF2B5EF4-FFF2-40B4-BE49-F238E27FC236}">
                <a16:creationId xmlns:a16="http://schemas.microsoft.com/office/drawing/2014/main" id="{EF2D8CA4-4D0D-77BC-1239-F68F342C67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2686" y="2513094"/>
            <a:ext cx="7154755" cy="4138651"/>
          </a:xfrm>
          <a:prstGeom prst="rect">
            <a:avLst/>
          </a:prstGeom>
          <a:effectLst>
            <a:outerShdw blurRad="50800" dist="38100" dir="2700000" algn="tl" rotWithShape="0">
              <a:prstClr val="black">
                <a:alpha val="40000"/>
              </a:prstClr>
            </a:outerShdw>
            <a:softEdge rad="25400"/>
          </a:effectLst>
        </p:spPr>
      </p:pic>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HOW TO SIZE A TANKLESS: STEP 3</a:t>
            </a:r>
          </a:p>
        </p:txBody>
      </p:sp>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305920" y="1232283"/>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3:</a:t>
            </a:r>
            <a:r>
              <a:rPr lang="en-US" sz="1800" dirty="0">
                <a:solidFill>
                  <a:schemeClr val="bg1"/>
                </a:solidFill>
                <a:latin typeface="Franklin Gothic Medium" panose="020B0603020102020204" pitchFamily="34" charset="0"/>
                <a:cs typeface="Calibri"/>
              </a:rPr>
              <a:t> Select the proper unit or pair of units using the sizing chart found online or in the product catalog.</a:t>
            </a:r>
          </a:p>
        </p:txBody>
      </p:sp>
      <p:sp>
        <p:nvSpPr>
          <p:cNvPr id="11" name="Rectangle 10">
            <a:extLst>
              <a:ext uri="{FF2B5EF4-FFF2-40B4-BE49-F238E27FC236}">
                <a16:creationId xmlns:a16="http://schemas.microsoft.com/office/drawing/2014/main" id="{A2883163-4FE7-445C-8EE9-059012785D84}"/>
              </a:ext>
            </a:extLst>
          </p:cNvPr>
          <p:cNvSpPr/>
          <p:nvPr/>
        </p:nvSpPr>
        <p:spPr>
          <a:xfrm>
            <a:off x="305920" y="1703184"/>
            <a:ext cx="8933330" cy="646331"/>
          </a:xfrm>
          <a:prstGeom prst="rect">
            <a:avLst/>
          </a:prstGeom>
        </p:spPr>
        <p:txBody>
          <a:bodyPr wrap="square">
            <a:spAutoFit/>
          </a:bodyPr>
          <a:lstStyle/>
          <a:p>
            <a:r>
              <a:rPr lang="en-US" dirty="0">
                <a:solidFill>
                  <a:schemeClr val="bg1"/>
                </a:solidFill>
                <a:latin typeface="Franklin Gothic Medium" panose="020B0603020102020204" pitchFamily="34" charset="0"/>
              </a:rPr>
              <a:t>Simply find the Temperature Rise on the left then match up a unit or pair of units that provides the approximate flow rate needed.</a:t>
            </a:r>
          </a:p>
        </p:txBody>
      </p:sp>
      <p:sp>
        <p:nvSpPr>
          <p:cNvPr id="12" name="Rectangle 11">
            <a:extLst>
              <a:ext uri="{FF2B5EF4-FFF2-40B4-BE49-F238E27FC236}">
                <a16:creationId xmlns:a16="http://schemas.microsoft.com/office/drawing/2014/main" id="{6E3B1E55-D1AC-498B-A00C-3158E0E603E7}"/>
              </a:ext>
            </a:extLst>
          </p:cNvPr>
          <p:cNvSpPr/>
          <p:nvPr/>
        </p:nvSpPr>
        <p:spPr>
          <a:xfrm>
            <a:off x="222935" y="3112357"/>
            <a:ext cx="3606711" cy="923330"/>
          </a:xfrm>
          <a:prstGeom prst="rect">
            <a:avLst/>
          </a:prstGeom>
        </p:spPr>
        <p:txBody>
          <a:bodyPr wrap="square">
            <a:spAutoFit/>
          </a:bodyPr>
          <a:lstStyle/>
          <a:p>
            <a:r>
              <a:rPr lang="en-US" b="1" dirty="0">
                <a:solidFill>
                  <a:schemeClr val="bg1"/>
                </a:solidFill>
                <a:latin typeface="Franklin Gothic Medium" panose="020B0603020102020204" pitchFamily="34" charset="0"/>
              </a:rPr>
              <a:t>Example 1: </a:t>
            </a:r>
          </a:p>
          <a:p>
            <a:r>
              <a:rPr lang="en-US" dirty="0">
                <a:solidFill>
                  <a:schemeClr val="bg1"/>
                </a:solidFill>
                <a:latin typeface="Franklin Gothic Medium" panose="020B0603020102020204" pitchFamily="34" charset="0"/>
              </a:rPr>
              <a:t>Peak usage: 2 Showers &amp; Washing Machine = </a:t>
            </a:r>
            <a:r>
              <a:rPr lang="en-US" b="1" dirty="0">
                <a:solidFill>
                  <a:schemeClr val="bg1"/>
                </a:solidFill>
                <a:latin typeface="Franklin Gothic Medium" panose="020B0603020102020204" pitchFamily="34" charset="0"/>
              </a:rPr>
              <a:t>6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3" name="Rectangle 12">
            <a:extLst>
              <a:ext uri="{FF2B5EF4-FFF2-40B4-BE49-F238E27FC236}">
                <a16:creationId xmlns:a16="http://schemas.microsoft.com/office/drawing/2014/main" id="{E6FA7A57-F960-4FE1-8C1D-DEDE6F30E186}"/>
              </a:ext>
            </a:extLst>
          </p:cNvPr>
          <p:cNvSpPr/>
          <p:nvPr/>
        </p:nvSpPr>
        <p:spPr>
          <a:xfrm>
            <a:off x="222935" y="4883694"/>
            <a:ext cx="3606711" cy="923330"/>
          </a:xfrm>
          <a:prstGeom prst="rect">
            <a:avLst/>
          </a:prstGeom>
        </p:spPr>
        <p:txBody>
          <a:bodyPr wrap="square">
            <a:spAutoFit/>
          </a:bodyPr>
          <a:lstStyle/>
          <a:p>
            <a:r>
              <a:rPr lang="en-US" b="1" dirty="0">
                <a:solidFill>
                  <a:schemeClr val="bg1"/>
                </a:solidFill>
                <a:latin typeface="Franklin Gothic Medium" panose="020B0603020102020204" pitchFamily="34" charset="0"/>
              </a:rPr>
              <a:t>Example 2: </a:t>
            </a:r>
          </a:p>
          <a:p>
            <a:r>
              <a:rPr lang="en-US" dirty="0">
                <a:solidFill>
                  <a:schemeClr val="bg1"/>
                </a:solidFill>
                <a:latin typeface="Franklin Gothic Medium" panose="020B0603020102020204" pitchFamily="34" charset="0"/>
              </a:rPr>
              <a:t>Peak usage: 4 Showers &amp; Dish Washer = </a:t>
            </a:r>
            <a:r>
              <a:rPr lang="en-US" b="1" dirty="0">
                <a:solidFill>
                  <a:schemeClr val="bg1"/>
                </a:solidFill>
                <a:latin typeface="Franklin Gothic Medium" panose="020B0603020102020204" pitchFamily="34" charset="0"/>
              </a:rPr>
              <a:t>10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5" name="Rectangle 14">
            <a:extLst>
              <a:ext uri="{FF2B5EF4-FFF2-40B4-BE49-F238E27FC236}">
                <a16:creationId xmlns:a16="http://schemas.microsoft.com/office/drawing/2014/main" id="{C80901F5-3717-453A-A77F-88407BAB2E46}"/>
              </a:ext>
            </a:extLst>
          </p:cNvPr>
          <p:cNvSpPr/>
          <p:nvPr/>
        </p:nvSpPr>
        <p:spPr>
          <a:xfrm>
            <a:off x="222935" y="2743025"/>
            <a:ext cx="3606711" cy="369332"/>
          </a:xfrm>
          <a:prstGeom prst="rect">
            <a:avLst/>
          </a:prstGeom>
        </p:spPr>
        <p:txBody>
          <a:bodyPr wrap="square">
            <a:spAutoFit/>
          </a:bodyPr>
          <a:lstStyle/>
          <a:p>
            <a:r>
              <a:rPr lang="en-US" b="1" dirty="0">
                <a:solidFill>
                  <a:schemeClr val="bg1"/>
                </a:solidFill>
                <a:latin typeface="Franklin Gothic Medium" panose="020B0603020102020204" pitchFamily="34" charset="0"/>
              </a:rPr>
              <a:t>Temp Rise: 65</a:t>
            </a:r>
          </a:p>
        </p:txBody>
      </p:sp>
      <p:sp>
        <p:nvSpPr>
          <p:cNvPr id="16" name="Rectangle 15">
            <a:extLst>
              <a:ext uri="{FF2B5EF4-FFF2-40B4-BE49-F238E27FC236}">
                <a16:creationId xmlns:a16="http://schemas.microsoft.com/office/drawing/2014/main" id="{08821023-46F0-4B41-9DEF-8F9D1D75C11F}"/>
              </a:ext>
            </a:extLst>
          </p:cNvPr>
          <p:cNvSpPr/>
          <p:nvPr/>
        </p:nvSpPr>
        <p:spPr>
          <a:xfrm>
            <a:off x="222935" y="3968098"/>
            <a:ext cx="3872815" cy="646331"/>
          </a:xfrm>
          <a:prstGeom prst="rect">
            <a:avLst/>
          </a:prstGeom>
        </p:spPr>
        <p:txBody>
          <a:bodyPr wrap="square">
            <a:spAutoFit/>
          </a:bodyPr>
          <a:lstStyle/>
          <a:p>
            <a:r>
              <a:rPr lang="en-US" b="1" dirty="0">
                <a:solidFill>
                  <a:schemeClr val="bg1"/>
                </a:solidFill>
                <a:latin typeface="Franklin Gothic Medium" panose="020B0603020102020204" pitchFamily="34" charset="0"/>
              </a:rPr>
              <a:t>Ideal Models: </a:t>
            </a:r>
          </a:p>
          <a:p>
            <a:r>
              <a:rPr lang="en-US" dirty="0">
                <a:solidFill>
                  <a:schemeClr val="bg1"/>
                </a:solidFill>
                <a:latin typeface="Franklin Gothic Medium" panose="020B0603020102020204" pitchFamily="34" charset="0"/>
              </a:rPr>
              <a:t>EZ111, NRCR111, NRC111</a:t>
            </a:r>
          </a:p>
        </p:txBody>
      </p:sp>
      <p:sp>
        <p:nvSpPr>
          <p:cNvPr id="17" name="Rectangle 16">
            <a:extLst>
              <a:ext uri="{FF2B5EF4-FFF2-40B4-BE49-F238E27FC236}">
                <a16:creationId xmlns:a16="http://schemas.microsoft.com/office/drawing/2014/main" id="{9A26882F-D6CF-46DD-A988-AA6E75EF134D}"/>
              </a:ext>
            </a:extLst>
          </p:cNvPr>
          <p:cNvSpPr/>
          <p:nvPr/>
        </p:nvSpPr>
        <p:spPr>
          <a:xfrm>
            <a:off x="222934" y="5807024"/>
            <a:ext cx="3872815" cy="646331"/>
          </a:xfrm>
          <a:prstGeom prst="rect">
            <a:avLst/>
          </a:prstGeom>
        </p:spPr>
        <p:txBody>
          <a:bodyPr wrap="square">
            <a:spAutoFit/>
          </a:bodyPr>
          <a:lstStyle/>
          <a:p>
            <a:r>
              <a:rPr lang="en-US" b="1" dirty="0">
                <a:solidFill>
                  <a:schemeClr val="bg1"/>
                </a:solidFill>
                <a:latin typeface="Franklin Gothic Medium" panose="020B0603020102020204" pitchFamily="34" charset="0"/>
              </a:rPr>
              <a:t>Ideal Models: </a:t>
            </a:r>
          </a:p>
          <a:p>
            <a:r>
              <a:rPr lang="en-US" dirty="0">
                <a:solidFill>
                  <a:schemeClr val="bg1"/>
                </a:solidFill>
                <a:latin typeface="Franklin Gothic Medium" panose="020B0603020102020204" pitchFamily="34" charset="0"/>
              </a:rPr>
              <a:t>Pair of EZ98, NRC98, NRCR92, NR98</a:t>
            </a:r>
          </a:p>
        </p:txBody>
      </p:sp>
      <p:sp>
        <p:nvSpPr>
          <p:cNvPr id="18" name="Rectangle 17">
            <a:extLst>
              <a:ext uri="{FF2B5EF4-FFF2-40B4-BE49-F238E27FC236}">
                <a16:creationId xmlns:a16="http://schemas.microsoft.com/office/drawing/2014/main" id="{ABC4B093-FF99-4EE7-8153-30160A05E38C}"/>
              </a:ext>
            </a:extLst>
          </p:cNvPr>
          <p:cNvSpPr/>
          <p:nvPr/>
        </p:nvSpPr>
        <p:spPr>
          <a:xfrm>
            <a:off x="5394960" y="4826136"/>
            <a:ext cx="1642110" cy="2487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0" name="Picture 14">
            <a:extLst>
              <a:ext uri="{FF2B5EF4-FFF2-40B4-BE49-F238E27FC236}">
                <a16:creationId xmlns:a16="http://schemas.microsoft.com/office/drawing/2014/main" id="{BA224460-FA2D-434E-A239-65497B70431B}"/>
              </a:ext>
            </a:extLst>
          </p:cNvPr>
          <p:cNvPicPr>
            <a:picLocks noChangeAspect="1"/>
          </p:cNvPicPr>
          <p:nvPr/>
        </p:nvPicPr>
        <p:blipFill>
          <a:blip r:embed="rId3"/>
          <a:stretch>
            <a:fillRect/>
          </a:stretch>
        </p:blipFill>
        <p:spPr>
          <a:xfrm>
            <a:off x="10313327" y="83301"/>
            <a:ext cx="1154878" cy="893867"/>
          </a:xfrm>
          <a:prstGeom prst="rect">
            <a:avLst/>
          </a:prstGeom>
        </p:spPr>
      </p:pic>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86552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A7A0E7A-A008-5A77-0F72-004D07738E97}"/>
              </a:ext>
            </a:extLst>
          </p:cNvPr>
          <p:cNvSpPr/>
          <p:nvPr/>
        </p:nvSpPr>
        <p:spPr>
          <a:xfrm>
            <a:off x="7037070" y="4826136"/>
            <a:ext cx="1588770" cy="2487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9588A190-B0C2-BFF2-BB22-4938E260A873}"/>
              </a:ext>
            </a:extLst>
          </p:cNvPr>
          <p:cNvSpPr/>
          <p:nvPr/>
        </p:nvSpPr>
        <p:spPr>
          <a:xfrm>
            <a:off x="9883140" y="4826136"/>
            <a:ext cx="478446" cy="2487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FC48C20D-FF09-A314-68D9-EFE77271A96C}"/>
              </a:ext>
            </a:extLst>
          </p:cNvPr>
          <p:cNvSpPr txBox="1"/>
          <p:nvPr/>
        </p:nvSpPr>
        <p:spPr>
          <a:xfrm>
            <a:off x="5655945" y="5110982"/>
            <a:ext cx="1272540" cy="369332"/>
          </a:xfrm>
          <a:prstGeom prst="rect">
            <a:avLst/>
          </a:prstGeom>
          <a:solidFill>
            <a:schemeClr val="bg1">
              <a:alpha val="75000"/>
            </a:schemeClr>
          </a:solidFill>
        </p:spPr>
        <p:txBody>
          <a:bodyPr wrap="square">
            <a:spAutoFit/>
          </a:bodyPr>
          <a:lstStyle/>
          <a:p>
            <a:r>
              <a:rPr lang="en-US" b="1" dirty="0">
                <a:solidFill>
                  <a:srgbClr val="FF0000"/>
                </a:solidFill>
                <a:latin typeface="Franklin Gothic Medium" panose="020B0603020102020204" pitchFamily="34" charset="0"/>
              </a:rPr>
              <a:t>Example 1</a:t>
            </a:r>
            <a:endParaRPr lang="en-US" dirty="0">
              <a:solidFill>
                <a:srgbClr val="FF0000"/>
              </a:solidFill>
              <a:latin typeface="Franklin Gothic Medium" panose="020B0603020102020204" pitchFamily="34" charset="0"/>
            </a:endParaRPr>
          </a:p>
        </p:txBody>
      </p:sp>
      <p:sp>
        <p:nvSpPr>
          <p:cNvPr id="23" name="TextBox 22">
            <a:extLst>
              <a:ext uri="{FF2B5EF4-FFF2-40B4-BE49-F238E27FC236}">
                <a16:creationId xmlns:a16="http://schemas.microsoft.com/office/drawing/2014/main" id="{A4BF2746-CD30-8615-5C89-8133952475D2}"/>
              </a:ext>
            </a:extLst>
          </p:cNvPr>
          <p:cNvSpPr txBox="1"/>
          <p:nvPr/>
        </p:nvSpPr>
        <p:spPr>
          <a:xfrm>
            <a:off x="7260714" y="5110982"/>
            <a:ext cx="1272540" cy="369332"/>
          </a:xfrm>
          <a:prstGeom prst="rect">
            <a:avLst/>
          </a:prstGeom>
          <a:solidFill>
            <a:schemeClr val="bg1">
              <a:alpha val="75000"/>
            </a:schemeClr>
          </a:solidFill>
        </p:spPr>
        <p:txBody>
          <a:bodyPr wrap="square">
            <a:spAutoFit/>
          </a:bodyPr>
          <a:lstStyle/>
          <a:p>
            <a:r>
              <a:rPr lang="en-US" b="1" dirty="0">
                <a:solidFill>
                  <a:srgbClr val="FF0000"/>
                </a:solidFill>
                <a:latin typeface="Franklin Gothic Medium" panose="020B0603020102020204" pitchFamily="34" charset="0"/>
              </a:rPr>
              <a:t>Example 2</a:t>
            </a:r>
            <a:endParaRPr lang="en-US" dirty="0">
              <a:solidFill>
                <a:srgbClr val="FF0000"/>
              </a:solidFill>
              <a:latin typeface="Franklin Gothic Medium" panose="020B0603020102020204" pitchFamily="34" charset="0"/>
            </a:endParaRPr>
          </a:p>
        </p:txBody>
      </p:sp>
    </p:spTree>
    <p:extLst>
      <p:ext uri="{BB962C8B-B14F-4D97-AF65-F5344CB8AC3E}">
        <p14:creationId xmlns:p14="http://schemas.microsoft.com/office/powerpoint/2010/main" val="318434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HOW TO SIZE A TANKLESS: FINAL TIP</a:t>
            </a:r>
          </a:p>
        </p:txBody>
      </p:sp>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4344520" y="1788543"/>
            <a:ext cx="4456580" cy="67652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b="1" dirty="0">
                <a:solidFill>
                  <a:schemeClr val="bg1"/>
                </a:solidFill>
                <a:latin typeface="Franklin Gothic Medium" panose="020B0603020102020204" pitchFamily="34" charset="0"/>
                <a:cs typeface="Calibri"/>
              </a:rPr>
              <a:t>Final Sizing Tip:</a:t>
            </a:r>
            <a:endParaRPr lang="en-US" sz="4000" dirty="0">
              <a:solidFill>
                <a:schemeClr val="bg1"/>
              </a:solidFill>
              <a:latin typeface="Franklin Gothic Medium" panose="020B0603020102020204" pitchFamily="34" charset="0"/>
              <a:cs typeface="Calibri"/>
            </a:endParaRPr>
          </a:p>
        </p:txBody>
      </p:sp>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920003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descr="A yellow light bulb with rays of light&#10;&#10;Description automatically generated with medium confidence">
            <a:extLst>
              <a:ext uri="{FF2B5EF4-FFF2-40B4-BE49-F238E27FC236}">
                <a16:creationId xmlns:a16="http://schemas.microsoft.com/office/drawing/2014/main" id="{6A9C48BF-9F19-0C08-CB05-666E86621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480" y="1272540"/>
            <a:ext cx="1619444" cy="1619444"/>
          </a:xfrm>
          <a:prstGeom prst="rect">
            <a:avLst/>
          </a:prstGeom>
        </p:spPr>
      </p:pic>
      <p:sp>
        <p:nvSpPr>
          <p:cNvPr id="19" name="Rectangle 18">
            <a:extLst>
              <a:ext uri="{FF2B5EF4-FFF2-40B4-BE49-F238E27FC236}">
                <a16:creationId xmlns:a16="http://schemas.microsoft.com/office/drawing/2014/main" id="{D18FC177-3F07-54AF-3238-B2FF2C487A0F}"/>
              </a:ext>
            </a:extLst>
          </p:cNvPr>
          <p:cNvSpPr/>
          <p:nvPr/>
        </p:nvSpPr>
        <p:spPr>
          <a:xfrm>
            <a:off x="439270" y="3200570"/>
            <a:ext cx="11181230" cy="1938992"/>
          </a:xfrm>
          <a:prstGeom prst="rect">
            <a:avLst/>
          </a:prstGeom>
        </p:spPr>
        <p:txBody>
          <a:bodyPr wrap="square">
            <a:spAutoFit/>
          </a:bodyPr>
          <a:lstStyle/>
          <a:p>
            <a:pPr algn="ct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t’s always better to slightly oversize a tankless system than to undersize it. </a:t>
            </a:r>
          </a:p>
          <a:p>
            <a:pPr algn="ctr"/>
            <a:endPar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pPr algn="ct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There’s virtually no downside to an oversized system for the home however and undersized system will not provide enough hot water for the home during all times of the year.</a:t>
            </a:r>
            <a:endParaRPr lang="en-US" sz="2400" dirty="0">
              <a:solidFill>
                <a:schemeClr val="bg1"/>
              </a:solidFill>
              <a:latin typeface="Franklin Gothic Medium" panose="020B0603020102020204" pitchFamily="34" charset="0"/>
            </a:endParaRPr>
          </a:p>
        </p:txBody>
      </p:sp>
      <p:pic>
        <p:nvPicPr>
          <p:cNvPr id="21" name="Picture 14" descr="A close up of a logo&#10;&#10;Description generated with very high confidence">
            <a:extLst>
              <a:ext uri="{FF2B5EF4-FFF2-40B4-BE49-F238E27FC236}">
                <a16:creationId xmlns:a16="http://schemas.microsoft.com/office/drawing/2014/main" id="{CCE9E430-A306-002F-C648-9D723F55F84B}"/>
              </a:ext>
            </a:extLst>
          </p:cNvPr>
          <p:cNvPicPr>
            <a:picLocks noChangeAspect="1"/>
          </p:cNvPicPr>
          <p:nvPr/>
        </p:nvPicPr>
        <p:blipFill>
          <a:blip r:embed="rId3"/>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253078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QUICK CONNECT SYSTEMS</a:t>
            </a:r>
          </a:p>
        </p:txBody>
      </p:sp>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673115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14" descr="A close up of a logo&#10;&#10;Description generated with very high confidence">
            <a:extLst>
              <a:ext uri="{FF2B5EF4-FFF2-40B4-BE49-F238E27FC236}">
                <a16:creationId xmlns:a16="http://schemas.microsoft.com/office/drawing/2014/main" id="{CCE9E430-A306-002F-C648-9D723F55F84B}"/>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screenshot, rectangle, design&#10;&#10;Description automatically generated">
            <a:extLst>
              <a:ext uri="{FF2B5EF4-FFF2-40B4-BE49-F238E27FC236}">
                <a16:creationId xmlns:a16="http://schemas.microsoft.com/office/drawing/2014/main" id="{37F64E14-4B8D-74D3-32F2-19E782350447}"/>
              </a:ext>
            </a:extLst>
          </p:cNvPr>
          <p:cNvPicPr>
            <a:picLocks noChangeAspect="1"/>
          </p:cNvPicPr>
          <p:nvPr/>
        </p:nvPicPr>
        <p:blipFill rotWithShape="1">
          <a:blip r:embed="rId3">
            <a:extLst>
              <a:ext uri="{28A0092B-C50C-407E-A947-70E740481C1C}">
                <a14:useLocalDpi xmlns:a14="http://schemas.microsoft.com/office/drawing/2010/main" val="0"/>
              </a:ext>
            </a:extLst>
          </a:blip>
          <a:srcRect t="30606" r="75059" b="31329"/>
          <a:stretch/>
        </p:blipFill>
        <p:spPr>
          <a:xfrm>
            <a:off x="0" y="2127504"/>
            <a:ext cx="3877056" cy="3328416"/>
          </a:xfrm>
          <a:prstGeom prst="rect">
            <a:avLst/>
          </a:prstGeom>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201161" y="1948866"/>
            <a:ext cx="7550300" cy="25472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For large residential applications</a:t>
            </a:r>
          </a:p>
          <a:p>
            <a:pPr algn="ctr"/>
            <a:r>
              <a:rPr lang="en-US" sz="3600" dirty="0">
                <a:solidFill>
                  <a:schemeClr val="bg1"/>
                </a:solidFill>
                <a:effectLst/>
                <a:latin typeface="Franklin Gothic Medium" panose="020B0603020102020204" pitchFamily="34" charset="0"/>
              </a:rPr>
              <a:t>2 compatible Noritz units may be</a:t>
            </a:r>
          </a:p>
          <a:p>
            <a:pPr algn="ctr"/>
            <a:r>
              <a:rPr lang="en-US" sz="3600" dirty="0">
                <a:solidFill>
                  <a:schemeClr val="bg1"/>
                </a:solidFill>
                <a:effectLst/>
                <a:latin typeface="Franklin Gothic Medium" panose="020B0603020102020204" pitchFamily="34" charset="0"/>
              </a:rPr>
              <a:t>quick connected to double the</a:t>
            </a:r>
          </a:p>
          <a:p>
            <a:pPr algn="ctr"/>
            <a:r>
              <a:rPr lang="en-US" sz="3600" dirty="0">
                <a:solidFill>
                  <a:schemeClr val="bg1"/>
                </a:solidFill>
                <a:effectLst/>
                <a:latin typeface="Franklin Gothic Medium" panose="020B0603020102020204" pitchFamily="34" charset="0"/>
              </a:rPr>
              <a:t>hot water output.</a:t>
            </a:r>
            <a:endParaRPr lang="en-US" sz="3600" dirty="0">
              <a:solidFill>
                <a:schemeClr val="bg1"/>
              </a:solidFill>
              <a:latin typeface="Franklin Gothic Medium" panose="020B0603020102020204" pitchFamily="34" charset="0"/>
              <a:cs typeface="Calibri"/>
            </a:endParaRPr>
          </a:p>
        </p:txBody>
      </p:sp>
      <p:pic>
        <p:nvPicPr>
          <p:cNvPr id="8" name="Picture 7" descr="A picture containing connector, cable, electrical wiring, headphones&#10;&#10;Description automatically generated">
            <a:extLst>
              <a:ext uri="{FF2B5EF4-FFF2-40B4-BE49-F238E27FC236}">
                <a16:creationId xmlns:a16="http://schemas.microsoft.com/office/drawing/2014/main" id="{B700DDB5-5BBA-A400-A04F-AE6F9C5FD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751" y="4496103"/>
            <a:ext cx="2679920" cy="2009940"/>
          </a:xfrm>
          <a:prstGeom prst="rect">
            <a:avLst/>
          </a:prstGeom>
        </p:spPr>
      </p:pic>
      <p:sp>
        <p:nvSpPr>
          <p:cNvPr id="9" name="Content Placeholder 3">
            <a:extLst>
              <a:ext uri="{FF2B5EF4-FFF2-40B4-BE49-F238E27FC236}">
                <a16:creationId xmlns:a16="http://schemas.microsoft.com/office/drawing/2014/main" id="{8E56887F-B62B-D8EA-6030-5901F29F27FF}"/>
              </a:ext>
            </a:extLst>
          </p:cNvPr>
          <p:cNvSpPr txBox="1">
            <a:spLocks/>
          </p:cNvSpPr>
          <p:nvPr/>
        </p:nvSpPr>
        <p:spPr>
          <a:xfrm>
            <a:off x="7727418" y="5172396"/>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4959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QUICK CONNECT SYSTEMS</a:t>
            </a:r>
          </a:p>
        </p:txBody>
      </p:sp>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673115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14" descr="A close up of a logo&#10;&#10;Description generated with very high confidence">
            <a:extLst>
              <a:ext uri="{FF2B5EF4-FFF2-40B4-BE49-F238E27FC236}">
                <a16:creationId xmlns:a16="http://schemas.microsoft.com/office/drawing/2014/main" id="{CCE9E430-A306-002F-C648-9D723F55F84B}"/>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screenshot, rectangle, design&#10;&#10;Description automatically generated">
            <a:extLst>
              <a:ext uri="{FF2B5EF4-FFF2-40B4-BE49-F238E27FC236}">
                <a16:creationId xmlns:a16="http://schemas.microsoft.com/office/drawing/2014/main" id="{37F64E14-4B8D-74D3-32F2-19E782350447}"/>
              </a:ext>
            </a:extLst>
          </p:cNvPr>
          <p:cNvPicPr>
            <a:picLocks noChangeAspect="1"/>
          </p:cNvPicPr>
          <p:nvPr/>
        </p:nvPicPr>
        <p:blipFill rotWithShape="1">
          <a:blip r:embed="rId3">
            <a:extLst>
              <a:ext uri="{28A0092B-C50C-407E-A947-70E740481C1C}">
                <a14:useLocalDpi xmlns:a14="http://schemas.microsoft.com/office/drawing/2010/main" val="0"/>
              </a:ext>
            </a:extLst>
          </a:blip>
          <a:srcRect t="30606" r="75059" b="31329"/>
          <a:stretch/>
        </p:blipFill>
        <p:spPr>
          <a:xfrm>
            <a:off x="0" y="2127504"/>
            <a:ext cx="3877056" cy="3328416"/>
          </a:xfrm>
          <a:prstGeom prst="rect">
            <a:avLst/>
          </a:prstGeom>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201161" y="1948866"/>
            <a:ext cx="7550300" cy="25472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The system will automatically</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rotate primary and secondary</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roles to ensure even use of</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both units.</a:t>
            </a:r>
            <a:endParaRPr lang="en-US" sz="6000" dirty="0">
              <a:solidFill>
                <a:schemeClr val="bg1"/>
              </a:solidFill>
              <a:latin typeface="Franklin Gothic Medium" panose="020B0603020102020204" pitchFamily="34" charset="0"/>
              <a:cs typeface="Calibri"/>
            </a:endParaRPr>
          </a:p>
        </p:txBody>
      </p:sp>
      <p:pic>
        <p:nvPicPr>
          <p:cNvPr id="8" name="Picture 7" descr="A picture containing connector, cable, electrical wiring, headphones&#10;&#10;Description automatically generated">
            <a:extLst>
              <a:ext uri="{FF2B5EF4-FFF2-40B4-BE49-F238E27FC236}">
                <a16:creationId xmlns:a16="http://schemas.microsoft.com/office/drawing/2014/main" id="{B700DDB5-5BBA-A400-A04F-AE6F9C5FD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751" y="4496103"/>
            <a:ext cx="2679920" cy="2009940"/>
          </a:xfrm>
          <a:prstGeom prst="rect">
            <a:avLst/>
          </a:prstGeom>
        </p:spPr>
      </p:pic>
      <p:sp>
        <p:nvSpPr>
          <p:cNvPr id="9" name="Content Placeholder 3">
            <a:extLst>
              <a:ext uri="{FF2B5EF4-FFF2-40B4-BE49-F238E27FC236}">
                <a16:creationId xmlns:a16="http://schemas.microsoft.com/office/drawing/2014/main" id="{8E56887F-B62B-D8EA-6030-5901F29F27FF}"/>
              </a:ext>
            </a:extLst>
          </p:cNvPr>
          <p:cNvSpPr txBox="1">
            <a:spLocks/>
          </p:cNvSpPr>
          <p:nvPr/>
        </p:nvSpPr>
        <p:spPr>
          <a:xfrm>
            <a:off x="7727418" y="5172396"/>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CB886B77-3E1E-5CEC-D211-72A6982B813B}"/>
              </a:ext>
            </a:extLst>
          </p:cNvPr>
          <p:cNvSpPr txBox="1">
            <a:spLocks/>
          </p:cNvSpPr>
          <p:nvPr/>
        </p:nvSpPr>
        <p:spPr>
          <a:xfrm>
            <a:off x="521999" y="3606296"/>
            <a:ext cx="1062704"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effectLst/>
                <a:latin typeface="Franklin Gothic Medium" panose="020B0603020102020204" pitchFamily="34" charset="0"/>
              </a:rPr>
              <a:t>Primary</a:t>
            </a:r>
            <a:endParaRPr lang="en-US" sz="2000" dirty="0">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DE913182-4C0F-5499-BAB4-F8B0600410BE}"/>
              </a:ext>
            </a:extLst>
          </p:cNvPr>
          <p:cNvSpPr txBox="1">
            <a:spLocks/>
          </p:cNvSpPr>
          <p:nvPr/>
        </p:nvSpPr>
        <p:spPr>
          <a:xfrm>
            <a:off x="2332708" y="3606295"/>
            <a:ext cx="1381606"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latin typeface="Franklin Gothic Medium" panose="020B0603020102020204" pitchFamily="34" charset="0"/>
              </a:rPr>
              <a:t>Seconda</a:t>
            </a:r>
            <a:r>
              <a:rPr lang="en-US" sz="2000" dirty="0">
                <a:effectLst/>
                <a:latin typeface="Franklin Gothic Medium" panose="020B0603020102020204" pitchFamily="34" charset="0"/>
              </a:rPr>
              <a:t>ry</a:t>
            </a:r>
            <a:endParaRPr lang="en-US" sz="2000" dirty="0">
              <a:latin typeface="Franklin Gothic Medium" panose="020B0603020102020204" pitchFamily="34" charset="0"/>
              <a:cs typeface="Calibri"/>
            </a:endParaRPr>
          </a:p>
        </p:txBody>
      </p:sp>
      <p:sp>
        <p:nvSpPr>
          <p:cNvPr id="10" name="Arrow: Curved Down 9">
            <a:extLst>
              <a:ext uri="{FF2B5EF4-FFF2-40B4-BE49-F238E27FC236}">
                <a16:creationId xmlns:a16="http://schemas.microsoft.com/office/drawing/2014/main" id="{46D99713-E1D0-92F0-AE02-F00610EB6627}"/>
              </a:ext>
            </a:extLst>
          </p:cNvPr>
          <p:cNvSpPr/>
          <p:nvPr/>
        </p:nvSpPr>
        <p:spPr>
          <a:xfrm>
            <a:off x="941523" y="3048711"/>
            <a:ext cx="2185261" cy="484683"/>
          </a:xfrm>
          <a:prstGeom prst="curved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Down 10">
            <a:extLst>
              <a:ext uri="{FF2B5EF4-FFF2-40B4-BE49-F238E27FC236}">
                <a16:creationId xmlns:a16="http://schemas.microsoft.com/office/drawing/2014/main" id="{88603B23-3F42-C961-D42B-6B593ECEC078}"/>
              </a:ext>
            </a:extLst>
          </p:cNvPr>
          <p:cNvSpPr/>
          <p:nvPr/>
        </p:nvSpPr>
        <p:spPr>
          <a:xfrm rot="10800000">
            <a:off x="915972" y="4088394"/>
            <a:ext cx="2185261" cy="484683"/>
          </a:xfrm>
          <a:prstGeom prst="curved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2714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WHAT IS A TANKLESS WATER HEATER?</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81088"/>
            <a:ext cx="8852040" cy="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8D44517-D68B-4037-BFCA-247B2F2911F6}"/>
              </a:ext>
            </a:extLst>
          </p:cNvPr>
          <p:cNvSpPr/>
          <p:nvPr/>
        </p:nvSpPr>
        <p:spPr>
          <a:xfrm>
            <a:off x="305920" y="1007813"/>
            <a:ext cx="11295094" cy="369332"/>
          </a:xfrm>
          <a:prstGeom prst="rect">
            <a:avLst/>
          </a:prstGeom>
        </p:spPr>
        <p:txBody>
          <a:bodyPr wrap="square">
            <a:spAutoFit/>
          </a:bodyPr>
          <a:lstStyle/>
          <a:p>
            <a:pPr marL="342900" indent="-342900"/>
            <a:r>
              <a:rPr lang="en-US" dirty="0">
                <a:solidFill>
                  <a:schemeClr val="bg1"/>
                </a:solidFill>
                <a:latin typeface="Franklin Gothic Medium" panose="020B0603020102020204" pitchFamily="34" charset="0"/>
              </a:rPr>
              <a:t>A tankless water heater uses a burner and heat exchanger to produce an endless supply of hot water on-demand.</a:t>
            </a:r>
          </a:p>
        </p:txBody>
      </p:sp>
      <p:sp>
        <p:nvSpPr>
          <p:cNvPr id="4" name="Rectangle 3">
            <a:extLst>
              <a:ext uri="{FF2B5EF4-FFF2-40B4-BE49-F238E27FC236}">
                <a16:creationId xmlns:a16="http://schemas.microsoft.com/office/drawing/2014/main" id="{C9DC9664-DD69-4787-A87B-1AB8271E7790}"/>
              </a:ext>
            </a:extLst>
          </p:cNvPr>
          <p:cNvSpPr/>
          <p:nvPr/>
        </p:nvSpPr>
        <p:spPr>
          <a:xfrm>
            <a:off x="214204" y="1572654"/>
            <a:ext cx="8368616" cy="4934968"/>
          </a:xfrm>
          <a:prstGeom prst="rect">
            <a:avLst/>
          </a:prstGeom>
          <a:solidFill>
            <a:schemeClr val="bg1"/>
          </a:solidFill>
          <a:ln>
            <a:solidFill>
              <a:schemeClr val="bg1"/>
            </a:solidFill>
          </a:ln>
          <a:effectLst>
            <a:outerShdw blurRad="63500" dist="63500" dir="2700000" algn="tl" rotWithShape="0">
              <a:prstClr val="black">
                <a:alpha val="40000"/>
              </a:prst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9DC2925C-8AE8-44A8-BC4E-B87C563AFFF7}"/>
              </a:ext>
            </a:extLst>
          </p:cNvPr>
          <p:cNvCxnSpPr>
            <a:cxnSpLocks/>
          </p:cNvCxnSpPr>
          <p:nvPr/>
        </p:nvCxnSpPr>
        <p:spPr>
          <a:xfrm>
            <a:off x="1683090" y="4274409"/>
            <a:ext cx="0" cy="19767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433326-F739-49C7-932B-B2E41C53681B}"/>
              </a:ext>
            </a:extLst>
          </p:cNvPr>
          <p:cNvCxnSpPr>
            <a:cxnSpLocks/>
          </p:cNvCxnSpPr>
          <p:nvPr/>
        </p:nvCxnSpPr>
        <p:spPr>
          <a:xfrm>
            <a:off x="3695182" y="4300151"/>
            <a:ext cx="0" cy="195385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FB9B79F3-2931-4F4C-BFD7-A01732DF9727}"/>
              </a:ext>
            </a:extLst>
          </p:cNvPr>
          <p:cNvSpPr/>
          <p:nvPr/>
        </p:nvSpPr>
        <p:spPr>
          <a:xfrm>
            <a:off x="2309153" y="2224216"/>
            <a:ext cx="704335" cy="3645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9196E704-FE59-48E3-85B9-4524A58CD4D0}"/>
              </a:ext>
            </a:extLst>
          </p:cNvPr>
          <p:cNvCxnSpPr>
            <a:cxnSpLocks/>
          </p:cNvCxnSpPr>
          <p:nvPr/>
        </p:nvCxnSpPr>
        <p:spPr>
          <a:xfrm>
            <a:off x="2309153" y="2313804"/>
            <a:ext cx="7043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BA95A7D-E212-4A67-9991-B428FBFD79EF}"/>
              </a:ext>
            </a:extLst>
          </p:cNvPr>
          <p:cNvCxnSpPr/>
          <p:nvPr/>
        </p:nvCxnSpPr>
        <p:spPr>
          <a:xfrm>
            <a:off x="2309153" y="2368930"/>
            <a:ext cx="7043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Arrow: Up 37">
            <a:extLst>
              <a:ext uri="{FF2B5EF4-FFF2-40B4-BE49-F238E27FC236}">
                <a16:creationId xmlns:a16="http://schemas.microsoft.com/office/drawing/2014/main" id="{C4AE2FC9-E959-466E-BBDF-7766031C09B5}"/>
              </a:ext>
            </a:extLst>
          </p:cNvPr>
          <p:cNvSpPr/>
          <p:nvPr/>
        </p:nvSpPr>
        <p:spPr>
          <a:xfrm>
            <a:off x="2132071" y="1774500"/>
            <a:ext cx="1058499" cy="42939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Up 38">
            <a:extLst>
              <a:ext uri="{FF2B5EF4-FFF2-40B4-BE49-F238E27FC236}">
                <a16:creationId xmlns:a16="http://schemas.microsoft.com/office/drawing/2014/main" id="{AFA7B212-12FF-4F66-90EA-90A33BEAB717}"/>
              </a:ext>
            </a:extLst>
          </p:cNvPr>
          <p:cNvSpPr/>
          <p:nvPr/>
        </p:nvSpPr>
        <p:spPr>
          <a:xfrm>
            <a:off x="2132071" y="2858933"/>
            <a:ext cx="1058499" cy="58994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57B975D-6CB9-4A92-90A5-BB260CDC1280}"/>
              </a:ext>
            </a:extLst>
          </p:cNvPr>
          <p:cNvSpPr txBox="1"/>
          <p:nvPr/>
        </p:nvSpPr>
        <p:spPr>
          <a:xfrm>
            <a:off x="2375730" y="2973583"/>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41" name="TextBox 40">
            <a:extLst>
              <a:ext uri="{FF2B5EF4-FFF2-40B4-BE49-F238E27FC236}">
                <a16:creationId xmlns:a16="http://schemas.microsoft.com/office/drawing/2014/main" id="{1B3AEA36-E88A-47AC-B186-19D9AAD425E3}"/>
              </a:ext>
            </a:extLst>
          </p:cNvPr>
          <p:cNvSpPr txBox="1"/>
          <p:nvPr/>
        </p:nvSpPr>
        <p:spPr>
          <a:xfrm>
            <a:off x="2375730" y="1794269"/>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42" name="Rectangle 41">
            <a:extLst>
              <a:ext uri="{FF2B5EF4-FFF2-40B4-BE49-F238E27FC236}">
                <a16:creationId xmlns:a16="http://schemas.microsoft.com/office/drawing/2014/main" id="{C7983711-105D-412B-916C-AB1FE42D9670}"/>
              </a:ext>
            </a:extLst>
          </p:cNvPr>
          <p:cNvSpPr/>
          <p:nvPr/>
        </p:nvSpPr>
        <p:spPr>
          <a:xfrm>
            <a:off x="1860646" y="3614351"/>
            <a:ext cx="1622415" cy="85273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3AC166B-FB59-4BCD-A17B-524183E91FF6}"/>
              </a:ext>
            </a:extLst>
          </p:cNvPr>
          <p:cNvSpPr txBox="1"/>
          <p:nvPr/>
        </p:nvSpPr>
        <p:spPr>
          <a:xfrm>
            <a:off x="1860646" y="3617510"/>
            <a:ext cx="1622415" cy="461665"/>
          </a:xfrm>
          <a:prstGeom prst="rect">
            <a:avLst/>
          </a:prstGeom>
          <a:noFill/>
        </p:spPr>
        <p:txBody>
          <a:bodyPr wrap="square" rtlCol="0">
            <a:spAutoFit/>
          </a:bodyPr>
          <a:lstStyle/>
          <a:p>
            <a:pPr algn="ctr"/>
            <a:r>
              <a:rPr lang="en-US" sz="1200" b="1" dirty="0"/>
              <a:t>Primary Heat Exchanger</a:t>
            </a:r>
          </a:p>
        </p:txBody>
      </p:sp>
      <p:sp>
        <p:nvSpPr>
          <p:cNvPr id="44" name="Rectangle 43">
            <a:extLst>
              <a:ext uri="{FF2B5EF4-FFF2-40B4-BE49-F238E27FC236}">
                <a16:creationId xmlns:a16="http://schemas.microsoft.com/office/drawing/2014/main" id="{A619B7A2-994E-4E80-A92E-F7DD96FEE6EE}"/>
              </a:ext>
            </a:extLst>
          </p:cNvPr>
          <p:cNvSpPr/>
          <p:nvPr/>
        </p:nvSpPr>
        <p:spPr>
          <a:xfrm>
            <a:off x="1860646" y="4464070"/>
            <a:ext cx="1622415" cy="54659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lamp&#10;&#10;Description automatically generated">
            <a:extLst>
              <a:ext uri="{FF2B5EF4-FFF2-40B4-BE49-F238E27FC236}">
                <a16:creationId xmlns:a16="http://schemas.microsoft.com/office/drawing/2014/main" id="{6574E614-7BFF-4DFB-AA55-3A5FB04A8E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3057757" y="4520933"/>
            <a:ext cx="298751" cy="388345"/>
          </a:xfrm>
          <a:prstGeom prst="rect">
            <a:avLst/>
          </a:prstGeom>
        </p:spPr>
      </p:pic>
      <p:pic>
        <p:nvPicPr>
          <p:cNvPr id="17" name="Picture 16" descr="A picture containing lamp&#10;&#10;Description automatically generated">
            <a:extLst>
              <a:ext uri="{FF2B5EF4-FFF2-40B4-BE49-F238E27FC236}">
                <a16:creationId xmlns:a16="http://schemas.microsoft.com/office/drawing/2014/main" id="{D8093BB5-1F1B-4D35-BB38-771BCEAAA6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2794293" y="4520934"/>
            <a:ext cx="298751" cy="388345"/>
          </a:xfrm>
          <a:prstGeom prst="rect">
            <a:avLst/>
          </a:prstGeom>
        </p:spPr>
      </p:pic>
      <p:pic>
        <p:nvPicPr>
          <p:cNvPr id="18" name="Picture 17" descr="A picture containing lamp&#10;&#10;Description automatically generated">
            <a:extLst>
              <a:ext uri="{FF2B5EF4-FFF2-40B4-BE49-F238E27FC236}">
                <a16:creationId xmlns:a16="http://schemas.microsoft.com/office/drawing/2014/main" id="{60500F99-53EB-4CB3-B159-84A42D5812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2531195" y="4520935"/>
            <a:ext cx="298751" cy="388345"/>
          </a:xfrm>
          <a:prstGeom prst="rect">
            <a:avLst/>
          </a:prstGeom>
        </p:spPr>
      </p:pic>
      <p:pic>
        <p:nvPicPr>
          <p:cNvPr id="19" name="Picture 18" descr="A picture containing lamp&#10;&#10;Description automatically generated">
            <a:extLst>
              <a:ext uri="{FF2B5EF4-FFF2-40B4-BE49-F238E27FC236}">
                <a16:creationId xmlns:a16="http://schemas.microsoft.com/office/drawing/2014/main" id="{1F822F53-AC65-41C1-AC27-9817B01452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2268725" y="4520935"/>
            <a:ext cx="298751" cy="388345"/>
          </a:xfrm>
          <a:prstGeom prst="rect">
            <a:avLst/>
          </a:prstGeom>
        </p:spPr>
      </p:pic>
      <p:pic>
        <p:nvPicPr>
          <p:cNvPr id="20" name="Picture 19" descr="A picture containing lamp&#10;&#10;Description automatically generated">
            <a:extLst>
              <a:ext uri="{FF2B5EF4-FFF2-40B4-BE49-F238E27FC236}">
                <a16:creationId xmlns:a16="http://schemas.microsoft.com/office/drawing/2014/main" id="{22B45E76-C454-4C02-8134-91A570BE08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2005626" y="4520934"/>
            <a:ext cx="298751" cy="388345"/>
          </a:xfrm>
          <a:prstGeom prst="rect">
            <a:avLst/>
          </a:prstGeom>
        </p:spPr>
      </p:pic>
      <p:cxnSp>
        <p:nvCxnSpPr>
          <p:cNvPr id="23" name="Straight Connector 22">
            <a:extLst>
              <a:ext uri="{FF2B5EF4-FFF2-40B4-BE49-F238E27FC236}">
                <a16:creationId xmlns:a16="http://schemas.microsoft.com/office/drawing/2014/main" id="{BC5E2A5E-8371-469D-8DAA-52B8C51B4550}"/>
              </a:ext>
            </a:extLst>
          </p:cNvPr>
          <p:cNvCxnSpPr>
            <a:cxnSpLocks/>
          </p:cNvCxnSpPr>
          <p:nvPr/>
        </p:nvCxnSpPr>
        <p:spPr>
          <a:xfrm flipH="1">
            <a:off x="1721644" y="4312509"/>
            <a:ext cx="2010613" cy="0"/>
          </a:xfrm>
          <a:prstGeom prst="line">
            <a:avLst/>
          </a:prstGeom>
          <a:ln w="76200">
            <a:gradFill>
              <a:gsLst>
                <a:gs pos="0">
                  <a:srgbClr val="0070C0"/>
                </a:gs>
                <a:gs pos="55000">
                  <a:srgbClr val="FFC000"/>
                </a:gs>
                <a:gs pos="100000">
                  <a:srgbClr val="FF0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357153F-537A-4912-A335-68D0981FB6F2}"/>
              </a:ext>
            </a:extLst>
          </p:cNvPr>
          <p:cNvCxnSpPr>
            <a:cxnSpLocks/>
          </p:cNvCxnSpPr>
          <p:nvPr/>
        </p:nvCxnSpPr>
        <p:spPr>
          <a:xfrm>
            <a:off x="7663505" y="3178969"/>
            <a:ext cx="0" cy="307504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757A422D-B2EA-4CE3-A9CD-BB7A6DD5A732}"/>
              </a:ext>
            </a:extLst>
          </p:cNvPr>
          <p:cNvSpPr/>
          <p:nvPr/>
        </p:nvSpPr>
        <p:spPr>
          <a:xfrm>
            <a:off x="6282238" y="2224216"/>
            <a:ext cx="704335" cy="3645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Up 54">
            <a:extLst>
              <a:ext uri="{FF2B5EF4-FFF2-40B4-BE49-F238E27FC236}">
                <a16:creationId xmlns:a16="http://schemas.microsoft.com/office/drawing/2014/main" id="{090D44A8-7350-401C-B827-A4F61B2C99CA}"/>
              </a:ext>
            </a:extLst>
          </p:cNvPr>
          <p:cNvSpPr/>
          <p:nvPr/>
        </p:nvSpPr>
        <p:spPr>
          <a:xfrm>
            <a:off x="6105156" y="1774500"/>
            <a:ext cx="1058499" cy="429399"/>
          </a:xfrm>
          <a:prstGeom prst="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Up 55">
            <a:extLst>
              <a:ext uri="{FF2B5EF4-FFF2-40B4-BE49-F238E27FC236}">
                <a16:creationId xmlns:a16="http://schemas.microsoft.com/office/drawing/2014/main" id="{D56E4474-9B02-46BE-ABB3-88B06D45AB0F}"/>
              </a:ext>
            </a:extLst>
          </p:cNvPr>
          <p:cNvSpPr/>
          <p:nvPr/>
        </p:nvSpPr>
        <p:spPr>
          <a:xfrm>
            <a:off x="6124438" y="3372974"/>
            <a:ext cx="1058499" cy="58994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79A57259-4154-4049-B78B-2AE59724598A}"/>
              </a:ext>
            </a:extLst>
          </p:cNvPr>
          <p:cNvSpPr txBox="1"/>
          <p:nvPr/>
        </p:nvSpPr>
        <p:spPr>
          <a:xfrm>
            <a:off x="6368097" y="3487624"/>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58" name="TextBox 57">
            <a:extLst>
              <a:ext uri="{FF2B5EF4-FFF2-40B4-BE49-F238E27FC236}">
                <a16:creationId xmlns:a16="http://schemas.microsoft.com/office/drawing/2014/main" id="{590BF04D-C038-4B62-AA97-712F1DD75B37}"/>
              </a:ext>
            </a:extLst>
          </p:cNvPr>
          <p:cNvSpPr txBox="1"/>
          <p:nvPr/>
        </p:nvSpPr>
        <p:spPr>
          <a:xfrm>
            <a:off x="6348815" y="1794269"/>
            <a:ext cx="580608" cy="461665"/>
          </a:xfrm>
          <a:prstGeom prst="rect">
            <a:avLst/>
          </a:prstGeom>
          <a:noFill/>
        </p:spPr>
        <p:txBody>
          <a:bodyPr wrap="none" rtlCol="0">
            <a:spAutoFit/>
          </a:bodyPr>
          <a:lstStyle/>
          <a:p>
            <a:pPr algn="ctr"/>
            <a:r>
              <a:rPr lang="en-US" sz="1200" b="1" dirty="0"/>
              <a:t>About</a:t>
            </a:r>
          </a:p>
          <a:p>
            <a:pPr algn="ctr"/>
            <a:r>
              <a:rPr lang="en-US" sz="1200" b="1" dirty="0"/>
              <a:t>120F</a:t>
            </a:r>
          </a:p>
        </p:txBody>
      </p:sp>
      <p:sp>
        <p:nvSpPr>
          <p:cNvPr id="59" name="Rectangle 58">
            <a:extLst>
              <a:ext uri="{FF2B5EF4-FFF2-40B4-BE49-F238E27FC236}">
                <a16:creationId xmlns:a16="http://schemas.microsoft.com/office/drawing/2014/main" id="{76CA4F7B-3C49-4BF6-9AF0-0DD20719F475}"/>
              </a:ext>
            </a:extLst>
          </p:cNvPr>
          <p:cNvSpPr/>
          <p:nvPr/>
        </p:nvSpPr>
        <p:spPr>
          <a:xfrm>
            <a:off x="5833731" y="4040138"/>
            <a:ext cx="1622415" cy="85273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CCEDF5E5-0C0A-4A4A-9FDA-E6DB64B6CEAF}"/>
              </a:ext>
            </a:extLst>
          </p:cNvPr>
          <p:cNvSpPr txBox="1"/>
          <p:nvPr/>
        </p:nvSpPr>
        <p:spPr>
          <a:xfrm>
            <a:off x="5773874" y="4169450"/>
            <a:ext cx="1622415" cy="461665"/>
          </a:xfrm>
          <a:prstGeom prst="rect">
            <a:avLst/>
          </a:prstGeom>
          <a:noFill/>
        </p:spPr>
        <p:txBody>
          <a:bodyPr wrap="square" rtlCol="0">
            <a:spAutoFit/>
          </a:bodyPr>
          <a:lstStyle/>
          <a:p>
            <a:pPr algn="ctr"/>
            <a:r>
              <a:rPr lang="en-US" sz="1200" b="1" dirty="0"/>
              <a:t>Primary Heat Exchanger</a:t>
            </a:r>
          </a:p>
        </p:txBody>
      </p:sp>
      <p:sp>
        <p:nvSpPr>
          <p:cNvPr id="61" name="Rectangle 60">
            <a:extLst>
              <a:ext uri="{FF2B5EF4-FFF2-40B4-BE49-F238E27FC236}">
                <a16:creationId xmlns:a16="http://schemas.microsoft.com/office/drawing/2014/main" id="{FFFEA9D9-D35B-4112-AE58-68564ED78F32}"/>
              </a:ext>
            </a:extLst>
          </p:cNvPr>
          <p:cNvSpPr/>
          <p:nvPr/>
        </p:nvSpPr>
        <p:spPr>
          <a:xfrm>
            <a:off x="5833731" y="4889857"/>
            <a:ext cx="1622415" cy="50004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descr="A picture containing lamp&#10;&#10;Description automatically generated">
            <a:extLst>
              <a:ext uri="{FF2B5EF4-FFF2-40B4-BE49-F238E27FC236}">
                <a16:creationId xmlns:a16="http://schemas.microsoft.com/office/drawing/2014/main" id="{CF8DED4E-3E64-47A7-BB1F-87D0711789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7035605" y="4934020"/>
            <a:ext cx="298751" cy="388345"/>
          </a:xfrm>
          <a:prstGeom prst="rect">
            <a:avLst/>
          </a:prstGeom>
        </p:spPr>
      </p:pic>
      <p:pic>
        <p:nvPicPr>
          <p:cNvPr id="63" name="Picture 62" descr="A picture containing lamp&#10;&#10;Description automatically generated">
            <a:extLst>
              <a:ext uri="{FF2B5EF4-FFF2-40B4-BE49-F238E27FC236}">
                <a16:creationId xmlns:a16="http://schemas.microsoft.com/office/drawing/2014/main" id="{0B83F7D5-BEAA-4CD0-8BD2-A5DF21F71D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6767378" y="4934021"/>
            <a:ext cx="298751" cy="388345"/>
          </a:xfrm>
          <a:prstGeom prst="rect">
            <a:avLst/>
          </a:prstGeom>
        </p:spPr>
      </p:pic>
      <p:pic>
        <p:nvPicPr>
          <p:cNvPr id="64" name="Picture 63" descr="A picture containing lamp&#10;&#10;Description automatically generated">
            <a:extLst>
              <a:ext uri="{FF2B5EF4-FFF2-40B4-BE49-F238E27FC236}">
                <a16:creationId xmlns:a16="http://schemas.microsoft.com/office/drawing/2014/main" id="{DF2DEC70-19A0-46E1-A4C5-DB21C48A81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6504280" y="4934022"/>
            <a:ext cx="298751" cy="388345"/>
          </a:xfrm>
          <a:prstGeom prst="rect">
            <a:avLst/>
          </a:prstGeom>
        </p:spPr>
      </p:pic>
      <p:pic>
        <p:nvPicPr>
          <p:cNvPr id="65" name="Picture 64" descr="A picture containing lamp&#10;&#10;Description automatically generated">
            <a:extLst>
              <a:ext uri="{FF2B5EF4-FFF2-40B4-BE49-F238E27FC236}">
                <a16:creationId xmlns:a16="http://schemas.microsoft.com/office/drawing/2014/main" id="{5F30DB23-2478-486E-9F33-1EBF57CE0D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6241810" y="4934022"/>
            <a:ext cx="298751" cy="388345"/>
          </a:xfrm>
          <a:prstGeom prst="rect">
            <a:avLst/>
          </a:prstGeom>
        </p:spPr>
      </p:pic>
      <p:pic>
        <p:nvPicPr>
          <p:cNvPr id="66" name="Picture 65" descr="A picture containing lamp&#10;&#10;Description automatically generated">
            <a:extLst>
              <a:ext uri="{FF2B5EF4-FFF2-40B4-BE49-F238E27FC236}">
                <a16:creationId xmlns:a16="http://schemas.microsoft.com/office/drawing/2014/main" id="{48035F47-D9E6-44AA-BE5C-22CE8AEE7B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84" t="17140" r="23056" b="13757"/>
          <a:stretch/>
        </p:blipFill>
        <p:spPr>
          <a:xfrm>
            <a:off x="5978711" y="4934021"/>
            <a:ext cx="298751" cy="388345"/>
          </a:xfrm>
          <a:prstGeom prst="rect">
            <a:avLst/>
          </a:prstGeom>
        </p:spPr>
      </p:pic>
      <p:sp>
        <p:nvSpPr>
          <p:cNvPr id="68" name="Rectangle 67">
            <a:extLst>
              <a:ext uri="{FF2B5EF4-FFF2-40B4-BE49-F238E27FC236}">
                <a16:creationId xmlns:a16="http://schemas.microsoft.com/office/drawing/2014/main" id="{D886176A-FA63-4CCF-97B0-58451FBD958F}"/>
              </a:ext>
            </a:extLst>
          </p:cNvPr>
          <p:cNvSpPr/>
          <p:nvPr/>
        </p:nvSpPr>
        <p:spPr>
          <a:xfrm>
            <a:off x="5339918" y="2705881"/>
            <a:ext cx="2197509" cy="61001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3BD0AE5E-11C5-440A-B14C-C3A441331169}"/>
              </a:ext>
            </a:extLst>
          </p:cNvPr>
          <p:cNvCxnSpPr>
            <a:cxnSpLocks/>
          </p:cNvCxnSpPr>
          <p:nvPr/>
        </p:nvCxnSpPr>
        <p:spPr>
          <a:xfrm flipH="1">
            <a:off x="5736698" y="3141756"/>
            <a:ext cx="1966102" cy="0"/>
          </a:xfrm>
          <a:prstGeom prst="line">
            <a:avLst/>
          </a:prstGeom>
          <a:ln w="76200">
            <a:gradFill>
              <a:gsLst>
                <a:gs pos="0">
                  <a:srgbClr val="0070C0"/>
                </a:gs>
                <a:gs pos="100000">
                  <a:srgbClr val="FFFF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EE5910-BC75-4364-91BF-36EEE328DCB1}"/>
              </a:ext>
            </a:extLst>
          </p:cNvPr>
          <p:cNvCxnSpPr>
            <a:cxnSpLocks/>
          </p:cNvCxnSpPr>
          <p:nvPr/>
        </p:nvCxnSpPr>
        <p:spPr>
          <a:xfrm>
            <a:off x="5699503" y="3106043"/>
            <a:ext cx="0" cy="1099126"/>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1A41938-6FAB-4B30-AE10-B9437835A825}"/>
              </a:ext>
            </a:extLst>
          </p:cNvPr>
          <p:cNvCxnSpPr>
            <a:cxnSpLocks/>
          </p:cNvCxnSpPr>
          <p:nvPr/>
        </p:nvCxnSpPr>
        <p:spPr>
          <a:xfrm flipH="1">
            <a:off x="5740660" y="4167151"/>
            <a:ext cx="1462621" cy="0"/>
          </a:xfrm>
          <a:prstGeom prst="line">
            <a:avLst/>
          </a:prstGeom>
          <a:ln w="76200">
            <a:gradFill>
              <a:gsLst>
                <a:gs pos="0">
                  <a:srgbClr val="FFC000"/>
                </a:gs>
                <a:gs pos="100000">
                  <a:srgbClr val="FFFF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FA31A92-1090-4DAE-A78B-20759F9639A9}"/>
              </a:ext>
            </a:extLst>
          </p:cNvPr>
          <p:cNvCxnSpPr>
            <a:cxnSpLocks/>
          </p:cNvCxnSpPr>
          <p:nvPr/>
        </p:nvCxnSpPr>
        <p:spPr>
          <a:xfrm>
            <a:off x="7239508" y="5396254"/>
            <a:ext cx="0" cy="849293"/>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D50AC19-96C8-4AA6-971C-3983DD327B68}"/>
              </a:ext>
            </a:extLst>
          </p:cNvPr>
          <p:cNvCxnSpPr>
            <a:cxnSpLocks/>
          </p:cNvCxnSpPr>
          <p:nvPr/>
        </p:nvCxnSpPr>
        <p:spPr>
          <a:xfrm>
            <a:off x="7237150" y="4128726"/>
            <a:ext cx="0" cy="60350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DA73EFD-6DCD-4B27-ABCF-9A642CEA277E}"/>
              </a:ext>
            </a:extLst>
          </p:cNvPr>
          <p:cNvCxnSpPr>
            <a:cxnSpLocks/>
          </p:cNvCxnSpPr>
          <p:nvPr/>
        </p:nvCxnSpPr>
        <p:spPr>
          <a:xfrm flipH="1">
            <a:off x="5668233" y="4692788"/>
            <a:ext cx="1533461" cy="0"/>
          </a:xfrm>
          <a:prstGeom prst="line">
            <a:avLst/>
          </a:prstGeom>
          <a:ln w="76200">
            <a:gradFill>
              <a:gsLst>
                <a:gs pos="0">
                  <a:srgbClr val="FFC000"/>
                </a:gs>
                <a:gs pos="100000">
                  <a:srgbClr val="FF0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3741EB8-F2C9-4354-8BAC-AB182BF8ADAE}"/>
              </a:ext>
            </a:extLst>
          </p:cNvPr>
          <p:cNvCxnSpPr>
            <a:cxnSpLocks/>
          </p:cNvCxnSpPr>
          <p:nvPr/>
        </p:nvCxnSpPr>
        <p:spPr>
          <a:xfrm>
            <a:off x="5634410" y="4654684"/>
            <a:ext cx="0" cy="157032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D49754C0-1692-4D65-BBF8-C47CBFE9F5B8}"/>
              </a:ext>
            </a:extLst>
          </p:cNvPr>
          <p:cNvSpPr txBox="1"/>
          <p:nvPr/>
        </p:nvSpPr>
        <p:spPr>
          <a:xfrm>
            <a:off x="5339918" y="2763792"/>
            <a:ext cx="2197509" cy="276999"/>
          </a:xfrm>
          <a:prstGeom prst="rect">
            <a:avLst/>
          </a:prstGeom>
          <a:noFill/>
        </p:spPr>
        <p:txBody>
          <a:bodyPr wrap="square" rtlCol="0">
            <a:spAutoFit/>
          </a:bodyPr>
          <a:lstStyle/>
          <a:p>
            <a:pPr algn="ctr"/>
            <a:r>
              <a:rPr lang="en-US" sz="1200" b="1" dirty="0"/>
              <a:t>Secondary Heat Exchanger</a:t>
            </a:r>
          </a:p>
        </p:txBody>
      </p:sp>
      <p:cxnSp>
        <p:nvCxnSpPr>
          <p:cNvPr id="88" name="Straight Connector 87">
            <a:extLst>
              <a:ext uri="{FF2B5EF4-FFF2-40B4-BE49-F238E27FC236}">
                <a16:creationId xmlns:a16="http://schemas.microsoft.com/office/drawing/2014/main" id="{C9B9D696-F02E-4410-B2E0-32AE84DC07A4}"/>
              </a:ext>
            </a:extLst>
          </p:cNvPr>
          <p:cNvCxnSpPr>
            <a:cxnSpLocks/>
          </p:cNvCxnSpPr>
          <p:nvPr/>
        </p:nvCxnSpPr>
        <p:spPr>
          <a:xfrm>
            <a:off x="5407667" y="3316307"/>
            <a:ext cx="0" cy="119827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03F87702-A4F0-4C28-9A5C-E28117D29087}"/>
              </a:ext>
            </a:extLst>
          </p:cNvPr>
          <p:cNvSpPr/>
          <p:nvPr/>
        </p:nvSpPr>
        <p:spPr>
          <a:xfrm>
            <a:off x="5238873" y="4513069"/>
            <a:ext cx="249922" cy="86612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8876DBF3-0BB3-4C75-B053-21CB10BE04FD}"/>
              </a:ext>
            </a:extLst>
          </p:cNvPr>
          <p:cNvCxnSpPr>
            <a:cxnSpLocks/>
          </p:cNvCxnSpPr>
          <p:nvPr/>
        </p:nvCxnSpPr>
        <p:spPr>
          <a:xfrm>
            <a:off x="5398784" y="5372537"/>
            <a:ext cx="0" cy="84929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577AA9B7-17C8-4572-B295-B7BC433ACA39}"/>
              </a:ext>
            </a:extLst>
          </p:cNvPr>
          <p:cNvSpPr txBox="1"/>
          <p:nvPr/>
        </p:nvSpPr>
        <p:spPr>
          <a:xfrm rot="5400000">
            <a:off x="4985135" y="4765397"/>
            <a:ext cx="757921" cy="369332"/>
          </a:xfrm>
          <a:prstGeom prst="rect">
            <a:avLst/>
          </a:prstGeom>
          <a:noFill/>
        </p:spPr>
        <p:txBody>
          <a:bodyPr wrap="square" rtlCol="0">
            <a:spAutoFit/>
          </a:bodyPr>
          <a:lstStyle/>
          <a:p>
            <a:pPr algn="ctr"/>
            <a:r>
              <a:rPr lang="en-US" sz="900" dirty="0"/>
              <a:t>Condensate</a:t>
            </a:r>
          </a:p>
          <a:p>
            <a:pPr algn="ctr"/>
            <a:r>
              <a:rPr lang="en-US" sz="900" dirty="0"/>
              <a:t>Collector</a:t>
            </a:r>
          </a:p>
        </p:txBody>
      </p:sp>
      <p:cxnSp>
        <p:nvCxnSpPr>
          <p:cNvPr id="95" name="Straight Connector 94">
            <a:extLst>
              <a:ext uri="{FF2B5EF4-FFF2-40B4-BE49-F238E27FC236}">
                <a16:creationId xmlns:a16="http://schemas.microsoft.com/office/drawing/2014/main" id="{1F9DE955-E098-4C8F-B3AC-17E1888687F8}"/>
              </a:ext>
            </a:extLst>
          </p:cNvPr>
          <p:cNvCxnSpPr>
            <a:cxnSpLocks/>
          </p:cNvCxnSpPr>
          <p:nvPr/>
        </p:nvCxnSpPr>
        <p:spPr>
          <a:xfrm>
            <a:off x="3289808" y="5016628"/>
            <a:ext cx="0" cy="1234558"/>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4708A92-881A-4E30-9AC9-A17ADCB30051}"/>
              </a:ext>
            </a:extLst>
          </p:cNvPr>
          <p:cNvCxnSpPr>
            <a:cxnSpLocks/>
          </p:cNvCxnSpPr>
          <p:nvPr/>
        </p:nvCxnSpPr>
        <p:spPr>
          <a:xfrm flipH="1">
            <a:off x="1721644" y="4312322"/>
            <a:ext cx="2010613"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93908EA-8FEE-4F77-88B7-09173A74214C}"/>
              </a:ext>
            </a:extLst>
          </p:cNvPr>
          <p:cNvCxnSpPr>
            <a:cxnSpLocks/>
          </p:cNvCxnSpPr>
          <p:nvPr/>
        </p:nvCxnSpPr>
        <p:spPr>
          <a:xfrm>
            <a:off x="1683090" y="4274409"/>
            <a:ext cx="0" cy="197677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5" name="Arrow: Up 104">
            <a:extLst>
              <a:ext uri="{FF2B5EF4-FFF2-40B4-BE49-F238E27FC236}">
                <a16:creationId xmlns:a16="http://schemas.microsoft.com/office/drawing/2014/main" id="{7051C7E6-EDF2-4CFC-93C9-4258B222E227}"/>
              </a:ext>
            </a:extLst>
          </p:cNvPr>
          <p:cNvSpPr/>
          <p:nvPr/>
        </p:nvSpPr>
        <p:spPr>
          <a:xfrm>
            <a:off x="3539610" y="4899753"/>
            <a:ext cx="316705" cy="4901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Arrow: Left 105">
            <a:extLst>
              <a:ext uri="{FF2B5EF4-FFF2-40B4-BE49-F238E27FC236}">
                <a16:creationId xmlns:a16="http://schemas.microsoft.com/office/drawing/2014/main" id="{08F2D752-0BBA-4810-96F3-ADF37D38C4C7}"/>
              </a:ext>
            </a:extLst>
          </p:cNvPr>
          <p:cNvSpPr/>
          <p:nvPr/>
        </p:nvSpPr>
        <p:spPr>
          <a:xfrm>
            <a:off x="2420594" y="4167151"/>
            <a:ext cx="502518" cy="288225"/>
          </a:xfrm>
          <a:prstGeom prst="lef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row: Down 106">
            <a:extLst>
              <a:ext uri="{FF2B5EF4-FFF2-40B4-BE49-F238E27FC236}">
                <a16:creationId xmlns:a16="http://schemas.microsoft.com/office/drawing/2014/main" id="{D12F787E-C82C-4C6E-B706-02CFED52F6AC}"/>
              </a:ext>
            </a:extLst>
          </p:cNvPr>
          <p:cNvSpPr/>
          <p:nvPr/>
        </p:nvSpPr>
        <p:spPr>
          <a:xfrm>
            <a:off x="1525206" y="4927808"/>
            <a:ext cx="313516" cy="506267"/>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AAD813B6-BA3B-41E4-9F4F-7134949A2CB4}"/>
              </a:ext>
            </a:extLst>
          </p:cNvPr>
          <p:cNvSpPr/>
          <p:nvPr/>
        </p:nvSpPr>
        <p:spPr>
          <a:xfrm>
            <a:off x="1456538" y="2588741"/>
            <a:ext cx="2409567" cy="3407042"/>
          </a:xfrm>
          <a:prstGeom prst="roundRect">
            <a:avLst>
              <a:gd name="adj" fmla="val 205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0C8AF327-A1B6-4E2F-80ED-E5BAA9A175E5}"/>
              </a:ext>
            </a:extLst>
          </p:cNvPr>
          <p:cNvSpPr/>
          <p:nvPr/>
        </p:nvSpPr>
        <p:spPr>
          <a:xfrm>
            <a:off x="5202661" y="2588741"/>
            <a:ext cx="2636529" cy="3407042"/>
          </a:xfrm>
          <a:prstGeom prst="roundRect">
            <a:avLst>
              <a:gd name="adj" fmla="val 205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Speech Bubble: Oval 96">
            <a:extLst>
              <a:ext uri="{FF2B5EF4-FFF2-40B4-BE49-F238E27FC236}">
                <a16:creationId xmlns:a16="http://schemas.microsoft.com/office/drawing/2014/main" id="{77B14578-7A8D-44E8-8CDB-6D1526E378EF}"/>
              </a:ext>
            </a:extLst>
          </p:cNvPr>
          <p:cNvSpPr/>
          <p:nvPr/>
        </p:nvSpPr>
        <p:spPr>
          <a:xfrm>
            <a:off x="7255066" y="1633445"/>
            <a:ext cx="1375475" cy="844975"/>
          </a:xfrm>
          <a:prstGeom prst="wedgeEllipseCallout">
            <a:avLst>
              <a:gd name="adj1" fmla="val -53611"/>
              <a:gd name="adj2" fmla="val 9030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EAF1D719-08D7-46D8-9043-CBAB95034285}"/>
              </a:ext>
            </a:extLst>
          </p:cNvPr>
          <p:cNvSpPr txBox="1"/>
          <p:nvPr/>
        </p:nvSpPr>
        <p:spPr>
          <a:xfrm>
            <a:off x="7224325" y="1778463"/>
            <a:ext cx="1436955" cy="600164"/>
          </a:xfrm>
          <a:prstGeom prst="rect">
            <a:avLst/>
          </a:prstGeom>
          <a:noFill/>
        </p:spPr>
        <p:txBody>
          <a:bodyPr wrap="square" rtlCol="0">
            <a:spAutoFit/>
          </a:bodyPr>
          <a:lstStyle/>
          <a:p>
            <a:pPr algn="ctr"/>
            <a:r>
              <a:rPr lang="en-US" sz="1100" b="1" dirty="0"/>
              <a:t>Water is heated using the hot exhaust gas.</a:t>
            </a:r>
          </a:p>
        </p:txBody>
      </p:sp>
      <p:pic>
        <p:nvPicPr>
          <p:cNvPr id="108" name="Picture 107">
            <a:extLst>
              <a:ext uri="{FF2B5EF4-FFF2-40B4-BE49-F238E27FC236}">
                <a16:creationId xmlns:a16="http://schemas.microsoft.com/office/drawing/2014/main" id="{E2BEF810-704A-4157-BBEC-F0361C42E8B3}"/>
              </a:ext>
            </a:extLst>
          </p:cNvPr>
          <p:cNvPicPr>
            <a:picLocks noChangeAspect="1"/>
          </p:cNvPicPr>
          <p:nvPr/>
        </p:nvPicPr>
        <p:blipFill>
          <a:blip r:embed="rId4" cstate="print"/>
          <a:stretch>
            <a:fillRect/>
          </a:stretch>
        </p:blipFill>
        <p:spPr>
          <a:xfrm>
            <a:off x="355050" y="5262797"/>
            <a:ext cx="876300" cy="851958"/>
          </a:xfrm>
          <a:prstGeom prst="rect">
            <a:avLst/>
          </a:prstGeom>
        </p:spPr>
      </p:pic>
      <p:cxnSp>
        <p:nvCxnSpPr>
          <p:cNvPr id="109" name="Straight Connector 108">
            <a:extLst>
              <a:ext uri="{FF2B5EF4-FFF2-40B4-BE49-F238E27FC236}">
                <a16:creationId xmlns:a16="http://schemas.microsoft.com/office/drawing/2014/main" id="{680993D3-A470-44F7-864C-C4BD475D12F8}"/>
              </a:ext>
            </a:extLst>
          </p:cNvPr>
          <p:cNvCxnSpPr>
            <a:cxnSpLocks/>
          </p:cNvCxnSpPr>
          <p:nvPr/>
        </p:nvCxnSpPr>
        <p:spPr>
          <a:xfrm flipH="1">
            <a:off x="5736698" y="3143982"/>
            <a:ext cx="196610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F7AE83D-EF99-4A0A-B903-106332477801}"/>
              </a:ext>
            </a:extLst>
          </p:cNvPr>
          <p:cNvCxnSpPr>
            <a:cxnSpLocks/>
          </p:cNvCxnSpPr>
          <p:nvPr/>
        </p:nvCxnSpPr>
        <p:spPr>
          <a:xfrm>
            <a:off x="5699503" y="3103787"/>
            <a:ext cx="0" cy="109728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0B5EF95-84D7-4AA9-8FDE-85E54DF3781A}"/>
              </a:ext>
            </a:extLst>
          </p:cNvPr>
          <p:cNvCxnSpPr>
            <a:cxnSpLocks/>
          </p:cNvCxnSpPr>
          <p:nvPr/>
        </p:nvCxnSpPr>
        <p:spPr>
          <a:xfrm flipH="1">
            <a:off x="5735898" y="4167151"/>
            <a:ext cx="146262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9439A4E-D3C9-44C2-A003-6253C91CAC17}"/>
              </a:ext>
            </a:extLst>
          </p:cNvPr>
          <p:cNvCxnSpPr>
            <a:cxnSpLocks/>
          </p:cNvCxnSpPr>
          <p:nvPr/>
        </p:nvCxnSpPr>
        <p:spPr>
          <a:xfrm>
            <a:off x="7234873" y="4129085"/>
            <a:ext cx="1376" cy="60350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5CC9C09-BE3C-447F-BF61-B9C227E7953D}"/>
              </a:ext>
            </a:extLst>
          </p:cNvPr>
          <p:cNvCxnSpPr>
            <a:cxnSpLocks/>
          </p:cNvCxnSpPr>
          <p:nvPr/>
        </p:nvCxnSpPr>
        <p:spPr>
          <a:xfrm flipH="1">
            <a:off x="5668233" y="4692790"/>
            <a:ext cx="153346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A675FB0-316F-4291-953D-E849494E62D0}"/>
              </a:ext>
            </a:extLst>
          </p:cNvPr>
          <p:cNvCxnSpPr>
            <a:cxnSpLocks/>
          </p:cNvCxnSpPr>
          <p:nvPr/>
        </p:nvCxnSpPr>
        <p:spPr>
          <a:xfrm>
            <a:off x="5629535" y="4654780"/>
            <a:ext cx="0" cy="157032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31" name="Arrow: Up 130">
            <a:extLst>
              <a:ext uri="{FF2B5EF4-FFF2-40B4-BE49-F238E27FC236}">
                <a16:creationId xmlns:a16="http://schemas.microsoft.com/office/drawing/2014/main" id="{6B7F5001-6098-4066-B8AF-31D5FA79EF95}"/>
              </a:ext>
            </a:extLst>
          </p:cNvPr>
          <p:cNvSpPr/>
          <p:nvPr/>
        </p:nvSpPr>
        <p:spPr>
          <a:xfrm>
            <a:off x="7501988" y="4213628"/>
            <a:ext cx="316705" cy="4901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Arrow: Down 131">
            <a:extLst>
              <a:ext uri="{FF2B5EF4-FFF2-40B4-BE49-F238E27FC236}">
                <a16:creationId xmlns:a16="http://schemas.microsoft.com/office/drawing/2014/main" id="{CA02EF4F-F613-4DB8-AF60-4B6B2A49B939}"/>
              </a:ext>
            </a:extLst>
          </p:cNvPr>
          <p:cNvSpPr/>
          <p:nvPr/>
        </p:nvSpPr>
        <p:spPr>
          <a:xfrm>
            <a:off x="5476077" y="5139880"/>
            <a:ext cx="313516" cy="506267"/>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Arrow: Left 132">
            <a:extLst>
              <a:ext uri="{FF2B5EF4-FFF2-40B4-BE49-F238E27FC236}">
                <a16:creationId xmlns:a16="http://schemas.microsoft.com/office/drawing/2014/main" id="{21341ECF-46E7-435C-A3E1-41916F4A4692}"/>
              </a:ext>
            </a:extLst>
          </p:cNvPr>
          <p:cNvSpPr/>
          <p:nvPr/>
        </p:nvSpPr>
        <p:spPr>
          <a:xfrm>
            <a:off x="6311482" y="4549484"/>
            <a:ext cx="502518" cy="288225"/>
          </a:xfrm>
          <a:prstGeom prst="lef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row: Right 133">
            <a:extLst>
              <a:ext uri="{FF2B5EF4-FFF2-40B4-BE49-F238E27FC236}">
                <a16:creationId xmlns:a16="http://schemas.microsoft.com/office/drawing/2014/main" id="{936432C4-6663-45FC-870A-42AB6357E103}"/>
              </a:ext>
            </a:extLst>
          </p:cNvPr>
          <p:cNvSpPr/>
          <p:nvPr/>
        </p:nvSpPr>
        <p:spPr>
          <a:xfrm>
            <a:off x="6307193" y="4040138"/>
            <a:ext cx="502517" cy="258227"/>
          </a:xfrm>
          <a:prstGeom prst="rightArrow">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Arrow: Left 134">
            <a:extLst>
              <a:ext uri="{FF2B5EF4-FFF2-40B4-BE49-F238E27FC236}">
                <a16:creationId xmlns:a16="http://schemas.microsoft.com/office/drawing/2014/main" id="{C33D14D6-6E9A-4F1D-9579-2C41B277E8FF}"/>
              </a:ext>
            </a:extLst>
          </p:cNvPr>
          <p:cNvSpPr/>
          <p:nvPr/>
        </p:nvSpPr>
        <p:spPr>
          <a:xfrm>
            <a:off x="6353799" y="2998168"/>
            <a:ext cx="502518" cy="288225"/>
          </a:xfrm>
          <a:prstGeom prst="lef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a:extLst>
              <a:ext uri="{FF2B5EF4-FFF2-40B4-BE49-F238E27FC236}">
                <a16:creationId xmlns:a16="http://schemas.microsoft.com/office/drawing/2014/main" id="{922E639B-4A59-428B-8E7C-52C50EF782AD}"/>
              </a:ext>
            </a:extLst>
          </p:cNvPr>
          <p:cNvPicPr>
            <a:picLocks noChangeAspect="1"/>
          </p:cNvPicPr>
          <p:nvPr/>
        </p:nvPicPr>
        <p:blipFill>
          <a:blip r:embed="rId5"/>
          <a:stretch>
            <a:fillRect/>
          </a:stretch>
        </p:blipFill>
        <p:spPr>
          <a:xfrm>
            <a:off x="4093987" y="5261241"/>
            <a:ext cx="877900" cy="853514"/>
          </a:xfrm>
          <a:prstGeom prst="rect">
            <a:avLst/>
          </a:prstGeom>
        </p:spPr>
      </p:pic>
      <p:sp>
        <p:nvSpPr>
          <p:cNvPr id="137" name="Flowchart: Sequential Access Storage 136">
            <a:extLst>
              <a:ext uri="{FF2B5EF4-FFF2-40B4-BE49-F238E27FC236}">
                <a16:creationId xmlns:a16="http://schemas.microsoft.com/office/drawing/2014/main" id="{9EA0B82E-30F2-48D3-B1F3-BA2F93A54DE2}"/>
              </a:ext>
            </a:extLst>
          </p:cNvPr>
          <p:cNvSpPr/>
          <p:nvPr/>
        </p:nvSpPr>
        <p:spPr>
          <a:xfrm rot="16200000">
            <a:off x="2311159" y="5025140"/>
            <a:ext cx="592079" cy="580512"/>
          </a:xfrm>
          <a:prstGeom prst="flowChartMagneticTap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Sequential Access Storage 137">
            <a:extLst>
              <a:ext uri="{FF2B5EF4-FFF2-40B4-BE49-F238E27FC236}">
                <a16:creationId xmlns:a16="http://schemas.microsoft.com/office/drawing/2014/main" id="{80726284-1B08-426C-8214-6258BBBB14BE}"/>
              </a:ext>
            </a:extLst>
          </p:cNvPr>
          <p:cNvSpPr/>
          <p:nvPr/>
        </p:nvSpPr>
        <p:spPr>
          <a:xfrm rot="16200000">
            <a:off x="6309019" y="5406423"/>
            <a:ext cx="592079" cy="580512"/>
          </a:xfrm>
          <a:prstGeom prst="flowChartMagneticTap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443CDBC1-8612-4483-8B82-0CA793761F43}"/>
              </a:ext>
            </a:extLst>
          </p:cNvPr>
          <p:cNvSpPr txBox="1"/>
          <p:nvPr/>
        </p:nvSpPr>
        <p:spPr>
          <a:xfrm>
            <a:off x="6369637" y="5547153"/>
            <a:ext cx="463135" cy="276999"/>
          </a:xfrm>
          <a:prstGeom prst="rect">
            <a:avLst/>
          </a:prstGeom>
          <a:noFill/>
        </p:spPr>
        <p:txBody>
          <a:bodyPr wrap="square" rtlCol="0">
            <a:spAutoFit/>
          </a:bodyPr>
          <a:lstStyle/>
          <a:p>
            <a:pPr algn="ctr"/>
            <a:r>
              <a:rPr lang="en-US" sz="1200" b="1" dirty="0"/>
              <a:t>Fan</a:t>
            </a:r>
          </a:p>
        </p:txBody>
      </p:sp>
      <p:sp>
        <p:nvSpPr>
          <p:cNvPr id="140" name="TextBox 139">
            <a:extLst>
              <a:ext uri="{FF2B5EF4-FFF2-40B4-BE49-F238E27FC236}">
                <a16:creationId xmlns:a16="http://schemas.microsoft.com/office/drawing/2014/main" id="{DA5A0136-D1D9-4E7C-BB92-9BAE66527CF9}"/>
              </a:ext>
            </a:extLst>
          </p:cNvPr>
          <p:cNvSpPr txBox="1"/>
          <p:nvPr/>
        </p:nvSpPr>
        <p:spPr>
          <a:xfrm>
            <a:off x="2368357" y="5170226"/>
            <a:ext cx="463135" cy="276999"/>
          </a:xfrm>
          <a:prstGeom prst="rect">
            <a:avLst/>
          </a:prstGeom>
          <a:noFill/>
        </p:spPr>
        <p:txBody>
          <a:bodyPr wrap="square" rtlCol="0">
            <a:spAutoFit/>
          </a:bodyPr>
          <a:lstStyle/>
          <a:p>
            <a:pPr algn="ctr"/>
            <a:r>
              <a:rPr lang="en-US" sz="1200" b="1" dirty="0"/>
              <a:t>Fan</a:t>
            </a:r>
          </a:p>
        </p:txBody>
      </p:sp>
      <p:sp>
        <p:nvSpPr>
          <p:cNvPr id="141" name="TextBox 140">
            <a:extLst>
              <a:ext uri="{FF2B5EF4-FFF2-40B4-BE49-F238E27FC236}">
                <a16:creationId xmlns:a16="http://schemas.microsoft.com/office/drawing/2014/main" id="{E44E17A7-FD88-4B28-ADCC-D1C37FB8C4BD}"/>
              </a:ext>
            </a:extLst>
          </p:cNvPr>
          <p:cNvSpPr txBox="1"/>
          <p:nvPr/>
        </p:nvSpPr>
        <p:spPr>
          <a:xfrm>
            <a:off x="3386692" y="6215429"/>
            <a:ext cx="661365" cy="261610"/>
          </a:xfrm>
          <a:prstGeom prst="rect">
            <a:avLst/>
          </a:prstGeom>
          <a:noFill/>
        </p:spPr>
        <p:txBody>
          <a:bodyPr wrap="square" rtlCol="0">
            <a:spAutoFit/>
          </a:bodyPr>
          <a:lstStyle/>
          <a:p>
            <a:pPr algn="ctr"/>
            <a:r>
              <a:rPr lang="en-US" sz="1050" b="1" dirty="0"/>
              <a:t>Cold In</a:t>
            </a:r>
          </a:p>
        </p:txBody>
      </p:sp>
      <p:sp>
        <p:nvSpPr>
          <p:cNvPr id="142" name="TextBox 141">
            <a:extLst>
              <a:ext uri="{FF2B5EF4-FFF2-40B4-BE49-F238E27FC236}">
                <a16:creationId xmlns:a16="http://schemas.microsoft.com/office/drawing/2014/main" id="{750300DF-6C8F-49F1-A4E2-98C677C29C42}"/>
              </a:ext>
            </a:extLst>
          </p:cNvPr>
          <p:cNvSpPr txBox="1"/>
          <p:nvPr/>
        </p:nvSpPr>
        <p:spPr>
          <a:xfrm>
            <a:off x="7358568" y="6215429"/>
            <a:ext cx="661365" cy="261610"/>
          </a:xfrm>
          <a:prstGeom prst="rect">
            <a:avLst/>
          </a:prstGeom>
          <a:noFill/>
        </p:spPr>
        <p:txBody>
          <a:bodyPr wrap="square" rtlCol="0">
            <a:spAutoFit/>
          </a:bodyPr>
          <a:lstStyle/>
          <a:p>
            <a:pPr algn="ctr"/>
            <a:r>
              <a:rPr lang="en-US" sz="1050" b="1" dirty="0"/>
              <a:t>Cold In</a:t>
            </a:r>
          </a:p>
        </p:txBody>
      </p:sp>
      <p:sp>
        <p:nvSpPr>
          <p:cNvPr id="143" name="TextBox 142">
            <a:extLst>
              <a:ext uri="{FF2B5EF4-FFF2-40B4-BE49-F238E27FC236}">
                <a16:creationId xmlns:a16="http://schemas.microsoft.com/office/drawing/2014/main" id="{05292C8F-7786-4539-8118-2FFDC06228C2}"/>
              </a:ext>
            </a:extLst>
          </p:cNvPr>
          <p:cNvSpPr txBox="1"/>
          <p:nvPr/>
        </p:nvSpPr>
        <p:spPr>
          <a:xfrm>
            <a:off x="2938196" y="6215429"/>
            <a:ext cx="661365" cy="261610"/>
          </a:xfrm>
          <a:prstGeom prst="rect">
            <a:avLst/>
          </a:prstGeom>
          <a:noFill/>
        </p:spPr>
        <p:txBody>
          <a:bodyPr wrap="square" rtlCol="0">
            <a:spAutoFit/>
          </a:bodyPr>
          <a:lstStyle/>
          <a:p>
            <a:pPr algn="ctr"/>
            <a:r>
              <a:rPr lang="en-US" sz="1050" b="1" dirty="0"/>
              <a:t>Gas In</a:t>
            </a:r>
          </a:p>
        </p:txBody>
      </p:sp>
      <p:sp>
        <p:nvSpPr>
          <p:cNvPr id="144" name="TextBox 143">
            <a:extLst>
              <a:ext uri="{FF2B5EF4-FFF2-40B4-BE49-F238E27FC236}">
                <a16:creationId xmlns:a16="http://schemas.microsoft.com/office/drawing/2014/main" id="{B2822C85-69E1-4145-B57F-DE616D854B03}"/>
              </a:ext>
            </a:extLst>
          </p:cNvPr>
          <p:cNvSpPr txBox="1"/>
          <p:nvPr/>
        </p:nvSpPr>
        <p:spPr>
          <a:xfrm>
            <a:off x="6921381" y="6209233"/>
            <a:ext cx="661365" cy="261610"/>
          </a:xfrm>
          <a:prstGeom prst="rect">
            <a:avLst/>
          </a:prstGeom>
          <a:noFill/>
        </p:spPr>
        <p:txBody>
          <a:bodyPr wrap="square" rtlCol="0">
            <a:spAutoFit/>
          </a:bodyPr>
          <a:lstStyle/>
          <a:p>
            <a:pPr algn="ctr"/>
            <a:r>
              <a:rPr lang="en-US" sz="1050" b="1" dirty="0"/>
              <a:t>Gas In</a:t>
            </a:r>
          </a:p>
        </p:txBody>
      </p:sp>
      <p:sp>
        <p:nvSpPr>
          <p:cNvPr id="145" name="TextBox 144">
            <a:extLst>
              <a:ext uri="{FF2B5EF4-FFF2-40B4-BE49-F238E27FC236}">
                <a16:creationId xmlns:a16="http://schemas.microsoft.com/office/drawing/2014/main" id="{93E5DDE1-CFCE-490C-8A4A-CB8BEBD7D6D0}"/>
              </a:ext>
            </a:extLst>
          </p:cNvPr>
          <p:cNvSpPr txBox="1"/>
          <p:nvPr/>
        </p:nvSpPr>
        <p:spPr>
          <a:xfrm>
            <a:off x="1374600" y="6209233"/>
            <a:ext cx="661365" cy="261610"/>
          </a:xfrm>
          <a:prstGeom prst="rect">
            <a:avLst/>
          </a:prstGeom>
          <a:noFill/>
        </p:spPr>
        <p:txBody>
          <a:bodyPr wrap="square" rtlCol="0">
            <a:spAutoFit/>
          </a:bodyPr>
          <a:lstStyle/>
          <a:p>
            <a:pPr algn="ctr"/>
            <a:r>
              <a:rPr lang="en-US" sz="1050" b="1" dirty="0"/>
              <a:t>Hot Out</a:t>
            </a:r>
          </a:p>
        </p:txBody>
      </p:sp>
      <p:sp>
        <p:nvSpPr>
          <p:cNvPr id="146" name="TextBox 145">
            <a:extLst>
              <a:ext uri="{FF2B5EF4-FFF2-40B4-BE49-F238E27FC236}">
                <a16:creationId xmlns:a16="http://schemas.microsoft.com/office/drawing/2014/main" id="{BE83A8C4-1005-4FFF-AD34-53B182466F8C}"/>
              </a:ext>
            </a:extLst>
          </p:cNvPr>
          <p:cNvSpPr txBox="1"/>
          <p:nvPr/>
        </p:nvSpPr>
        <p:spPr>
          <a:xfrm>
            <a:off x="5337550" y="6209233"/>
            <a:ext cx="661365" cy="261610"/>
          </a:xfrm>
          <a:prstGeom prst="rect">
            <a:avLst/>
          </a:prstGeom>
          <a:noFill/>
        </p:spPr>
        <p:txBody>
          <a:bodyPr wrap="square" rtlCol="0">
            <a:spAutoFit/>
          </a:bodyPr>
          <a:lstStyle/>
          <a:p>
            <a:pPr algn="ctr"/>
            <a:r>
              <a:rPr lang="en-US" sz="1050" b="1" dirty="0"/>
              <a:t>Hot Out</a:t>
            </a:r>
          </a:p>
        </p:txBody>
      </p:sp>
      <p:sp>
        <p:nvSpPr>
          <p:cNvPr id="147" name="Rectangle 146">
            <a:extLst>
              <a:ext uri="{FF2B5EF4-FFF2-40B4-BE49-F238E27FC236}">
                <a16:creationId xmlns:a16="http://schemas.microsoft.com/office/drawing/2014/main" id="{A4494B4C-3898-4BCA-BEF3-A540432F3A27}"/>
              </a:ext>
            </a:extLst>
          </p:cNvPr>
          <p:cNvSpPr/>
          <p:nvPr/>
        </p:nvSpPr>
        <p:spPr>
          <a:xfrm rot="10800000" flipV="1">
            <a:off x="8874655" y="1882713"/>
            <a:ext cx="3138094" cy="3539430"/>
          </a:xfrm>
          <a:prstGeom prst="rect">
            <a:avLst/>
          </a:prstGeom>
        </p:spPr>
        <p:txBody>
          <a:bodyPr wrap="square">
            <a:spAutoFit/>
          </a:bodyPr>
          <a:lstStyle/>
          <a:p>
            <a:pPr marL="342900" indent="-342900"/>
            <a:r>
              <a:rPr lang="en-US" sz="2400" u="sng" dirty="0">
                <a:solidFill>
                  <a:schemeClr val="bg1"/>
                </a:solidFill>
                <a:latin typeface="Franklin Gothic Medium" panose="020B0603020102020204" pitchFamily="34" charset="0"/>
              </a:rPr>
              <a:t>Tankless Operation:</a:t>
            </a:r>
          </a:p>
          <a:p>
            <a:pPr marL="342900" indent="-342900">
              <a:buAutoNum type="arabicParenR"/>
            </a:pPr>
            <a:r>
              <a:rPr lang="en-US" sz="2000" dirty="0">
                <a:solidFill>
                  <a:schemeClr val="bg1"/>
                </a:solidFill>
                <a:latin typeface="Franklin Gothic Medium" panose="020B0603020102020204" pitchFamily="34" charset="0"/>
              </a:rPr>
              <a:t>Hot water fixture is opened</a:t>
            </a:r>
          </a:p>
          <a:p>
            <a:pPr marL="342900" indent="-342900">
              <a:buAutoNum type="arabicParenR"/>
            </a:pPr>
            <a:r>
              <a:rPr lang="en-US" sz="2000" dirty="0">
                <a:solidFill>
                  <a:schemeClr val="bg1"/>
                </a:solidFill>
                <a:latin typeface="Franklin Gothic Medium" panose="020B0603020102020204" pitchFamily="34" charset="0"/>
              </a:rPr>
              <a:t>Tankless detects flow</a:t>
            </a:r>
          </a:p>
          <a:p>
            <a:pPr marL="342900" indent="-342900">
              <a:buAutoNum type="arabicParenR"/>
            </a:pPr>
            <a:r>
              <a:rPr lang="en-US" sz="2000" dirty="0">
                <a:solidFill>
                  <a:schemeClr val="bg1"/>
                </a:solidFill>
                <a:latin typeface="Franklin Gothic Medium" panose="020B0603020102020204" pitchFamily="34" charset="0"/>
              </a:rPr>
              <a:t>Burner ignites</a:t>
            </a:r>
          </a:p>
          <a:p>
            <a:pPr marL="342900" indent="-342900">
              <a:buAutoNum type="arabicParenR"/>
            </a:pPr>
            <a:r>
              <a:rPr lang="en-US" sz="2000" dirty="0">
                <a:solidFill>
                  <a:schemeClr val="bg1"/>
                </a:solidFill>
                <a:latin typeface="Franklin Gothic Medium" panose="020B0603020102020204" pitchFamily="34" charset="0"/>
              </a:rPr>
              <a:t>Water is heated in the Heat Exchanger</a:t>
            </a:r>
          </a:p>
          <a:p>
            <a:pPr marL="342900" indent="-342900">
              <a:buAutoNum type="arabicParenR"/>
            </a:pPr>
            <a:r>
              <a:rPr lang="en-US" sz="2000" dirty="0">
                <a:solidFill>
                  <a:schemeClr val="bg1"/>
                </a:solidFill>
                <a:latin typeface="Franklin Gothic Medium" panose="020B0603020102020204" pitchFamily="34" charset="0"/>
              </a:rPr>
              <a:t>Hot water exits the tankless to the fixture</a:t>
            </a:r>
          </a:p>
          <a:p>
            <a:pPr marL="342900" indent="-342900">
              <a:buAutoNum type="arabicParenR"/>
            </a:pPr>
            <a:r>
              <a:rPr lang="en-US" sz="2000" dirty="0">
                <a:solidFill>
                  <a:schemeClr val="bg1"/>
                </a:solidFill>
                <a:latin typeface="Franklin Gothic Medium" panose="020B0603020102020204" pitchFamily="34" charset="0"/>
              </a:rPr>
              <a:t>Fixture is closed and tankless shuts off</a:t>
            </a:r>
          </a:p>
        </p:txBody>
      </p:sp>
      <p:sp>
        <p:nvSpPr>
          <p:cNvPr id="149" name="Rectangle 148">
            <a:extLst>
              <a:ext uri="{FF2B5EF4-FFF2-40B4-BE49-F238E27FC236}">
                <a16:creationId xmlns:a16="http://schemas.microsoft.com/office/drawing/2014/main" id="{443F8ACA-D1D8-4077-8EC9-6FA5ED9DBFC5}"/>
              </a:ext>
            </a:extLst>
          </p:cNvPr>
          <p:cNvSpPr/>
          <p:nvPr/>
        </p:nvSpPr>
        <p:spPr>
          <a:xfrm>
            <a:off x="4187694" y="2217782"/>
            <a:ext cx="2221873" cy="369332"/>
          </a:xfrm>
          <a:prstGeom prst="rect">
            <a:avLst/>
          </a:prstGeom>
        </p:spPr>
        <p:txBody>
          <a:bodyPr wrap="square">
            <a:spAutoFit/>
          </a:bodyPr>
          <a:lstStyle/>
          <a:p>
            <a:pPr marL="342900" indent="-342900"/>
            <a:r>
              <a:rPr lang="en-US" dirty="0">
                <a:latin typeface="Franklin Gothic Medium" panose="020B0603020102020204" pitchFamily="34" charset="0"/>
              </a:rPr>
              <a:t>High Efficiency Unit</a:t>
            </a:r>
          </a:p>
        </p:txBody>
      </p:sp>
      <p:sp>
        <p:nvSpPr>
          <p:cNvPr id="7" name="Rectangle 6">
            <a:extLst>
              <a:ext uri="{FF2B5EF4-FFF2-40B4-BE49-F238E27FC236}">
                <a16:creationId xmlns:a16="http://schemas.microsoft.com/office/drawing/2014/main" id="{550A34FB-845A-4872-AFE1-09842C1B6F35}"/>
              </a:ext>
            </a:extLst>
          </p:cNvPr>
          <p:cNvSpPr/>
          <p:nvPr/>
        </p:nvSpPr>
        <p:spPr>
          <a:xfrm>
            <a:off x="235314" y="2203691"/>
            <a:ext cx="2221873" cy="646331"/>
          </a:xfrm>
          <a:prstGeom prst="rect">
            <a:avLst/>
          </a:prstGeom>
        </p:spPr>
        <p:txBody>
          <a:bodyPr wrap="square">
            <a:spAutoFit/>
          </a:bodyPr>
          <a:lstStyle/>
          <a:p>
            <a:pPr marL="342900" indent="-342900"/>
            <a:r>
              <a:rPr lang="en-US" dirty="0">
                <a:latin typeface="Franklin Gothic Medium" panose="020B0603020102020204" pitchFamily="34" charset="0"/>
              </a:rPr>
              <a:t>Standard Efficiency Unit</a:t>
            </a:r>
          </a:p>
        </p:txBody>
      </p:sp>
    </p:spTree>
    <p:extLst>
      <p:ext uri="{BB962C8B-B14F-4D97-AF65-F5344CB8AC3E}">
        <p14:creationId xmlns:p14="http://schemas.microsoft.com/office/powerpoint/2010/main" val="316070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8"/>
                                        </p:tgtEl>
                                        <p:attrNameLst>
                                          <p:attrName>r</p:attrName>
                                        </p:attrNameLst>
                                      </p:cBhvr>
                                    </p:animRot>
                                  </p:childTnLst>
                                </p:cTn>
                              </p:par>
                              <p:par>
                                <p:cTn id="7" presetID="22" presetClass="entr" presetSubtype="4" fill="hold" grpId="0" nodeType="withEffect">
                                  <p:stCondLst>
                                    <p:cond delay="1500"/>
                                  </p:stCondLst>
                                  <p:childTnLst>
                                    <p:set>
                                      <p:cBhvr>
                                        <p:cTn id="8" dur="1" fill="hold">
                                          <p:stCondLst>
                                            <p:cond delay="0"/>
                                          </p:stCondLst>
                                        </p:cTn>
                                        <p:tgtEl>
                                          <p:spTgt spid="105"/>
                                        </p:tgtEl>
                                        <p:attrNameLst>
                                          <p:attrName>style.visibility</p:attrName>
                                        </p:attrNameLst>
                                      </p:cBhvr>
                                      <p:to>
                                        <p:strVal val="visible"/>
                                      </p:to>
                                    </p:set>
                                    <p:animEffect transition="in" filter="wipe(down)">
                                      <p:cBhvr>
                                        <p:cTn id="9" dur="1000"/>
                                        <p:tgtEl>
                                          <p:spTgt spid="105"/>
                                        </p:tgtEl>
                                      </p:cBhvr>
                                    </p:animEffect>
                                  </p:childTnLst>
                                </p:cTn>
                              </p:par>
                              <p:par>
                                <p:cTn id="10" presetID="22" presetClass="entr" presetSubtype="4" fill="hold" nodeType="withEffect">
                                  <p:stCondLst>
                                    <p:cond delay="150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150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150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150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150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150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00"/>
                                        <p:tgtEl>
                                          <p:spTgt spid="39"/>
                                        </p:tgtEl>
                                      </p:cBhvr>
                                    </p:animEffect>
                                  </p:childTnLst>
                                </p:cTn>
                              </p:par>
                              <p:par>
                                <p:cTn id="28" presetID="22" presetClass="entr" presetSubtype="4" fill="hold" grpId="0" nodeType="withEffect">
                                  <p:stCondLst>
                                    <p:cond delay="150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par>
                                <p:cTn id="31" presetID="22" presetClass="entr" presetSubtype="4" fill="hold" grpId="0" nodeType="withEffect">
                                  <p:stCondLst>
                                    <p:cond delay="190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par>
                                <p:cTn id="34" presetID="22" presetClass="entr" presetSubtype="4" fill="hold" grpId="0" nodeType="withEffect">
                                  <p:stCondLst>
                                    <p:cond delay="190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childTnLst>
                          </p:cTn>
                        </p:par>
                        <p:par>
                          <p:cTn id="37" fill="hold">
                            <p:stCondLst>
                              <p:cond delay="2500"/>
                            </p:stCondLst>
                            <p:childTnLst>
                              <p:par>
                                <p:cTn id="38" presetID="22" presetClass="exit" presetSubtype="2" fill="hold" nodeType="afterEffect">
                                  <p:stCondLst>
                                    <p:cond delay="0"/>
                                  </p:stCondLst>
                                  <p:childTnLst>
                                    <p:animEffect transition="out" filter="wipe(right)">
                                      <p:cBhvr>
                                        <p:cTn id="39" dur="3000"/>
                                        <p:tgtEl>
                                          <p:spTgt spid="101"/>
                                        </p:tgtEl>
                                      </p:cBhvr>
                                    </p:animEffect>
                                    <p:set>
                                      <p:cBhvr>
                                        <p:cTn id="40" dur="1" fill="hold">
                                          <p:stCondLst>
                                            <p:cond delay="2999"/>
                                          </p:stCondLst>
                                        </p:cTn>
                                        <p:tgtEl>
                                          <p:spTgt spid="101"/>
                                        </p:tgtEl>
                                        <p:attrNameLst>
                                          <p:attrName>style.visibility</p:attrName>
                                        </p:attrNameLst>
                                      </p:cBhvr>
                                      <p:to>
                                        <p:strVal val="hidden"/>
                                      </p:to>
                                    </p:set>
                                  </p:childTnLst>
                                </p:cTn>
                              </p:par>
                              <p:par>
                                <p:cTn id="41" presetID="22" presetClass="entr" presetSubtype="2" fill="hold" grpId="0" nodeType="withEffect">
                                  <p:stCondLst>
                                    <p:cond delay="1000"/>
                                  </p:stCondLst>
                                  <p:childTnLst>
                                    <p:set>
                                      <p:cBhvr>
                                        <p:cTn id="42" dur="1" fill="hold">
                                          <p:stCondLst>
                                            <p:cond delay="0"/>
                                          </p:stCondLst>
                                        </p:cTn>
                                        <p:tgtEl>
                                          <p:spTgt spid="106"/>
                                        </p:tgtEl>
                                        <p:attrNameLst>
                                          <p:attrName>style.visibility</p:attrName>
                                        </p:attrNameLst>
                                      </p:cBhvr>
                                      <p:to>
                                        <p:strVal val="visible"/>
                                      </p:to>
                                    </p:set>
                                    <p:animEffect transition="in" filter="wipe(right)">
                                      <p:cBhvr>
                                        <p:cTn id="43" dur="1000"/>
                                        <p:tgtEl>
                                          <p:spTgt spid="106"/>
                                        </p:tgtEl>
                                      </p:cBhvr>
                                    </p:animEffect>
                                  </p:childTnLst>
                                </p:cTn>
                              </p:par>
                              <p:par>
                                <p:cTn id="44" presetID="22" presetClass="exit" presetSubtype="1" fill="hold" nodeType="withEffect">
                                  <p:stCondLst>
                                    <p:cond delay="2800"/>
                                  </p:stCondLst>
                                  <p:childTnLst>
                                    <p:animEffect transition="out" filter="wipe(up)">
                                      <p:cBhvr>
                                        <p:cTn id="45" dur="3000"/>
                                        <p:tgtEl>
                                          <p:spTgt spid="102"/>
                                        </p:tgtEl>
                                      </p:cBhvr>
                                    </p:animEffect>
                                    <p:set>
                                      <p:cBhvr>
                                        <p:cTn id="46" dur="1" fill="hold">
                                          <p:stCondLst>
                                            <p:cond delay="2999"/>
                                          </p:stCondLst>
                                        </p:cTn>
                                        <p:tgtEl>
                                          <p:spTgt spid="102"/>
                                        </p:tgtEl>
                                        <p:attrNameLst>
                                          <p:attrName>style.visibility</p:attrName>
                                        </p:attrNameLst>
                                      </p:cBhvr>
                                      <p:to>
                                        <p:strVal val="hidden"/>
                                      </p:to>
                                    </p:set>
                                  </p:childTnLst>
                                </p:cTn>
                              </p:par>
                              <p:par>
                                <p:cTn id="47" presetID="22" presetClass="entr" presetSubtype="1" fill="hold" grpId="0" nodeType="withEffect">
                                  <p:stCondLst>
                                    <p:cond delay="3700"/>
                                  </p:stCondLst>
                                  <p:childTnLst>
                                    <p:set>
                                      <p:cBhvr>
                                        <p:cTn id="48" dur="1" fill="hold">
                                          <p:stCondLst>
                                            <p:cond delay="0"/>
                                          </p:stCondLst>
                                        </p:cTn>
                                        <p:tgtEl>
                                          <p:spTgt spid="107"/>
                                        </p:tgtEl>
                                        <p:attrNameLst>
                                          <p:attrName>style.visibility</p:attrName>
                                        </p:attrNameLst>
                                      </p:cBhvr>
                                      <p:to>
                                        <p:strVal val="visible"/>
                                      </p:to>
                                    </p:set>
                                    <p:animEffect transition="in" filter="wipe(up)">
                                      <p:cBhvr>
                                        <p:cTn id="49" dur="1000"/>
                                        <p:tgtEl>
                                          <p:spTgt spid="107"/>
                                        </p:tgtEl>
                                      </p:cBhvr>
                                    </p:animEffect>
                                  </p:childTnLst>
                                </p:cTn>
                              </p:par>
                              <p:par>
                                <p:cTn id="50" presetID="8" presetClass="emph" presetSubtype="0" fill="hold" nodeType="withEffect">
                                  <p:stCondLst>
                                    <p:cond delay="9500"/>
                                  </p:stCondLst>
                                  <p:childTnLst>
                                    <p:animRot by="21600000">
                                      <p:cBhvr>
                                        <p:cTn id="51" dur="2000" fill="hold"/>
                                        <p:tgtEl>
                                          <p:spTgt spid="108"/>
                                        </p:tgtEl>
                                        <p:attrNameLst>
                                          <p:attrName>r</p:attrName>
                                        </p:attrNameLst>
                                      </p:cBhvr>
                                    </p:animRot>
                                  </p:childTnLst>
                                </p:cTn>
                              </p:par>
                              <p:par>
                                <p:cTn id="52" presetID="10" presetClass="exit" presetSubtype="0" fill="hold" grpId="1" nodeType="withEffect">
                                  <p:stCondLst>
                                    <p:cond delay="10000"/>
                                  </p:stCondLst>
                                  <p:childTnLst>
                                    <p:animEffect transition="out" filter="fade">
                                      <p:cBhvr>
                                        <p:cTn id="53" dur="1000"/>
                                        <p:tgtEl>
                                          <p:spTgt spid="107"/>
                                        </p:tgtEl>
                                      </p:cBhvr>
                                    </p:animEffect>
                                    <p:set>
                                      <p:cBhvr>
                                        <p:cTn id="54" dur="1" fill="hold">
                                          <p:stCondLst>
                                            <p:cond delay="999"/>
                                          </p:stCondLst>
                                        </p:cTn>
                                        <p:tgtEl>
                                          <p:spTgt spid="107"/>
                                        </p:tgtEl>
                                        <p:attrNameLst>
                                          <p:attrName>style.visibility</p:attrName>
                                        </p:attrNameLst>
                                      </p:cBhvr>
                                      <p:to>
                                        <p:strVal val="hidden"/>
                                      </p:to>
                                    </p:set>
                                  </p:childTnLst>
                                </p:cTn>
                              </p:par>
                              <p:par>
                                <p:cTn id="55" presetID="10" presetClass="exit" presetSubtype="0" fill="hold" grpId="1" nodeType="withEffect">
                                  <p:stCondLst>
                                    <p:cond delay="10000"/>
                                  </p:stCondLst>
                                  <p:childTnLst>
                                    <p:animEffect transition="out" filter="fade">
                                      <p:cBhvr>
                                        <p:cTn id="56" dur="1000"/>
                                        <p:tgtEl>
                                          <p:spTgt spid="106"/>
                                        </p:tgtEl>
                                      </p:cBhvr>
                                    </p:animEffect>
                                    <p:set>
                                      <p:cBhvr>
                                        <p:cTn id="57" dur="1" fill="hold">
                                          <p:stCondLst>
                                            <p:cond delay="999"/>
                                          </p:stCondLst>
                                        </p:cTn>
                                        <p:tgtEl>
                                          <p:spTgt spid="106"/>
                                        </p:tgtEl>
                                        <p:attrNameLst>
                                          <p:attrName>style.visibility</p:attrName>
                                        </p:attrNameLst>
                                      </p:cBhvr>
                                      <p:to>
                                        <p:strVal val="hidden"/>
                                      </p:to>
                                    </p:set>
                                  </p:childTnLst>
                                </p:cTn>
                              </p:par>
                              <p:par>
                                <p:cTn id="58" presetID="10" presetClass="exit" presetSubtype="0" fill="hold" grpId="1" nodeType="withEffect">
                                  <p:stCondLst>
                                    <p:cond delay="10000"/>
                                  </p:stCondLst>
                                  <p:childTnLst>
                                    <p:animEffect transition="out" filter="fade">
                                      <p:cBhvr>
                                        <p:cTn id="59" dur="1000"/>
                                        <p:tgtEl>
                                          <p:spTgt spid="105"/>
                                        </p:tgtEl>
                                      </p:cBhvr>
                                    </p:animEffect>
                                    <p:set>
                                      <p:cBhvr>
                                        <p:cTn id="60" dur="1" fill="hold">
                                          <p:stCondLst>
                                            <p:cond delay="999"/>
                                          </p:stCondLst>
                                        </p:cTn>
                                        <p:tgtEl>
                                          <p:spTgt spid="105"/>
                                        </p:tgtEl>
                                        <p:attrNameLst>
                                          <p:attrName>style.visibility</p:attrName>
                                        </p:attrNameLst>
                                      </p:cBhvr>
                                      <p:to>
                                        <p:strVal val="hidden"/>
                                      </p:to>
                                    </p:set>
                                  </p:childTnLst>
                                </p:cTn>
                              </p:par>
                              <p:par>
                                <p:cTn id="61" presetID="22" presetClass="exit" presetSubtype="1" fill="hold" nodeType="withEffect">
                                  <p:stCondLst>
                                    <p:cond delay="10000"/>
                                  </p:stCondLst>
                                  <p:childTnLst>
                                    <p:animEffect transition="out" filter="wipe(up)">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par>
                                <p:cTn id="64" presetID="22" presetClass="exit" presetSubtype="1" fill="hold" nodeType="withEffect">
                                  <p:stCondLst>
                                    <p:cond delay="10000"/>
                                  </p:stCondLst>
                                  <p:childTnLst>
                                    <p:animEffect transition="out" filter="wipe(up)">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22" presetClass="exit" presetSubtype="1" fill="hold" nodeType="withEffect">
                                  <p:stCondLst>
                                    <p:cond delay="10000"/>
                                  </p:stCondLst>
                                  <p:childTnLst>
                                    <p:animEffect transition="out" filter="wipe(up)">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par>
                                <p:cTn id="70" presetID="22" presetClass="exit" presetSubtype="1" fill="hold" nodeType="withEffect">
                                  <p:stCondLst>
                                    <p:cond delay="10000"/>
                                  </p:stCondLst>
                                  <p:childTnLst>
                                    <p:animEffect transition="out" filter="wipe(up)">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par>
                                <p:cTn id="73" presetID="22" presetClass="exit" presetSubtype="1" fill="hold" nodeType="withEffect">
                                  <p:stCondLst>
                                    <p:cond delay="10000"/>
                                  </p:stCondLst>
                                  <p:childTnLst>
                                    <p:animEffect transition="out" filter="wipe(up)">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22" presetClass="exit" presetSubtype="1" fill="hold" grpId="1" nodeType="withEffect">
                                  <p:stCondLst>
                                    <p:cond delay="10000"/>
                                  </p:stCondLst>
                                  <p:childTnLst>
                                    <p:animEffect transition="out" filter="wipe(up)">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par>
                                <p:cTn id="79" presetID="22" presetClass="exit" presetSubtype="1" fill="hold" grpId="1" nodeType="withEffect">
                                  <p:stCondLst>
                                    <p:cond delay="10000"/>
                                  </p:stCondLst>
                                  <p:childTnLst>
                                    <p:animEffect transition="out" filter="wipe(up)">
                                      <p:cBhvr>
                                        <p:cTn id="80" dur="500"/>
                                        <p:tgtEl>
                                          <p:spTgt spid="40"/>
                                        </p:tgtEl>
                                      </p:cBhvr>
                                    </p:animEffect>
                                    <p:set>
                                      <p:cBhvr>
                                        <p:cTn id="81" dur="1" fill="hold">
                                          <p:stCondLst>
                                            <p:cond delay="499"/>
                                          </p:stCondLst>
                                        </p:cTn>
                                        <p:tgtEl>
                                          <p:spTgt spid="40"/>
                                        </p:tgtEl>
                                        <p:attrNameLst>
                                          <p:attrName>style.visibility</p:attrName>
                                        </p:attrNameLst>
                                      </p:cBhvr>
                                      <p:to>
                                        <p:strVal val="hidden"/>
                                      </p:to>
                                    </p:set>
                                  </p:childTnLst>
                                </p:cTn>
                              </p:par>
                              <p:par>
                                <p:cTn id="82" presetID="22" presetClass="exit" presetSubtype="1" fill="hold" grpId="1" nodeType="withEffect">
                                  <p:stCondLst>
                                    <p:cond delay="10000"/>
                                  </p:stCondLst>
                                  <p:childTnLst>
                                    <p:animEffect transition="out" filter="wipe(up)">
                                      <p:cBhvr>
                                        <p:cTn id="83" dur="500"/>
                                        <p:tgtEl>
                                          <p:spTgt spid="38"/>
                                        </p:tgtEl>
                                      </p:cBhvr>
                                    </p:animEffect>
                                    <p:set>
                                      <p:cBhvr>
                                        <p:cTn id="84" dur="1" fill="hold">
                                          <p:stCondLst>
                                            <p:cond delay="499"/>
                                          </p:stCondLst>
                                        </p:cTn>
                                        <p:tgtEl>
                                          <p:spTgt spid="38"/>
                                        </p:tgtEl>
                                        <p:attrNameLst>
                                          <p:attrName>style.visibility</p:attrName>
                                        </p:attrNameLst>
                                      </p:cBhvr>
                                      <p:to>
                                        <p:strVal val="hidden"/>
                                      </p:to>
                                    </p:set>
                                  </p:childTnLst>
                                </p:cTn>
                              </p:par>
                              <p:par>
                                <p:cTn id="85" presetID="22" presetClass="exit" presetSubtype="1" fill="hold" grpId="1" nodeType="withEffect">
                                  <p:stCondLst>
                                    <p:cond delay="10000"/>
                                  </p:stCondLst>
                                  <p:childTnLst>
                                    <p:animEffect transition="out" filter="wipe(up)">
                                      <p:cBhvr>
                                        <p:cTn id="86" dur="500"/>
                                        <p:tgtEl>
                                          <p:spTgt spid="41"/>
                                        </p:tgtEl>
                                      </p:cBhvr>
                                    </p:animEffect>
                                    <p:set>
                                      <p:cBhvr>
                                        <p:cTn id="87" dur="1" fill="hold">
                                          <p:stCondLst>
                                            <p:cond delay="499"/>
                                          </p:stCondLst>
                                        </p:cTn>
                                        <p:tgtEl>
                                          <p:spTgt spid="41"/>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8" presetClass="emph" presetSubtype="0" fill="hold" nodeType="clickEffect">
                                  <p:stCondLst>
                                    <p:cond delay="0"/>
                                  </p:stCondLst>
                                  <p:childTnLst>
                                    <p:animRot by="-21600000">
                                      <p:cBhvr>
                                        <p:cTn id="91" dur="2000" fill="hold"/>
                                        <p:tgtEl>
                                          <p:spTgt spid="136"/>
                                        </p:tgtEl>
                                        <p:attrNameLst>
                                          <p:attrName>r</p:attrName>
                                        </p:attrNameLst>
                                      </p:cBhvr>
                                    </p:animRot>
                                  </p:childTnLst>
                                </p:cTn>
                              </p:par>
                              <p:par>
                                <p:cTn id="92" presetID="22" presetClass="entr" presetSubtype="4" fill="hold" grpId="0" nodeType="withEffect">
                                  <p:stCondLst>
                                    <p:cond delay="1500"/>
                                  </p:stCondLst>
                                  <p:childTnLst>
                                    <p:set>
                                      <p:cBhvr>
                                        <p:cTn id="93" dur="1" fill="hold">
                                          <p:stCondLst>
                                            <p:cond delay="0"/>
                                          </p:stCondLst>
                                        </p:cTn>
                                        <p:tgtEl>
                                          <p:spTgt spid="131"/>
                                        </p:tgtEl>
                                        <p:attrNameLst>
                                          <p:attrName>style.visibility</p:attrName>
                                        </p:attrNameLst>
                                      </p:cBhvr>
                                      <p:to>
                                        <p:strVal val="visible"/>
                                      </p:to>
                                    </p:set>
                                    <p:animEffect transition="in" filter="wipe(down)">
                                      <p:cBhvr>
                                        <p:cTn id="94" dur="1000"/>
                                        <p:tgtEl>
                                          <p:spTgt spid="131"/>
                                        </p:tgtEl>
                                      </p:cBhvr>
                                    </p:animEffect>
                                  </p:childTnLst>
                                </p:cTn>
                              </p:par>
                              <p:par>
                                <p:cTn id="95" presetID="22" presetClass="entr" presetSubtype="4" fill="hold" nodeType="withEffect">
                                  <p:stCondLst>
                                    <p:cond delay="1500"/>
                                  </p:stCondLst>
                                  <p:childTnLst>
                                    <p:set>
                                      <p:cBhvr>
                                        <p:cTn id="96" dur="1" fill="hold">
                                          <p:stCondLst>
                                            <p:cond delay="0"/>
                                          </p:stCondLst>
                                        </p:cTn>
                                        <p:tgtEl>
                                          <p:spTgt spid="66"/>
                                        </p:tgtEl>
                                        <p:attrNameLst>
                                          <p:attrName>style.visibility</p:attrName>
                                        </p:attrNameLst>
                                      </p:cBhvr>
                                      <p:to>
                                        <p:strVal val="visible"/>
                                      </p:to>
                                    </p:set>
                                    <p:animEffect transition="in" filter="wipe(down)">
                                      <p:cBhvr>
                                        <p:cTn id="97" dur="500"/>
                                        <p:tgtEl>
                                          <p:spTgt spid="66"/>
                                        </p:tgtEl>
                                      </p:cBhvr>
                                    </p:animEffect>
                                  </p:childTnLst>
                                </p:cTn>
                              </p:par>
                              <p:par>
                                <p:cTn id="98" presetID="22" presetClass="entr" presetSubtype="4" fill="hold" nodeType="withEffect">
                                  <p:stCondLst>
                                    <p:cond delay="1500"/>
                                  </p:stCondLst>
                                  <p:childTnLst>
                                    <p:set>
                                      <p:cBhvr>
                                        <p:cTn id="99" dur="1" fill="hold">
                                          <p:stCondLst>
                                            <p:cond delay="0"/>
                                          </p:stCondLst>
                                        </p:cTn>
                                        <p:tgtEl>
                                          <p:spTgt spid="65"/>
                                        </p:tgtEl>
                                        <p:attrNameLst>
                                          <p:attrName>style.visibility</p:attrName>
                                        </p:attrNameLst>
                                      </p:cBhvr>
                                      <p:to>
                                        <p:strVal val="visible"/>
                                      </p:to>
                                    </p:set>
                                    <p:animEffect transition="in" filter="wipe(down)">
                                      <p:cBhvr>
                                        <p:cTn id="100" dur="500"/>
                                        <p:tgtEl>
                                          <p:spTgt spid="65"/>
                                        </p:tgtEl>
                                      </p:cBhvr>
                                    </p:animEffect>
                                  </p:childTnLst>
                                </p:cTn>
                              </p:par>
                              <p:par>
                                <p:cTn id="101" presetID="22" presetClass="entr" presetSubtype="4" fill="hold" nodeType="withEffect">
                                  <p:stCondLst>
                                    <p:cond delay="1500"/>
                                  </p:stCondLst>
                                  <p:childTnLst>
                                    <p:set>
                                      <p:cBhvr>
                                        <p:cTn id="102" dur="1" fill="hold">
                                          <p:stCondLst>
                                            <p:cond delay="0"/>
                                          </p:stCondLst>
                                        </p:cTn>
                                        <p:tgtEl>
                                          <p:spTgt spid="64"/>
                                        </p:tgtEl>
                                        <p:attrNameLst>
                                          <p:attrName>style.visibility</p:attrName>
                                        </p:attrNameLst>
                                      </p:cBhvr>
                                      <p:to>
                                        <p:strVal val="visible"/>
                                      </p:to>
                                    </p:set>
                                    <p:animEffect transition="in" filter="wipe(down)">
                                      <p:cBhvr>
                                        <p:cTn id="103" dur="500"/>
                                        <p:tgtEl>
                                          <p:spTgt spid="64"/>
                                        </p:tgtEl>
                                      </p:cBhvr>
                                    </p:animEffect>
                                  </p:childTnLst>
                                </p:cTn>
                              </p:par>
                              <p:par>
                                <p:cTn id="104" presetID="22" presetClass="entr" presetSubtype="4" fill="hold" nodeType="withEffect">
                                  <p:stCondLst>
                                    <p:cond delay="1500"/>
                                  </p:stCondLst>
                                  <p:childTnLst>
                                    <p:set>
                                      <p:cBhvr>
                                        <p:cTn id="105" dur="1" fill="hold">
                                          <p:stCondLst>
                                            <p:cond delay="0"/>
                                          </p:stCondLst>
                                        </p:cTn>
                                        <p:tgtEl>
                                          <p:spTgt spid="63"/>
                                        </p:tgtEl>
                                        <p:attrNameLst>
                                          <p:attrName>style.visibility</p:attrName>
                                        </p:attrNameLst>
                                      </p:cBhvr>
                                      <p:to>
                                        <p:strVal val="visible"/>
                                      </p:to>
                                    </p:set>
                                    <p:animEffect transition="in" filter="wipe(down)">
                                      <p:cBhvr>
                                        <p:cTn id="106" dur="500"/>
                                        <p:tgtEl>
                                          <p:spTgt spid="63"/>
                                        </p:tgtEl>
                                      </p:cBhvr>
                                    </p:animEffect>
                                  </p:childTnLst>
                                </p:cTn>
                              </p:par>
                              <p:par>
                                <p:cTn id="107" presetID="22" presetClass="entr" presetSubtype="4" fill="hold" nodeType="withEffect">
                                  <p:stCondLst>
                                    <p:cond delay="1500"/>
                                  </p:stCondLst>
                                  <p:childTnLst>
                                    <p:set>
                                      <p:cBhvr>
                                        <p:cTn id="108" dur="1" fill="hold">
                                          <p:stCondLst>
                                            <p:cond delay="0"/>
                                          </p:stCondLst>
                                        </p:cTn>
                                        <p:tgtEl>
                                          <p:spTgt spid="62"/>
                                        </p:tgtEl>
                                        <p:attrNameLst>
                                          <p:attrName>style.visibility</p:attrName>
                                        </p:attrNameLst>
                                      </p:cBhvr>
                                      <p:to>
                                        <p:strVal val="visible"/>
                                      </p:to>
                                    </p:set>
                                    <p:animEffect transition="in" filter="wipe(down)">
                                      <p:cBhvr>
                                        <p:cTn id="109" dur="500"/>
                                        <p:tgtEl>
                                          <p:spTgt spid="62"/>
                                        </p:tgtEl>
                                      </p:cBhvr>
                                    </p:animEffect>
                                  </p:childTnLst>
                                </p:cTn>
                              </p:par>
                              <p:par>
                                <p:cTn id="110" presetID="10" presetClass="entr" presetSubtype="0" fill="hold" grpId="0" nodeType="withEffect">
                                  <p:stCondLst>
                                    <p:cond delay="1500"/>
                                  </p:stCondLst>
                                  <p:childTnLst>
                                    <p:set>
                                      <p:cBhvr>
                                        <p:cTn id="111" dur="1" fill="hold">
                                          <p:stCondLst>
                                            <p:cond delay="0"/>
                                          </p:stCondLst>
                                        </p:cTn>
                                        <p:tgtEl>
                                          <p:spTgt spid="97"/>
                                        </p:tgtEl>
                                        <p:attrNameLst>
                                          <p:attrName>style.visibility</p:attrName>
                                        </p:attrNameLst>
                                      </p:cBhvr>
                                      <p:to>
                                        <p:strVal val="visible"/>
                                      </p:to>
                                    </p:set>
                                    <p:animEffect transition="in" filter="fade">
                                      <p:cBhvr>
                                        <p:cTn id="112" dur="500"/>
                                        <p:tgtEl>
                                          <p:spTgt spid="97"/>
                                        </p:tgtEl>
                                      </p:cBhvr>
                                    </p:animEffect>
                                  </p:childTnLst>
                                </p:cTn>
                              </p:par>
                              <p:par>
                                <p:cTn id="113" presetID="10" presetClass="entr" presetSubtype="0" fill="hold" grpId="0" nodeType="withEffect">
                                  <p:stCondLst>
                                    <p:cond delay="1500"/>
                                  </p:stCondLst>
                                  <p:childTnLst>
                                    <p:set>
                                      <p:cBhvr>
                                        <p:cTn id="114" dur="1" fill="hold">
                                          <p:stCondLst>
                                            <p:cond delay="0"/>
                                          </p:stCondLst>
                                        </p:cTn>
                                        <p:tgtEl>
                                          <p:spTgt spid="98"/>
                                        </p:tgtEl>
                                        <p:attrNameLst>
                                          <p:attrName>style.visibility</p:attrName>
                                        </p:attrNameLst>
                                      </p:cBhvr>
                                      <p:to>
                                        <p:strVal val="visible"/>
                                      </p:to>
                                    </p:set>
                                    <p:animEffect transition="in" filter="fade">
                                      <p:cBhvr>
                                        <p:cTn id="115" dur="500"/>
                                        <p:tgtEl>
                                          <p:spTgt spid="98"/>
                                        </p:tgtEl>
                                      </p:cBhvr>
                                    </p:animEffect>
                                  </p:childTnLst>
                                </p:cTn>
                              </p:par>
                              <p:par>
                                <p:cTn id="116" presetID="22" presetClass="entr" presetSubtype="4" fill="hold" grpId="0" nodeType="withEffect">
                                  <p:stCondLst>
                                    <p:cond delay="1500"/>
                                  </p:stCondLst>
                                  <p:childTnLst>
                                    <p:set>
                                      <p:cBhvr>
                                        <p:cTn id="117" dur="1" fill="hold">
                                          <p:stCondLst>
                                            <p:cond delay="0"/>
                                          </p:stCondLst>
                                        </p:cTn>
                                        <p:tgtEl>
                                          <p:spTgt spid="56"/>
                                        </p:tgtEl>
                                        <p:attrNameLst>
                                          <p:attrName>style.visibility</p:attrName>
                                        </p:attrNameLst>
                                      </p:cBhvr>
                                      <p:to>
                                        <p:strVal val="visible"/>
                                      </p:to>
                                    </p:set>
                                    <p:animEffect transition="in" filter="wipe(down)">
                                      <p:cBhvr>
                                        <p:cTn id="118" dur="500"/>
                                        <p:tgtEl>
                                          <p:spTgt spid="56"/>
                                        </p:tgtEl>
                                      </p:cBhvr>
                                    </p:animEffect>
                                  </p:childTnLst>
                                </p:cTn>
                              </p:par>
                              <p:par>
                                <p:cTn id="119" presetID="22" presetClass="entr" presetSubtype="4" fill="hold" grpId="0" nodeType="withEffect">
                                  <p:stCondLst>
                                    <p:cond delay="1500"/>
                                  </p:stCondLst>
                                  <p:childTnLst>
                                    <p:set>
                                      <p:cBhvr>
                                        <p:cTn id="120" dur="1" fill="hold">
                                          <p:stCondLst>
                                            <p:cond delay="0"/>
                                          </p:stCondLst>
                                        </p:cTn>
                                        <p:tgtEl>
                                          <p:spTgt spid="57"/>
                                        </p:tgtEl>
                                        <p:attrNameLst>
                                          <p:attrName>style.visibility</p:attrName>
                                        </p:attrNameLst>
                                      </p:cBhvr>
                                      <p:to>
                                        <p:strVal val="visible"/>
                                      </p:to>
                                    </p:set>
                                    <p:animEffect transition="in" filter="wipe(down)">
                                      <p:cBhvr>
                                        <p:cTn id="121" dur="500"/>
                                        <p:tgtEl>
                                          <p:spTgt spid="57"/>
                                        </p:tgtEl>
                                      </p:cBhvr>
                                    </p:animEffect>
                                  </p:childTnLst>
                                </p:cTn>
                              </p:par>
                              <p:par>
                                <p:cTn id="122" presetID="22" presetClass="entr" presetSubtype="4" fill="hold" grpId="0" nodeType="withEffect">
                                  <p:stCondLst>
                                    <p:cond delay="1800"/>
                                  </p:stCondLst>
                                  <p:childTnLst>
                                    <p:set>
                                      <p:cBhvr>
                                        <p:cTn id="123" dur="1" fill="hold">
                                          <p:stCondLst>
                                            <p:cond delay="0"/>
                                          </p:stCondLst>
                                        </p:cTn>
                                        <p:tgtEl>
                                          <p:spTgt spid="58"/>
                                        </p:tgtEl>
                                        <p:attrNameLst>
                                          <p:attrName>style.visibility</p:attrName>
                                        </p:attrNameLst>
                                      </p:cBhvr>
                                      <p:to>
                                        <p:strVal val="visible"/>
                                      </p:to>
                                    </p:set>
                                    <p:animEffect transition="in" filter="wipe(down)">
                                      <p:cBhvr>
                                        <p:cTn id="124" dur="500"/>
                                        <p:tgtEl>
                                          <p:spTgt spid="58"/>
                                        </p:tgtEl>
                                      </p:cBhvr>
                                    </p:animEffect>
                                  </p:childTnLst>
                                </p:cTn>
                              </p:par>
                              <p:par>
                                <p:cTn id="125" presetID="22" presetClass="entr" presetSubtype="4" fill="hold" grpId="0" nodeType="withEffect">
                                  <p:stCondLst>
                                    <p:cond delay="1800"/>
                                  </p:stCondLst>
                                  <p:childTnLst>
                                    <p:set>
                                      <p:cBhvr>
                                        <p:cTn id="126" dur="1" fill="hold">
                                          <p:stCondLst>
                                            <p:cond delay="0"/>
                                          </p:stCondLst>
                                        </p:cTn>
                                        <p:tgtEl>
                                          <p:spTgt spid="55"/>
                                        </p:tgtEl>
                                        <p:attrNameLst>
                                          <p:attrName>style.visibility</p:attrName>
                                        </p:attrNameLst>
                                      </p:cBhvr>
                                      <p:to>
                                        <p:strVal val="visible"/>
                                      </p:to>
                                    </p:set>
                                    <p:animEffect transition="in" filter="wipe(down)">
                                      <p:cBhvr>
                                        <p:cTn id="127" dur="500"/>
                                        <p:tgtEl>
                                          <p:spTgt spid="55"/>
                                        </p:tgtEl>
                                      </p:cBhvr>
                                    </p:animEffect>
                                  </p:childTnLst>
                                </p:cTn>
                              </p:par>
                              <p:par>
                                <p:cTn id="128" presetID="22" presetClass="exit" presetSubtype="2" fill="hold" nodeType="withEffect">
                                  <p:stCondLst>
                                    <p:cond delay="2300"/>
                                  </p:stCondLst>
                                  <p:childTnLst>
                                    <p:animEffect transition="out" filter="wipe(right)">
                                      <p:cBhvr>
                                        <p:cTn id="129" dur="3000"/>
                                        <p:tgtEl>
                                          <p:spTgt spid="109"/>
                                        </p:tgtEl>
                                      </p:cBhvr>
                                    </p:animEffect>
                                    <p:set>
                                      <p:cBhvr>
                                        <p:cTn id="130" dur="1" fill="hold">
                                          <p:stCondLst>
                                            <p:cond delay="2999"/>
                                          </p:stCondLst>
                                        </p:cTn>
                                        <p:tgtEl>
                                          <p:spTgt spid="109"/>
                                        </p:tgtEl>
                                        <p:attrNameLst>
                                          <p:attrName>style.visibility</p:attrName>
                                        </p:attrNameLst>
                                      </p:cBhvr>
                                      <p:to>
                                        <p:strVal val="hidden"/>
                                      </p:to>
                                    </p:set>
                                  </p:childTnLst>
                                </p:cTn>
                              </p:par>
                              <p:par>
                                <p:cTn id="131" presetID="22" presetClass="entr" presetSubtype="2" fill="hold" grpId="0" nodeType="withEffect">
                                  <p:stCondLst>
                                    <p:cond delay="3300"/>
                                  </p:stCondLst>
                                  <p:childTnLst>
                                    <p:set>
                                      <p:cBhvr>
                                        <p:cTn id="132" dur="1" fill="hold">
                                          <p:stCondLst>
                                            <p:cond delay="0"/>
                                          </p:stCondLst>
                                        </p:cTn>
                                        <p:tgtEl>
                                          <p:spTgt spid="135"/>
                                        </p:tgtEl>
                                        <p:attrNameLst>
                                          <p:attrName>style.visibility</p:attrName>
                                        </p:attrNameLst>
                                      </p:cBhvr>
                                      <p:to>
                                        <p:strVal val="visible"/>
                                      </p:to>
                                    </p:set>
                                    <p:animEffect transition="in" filter="wipe(right)">
                                      <p:cBhvr>
                                        <p:cTn id="133" dur="1000"/>
                                        <p:tgtEl>
                                          <p:spTgt spid="135"/>
                                        </p:tgtEl>
                                      </p:cBhvr>
                                    </p:animEffect>
                                  </p:childTnLst>
                                </p:cTn>
                              </p:par>
                              <p:par>
                                <p:cTn id="134" presetID="22" presetClass="exit" presetSubtype="1" fill="hold" nodeType="withEffect">
                                  <p:stCondLst>
                                    <p:cond delay="4800"/>
                                  </p:stCondLst>
                                  <p:childTnLst>
                                    <p:animEffect transition="out" filter="wipe(up)">
                                      <p:cBhvr>
                                        <p:cTn id="135" dur="3000"/>
                                        <p:tgtEl>
                                          <p:spTgt spid="110"/>
                                        </p:tgtEl>
                                      </p:cBhvr>
                                    </p:animEffect>
                                    <p:set>
                                      <p:cBhvr>
                                        <p:cTn id="136" dur="1" fill="hold">
                                          <p:stCondLst>
                                            <p:cond delay="2999"/>
                                          </p:stCondLst>
                                        </p:cTn>
                                        <p:tgtEl>
                                          <p:spTgt spid="110"/>
                                        </p:tgtEl>
                                        <p:attrNameLst>
                                          <p:attrName>style.visibility</p:attrName>
                                        </p:attrNameLst>
                                      </p:cBhvr>
                                      <p:to>
                                        <p:strVal val="hidden"/>
                                      </p:to>
                                    </p:set>
                                  </p:childTnLst>
                                </p:cTn>
                              </p:par>
                              <p:par>
                                <p:cTn id="137" presetID="22" presetClass="exit" presetSubtype="8" fill="hold" nodeType="withEffect">
                                  <p:stCondLst>
                                    <p:cond delay="7200"/>
                                  </p:stCondLst>
                                  <p:childTnLst>
                                    <p:animEffect transition="out" filter="wipe(left)">
                                      <p:cBhvr>
                                        <p:cTn id="138" dur="3000"/>
                                        <p:tgtEl>
                                          <p:spTgt spid="115"/>
                                        </p:tgtEl>
                                      </p:cBhvr>
                                    </p:animEffect>
                                    <p:set>
                                      <p:cBhvr>
                                        <p:cTn id="139" dur="1" fill="hold">
                                          <p:stCondLst>
                                            <p:cond delay="2999"/>
                                          </p:stCondLst>
                                        </p:cTn>
                                        <p:tgtEl>
                                          <p:spTgt spid="115"/>
                                        </p:tgtEl>
                                        <p:attrNameLst>
                                          <p:attrName>style.visibility</p:attrName>
                                        </p:attrNameLst>
                                      </p:cBhvr>
                                      <p:to>
                                        <p:strVal val="hidden"/>
                                      </p:to>
                                    </p:set>
                                  </p:childTnLst>
                                </p:cTn>
                              </p:par>
                              <p:par>
                                <p:cTn id="140" presetID="22" presetClass="entr" presetSubtype="8" fill="hold" grpId="0" nodeType="withEffect">
                                  <p:stCondLst>
                                    <p:cond delay="8200"/>
                                  </p:stCondLst>
                                  <p:childTnLst>
                                    <p:set>
                                      <p:cBhvr>
                                        <p:cTn id="141" dur="1" fill="hold">
                                          <p:stCondLst>
                                            <p:cond delay="0"/>
                                          </p:stCondLst>
                                        </p:cTn>
                                        <p:tgtEl>
                                          <p:spTgt spid="134"/>
                                        </p:tgtEl>
                                        <p:attrNameLst>
                                          <p:attrName>style.visibility</p:attrName>
                                        </p:attrNameLst>
                                      </p:cBhvr>
                                      <p:to>
                                        <p:strVal val="visible"/>
                                      </p:to>
                                    </p:set>
                                    <p:animEffect transition="in" filter="wipe(left)">
                                      <p:cBhvr>
                                        <p:cTn id="142" dur="1000"/>
                                        <p:tgtEl>
                                          <p:spTgt spid="134"/>
                                        </p:tgtEl>
                                      </p:cBhvr>
                                    </p:animEffect>
                                  </p:childTnLst>
                                </p:cTn>
                              </p:par>
                              <p:par>
                                <p:cTn id="143" presetID="22" presetClass="exit" presetSubtype="1" fill="hold" nodeType="withEffect">
                                  <p:stCondLst>
                                    <p:cond delay="9700"/>
                                  </p:stCondLst>
                                  <p:childTnLst>
                                    <p:animEffect transition="out" filter="wipe(up)">
                                      <p:cBhvr>
                                        <p:cTn id="144" dur="3000"/>
                                        <p:tgtEl>
                                          <p:spTgt spid="116"/>
                                        </p:tgtEl>
                                      </p:cBhvr>
                                    </p:animEffect>
                                    <p:set>
                                      <p:cBhvr>
                                        <p:cTn id="145" dur="1" fill="hold">
                                          <p:stCondLst>
                                            <p:cond delay="2999"/>
                                          </p:stCondLst>
                                        </p:cTn>
                                        <p:tgtEl>
                                          <p:spTgt spid="116"/>
                                        </p:tgtEl>
                                        <p:attrNameLst>
                                          <p:attrName>style.visibility</p:attrName>
                                        </p:attrNameLst>
                                      </p:cBhvr>
                                      <p:to>
                                        <p:strVal val="hidden"/>
                                      </p:to>
                                    </p:set>
                                  </p:childTnLst>
                                </p:cTn>
                              </p:par>
                              <p:par>
                                <p:cTn id="146" presetID="22" presetClass="exit" presetSubtype="2" fill="hold" nodeType="withEffect">
                                  <p:stCondLst>
                                    <p:cond delay="12200"/>
                                  </p:stCondLst>
                                  <p:childTnLst>
                                    <p:animEffect transition="out" filter="wipe(right)">
                                      <p:cBhvr>
                                        <p:cTn id="147" dur="3000"/>
                                        <p:tgtEl>
                                          <p:spTgt spid="118"/>
                                        </p:tgtEl>
                                      </p:cBhvr>
                                    </p:animEffect>
                                    <p:set>
                                      <p:cBhvr>
                                        <p:cTn id="148" dur="1" fill="hold">
                                          <p:stCondLst>
                                            <p:cond delay="2999"/>
                                          </p:stCondLst>
                                        </p:cTn>
                                        <p:tgtEl>
                                          <p:spTgt spid="118"/>
                                        </p:tgtEl>
                                        <p:attrNameLst>
                                          <p:attrName>style.visibility</p:attrName>
                                        </p:attrNameLst>
                                      </p:cBhvr>
                                      <p:to>
                                        <p:strVal val="hidden"/>
                                      </p:to>
                                    </p:set>
                                  </p:childTnLst>
                                </p:cTn>
                              </p:par>
                              <p:par>
                                <p:cTn id="149" presetID="22" presetClass="entr" presetSubtype="2" fill="hold" grpId="0" nodeType="withEffect">
                                  <p:stCondLst>
                                    <p:cond delay="13200"/>
                                  </p:stCondLst>
                                  <p:childTnLst>
                                    <p:set>
                                      <p:cBhvr>
                                        <p:cTn id="150" dur="1" fill="hold">
                                          <p:stCondLst>
                                            <p:cond delay="0"/>
                                          </p:stCondLst>
                                        </p:cTn>
                                        <p:tgtEl>
                                          <p:spTgt spid="133"/>
                                        </p:tgtEl>
                                        <p:attrNameLst>
                                          <p:attrName>style.visibility</p:attrName>
                                        </p:attrNameLst>
                                      </p:cBhvr>
                                      <p:to>
                                        <p:strVal val="visible"/>
                                      </p:to>
                                    </p:set>
                                    <p:animEffect transition="in" filter="wipe(right)">
                                      <p:cBhvr>
                                        <p:cTn id="151" dur="1000"/>
                                        <p:tgtEl>
                                          <p:spTgt spid="133"/>
                                        </p:tgtEl>
                                      </p:cBhvr>
                                    </p:animEffect>
                                  </p:childTnLst>
                                </p:cTn>
                              </p:par>
                              <p:par>
                                <p:cTn id="152" presetID="22" presetClass="exit" presetSubtype="1" fill="hold" nodeType="withEffect">
                                  <p:stCondLst>
                                    <p:cond delay="14700"/>
                                  </p:stCondLst>
                                  <p:childTnLst>
                                    <p:animEffect transition="out" filter="wipe(up)">
                                      <p:cBhvr>
                                        <p:cTn id="153" dur="3000"/>
                                        <p:tgtEl>
                                          <p:spTgt spid="119"/>
                                        </p:tgtEl>
                                      </p:cBhvr>
                                    </p:animEffect>
                                    <p:set>
                                      <p:cBhvr>
                                        <p:cTn id="154" dur="1" fill="hold">
                                          <p:stCondLst>
                                            <p:cond delay="2999"/>
                                          </p:stCondLst>
                                        </p:cTn>
                                        <p:tgtEl>
                                          <p:spTgt spid="119"/>
                                        </p:tgtEl>
                                        <p:attrNameLst>
                                          <p:attrName>style.visibility</p:attrName>
                                        </p:attrNameLst>
                                      </p:cBhvr>
                                      <p:to>
                                        <p:strVal val="hidden"/>
                                      </p:to>
                                    </p:set>
                                  </p:childTnLst>
                                </p:cTn>
                              </p:par>
                              <p:par>
                                <p:cTn id="155" presetID="22" presetClass="entr" presetSubtype="1" fill="hold" grpId="0" nodeType="withEffect">
                                  <p:stCondLst>
                                    <p:cond delay="15700"/>
                                  </p:stCondLst>
                                  <p:childTnLst>
                                    <p:set>
                                      <p:cBhvr>
                                        <p:cTn id="156" dur="1" fill="hold">
                                          <p:stCondLst>
                                            <p:cond delay="0"/>
                                          </p:stCondLst>
                                        </p:cTn>
                                        <p:tgtEl>
                                          <p:spTgt spid="132"/>
                                        </p:tgtEl>
                                        <p:attrNameLst>
                                          <p:attrName>style.visibility</p:attrName>
                                        </p:attrNameLst>
                                      </p:cBhvr>
                                      <p:to>
                                        <p:strVal val="visible"/>
                                      </p:to>
                                    </p:set>
                                    <p:animEffect transition="in" filter="wipe(up)">
                                      <p:cBhvr>
                                        <p:cTn id="157" dur="1000"/>
                                        <p:tgtEl>
                                          <p:spTgt spid="132"/>
                                        </p:tgtEl>
                                      </p:cBhvr>
                                    </p:animEffect>
                                  </p:childTnLst>
                                </p:cTn>
                              </p:par>
                              <p:par>
                                <p:cTn id="158" presetID="8" presetClass="emph" presetSubtype="0" fill="hold" nodeType="withEffect">
                                  <p:stCondLst>
                                    <p:cond delay="21500"/>
                                  </p:stCondLst>
                                  <p:childTnLst>
                                    <p:animRot by="21600000">
                                      <p:cBhvr>
                                        <p:cTn id="159" dur="2000" fill="hold"/>
                                        <p:tgtEl>
                                          <p:spTgt spid="136"/>
                                        </p:tgtEl>
                                        <p:attrNameLst>
                                          <p:attrName>r</p:attrName>
                                        </p:attrNameLst>
                                      </p:cBhvr>
                                    </p:animRot>
                                  </p:childTnLst>
                                </p:cTn>
                              </p:par>
                              <p:par>
                                <p:cTn id="160" presetID="10" presetClass="exit" presetSubtype="0" fill="hold" grpId="1" nodeType="withEffect">
                                  <p:stCondLst>
                                    <p:cond delay="22000"/>
                                  </p:stCondLst>
                                  <p:childTnLst>
                                    <p:animEffect transition="out" filter="fade">
                                      <p:cBhvr>
                                        <p:cTn id="161" dur="1000"/>
                                        <p:tgtEl>
                                          <p:spTgt spid="131"/>
                                        </p:tgtEl>
                                      </p:cBhvr>
                                    </p:animEffect>
                                    <p:set>
                                      <p:cBhvr>
                                        <p:cTn id="162" dur="1" fill="hold">
                                          <p:stCondLst>
                                            <p:cond delay="999"/>
                                          </p:stCondLst>
                                        </p:cTn>
                                        <p:tgtEl>
                                          <p:spTgt spid="131"/>
                                        </p:tgtEl>
                                        <p:attrNameLst>
                                          <p:attrName>style.visibility</p:attrName>
                                        </p:attrNameLst>
                                      </p:cBhvr>
                                      <p:to>
                                        <p:strVal val="hidden"/>
                                      </p:to>
                                    </p:set>
                                  </p:childTnLst>
                                </p:cTn>
                              </p:par>
                              <p:par>
                                <p:cTn id="163" presetID="10" presetClass="exit" presetSubtype="0" fill="hold" grpId="1" nodeType="withEffect">
                                  <p:stCondLst>
                                    <p:cond delay="22000"/>
                                  </p:stCondLst>
                                  <p:childTnLst>
                                    <p:animEffect transition="out" filter="fade">
                                      <p:cBhvr>
                                        <p:cTn id="164" dur="1000"/>
                                        <p:tgtEl>
                                          <p:spTgt spid="135"/>
                                        </p:tgtEl>
                                      </p:cBhvr>
                                    </p:animEffect>
                                    <p:set>
                                      <p:cBhvr>
                                        <p:cTn id="165" dur="1" fill="hold">
                                          <p:stCondLst>
                                            <p:cond delay="999"/>
                                          </p:stCondLst>
                                        </p:cTn>
                                        <p:tgtEl>
                                          <p:spTgt spid="135"/>
                                        </p:tgtEl>
                                        <p:attrNameLst>
                                          <p:attrName>style.visibility</p:attrName>
                                        </p:attrNameLst>
                                      </p:cBhvr>
                                      <p:to>
                                        <p:strVal val="hidden"/>
                                      </p:to>
                                    </p:set>
                                  </p:childTnLst>
                                </p:cTn>
                              </p:par>
                              <p:par>
                                <p:cTn id="166" presetID="10" presetClass="exit" presetSubtype="0" fill="hold" grpId="1" nodeType="withEffect">
                                  <p:stCondLst>
                                    <p:cond delay="22000"/>
                                  </p:stCondLst>
                                  <p:childTnLst>
                                    <p:animEffect transition="out" filter="fade">
                                      <p:cBhvr>
                                        <p:cTn id="167" dur="1000"/>
                                        <p:tgtEl>
                                          <p:spTgt spid="134"/>
                                        </p:tgtEl>
                                      </p:cBhvr>
                                    </p:animEffect>
                                    <p:set>
                                      <p:cBhvr>
                                        <p:cTn id="168" dur="1" fill="hold">
                                          <p:stCondLst>
                                            <p:cond delay="999"/>
                                          </p:stCondLst>
                                        </p:cTn>
                                        <p:tgtEl>
                                          <p:spTgt spid="134"/>
                                        </p:tgtEl>
                                        <p:attrNameLst>
                                          <p:attrName>style.visibility</p:attrName>
                                        </p:attrNameLst>
                                      </p:cBhvr>
                                      <p:to>
                                        <p:strVal val="hidden"/>
                                      </p:to>
                                    </p:set>
                                  </p:childTnLst>
                                </p:cTn>
                              </p:par>
                              <p:par>
                                <p:cTn id="169" presetID="10" presetClass="exit" presetSubtype="0" fill="hold" grpId="1" nodeType="withEffect">
                                  <p:stCondLst>
                                    <p:cond delay="22000"/>
                                  </p:stCondLst>
                                  <p:childTnLst>
                                    <p:animEffect transition="out" filter="fade">
                                      <p:cBhvr>
                                        <p:cTn id="170" dur="1000"/>
                                        <p:tgtEl>
                                          <p:spTgt spid="133"/>
                                        </p:tgtEl>
                                      </p:cBhvr>
                                    </p:animEffect>
                                    <p:set>
                                      <p:cBhvr>
                                        <p:cTn id="171" dur="1" fill="hold">
                                          <p:stCondLst>
                                            <p:cond delay="999"/>
                                          </p:stCondLst>
                                        </p:cTn>
                                        <p:tgtEl>
                                          <p:spTgt spid="133"/>
                                        </p:tgtEl>
                                        <p:attrNameLst>
                                          <p:attrName>style.visibility</p:attrName>
                                        </p:attrNameLst>
                                      </p:cBhvr>
                                      <p:to>
                                        <p:strVal val="hidden"/>
                                      </p:to>
                                    </p:set>
                                  </p:childTnLst>
                                </p:cTn>
                              </p:par>
                              <p:par>
                                <p:cTn id="172" presetID="10" presetClass="exit" presetSubtype="0" fill="hold" grpId="1" nodeType="withEffect">
                                  <p:stCondLst>
                                    <p:cond delay="22000"/>
                                  </p:stCondLst>
                                  <p:childTnLst>
                                    <p:animEffect transition="out" filter="fade">
                                      <p:cBhvr>
                                        <p:cTn id="173" dur="1000"/>
                                        <p:tgtEl>
                                          <p:spTgt spid="132"/>
                                        </p:tgtEl>
                                      </p:cBhvr>
                                    </p:animEffect>
                                    <p:set>
                                      <p:cBhvr>
                                        <p:cTn id="174" dur="1" fill="hold">
                                          <p:stCondLst>
                                            <p:cond delay="999"/>
                                          </p:stCondLst>
                                        </p:cTn>
                                        <p:tgtEl>
                                          <p:spTgt spid="132"/>
                                        </p:tgtEl>
                                        <p:attrNameLst>
                                          <p:attrName>style.visibility</p:attrName>
                                        </p:attrNameLst>
                                      </p:cBhvr>
                                      <p:to>
                                        <p:strVal val="hidden"/>
                                      </p:to>
                                    </p:set>
                                  </p:childTnLst>
                                </p:cTn>
                              </p:par>
                              <p:par>
                                <p:cTn id="175" presetID="22" presetClass="exit" presetSubtype="1" fill="hold" nodeType="withEffect">
                                  <p:stCondLst>
                                    <p:cond delay="22000"/>
                                  </p:stCondLst>
                                  <p:childTnLst>
                                    <p:animEffect transition="out" filter="wipe(up)">
                                      <p:cBhvr>
                                        <p:cTn id="176" dur="500"/>
                                        <p:tgtEl>
                                          <p:spTgt spid="66"/>
                                        </p:tgtEl>
                                      </p:cBhvr>
                                    </p:animEffect>
                                    <p:set>
                                      <p:cBhvr>
                                        <p:cTn id="177" dur="1" fill="hold">
                                          <p:stCondLst>
                                            <p:cond delay="499"/>
                                          </p:stCondLst>
                                        </p:cTn>
                                        <p:tgtEl>
                                          <p:spTgt spid="66"/>
                                        </p:tgtEl>
                                        <p:attrNameLst>
                                          <p:attrName>style.visibility</p:attrName>
                                        </p:attrNameLst>
                                      </p:cBhvr>
                                      <p:to>
                                        <p:strVal val="hidden"/>
                                      </p:to>
                                    </p:set>
                                  </p:childTnLst>
                                </p:cTn>
                              </p:par>
                              <p:par>
                                <p:cTn id="178" presetID="22" presetClass="exit" presetSubtype="1" fill="hold" nodeType="withEffect">
                                  <p:stCondLst>
                                    <p:cond delay="22000"/>
                                  </p:stCondLst>
                                  <p:childTnLst>
                                    <p:animEffect transition="out" filter="wipe(up)">
                                      <p:cBhvr>
                                        <p:cTn id="179" dur="500"/>
                                        <p:tgtEl>
                                          <p:spTgt spid="65"/>
                                        </p:tgtEl>
                                      </p:cBhvr>
                                    </p:animEffect>
                                    <p:set>
                                      <p:cBhvr>
                                        <p:cTn id="180" dur="1" fill="hold">
                                          <p:stCondLst>
                                            <p:cond delay="499"/>
                                          </p:stCondLst>
                                        </p:cTn>
                                        <p:tgtEl>
                                          <p:spTgt spid="65"/>
                                        </p:tgtEl>
                                        <p:attrNameLst>
                                          <p:attrName>style.visibility</p:attrName>
                                        </p:attrNameLst>
                                      </p:cBhvr>
                                      <p:to>
                                        <p:strVal val="hidden"/>
                                      </p:to>
                                    </p:set>
                                  </p:childTnLst>
                                </p:cTn>
                              </p:par>
                              <p:par>
                                <p:cTn id="181" presetID="22" presetClass="exit" presetSubtype="1" fill="hold" nodeType="withEffect">
                                  <p:stCondLst>
                                    <p:cond delay="22000"/>
                                  </p:stCondLst>
                                  <p:childTnLst>
                                    <p:animEffect transition="out" filter="wipe(up)">
                                      <p:cBhvr>
                                        <p:cTn id="182" dur="500"/>
                                        <p:tgtEl>
                                          <p:spTgt spid="64"/>
                                        </p:tgtEl>
                                      </p:cBhvr>
                                    </p:animEffect>
                                    <p:set>
                                      <p:cBhvr>
                                        <p:cTn id="183" dur="1" fill="hold">
                                          <p:stCondLst>
                                            <p:cond delay="499"/>
                                          </p:stCondLst>
                                        </p:cTn>
                                        <p:tgtEl>
                                          <p:spTgt spid="64"/>
                                        </p:tgtEl>
                                        <p:attrNameLst>
                                          <p:attrName>style.visibility</p:attrName>
                                        </p:attrNameLst>
                                      </p:cBhvr>
                                      <p:to>
                                        <p:strVal val="hidden"/>
                                      </p:to>
                                    </p:set>
                                  </p:childTnLst>
                                </p:cTn>
                              </p:par>
                              <p:par>
                                <p:cTn id="184" presetID="22" presetClass="exit" presetSubtype="1" fill="hold" nodeType="withEffect">
                                  <p:stCondLst>
                                    <p:cond delay="22000"/>
                                  </p:stCondLst>
                                  <p:childTnLst>
                                    <p:animEffect transition="out" filter="wipe(up)">
                                      <p:cBhvr>
                                        <p:cTn id="185" dur="500"/>
                                        <p:tgtEl>
                                          <p:spTgt spid="63"/>
                                        </p:tgtEl>
                                      </p:cBhvr>
                                    </p:animEffect>
                                    <p:set>
                                      <p:cBhvr>
                                        <p:cTn id="186" dur="1" fill="hold">
                                          <p:stCondLst>
                                            <p:cond delay="499"/>
                                          </p:stCondLst>
                                        </p:cTn>
                                        <p:tgtEl>
                                          <p:spTgt spid="63"/>
                                        </p:tgtEl>
                                        <p:attrNameLst>
                                          <p:attrName>style.visibility</p:attrName>
                                        </p:attrNameLst>
                                      </p:cBhvr>
                                      <p:to>
                                        <p:strVal val="hidden"/>
                                      </p:to>
                                    </p:set>
                                  </p:childTnLst>
                                </p:cTn>
                              </p:par>
                              <p:par>
                                <p:cTn id="187" presetID="22" presetClass="exit" presetSubtype="1" fill="hold" nodeType="withEffect">
                                  <p:stCondLst>
                                    <p:cond delay="22000"/>
                                  </p:stCondLst>
                                  <p:childTnLst>
                                    <p:animEffect transition="out" filter="wipe(up)">
                                      <p:cBhvr>
                                        <p:cTn id="188" dur="500"/>
                                        <p:tgtEl>
                                          <p:spTgt spid="62"/>
                                        </p:tgtEl>
                                      </p:cBhvr>
                                    </p:animEffect>
                                    <p:set>
                                      <p:cBhvr>
                                        <p:cTn id="189" dur="1" fill="hold">
                                          <p:stCondLst>
                                            <p:cond delay="499"/>
                                          </p:stCondLst>
                                        </p:cTn>
                                        <p:tgtEl>
                                          <p:spTgt spid="62"/>
                                        </p:tgtEl>
                                        <p:attrNameLst>
                                          <p:attrName>style.visibility</p:attrName>
                                        </p:attrNameLst>
                                      </p:cBhvr>
                                      <p:to>
                                        <p:strVal val="hidden"/>
                                      </p:to>
                                    </p:set>
                                  </p:childTnLst>
                                </p:cTn>
                              </p:par>
                              <p:par>
                                <p:cTn id="190" presetID="22" presetClass="exit" presetSubtype="1" fill="hold" grpId="1" nodeType="withEffect">
                                  <p:stCondLst>
                                    <p:cond delay="22000"/>
                                  </p:stCondLst>
                                  <p:childTnLst>
                                    <p:animEffect transition="out" filter="wipe(up)">
                                      <p:cBhvr>
                                        <p:cTn id="191" dur="500"/>
                                        <p:tgtEl>
                                          <p:spTgt spid="56"/>
                                        </p:tgtEl>
                                      </p:cBhvr>
                                    </p:animEffect>
                                    <p:set>
                                      <p:cBhvr>
                                        <p:cTn id="192" dur="1" fill="hold">
                                          <p:stCondLst>
                                            <p:cond delay="499"/>
                                          </p:stCondLst>
                                        </p:cTn>
                                        <p:tgtEl>
                                          <p:spTgt spid="56"/>
                                        </p:tgtEl>
                                        <p:attrNameLst>
                                          <p:attrName>style.visibility</p:attrName>
                                        </p:attrNameLst>
                                      </p:cBhvr>
                                      <p:to>
                                        <p:strVal val="hidden"/>
                                      </p:to>
                                    </p:set>
                                  </p:childTnLst>
                                </p:cTn>
                              </p:par>
                              <p:par>
                                <p:cTn id="193" presetID="22" presetClass="exit" presetSubtype="1" fill="hold" grpId="1" nodeType="withEffect">
                                  <p:stCondLst>
                                    <p:cond delay="22000"/>
                                  </p:stCondLst>
                                  <p:childTnLst>
                                    <p:animEffect transition="out" filter="wipe(up)">
                                      <p:cBhvr>
                                        <p:cTn id="194" dur="500"/>
                                        <p:tgtEl>
                                          <p:spTgt spid="57"/>
                                        </p:tgtEl>
                                      </p:cBhvr>
                                    </p:animEffect>
                                    <p:set>
                                      <p:cBhvr>
                                        <p:cTn id="195" dur="1" fill="hold">
                                          <p:stCondLst>
                                            <p:cond delay="499"/>
                                          </p:stCondLst>
                                        </p:cTn>
                                        <p:tgtEl>
                                          <p:spTgt spid="57"/>
                                        </p:tgtEl>
                                        <p:attrNameLst>
                                          <p:attrName>style.visibility</p:attrName>
                                        </p:attrNameLst>
                                      </p:cBhvr>
                                      <p:to>
                                        <p:strVal val="hidden"/>
                                      </p:to>
                                    </p:set>
                                  </p:childTnLst>
                                </p:cTn>
                              </p:par>
                              <p:par>
                                <p:cTn id="196" presetID="22" presetClass="exit" presetSubtype="1" fill="hold" grpId="1" nodeType="withEffect">
                                  <p:stCondLst>
                                    <p:cond delay="22000"/>
                                  </p:stCondLst>
                                  <p:childTnLst>
                                    <p:animEffect transition="out" filter="wipe(up)">
                                      <p:cBhvr>
                                        <p:cTn id="197" dur="500"/>
                                        <p:tgtEl>
                                          <p:spTgt spid="58"/>
                                        </p:tgtEl>
                                      </p:cBhvr>
                                    </p:animEffect>
                                    <p:set>
                                      <p:cBhvr>
                                        <p:cTn id="198" dur="1" fill="hold">
                                          <p:stCondLst>
                                            <p:cond delay="499"/>
                                          </p:stCondLst>
                                        </p:cTn>
                                        <p:tgtEl>
                                          <p:spTgt spid="58"/>
                                        </p:tgtEl>
                                        <p:attrNameLst>
                                          <p:attrName>style.visibility</p:attrName>
                                        </p:attrNameLst>
                                      </p:cBhvr>
                                      <p:to>
                                        <p:strVal val="hidden"/>
                                      </p:to>
                                    </p:set>
                                  </p:childTnLst>
                                </p:cTn>
                              </p:par>
                              <p:par>
                                <p:cTn id="199" presetID="22" presetClass="exit" presetSubtype="1" fill="hold" grpId="1" nodeType="withEffect">
                                  <p:stCondLst>
                                    <p:cond delay="22000"/>
                                  </p:stCondLst>
                                  <p:childTnLst>
                                    <p:animEffect transition="out" filter="wipe(up)">
                                      <p:cBhvr>
                                        <p:cTn id="200" dur="500"/>
                                        <p:tgtEl>
                                          <p:spTgt spid="55"/>
                                        </p:tgtEl>
                                      </p:cBhvr>
                                    </p:animEffect>
                                    <p:set>
                                      <p:cBhvr>
                                        <p:cTn id="201"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0" grpId="0"/>
      <p:bldP spid="40" grpId="1"/>
      <p:bldP spid="41" grpId="0"/>
      <p:bldP spid="41" grpId="1"/>
      <p:bldP spid="55" grpId="0" animBg="1"/>
      <p:bldP spid="55" grpId="1" animBg="1"/>
      <p:bldP spid="56" grpId="0" animBg="1"/>
      <p:bldP spid="56" grpId="1" animBg="1"/>
      <p:bldP spid="57" grpId="0"/>
      <p:bldP spid="57" grpId="1"/>
      <p:bldP spid="58" grpId="0"/>
      <p:bldP spid="58" grpId="1"/>
      <p:bldP spid="105" grpId="0" animBg="1"/>
      <p:bldP spid="105" grpId="1" animBg="1"/>
      <p:bldP spid="106" grpId="0" animBg="1"/>
      <p:bldP spid="106" grpId="1" animBg="1"/>
      <p:bldP spid="107" grpId="0" animBg="1"/>
      <p:bldP spid="107" grpId="1" animBg="1"/>
      <p:bldP spid="97" grpId="0" animBg="1"/>
      <p:bldP spid="98" grpId="0"/>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QUICK CONNECT SYSTEMS</a:t>
            </a:r>
          </a:p>
        </p:txBody>
      </p:sp>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673115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14" descr="A close up of a logo&#10;&#10;Description generated with very high confidence">
            <a:extLst>
              <a:ext uri="{FF2B5EF4-FFF2-40B4-BE49-F238E27FC236}">
                <a16:creationId xmlns:a16="http://schemas.microsoft.com/office/drawing/2014/main" id="{CCE9E430-A306-002F-C648-9D723F55F84B}"/>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screenshot, rectangle, design&#10;&#10;Description automatically generated">
            <a:extLst>
              <a:ext uri="{FF2B5EF4-FFF2-40B4-BE49-F238E27FC236}">
                <a16:creationId xmlns:a16="http://schemas.microsoft.com/office/drawing/2014/main" id="{37F64E14-4B8D-74D3-32F2-19E782350447}"/>
              </a:ext>
            </a:extLst>
          </p:cNvPr>
          <p:cNvPicPr>
            <a:picLocks noChangeAspect="1"/>
          </p:cNvPicPr>
          <p:nvPr/>
        </p:nvPicPr>
        <p:blipFill rotWithShape="1">
          <a:blip r:embed="rId3">
            <a:extLst>
              <a:ext uri="{28A0092B-C50C-407E-A947-70E740481C1C}">
                <a14:useLocalDpi xmlns:a14="http://schemas.microsoft.com/office/drawing/2010/main" val="0"/>
              </a:ext>
            </a:extLst>
          </a:blip>
          <a:srcRect t="30606" r="75059" b="31329"/>
          <a:stretch/>
        </p:blipFill>
        <p:spPr>
          <a:xfrm>
            <a:off x="0" y="2127504"/>
            <a:ext cx="3877056" cy="3328416"/>
          </a:xfrm>
          <a:prstGeom prst="rect">
            <a:avLst/>
          </a:prstGeom>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317652" y="2618186"/>
            <a:ext cx="7550300" cy="168120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When there's a small demand, only the primary heater will fire up to meet the demand.</a:t>
            </a:r>
            <a:endParaRPr lang="en-US" sz="8800" dirty="0">
              <a:solidFill>
                <a:schemeClr val="bg1"/>
              </a:solidFill>
              <a:latin typeface="Franklin Gothic Medium" panose="020B0603020102020204" pitchFamily="34" charset="0"/>
              <a:cs typeface="Calibri"/>
            </a:endParaRPr>
          </a:p>
        </p:txBody>
      </p:sp>
      <p:pic>
        <p:nvPicPr>
          <p:cNvPr id="8" name="Picture 7" descr="A picture containing connector, cable, electrical wiring, headphones&#10;&#10;Description automatically generated">
            <a:extLst>
              <a:ext uri="{FF2B5EF4-FFF2-40B4-BE49-F238E27FC236}">
                <a16:creationId xmlns:a16="http://schemas.microsoft.com/office/drawing/2014/main" id="{B700DDB5-5BBA-A400-A04F-AE6F9C5FD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751" y="4496103"/>
            <a:ext cx="2679920" cy="2009940"/>
          </a:xfrm>
          <a:prstGeom prst="rect">
            <a:avLst/>
          </a:prstGeom>
        </p:spPr>
      </p:pic>
      <p:sp>
        <p:nvSpPr>
          <p:cNvPr id="9" name="Content Placeholder 3">
            <a:extLst>
              <a:ext uri="{FF2B5EF4-FFF2-40B4-BE49-F238E27FC236}">
                <a16:creationId xmlns:a16="http://schemas.microsoft.com/office/drawing/2014/main" id="{8E56887F-B62B-D8EA-6030-5901F29F27FF}"/>
              </a:ext>
            </a:extLst>
          </p:cNvPr>
          <p:cNvSpPr txBox="1">
            <a:spLocks/>
          </p:cNvSpPr>
          <p:nvPr/>
        </p:nvSpPr>
        <p:spPr>
          <a:xfrm>
            <a:off x="7727418" y="5172396"/>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CB886B77-3E1E-5CEC-D211-72A6982B813B}"/>
              </a:ext>
            </a:extLst>
          </p:cNvPr>
          <p:cNvSpPr txBox="1">
            <a:spLocks/>
          </p:cNvSpPr>
          <p:nvPr/>
        </p:nvSpPr>
        <p:spPr>
          <a:xfrm>
            <a:off x="521999" y="4516830"/>
            <a:ext cx="1062704"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effectLst/>
                <a:latin typeface="Franklin Gothic Medium" panose="020B0603020102020204" pitchFamily="34" charset="0"/>
              </a:rPr>
              <a:t>Primary</a:t>
            </a:r>
            <a:endParaRPr lang="en-US" sz="2000" dirty="0">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DE913182-4C0F-5499-BAB4-F8B0600410BE}"/>
              </a:ext>
            </a:extLst>
          </p:cNvPr>
          <p:cNvSpPr txBox="1">
            <a:spLocks/>
          </p:cNvSpPr>
          <p:nvPr/>
        </p:nvSpPr>
        <p:spPr>
          <a:xfrm>
            <a:off x="2332708" y="4516829"/>
            <a:ext cx="1381606"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latin typeface="Franklin Gothic Medium" panose="020B0603020102020204" pitchFamily="34" charset="0"/>
              </a:rPr>
              <a:t>Seconda</a:t>
            </a:r>
            <a:r>
              <a:rPr lang="en-US" sz="2000" dirty="0">
                <a:effectLst/>
                <a:latin typeface="Franklin Gothic Medium" panose="020B0603020102020204" pitchFamily="34" charset="0"/>
              </a:rPr>
              <a:t>ry</a:t>
            </a:r>
            <a:endParaRPr lang="en-US" sz="2000" dirty="0">
              <a:latin typeface="Franklin Gothic Medium" panose="020B0603020102020204" pitchFamily="34" charset="0"/>
              <a:cs typeface="Calibri"/>
            </a:endParaRPr>
          </a:p>
        </p:txBody>
      </p:sp>
      <p:pic>
        <p:nvPicPr>
          <p:cNvPr id="13" name="Picture 12" descr="A yellow and red fire&#10;&#10;Description automatically generated with low confidence">
            <a:extLst>
              <a:ext uri="{FF2B5EF4-FFF2-40B4-BE49-F238E27FC236}">
                <a16:creationId xmlns:a16="http://schemas.microsoft.com/office/drawing/2014/main" id="{D06B500F-3BA8-762C-D77A-48981ABC0C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086" y="3587467"/>
            <a:ext cx="788529" cy="9086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658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QUICK CONNECT SYSTEMS</a:t>
            </a:r>
          </a:p>
        </p:txBody>
      </p:sp>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673115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14" descr="A close up of a logo&#10;&#10;Description generated with very high confidence">
            <a:extLst>
              <a:ext uri="{FF2B5EF4-FFF2-40B4-BE49-F238E27FC236}">
                <a16:creationId xmlns:a16="http://schemas.microsoft.com/office/drawing/2014/main" id="{CCE9E430-A306-002F-C648-9D723F55F84B}"/>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screenshot, rectangle, design&#10;&#10;Description automatically generated">
            <a:extLst>
              <a:ext uri="{FF2B5EF4-FFF2-40B4-BE49-F238E27FC236}">
                <a16:creationId xmlns:a16="http://schemas.microsoft.com/office/drawing/2014/main" id="{37F64E14-4B8D-74D3-32F2-19E782350447}"/>
              </a:ext>
            </a:extLst>
          </p:cNvPr>
          <p:cNvPicPr>
            <a:picLocks noChangeAspect="1"/>
          </p:cNvPicPr>
          <p:nvPr/>
        </p:nvPicPr>
        <p:blipFill rotWithShape="1">
          <a:blip r:embed="rId3">
            <a:extLst>
              <a:ext uri="{28A0092B-C50C-407E-A947-70E740481C1C}">
                <a14:useLocalDpi xmlns:a14="http://schemas.microsoft.com/office/drawing/2010/main" val="0"/>
              </a:ext>
            </a:extLst>
          </a:blip>
          <a:srcRect t="30606" r="75059" b="31329"/>
          <a:stretch/>
        </p:blipFill>
        <p:spPr>
          <a:xfrm>
            <a:off x="0" y="2127504"/>
            <a:ext cx="3877056" cy="3328416"/>
          </a:xfrm>
          <a:prstGeom prst="rect">
            <a:avLst/>
          </a:prstGeom>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197413" y="2127504"/>
            <a:ext cx="7550300" cy="258485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If the demand increases the primary</a:t>
            </a:r>
            <a:endParaRPr lang="en-US" sz="60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unit will activate the secondary unit</a:t>
            </a:r>
            <a:endParaRPr lang="en-US" sz="60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to help meet the demand.</a:t>
            </a:r>
            <a:endParaRPr lang="en-US" sz="16600" dirty="0">
              <a:solidFill>
                <a:schemeClr val="bg1"/>
              </a:solidFill>
              <a:latin typeface="Franklin Gothic Medium" panose="020B0603020102020204" pitchFamily="34" charset="0"/>
              <a:cs typeface="Calibri"/>
            </a:endParaRPr>
          </a:p>
        </p:txBody>
      </p:sp>
      <p:pic>
        <p:nvPicPr>
          <p:cNvPr id="8" name="Picture 7" descr="A picture containing connector, cable, electrical wiring, headphones&#10;&#10;Description automatically generated">
            <a:extLst>
              <a:ext uri="{FF2B5EF4-FFF2-40B4-BE49-F238E27FC236}">
                <a16:creationId xmlns:a16="http://schemas.microsoft.com/office/drawing/2014/main" id="{B700DDB5-5BBA-A400-A04F-AE6F9C5FD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751" y="4496103"/>
            <a:ext cx="2679920" cy="2009940"/>
          </a:xfrm>
          <a:prstGeom prst="rect">
            <a:avLst/>
          </a:prstGeom>
        </p:spPr>
      </p:pic>
      <p:sp>
        <p:nvSpPr>
          <p:cNvPr id="9" name="Content Placeholder 3">
            <a:extLst>
              <a:ext uri="{FF2B5EF4-FFF2-40B4-BE49-F238E27FC236}">
                <a16:creationId xmlns:a16="http://schemas.microsoft.com/office/drawing/2014/main" id="{8E56887F-B62B-D8EA-6030-5901F29F27FF}"/>
              </a:ext>
            </a:extLst>
          </p:cNvPr>
          <p:cNvSpPr txBox="1">
            <a:spLocks/>
          </p:cNvSpPr>
          <p:nvPr/>
        </p:nvSpPr>
        <p:spPr>
          <a:xfrm>
            <a:off x="7727418" y="5172396"/>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CB886B77-3E1E-5CEC-D211-72A6982B813B}"/>
              </a:ext>
            </a:extLst>
          </p:cNvPr>
          <p:cNvSpPr txBox="1">
            <a:spLocks/>
          </p:cNvSpPr>
          <p:nvPr/>
        </p:nvSpPr>
        <p:spPr>
          <a:xfrm>
            <a:off x="521999" y="4516830"/>
            <a:ext cx="1062704"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effectLst/>
                <a:latin typeface="Franklin Gothic Medium" panose="020B0603020102020204" pitchFamily="34" charset="0"/>
              </a:rPr>
              <a:t>Primary</a:t>
            </a:r>
            <a:endParaRPr lang="en-US" sz="2000" dirty="0">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DE913182-4C0F-5499-BAB4-F8B0600410BE}"/>
              </a:ext>
            </a:extLst>
          </p:cNvPr>
          <p:cNvSpPr txBox="1">
            <a:spLocks/>
          </p:cNvSpPr>
          <p:nvPr/>
        </p:nvSpPr>
        <p:spPr>
          <a:xfrm>
            <a:off x="2332708" y="4516829"/>
            <a:ext cx="1381606"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latin typeface="Franklin Gothic Medium" panose="020B0603020102020204" pitchFamily="34" charset="0"/>
              </a:rPr>
              <a:t>Seconda</a:t>
            </a:r>
            <a:r>
              <a:rPr lang="en-US" sz="2000" dirty="0">
                <a:effectLst/>
                <a:latin typeface="Franklin Gothic Medium" panose="020B0603020102020204" pitchFamily="34" charset="0"/>
              </a:rPr>
              <a:t>ry</a:t>
            </a:r>
            <a:endParaRPr lang="en-US" sz="2000" dirty="0">
              <a:latin typeface="Franklin Gothic Medium" panose="020B0603020102020204" pitchFamily="34" charset="0"/>
              <a:cs typeface="Calibri"/>
            </a:endParaRPr>
          </a:p>
        </p:txBody>
      </p:sp>
      <p:pic>
        <p:nvPicPr>
          <p:cNvPr id="13" name="Picture 12" descr="A yellow and red fire&#10;&#10;Description automatically generated with low confidence">
            <a:extLst>
              <a:ext uri="{FF2B5EF4-FFF2-40B4-BE49-F238E27FC236}">
                <a16:creationId xmlns:a16="http://schemas.microsoft.com/office/drawing/2014/main" id="{D06B500F-3BA8-762C-D77A-48981ABC0C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086" y="3587467"/>
            <a:ext cx="788529" cy="908636"/>
          </a:xfrm>
          <a:prstGeom prst="rect">
            <a:avLst/>
          </a:prstGeom>
          <a:effectLst>
            <a:outerShdw blurRad="50800" dist="38100" dir="2700000" algn="tl" rotWithShape="0">
              <a:prstClr val="black">
                <a:alpha val="40000"/>
              </a:prstClr>
            </a:outerShdw>
          </a:effectLst>
        </p:spPr>
      </p:pic>
      <p:pic>
        <p:nvPicPr>
          <p:cNvPr id="10" name="Picture 9" descr="A yellow and red fire&#10;&#10;Description automatically generated with low confidence">
            <a:extLst>
              <a:ext uri="{FF2B5EF4-FFF2-40B4-BE49-F238E27FC236}">
                <a16:creationId xmlns:a16="http://schemas.microsoft.com/office/drawing/2014/main" id="{A67C197D-7CA5-72A6-F158-24B75D2E54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8095" y="3587467"/>
            <a:ext cx="788529" cy="9086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76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Picture 15" descr="A picture containing design&#10;&#10;Description automatically generated with low confidence">
            <a:extLst>
              <a:ext uri="{FF2B5EF4-FFF2-40B4-BE49-F238E27FC236}">
                <a16:creationId xmlns:a16="http://schemas.microsoft.com/office/drawing/2014/main" id="{E941202D-08FC-75B0-6DD2-ABFCE10442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902" y="2815463"/>
            <a:ext cx="1285592" cy="2474763"/>
          </a:xfrm>
          <a:prstGeom prst="rect">
            <a:avLst/>
          </a:prstGeom>
        </p:spPr>
      </p:pic>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QUICK CONNECT SYSTEMS</a:t>
            </a:r>
          </a:p>
        </p:txBody>
      </p:sp>
      <p:cxnSp>
        <p:nvCxnSpPr>
          <p:cNvPr id="2" name="Straight Arrow Connector 1">
            <a:extLst>
              <a:ext uri="{FF2B5EF4-FFF2-40B4-BE49-F238E27FC236}">
                <a16:creationId xmlns:a16="http://schemas.microsoft.com/office/drawing/2014/main" id="{370CD2DB-1EFF-3FDA-B2F6-3026755E8FCD}"/>
              </a:ext>
            </a:extLst>
          </p:cNvPr>
          <p:cNvCxnSpPr>
            <a:cxnSpLocks/>
          </p:cNvCxnSpPr>
          <p:nvPr/>
        </p:nvCxnSpPr>
        <p:spPr>
          <a:xfrm>
            <a:off x="305920" y="881090"/>
            <a:ext cx="673115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14" descr="A close up of a logo&#10;&#10;Description generated with very high confidence">
            <a:extLst>
              <a:ext uri="{FF2B5EF4-FFF2-40B4-BE49-F238E27FC236}">
                <a16:creationId xmlns:a16="http://schemas.microsoft.com/office/drawing/2014/main" id="{CCE9E430-A306-002F-C648-9D723F55F84B}"/>
              </a:ext>
            </a:extLst>
          </p:cNvPr>
          <p:cNvPicPr>
            <a:picLocks noChangeAspect="1"/>
          </p:cNvPicPr>
          <p:nvPr/>
        </p:nvPicPr>
        <p:blipFill>
          <a:blip r:embed="rId3"/>
          <a:stretch>
            <a:fillRect/>
          </a:stretch>
        </p:blipFill>
        <p:spPr>
          <a:xfrm>
            <a:off x="10313327" y="5804253"/>
            <a:ext cx="1154878" cy="893867"/>
          </a:xfrm>
          <a:prstGeom prst="rect">
            <a:avLst/>
          </a:prstGeom>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222935" y="1222767"/>
            <a:ext cx="11737882" cy="126083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Only the larger residential units with an external remote are compatible with the quick connect cable, smaller display window units are designed for single unit installations.</a:t>
            </a:r>
            <a:endParaRPr lang="en-US" sz="23900" dirty="0">
              <a:solidFill>
                <a:schemeClr val="bg1"/>
              </a:solidFill>
              <a:latin typeface="Franklin Gothic Medium" panose="020B0603020102020204" pitchFamily="34" charset="0"/>
              <a:cs typeface="Calibri"/>
            </a:endParaRPr>
          </a:p>
        </p:txBody>
      </p:sp>
      <p:sp>
        <p:nvSpPr>
          <p:cNvPr id="11" name="Content Placeholder 3">
            <a:extLst>
              <a:ext uri="{FF2B5EF4-FFF2-40B4-BE49-F238E27FC236}">
                <a16:creationId xmlns:a16="http://schemas.microsoft.com/office/drawing/2014/main" id="{35D4C7DE-D777-9513-848B-1BB888A461AD}"/>
              </a:ext>
            </a:extLst>
          </p:cNvPr>
          <p:cNvSpPr txBox="1">
            <a:spLocks/>
          </p:cNvSpPr>
          <p:nvPr/>
        </p:nvSpPr>
        <p:spPr>
          <a:xfrm>
            <a:off x="2014395" y="5337844"/>
            <a:ext cx="2386740" cy="102805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Quick Connect</a:t>
            </a:r>
          </a:p>
          <a:p>
            <a:pPr algn="ctr"/>
            <a:r>
              <a:rPr lang="en-US" sz="2800" dirty="0">
                <a:solidFill>
                  <a:schemeClr val="bg1"/>
                </a:solidFill>
                <a:latin typeface="Franklin Gothic Medium" panose="020B0603020102020204" pitchFamily="34" charset="0"/>
                <a:cs typeface="Times New Roman" panose="02020603050405020304" pitchFamily="18" charset="0"/>
              </a:rPr>
              <a:t>Compatible</a:t>
            </a:r>
            <a:endParaRPr lang="en-US" sz="23900" dirty="0">
              <a:solidFill>
                <a:schemeClr val="bg1"/>
              </a:solidFill>
              <a:latin typeface="Franklin Gothic Medium" panose="020B0603020102020204" pitchFamily="34" charset="0"/>
              <a:cs typeface="Calibri"/>
            </a:endParaRPr>
          </a:p>
        </p:txBody>
      </p:sp>
      <p:pic>
        <p:nvPicPr>
          <p:cNvPr id="14" name="Picture 13" descr="A picture containing electronic device, gadget, communication device, electronics&#10;&#10;Description automatically generated">
            <a:extLst>
              <a:ext uri="{FF2B5EF4-FFF2-40B4-BE49-F238E27FC236}">
                <a16:creationId xmlns:a16="http://schemas.microsoft.com/office/drawing/2014/main" id="{842D23AD-42E0-3F7F-C3AE-A5BE1F4367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245" t="4463" r="20049" b="4237"/>
          <a:stretch/>
        </p:blipFill>
        <p:spPr>
          <a:xfrm>
            <a:off x="2332494" y="2683760"/>
            <a:ext cx="1777249" cy="2592088"/>
          </a:xfrm>
          <a:prstGeom prst="rect">
            <a:avLst/>
          </a:prstGeom>
        </p:spPr>
      </p:pic>
      <p:pic>
        <p:nvPicPr>
          <p:cNvPr id="18" name="Picture 17" descr="A picture containing home appliance, screenshot, appliance, design&#10;&#10;Description automatically generated">
            <a:extLst>
              <a:ext uri="{FF2B5EF4-FFF2-40B4-BE49-F238E27FC236}">
                <a16:creationId xmlns:a16="http://schemas.microsoft.com/office/drawing/2014/main" id="{B51154A8-AA74-7140-3D03-D82E25E089E5}"/>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600"/>
                    </a14:imgEffect>
                  </a14:imgLayer>
                </a14:imgProps>
              </a:ext>
              <a:ext uri="{28A0092B-C50C-407E-A947-70E740481C1C}">
                <a14:useLocalDpi xmlns:a14="http://schemas.microsoft.com/office/drawing/2010/main" val="0"/>
              </a:ext>
            </a:extLst>
          </a:blip>
          <a:stretch>
            <a:fillRect/>
          </a:stretch>
        </p:blipFill>
        <p:spPr>
          <a:xfrm>
            <a:off x="3979699" y="2683760"/>
            <a:ext cx="1929420" cy="2654085"/>
          </a:xfrm>
          <a:prstGeom prst="rect">
            <a:avLst/>
          </a:prstGeom>
        </p:spPr>
      </p:pic>
      <p:pic>
        <p:nvPicPr>
          <p:cNvPr id="20" name="Picture 19" descr="A picture containing text, jack&#10;&#10;Description automatically generated">
            <a:extLst>
              <a:ext uri="{FF2B5EF4-FFF2-40B4-BE49-F238E27FC236}">
                <a16:creationId xmlns:a16="http://schemas.microsoft.com/office/drawing/2014/main" id="{3CA0AE7B-6A82-EFD8-D2B4-657D399B53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3007" y="3082931"/>
            <a:ext cx="1163227" cy="2217201"/>
          </a:xfrm>
          <a:prstGeom prst="rect">
            <a:avLst/>
          </a:prstGeom>
        </p:spPr>
      </p:pic>
      <p:pic>
        <p:nvPicPr>
          <p:cNvPr id="23" name="Picture 22" descr="A white rectangular object with holes&#10;&#10;Description automatically generated with low confidence">
            <a:extLst>
              <a:ext uri="{FF2B5EF4-FFF2-40B4-BE49-F238E27FC236}">
                <a16:creationId xmlns:a16="http://schemas.microsoft.com/office/drawing/2014/main" id="{439357A4-C8CB-56EA-5E7A-43BDF24124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3700" y="3481526"/>
            <a:ext cx="1122531" cy="1731267"/>
          </a:xfrm>
          <a:prstGeom prst="rect">
            <a:avLst/>
          </a:prstGeom>
        </p:spPr>
      </p:pic>
      <p:pic>
        <p:nvPicPr>
          <p:cNvPr id="27" name="Picture 26" descr="A white rectangular object with vent&#10;&#10;Description automatically generated with low confidence">
            <a:extLst>
              <a:ext uri="{FF2B5EF4-FFF2-40B4-BE49-F238E27FC236}">
                <a16:creationId xmlns:a16="http://schemas.microsoft.com/office/drawing/2014/main" id="{F87E58B8-E5AB-5175-9A77-BE0174EA0AD8}"/>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6100"/>
                    </a14:imgEffect>
                  </a14:imgLayer>
                </a14:imgProps>
              </a:ext>
              <a:ext uri="{28A0092B-C50C-407E-A947-70E740481C1C}">
                <a14:useLocalDpi xmlns:a14="http://schemas.microsoft.com/office/drawing/2010/main" val="0"/>
              </a:ext>
            </a:extLst>
          </a:blip>
          <a:stretch>
            <a:fillRect/>
          </a:stretch>
        </p:blipFill>
        <p:spPr>
          <a:xfrm>
            <a:off x="7874860" y="2778496"/>
            <a:ext cx="1618840" cy="2484424"/>
          </a:xfrm>
          <a:prstGeom prst="rect">
            <a:avLst/>
          </a:prstGeom>
        </p:spPr>
      </p:pic>
      <p:sp>
        <p:nvSpPr>
          <p:cNvPr id="28" name="Content Placeholder 3">
            <a:extLst>
              <a:ext uri="{FF2B5EF4-FFF2-40B4-BE49-F238E27FC236}">
                <a16:creationId xmlns:a16="http://schemas.microsoft.com/office/drawing/2014/main" id="{677BEFF0-44AF-3076-0FB7-2002896500BB}"/>
              </a:ext>
            </a:extLst>
          </p:cNvPr>
          <p:cNvSpPr txBox="1">
            <a:spLocks/>
          </p:cNvSpPr>
          <p:nvPr/>
        </p:nvSpPr>
        <p:spPr>
          <a:xfrm>
            <a:off x="7158981" y="5337845"/>
            <a:ext cx="3050598" cy="102805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Not Quick Connect</a:t>
            </a:r>
          </a:p>
          <a:p>
            <a:pPr algn="ctr"/>
            <a:r>
              <a:rPr lang="en-US" sz="2800" dirty="0">
                <a:solidFill>
                  <a:schemeClr val="bg1"/>
                </a:solidFill>
                <a:latin typeface="Franklin Gothic Medium" panose="020B0603020102020204" pitchFamily="34" charset="0"/>
                <a:cs typeface="Times New Roman" panose="02020603050405020304" pitchFamily="18" charset="0"/>
              </a:rPr>
              <a:t>Compatible</a:t>
            </a:r>
            <a:endParaRPr lang="en-US" sz="23900" dirty="0">
              <a:solidFill>
                <a:schemeClr val="bg1"/>
              </a:solidFill>
              <a:latin typeface="Franklin Gothic Medium" panose="020B0603020102020204" pitchFamily="34" charset="0"/>
              <a:cs typeface="Calibri"/>
            </a:endParaRPr>
          </a:p>
        </p:txBody>
      </p:sp>
      <p:pic>
        <p:nvPicPr>
          <p:cNvPr id="30" name="Picture 29" descr="A picture containing text, clock, digital clock, electronics&#10;&#10;Description automatically generated">
            <a:extLst>
              <a:ext uri="{FF2B5EF4-FFF2-40B4-BE49-F238E27FC236}">
                <a16:creationId xmlns:a16="http://schemas.microsoft.com/office/drawing/2014/main" id="{DE19AB74-BCCB-BA92-AF5F-8EF27347BED4}"/>
              </a:ext>
            </a:extLst>
          </p:cNvPr>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5000"/>
                    </a14:imgEffect>
                  </a14:imgLayer>
                </a14:imgProps>
              </a:ext>
              <a:ext uri="{28A0092B-C50C-407E-A947-70E740481C1C}">
                <a14:useLocalDpi xmlns:a14="http://schemas.microsoft.com/office/drawing/2010/main" val="0"/>
              </a:ext>
            </a:extLst>
          </a:blip>
          <a:stretch>
            <a:fillRect/>
          </a:stretch>
        </p:blipFill>
        <p:spPr>
          <a:xfrm>
            <a:off x="2657642" y="4375015"/>
            <a:ext cx="1100246" cy="962828"/>
          </a:xfrm>
          <a:prstGeom prst="rect">
            <a:avLst/>
          </a:prstGeom>
        </p:spPr>
      </p:pic>
    </p:spTree>
    <p:extLst>
      <p:ext uri="{BB962C8B-B14F-4D97-AF65-F5344CB8AC3E}">
        <p14:creationId xmlns:p14="http://schemas.microsoft.com/office/powerpoint/2010/main" val="336003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498358" y="2415955"/>
            <a:ext cx="11195283" cy="2572022"/>
          </a:xfrm>
        </p:spPr>
        <p:txBody>
          <a:bodyPr vert="horz" lIns="91440" tIns="45720" rIns="91440" bIns="45720" rtlCol="0" anchor="t">
            <a:normAutofit/>
          </a:bodyPr>
          <a:lstStyle/>
          <a:p>
            <a:pPr algn="ctr">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Of equal importance to proper sizing of the unit is the proper sizing and installation of the gas line. </a:t>
            </a:r>
          </a:p>
          <a:p>
            <a:pPr algn="ctr">
              <a:buNone/>
            </a:pP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Afterall, what good is selecting the perfect tankless if the gas system can’t support it’s needs? </a:t>
            </a:r>
            <a:endParaRPr lang="en-US" sz="3200" dirty="0">
              <a:solidFill>
                <a:schemeClr val="bg1"/>
              </a:solidFill>
              <a:latin typeface="Franklin Gothic Medium" panose="020B0603020102020204" pitchFamily="34" charset="0"/>
              <a:cs typeface="Calibri"/>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GAS LINE CONSIDERATIONS</a:t>
            </a:r>
          </a:p>
        </p:txBody>
      </p:sp>
      <p:cxnSp>
        <p:nvCxnSpPr>
          <p:cNvPr id="2" name="Straight Arrow Connector 1">
            <a:extLst>
              <a:ext uri="{FF2B5EF4-FFF2-40B4-BE49-F238E27FC236}">
                <a16:creationId xmlns:a16="http://schemas.microsoft.com/office/drawing/2014/main" id="{CC917DB0-D2C4-5AC3-6357-822613C33834}"/>
              </a:ext>
            </a:extLst>
          </p:cNvPr>
          <p:cNvCxnSpPr>
            <a:cxnSpLocks/>
          </p:cNvCxnSpPr>
          <p:nvPr/>
        </p:nvCxnSpPr>
        <p:spPr>
          <a:xfrm>
            <a:off x="305920" y="881090"/>
            <a:ext cx="6986795"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15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5797447" y="2378479"/>
            <a:ext cx="5836234" cy="3250327"/>
          </a:xfrm>
        </p:spPr>
        <p:txBody>
          <a:bodyPr vert="horz" lIns="91440" tIns="45720" rIns="91440" bIns="45720" rtlCol="0" anchor="t">
            <a:normAutofit/>
          </a:bodyPr>
          <a:lstStyle/>
          <a:p>
            <a:pPr algn="ctr">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installation manual contains 3 sizing tables for hard pipe gas lines, 1 for propane and 2 for natural gas. </a:t>
            </a:r>
            <a:endParaRPr lang="en-US" sz="4000" dirty="0">
              <a:solidFill>
                <a:schemeClr val="bg1"/>
              </a:solidFill>
              <a:latin typeface="Franklin Gothic Medium" panose="020B0603020102020204" pitchFamily="34" charset="0"/>
              <a:cs typeface="Calibri"/>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GAS LINE CONSIDERATIONS</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6986795"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font, number, line&#10;&#10;Description automatically generated">
            <a:extLst>
              <a:ext uri="{FF2B5EF4-FFF2-40B4-BE49-F238E27FC236}">
                <a16:creationId xmlns:a16="http://schemas.microsoft.com/office/drawing/2014/main" id="{51136829-1DDC-DA4D-9E5F-24E57CAE8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5165438"/>
            <a:ext cx="5041821" cy="1560412"/>
          </a:xfrm>
          <a:prstGeom prst="rect">
            <a:avLst/>
          </a:prstGeom>
          <a:effectLst>
            <a:softEdge rad="12700"/>
          </a:effectLst>
        </p:spPr>
      </p:pic>
      <p:pic>
        <p:nvPicPr>
          <p:cNvPr id="7" name="Picture 6" descr="A picture containing text, font, number, screenshot&#10;&#10;Description automatically generated">
            <a:extLst>
              <a:ext uri="{FF2B5EF4-FFF2-40B4-BE49-F238E27FC236}">
                <a16:creationId xmlns:a16="http://schemas.microsoft.com/office/drawing/2014/main" id="{C3319350-2438-AF95-B549-7FCDCBEF3F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20" y="1041325"/>
            <a:ext cx="5041821" cy="1878860"/>
          </a:xfrm>
          <a:prstGeom prst="rect">
            <a:avLst/>
          </a:prstGeom>
          <a:effectLst>
            <a:softEdge rad="12700"/>
          </a:effectLst>
        </p:spPr>
      </p:pic>
      <p:pic>
        <p:nvPicPr>
          <p:cNvPr id="9" name="Picture 8" descr="A picture containing text, number, font, black and white&#10;&#10;Description automatically generated">
            <a:extLst>
              <a:ext uri="{FF2B5EF4-FFF2-40B4-BE49-F238E27FC236}">
                <a16:creationId xmlns:a16="http://schemas.microsoft.com/office/drawing/2014/main" id="{27E06D5C-8480-48E4-0DFD-B67462E750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20" y="2997556"/>
            <a:ext cx="5041821" cy="2090511"/>
          </a:xfrm>
          <a:prstGeom prst="rect">
            <a:avLst/>
          </a:prstGeom>
          <a:effectLst>
            <a:softEdge rad="12700"/>
          </a:effectLst>
        </p:spPr>
      </p:pic>
    </p:spTree>
    <p:extLst>
      <p:ext uri="{BB962C8B-B14F-4D97-AF65-F5344CB8AC3E}">
        <p14:creationId xmlns:p14="http://schemas.microsoft.com/office/powerpoint/2010/main" val="1647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279148" y="4586990"/>
            <a:ext cx="11410746" cy="150541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second natural gas table addresses gas line sizing when the initial supply pressure is above 8 inches water column. With a higher supply pressure, this opens up the option to use ½” gas lines where local code allows. This may be helpful in certain retrofit application that have existing ½” gas line.</a:t>
            </a:r>
            <a:endParaRPr lang="en-US" sz="3600" dirty="0">
              <a:solidFill>
                <a:schemeClr val="bg1"/>
              </a:solidFill>
              <a:latin typeface="Franklin Gothic Medium" panose="020B0603020102020204" pitchFamily="34" charset="0"/>
              <a:cs typeface="Calibri"/>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½” GAS LINE CONSIDERATIONS</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778876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 number, font, black and white&#10;&#10;Description automatically generated">
            <a:extLst>
              <a:ext uri="{FF2B5EF4-FFF2-40B4-BE49-F238E27FC236}">
                <a16:creationId xmlns:a16="http://schemas.microsoft.com/office/drawing/2014/main" id="{27E06D5C-8480-48E4-0DFD-B67462E750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88" y="1041340"/>
            <a:ext cx="8207824" cy="3403244"/>
          </a:xfrm>
          <a:prstGeom prst="rect">
            <a:avLst/>
          </a:prstGeom>
          <a:effectLst>
            <a:softEdge rad="12700"/>
          </a:effectLst>
        </p:spPr>
      </p:pic>
      <p:sp>
        <p:nvSpPr>
          <p:cNvPr id="2" name="Rectangle 1">
            <a:extLst>
              <a:ext uri="{FF2B5EF4-FFF2-40B4-BE49-F238E27FC236}">
                <a16:creationId xmlns:a16="http://schemas.microsoft.com/office/drawing/2014/main" id="{756653BA-EBA3-FF30-6259-49569EECF601}"/>
              </a:ext>
            </a:extLst>
          </p:cNvPr>
          <p:cNvSpPr/>
          <p:nvPr/>
        </p:nvSpPr>
        <p:spPr>
          <a:xfrm>
            <a:off x="2791918" y="1712626"/>
            <a:ext cx="2653259" cy="5958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AE5EF720-8711-5468-17F2-E8F3368DC7EB}"/>
              </a:ext>
            </a:extLst>
          </p:cNvPr>
          <p:cNvCxnSpPr>
            <a:cxnSpLocks/>
          </p:cNvCxnSpPr>
          <p:nvPr/>
        </p:nvCxnSpPr>
        <p:spPr>
          <a:xfrm>
            <a:off x="2125976" y="1299565"/>
            <a:ext cx="431979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22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305920" y="5055433"/>
            <a:ext cx="11410746" cy="82820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NOTE: The lengths listed are equivalent lengths for hard pipe and factor in any fittings as well.</a:t>
            </a:r>
            <a:endParaRPr lang="en-US" sz="3600" dirty="0">
              <a:solidFill>
                <a:schemeClr val="bg1"/>
              </a:solidFill>
              <a:latin typeface="Franklin Gothic Medium" panose="020B0603020102020204" pitchFamily="34" charset="0"/>
              <a:cs typeface="Calibri"/>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5804253"/>
            <a:ext cx="1154878" cy="893867"/>
          </a:xfrm>
          <a:prstGeom prst="rect">
            <a:avLst/>
          </a:prstGeom>
        </p:spPr>
      </p:pic>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½” GAS LINE CONSIDERATIONS</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778876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 number, font, black and white&#10;&#10;Description automatically generated">
            <a:extLst>
              <a:ext uri="{FF2B5EF4-FFF2-40B4-BE49-F238E27FC236}">
                <a16:creationId xmlns:a16="http://schemas.microsoft.com/office/drawing/2014/main" id="{27E06D5C-8480-48E4-0DFD-B67462E750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088" y="1041340"/>
            <a:ext cx="8207824" cy="3403244"/>
          </a:xfrm>
          <a:prstGeom prst="rect">
            <a:avLst/>
          </a:prstGeom>
          <a:effectLst>
            <a:softEdge rad="12700"/>
          </a:effectLst>
        </p:spPr>
      </p:pic>
      <p:sp>
        <p:nvSpPr>
          <p:cNvPr id="2" name="Rectangle 1">
            <a:extLst>
              <a:ext uri="{FF2B5EF4-FFF2-40B4-BE49-F238E27FC236}">
                <a16:creationId xmlns:a16="http://schemas.microsoft.com/office/drawing/2014/main" id="{756653BA-EBA3-FF30-6259-49569EECF601}"/>
              </a:ext>
            </a:extLst>
          </p:cNvPr>
          <p:cNvSpPr/>
          <p:nvPr/>
        </p:nvSpPr>
        <p:spPr>
          <a:xfrm>
            <a:off x="2791918" y="1712626"/>
            <a:ext cx="2653259" cy="5958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AE5EF720-8711-5468-17F2-E8F3368DC7EB}"/>
              </a:ext>
            </a:extLst>
          </p:cNvPr>
          <p:cNvCxnSpPr>
            <a:cxnSpLocks/>
          </p:cNvCxnSpPr>
          <p:nvPr/>
        </p:nvCxnSpPr>
        <p:spPr>
          <a:xfrm>
            <a:off x="2125976" y="1299565"/>
            <a:ext cx="431979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8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DEDICATED OR BRANCH GAS LINE?</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88081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4">
            <a:extLst>
              <a:ext uri="{FF2B5EF4-FFF2-40B4-BE49-F238E27FC236}">
                <a16:creationId xmlns:a16="http://schemas.microsoft.com/office/drawing/2014/main" id="{65432AE5-7853-5183-E791-FADCCAA7B5D8}"/>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16" name="Picture 15">
            <a:extLst>
              <a:ext uri="{FF2B5EF4-FFF2-40B4-BE49-F238E27FC236}">
                <a16:creationId xmlns:a16="http://schemas.microsoft.com/office/drawing/2014/main" id="{E038A49C-FBBE-9F87-1340-17770C760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652"/>
            <a:ext cx="9353863" cy="5261548"/>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185998" y="1439055"/>
            <a:ext cx="11410746" cy="82820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Both Dedicated and Branching from an existing gas line are acceptable choices.</a:t>
            </a:r>
            <a:endParaRPr lang="en-US" sz="36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67676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DEDICATED OR BRANCH GAS LINE?</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88081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4">
            <a:extLst>
              <a:ext uri="{FF2B5EF4-FFF2-40B4-BE49-F238E27FC236}">
                <a16:creationId xmlns:a16="http://schemas.microsoft.com/office/drawing/2014/main" id="{65432AE5-7853-5183-E791-FADCCAA7B5D8}"/>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16" name="Picture 15">
            <a:extLst>
              <a:ext uri="{FF2B5EF4-FFF2-40B4-BE49-F238E27FC236}">
                <a16:creationId xmlns:a16="http://schemas.microsoft.com/office/drawing/2014/main" id="{E038A49C-FBBE-9F87-1340-17770C760B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10652"/>
            <a:ext cx="9353863" cy="5261547"/>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178503" y="1269606"/>
            <a:ext cx="11410746" cy="82820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However, if you branch off the existing gas line, you need to make sure all sections of the line can support the btu demand.</a:t>
            </a:r>
            <a:endParaRPr lang="en-US" sz="3600" dirty="0">
              <a:solidFill>
                <a:schemeClr val="bg1"/>
              </a:solidFill>
              <a:latin typeface="Franklin Gothic Medium" panose="020B0603020102020204" pitchFamily="34" charset="0"/>
              <a:cs typeface="Calibri"/>
            </a:endParaRPr>
          </a:p>
        </p:txBody>
      </p:sp>
      <p:sp>
        <p:nvSpPr>
          <p:cNvPr id="2" name="Content Placeholder 3">
            <a:extLst>
              <a:ext uri="{FF2B5EF4-FFF2-40B4-BE49-F238E27FC236}">
                <a16:creationId xmlns:a16="http://schemas.microsoft.com/office/drawing/2014/main" id="{7D5B8079-41B0-F2D0-DE87-49C04B778832}"/>
              </a:ext>
            </a:extLst>
          </p:cNvPr>
          <p:cNvSpPr txBox="1">
            <a:spLocks/>
          </p:cNvSpPr>
          <p:nvPr/>
        </p:nvSpPr>
        <p:spPr>
          <a:xfrm>
            <a:off x="2424660" y="4964242"/>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1</a:t>
            </a:r>
          </a:p>
          <a:p>
            <a:pPr algn="ctr"/>
            <a:r>
              <a:rPr lang="en-US" sz="1800" dirty="0">
                <a:solidFill>
                  <a:schemeClr val="bg1"/>
                </a:solidFill>
                <a:latin typeface="Franklin Gothic Medium" panose="020B0603020102020204" pitchFamily="34" charset="0"/>
                <a:cs typeface="Times New Roman" panose="02020603050405020304" pitchFamily="18" charset="0"/>
              </a:rPr>
              <a:t>(300k btu)</a:t>
            </a:r>
            <a:endParaRPr lang="en-US" sz="28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E9EA1076-DAD7-4E47-4E1C-06622FFC7E00}"/>
              </a:ext>
            </a:extLst>
          </p:cNvPr>
          <p:cNvSpPr txBox="1">
            <a:spLocks/>
          </p:cNvSpPr>
          <p:nvPr/>
        </p:nvSpPr>
        <p:spPr>
          <a:xfrm>
            <a:off x="4139785" y="4959244"/>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2</a:t>
            </a:r>
          </a:p>
          <a:p>
            <a:pPr algn="ctr"/>
            <a:r>
              <a:rPr lang="en-US" sz="1800" dirty="0">
                <a:solidFill>
                  <a:schemeClr val="bg1"/>
                </a:solidFill>
                <a:latin typeface="Franklin Gothic Medium" panose="020B0603020102020204" pitchFamily="34" charset="0"/>
                <a:cs typeface="Times New Roman" panose="02020603050405020304" pitchFamily="18" charset="0"/>
              </a:rPr>
              <a:t>(240k btu)</a:t>
            </a:r>
            <a:endParaRPr lang="en-US" sz="28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17377E23-10D7-0515-D8E0-BCBBB8C19FEF}"/>
              </a:ext>
            </a:extLst>
          </p:cNvPr>
          <p:cNvSpPr txBox="1">
            <a:spLocks/>
          </p:cNvSpPr>
          <p:nvPr/>
        </p:nvSpPr>
        <p:spPr>
          <a:xfrm>
            <a:off x="6575687" y="5979827"/>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3</a:t>
            </a:r>
          </a:p>
          <a:p>
            <a:pPr algn="ctr"/>
            <a:r>
              <a:rPr lang="en-US" sz="1800" dirty="0">
                <a:solidFill>
                  <a:schemeClr val="bg1"/>
                </a:solidFill>
                <a:latin typeface="Franklin Gothic Medium" panose="020B0603020102020204" pitchFamily="34" charset="0"/>
                <a:cs typeface="Times New Roman" panose="02020603050405020304" pitchFamily="18" charset="0"/>
              </a:rPr>
              <a:t>(200k btu)</a:t>
            </a:r>
            <a:endParaRPr lang="en-US" sz="2800" dirty="0">
              <a:solidFill>
                <a:schemeClr val="bg1"/>
              </a:solidFill>
              <a:latin typeface="Franklin Gothic Medium" panose="020B0603020102020204" pitchFamily="34" charset="0"/>
              <a:cs typeface="Calibri"/>
            </a:endParaRPr>
          </a:p>
        </p:txBody>
      </p:sp>
      <p:sp>
        <p:nvSpPr>
          <p:cNvPr id="5" name="Content Placeholder 3">
            <a:extLst>
              <a:ext uri="{FF2B5EF4-FFF2-40B4-BE49-F238E27FC236}">
                <a16:creationId xmlns:a16="http://schemas.microsoft.com/office/drawing/2014/main" id="{34284C9B-52B2-91AB-17D1-CB292F87D308}"/>
              </a:ext>
            </a:extLst>
          </p:cNvPr>
          <p:cNvSpPr txBox="1">
            <a:spLocks/>
          </p:cNvSpPr>
          <p:nvPr/>
        </p:nvSpPr>
        <p:spPr>
          <a:xfrm>
            <a:off x="3228809" y="221354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49D0FE1F-8E88-73B5-AAD4-19A758DA7064}"/>
              </a:ext>
            </a:extLst>
          </p:cNvPr>
          <p:cNvSpPr txBox="1">
            <a:spLocks/>
          </p:cNvSpPr>
          <p:nvPr/>
        </p:nvSpPr>
        <p:spPr>
          <a:xfrm>
            <a:off x="5032545" y="2240406"/>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7" name="Content Placeholder 3">
            <a:extLst>
              <a:ext uri="{FF2B5EF4-FFF2-40B4-BE49-F238E27FC236}">
                <a16:creationId xmlns:a16="http://schemas.microsoft.com/office/drawing/2014/main" id="{C69EE1E0-A79F-C334-5654-A3F0B7EC8A24}"/>
              </a:ext>
            </a:extLst>
          </p:cNvPr>
          <p:cNvSpPr txBox="1">
            <a:spLocks/>
          </p:cNvSpPr>
          <p:nvPr/>
        </p:nvSpPr>
        <p:spPr>
          <a:xfrm>
            <a:off x="7584982" y="2253834"/>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0443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descr="A picture containing home appliance, appliance&#10;&#10;Description automatically generated">
            <a:extLst>
              <a:ext uri="{FF2B5EF4-FFF2-40B4-BE49-F238E27FC236}">
                <a16:creationId xmlns:a16="http://schemas.microsoft.com/office/drawing/2014/main" id="{1CD89B3D-0499-9CB5-227E-16619DE4A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9937"/>
            <a:ext cx="10080053" cy="5670030"/>
          </a:xfrm>
          <a:prstGeom prst="rect">
            <a:avLst/>
          </a:prstGeom>
        </p:spPr>
      </p:pic>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DEDICATED OR BRANCH GAS LINE?</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88081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4">
            <a:extLst>
              <a:ext uri="{FF2B5EF4-FFF2-40B4-BE49-F238E27FC236}">
                <a16:creationId xmlns:a16="http://schemas.microsoft.com/office/drawing/2014/main" id="{65432AE5-7853-5183-E791-FADCCAA7B5D8}"/>
              </a:ext>
            </a:extLst>
          </p:cNvPr>
          <p:cNvPicPr>
            <a:picLocks noChangeAspect="1"/>
          </p:cNvPicPr>
          <p:nvPr/>
        </p:nvPicPr>
        <p:blipFill>
          <a:blip r:embed="rId3"/>
          <a:stretch>
            <a:fillRect/>
          </a:stretch>
        </p:blipFill>
        <p:spPr>
          <a:xfrm>
            <a:off x="10313327" y="83301"/>
            <a:ext cx="1154878" cy="893867"/>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178503" y="1269606"/>
            <a:ext cx="11410746" cy="828207"/>
          </a:xfrm>
        </p:spPr>
        <p:txBody>
          <a:bodyPr vert="horz" lIns="91440" tIns="45720" rIns="91440" bIns="45720" rtlCol="0" anchor="t">
            <a:normAutofit/>
          </a:bodyPr>
          <a:lstStyle/>
          <a:p>
            <a:pPr algn="ctr">
              <a:buNone/>
            </a:pP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Also make sure the gas meter is capable of supplying the total btu demand of the home</a:t>
            </a: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
            </a:r>
            <a:endParaRPr lang="en-US" sz="3600" dirty="0">
              <a:solidFill>
                <a:schemeClr val="bg1"/>
              </a:solidFill>
              <a:latin typeface="Franklin Gothic Medium" panose="020B0603020102020204" pitchFamily="34" charset="0"/>
              <a:cs typeface="Calibri"/>
            </a:endParaRPr>
          </a:p>
        </p:txBody>
      </p:sp>
      <p:sp>
        <p:nvSpPr>
          <p:cNvPr id="5" name="Content Placeholder 3">
            <a:extLst>
              <a:ext uri="{FF2B5EF4-FFF2-40B4-BE49-F238E27FC236}">
                <a16:creationId xmlns:a16="http://schemas.microsoft.com/office/drawing/2014/main" id="{34284C9B-52B2-91AB-17D1-CB292F87D308}"/>
              </a:ext>
            </a:extLst>
          </p:cNvPr>
          <p:cNvSpPr txBox="1">
            <a:spLocks/>
          </p:cNvSpPr>
          <p:nvPr/>
        </p:nvSpPr>
        <p:spPr>
          <a:xfrm>
            <a:off x="3523349" y="2468382"/>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49D0FE1F-8E88-73B5-AAD4-19A758DA7064}"/>
              </a:ext>
            </a:extLst>
          </p:cNvPr>
          <p:cNvSpPr txBox="1">
            <a:spLocks/>
          </p:cNvSpPr>
          <p:nvPr/>
        </p:nvSpPr>
        <p:spPr>
          <a:xfrm>
            <a:off x="5467260" y="246838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7" name="Content Placeholder 3">
            <a:extLst>
              <a:ext uri="{FF2B5EF4-FFF2-40B4-BE49-F238E27FC236}">
                <a16:creationId xmlns:a16="http://schemas.microsoft.com/office/drawing/2014/main" id="{C69EE1E0-A79F-C334-5654-A3F0B7EC8A24}"/>
              </a:ext>
            </a:extLst>
          </p:cNvPr>
          <p:cNvSpPr txBox="1">
            <a:spLocks/>
          </p:cNvSpPr>
          <p:nvPr/>
        </p:nvSpPr>
        <p:spPr>
          <a:xfrm>
            <a:off x="8139618" y="246838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sp>
        <p:nvSpPr>
          <p:cNvPr id="10" name="Content Placeholder 3">
            <a:extLst>
              <a:ext uri="{FF2B5EF4-FFF2-40B4-BE49-F238E27FC236}">
                <a16:creationId xmlns:a16="http://schemas.microsoft.com/office/drawing/2014/main" id="{062DF3B3-4CAE-C289-9CE1-514B2981C0B7}"/>
              </a:ext>
            </a:extLst>
          </p:cNvPr>
          <p:cNvSpPr txBox="1">
            <a:spLocks/>
          </p:cNvSpPr>
          <p:nvPr/>
        </p:nvSpPr>
        <p:spPr>
          <a:xfrm>
            <a:off x="666474" y="549139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250 CFM</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010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9455" y="159880"/>
            <a:ext cx="8045016" cy="747540"/>
          </a:xfrm>
        </p:spPr>
        <p:txBody>
          <a:bodyPr>
            <a:normAutofit/>
          </a:bodyPr>
          <a:lstStyle/>
          <a:p>
            <a:r>
              <a:rPr lang="en-US" sz="4400" dirty="0">
                <a:solidFill>
                  <a:schemeClr val="bg1"/>
                </a:solidFill>
                <a:latin typeface="Franklin Gothic Demi"/>
                <a:cs typeface="Calibri Light"/>
              </a:rPr>
              <a:t>STANDARD EFFICIENCY UNITS</a:t>
            </a:r>
            <a:endParaRPr lang="en-US" sz="44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752739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1639876" y="5725065"/>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NR98SV</a:t>
            </a:r>
          </a:p>
          <a:p>
            <a:pPr algn="ctr"/>
            <a:r>
              <a:rPr lang="en-US" dirty="0">
                <a:solidFill>
                  <a:schemeClr val="bg1"/>
                </a:solidFill>
                <a:latin typeface="Franklin Gothic Demi Cond" panose="020B0706030402020204" pitchFamily="34" charset="0"/>
                <a:cs typeface="Calibri"/>
              </a:rPr>
              <a:t>Max 199k btu</a:t>
            </a:r>
          </a:p>
        </p:txBody>
      </p:sp>
      <p:sp>
        <p:nvSpPr>
          <p:cNvPr id="27" name="Content Placeholder 3">
            <a:extLst>
              <a:ext uri="{FF2B5EF4-FFF2-40B4-BE49-F238E27FC236}">
                <a16:creationId xmlns:a16="http://schemas.microsoft.com/office/drawing/2014/main" id="{EBDCDA29-59A3-4908-8B81-6EF508B2D2CF}"/>
              </a:ext>
            </a:extLst>
          </p:cNvPr>
          <p:cNvSpPr txBox="1">
            <a:spLocks/>
          </p:cNvSpPr>
          <p:nvPr/>
        </p:nvSpPr>
        <p:spPr>
          <a:xfrm>
            <a:off x="3815787" y="1793008"/>
            <a:ext cx="8145030" cy="4028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to 199k btu</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and Outdoor Units Available</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Units Require Cat III Stainless Steel Venting</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All Units Satisfy 20ppm Low NOx Requirements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Years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5 Years All Other Parts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 Year Reasonable Labor</a:t>
            </a:r>
          </a:p>
          <a:p>
            <a:endParaRPr lang="en-US" dirty="0">
              <a:solidFill>
                <a:schemeClr val="bg1"/>
              </a:solidFill>
              <a:latin typeface="Franklin Gothic Book" panose="020B0503020102020204" pitchFamily="34" charset="0"/>
              <a:cs typeface="Calibri"/>
            </a:endParaRPr>
          </a:p>
        </p:txBody>
      </p:sp>
      <p:pic>
        <p:nvPicPr>
          <p:cNvPr id="11" name="Picture 10" descr="A picture containing design&#10;&#10;Description automatically generated with low confidence">
            <a:extLst>
              <a:ext uri="{FF2B5EF4-FFF2-40B4-BE49-F238E27FC236}">
                <a16:creationId xmlns:a16="http://schemas.microsoft.com/office/drawing/2014/main" id="{CA13EA67-98CD-7F2A-19BD-654072042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858" y="1036665"/>
            <a:ext cx="2485543" cy="4784669"/>
          </a:xfrm>
          <a:prstGeom prst="rect">
            <a:avLst/>
          </a:prstGeom>
        </p:spPr>
      </p:pic>
      <p:pic>
        <p:nvPicPr>
          <p:cNvPr id="34" name="Picture 14" descr="A close up of a logo&#10;&#10;Description generated with very high confidence">
            <a:extLst>
              <a:ext uri="{FF2B5EF4-FFF2-40B4-BE49-F238E27FC236}">
                <a16:creationId xmlns:a16="http://schemas.microsoft.com/office/drawing/2014/main" id="{048FDACB-893F-BB6C-80F4-6CB68E97DDF3}"/>
              </a:ext>
            </a:extLst>
          </p:cNvPr>
          <p:cNvPicPr>
            <a:picLocks noChangeAspect="1"/>
          </p:cNvPicPr>
          <p:nvPr/>
        </p:nvPicPr>
        <p:blipFill>
          <a:blip r:embed="rId3"/>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224313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D89B3D-0499-9CB5-227E-16619DE4A3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079937"/>
            <a:ext cx="10080053" cy="5670029"/>
          </a:xfrm>
          <a:prstGeom prst="rect">
            <a:avLst/>
          </a:prstGeom>
        </p:spPr>
      </p:pic>
      <p:sp>
        <p:nvSpPr>
          <p:cNvPr id="11" name="Title 1">
            <a:extLst>
              <a:ext uri="{FF2B5EF4-FFF2-40B4-BE49-F238E27FC236}">
                <a16:creationId xmlns:a16="http://schemas.microsoft.com/office/drawing/2014/main" id="{1BC8B434-4D47-4946-8FF2-F332A6C9AC54}"/>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DEDICATED OR BRANCH GAS LINE?</a:t>
            </a:r>
          </a:p>
        </p:txBody>
      </p:sp>
      <p:cxnSp>
        <p:nvCxnSpPr>
          <p:cNvPr id="12" name="Straight Arrow Connector 11">
            <a:extLst>
              <a:ext uri="{FF2B5EF4-FFF2-40B4-BE49-F238E27FC236}">
                <a16:creationId xmlns:a16="http://schemas.microsoft.com/office/drawing/2014/main" id="{5BFC1416-2CFF-43BE-8906-EDEAB218B144}"/>
              </a:ext>
            </a:extLst>
          </p:cNvPr>
          <p:cNvCxnSpPr>
            <a:cxnSpLocks/>
          </p:cNvCxnSpPr>
          <p:nvPr/>
        </p:nvCxnSpPr>
        <p:spPr>
          <a:xfrm>
            <a:off x="305920" y="881090"/>
            <a:ext cx="88081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4">
            <a:extLst>
              <a:ext uri="{FF2B5EF4-FFF2-40B4-BE49-F238E27FC236}">
                <a16:creationId xmlns:a16="http://schemas.microsoft.com/office/drawing/2014/main" id="{65432AE5-7853-5183-E791-FADCCAA7B5D8}"/>
              </a:ext>
            </a:extLst>
          </p:cNvPr>
          <p:cNvPicPr>
            <a:picLocks noChangeAspect="1"/>
          </p:cNvPicPr>
          <p:nvPr/>
        </p:nvPicPr>
        <p:blipFill>
          <a:blip r:embed="rId3"/>
          <a:stretch>
            <a:fillRect/>
          </a:stretch>
        </p:blipFill>
        <p:spPr>
          <a:xfrm>
            <a:off x="10313327" y="83301"/>
            <a:ext cx="1154878" cy="893867"/>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178503" y="1269606"/>
            <a:ext cx="11410746" cy="828207"/>
          </a:xfrm>
        </p:spPr>
        <p:txBody>
          <a:bodyPr vert="horz" lIns="91440" tIns="45720" rIns="91440" bIns="45720" rtlCol="0" anchor="t">
            <a:normAutofit/>
          </a:bodyPr>
          <a:lstStyle/>
          <a:p>
            <a:pPr algn="ctr">
              <a:buNone/>
            </a:pP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In some cases it may need to be upsized to handle the added demand of the tankless unit</a:t>
            </a: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
            </a:r>
            <a:endParaRPr lang="en-US" sz="3600" dirty="0">
              <a:solidFill>
                <a:schemeClr val="bg1"/>
              </a:solidFill>
              <a:latin typeface="Franklin Gothic Medium" panose="020B0603020102020204" pitchFamily="34" charset="0"/>
              <a:cs typeface="Calibri"/>
            </a:endParaRPr>
          </a:p>
        </p:txBody>
      </p:sp>
      <p:sp>
        <p:nvSpPr>
          <p:cNvPr id="5" name="Content Placeholder 3">
            <a:extLst>
              <a:ext uri="{FF2B5EF4-FFF2-40B4-BE49-F238E27FC236}">
                <a16:creationId xmlns:a16="http://schemas.microsoft.com/office/drawing/2014/main" id="{34284C9B-52B2-91AB-17D1-CB292F87D308}"/>
              </a:ext>
            </a:extLst>
          </p:cNvPr>
          <p:cNvSpPr txBox="1">
            <a:spLocks/>
          </p:cNvSpPr>
          <p:nvPr/>
        </p:nvSpPr>
        <p:spPr>
          <a:xfrm>
            <a:off x="3523349" y="2468382"/>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49D0FE1F-8E88-73B5-AAD4-19A758DA7064}"/>
              </a:ext>
            </a:extLst>
          </p:cNvPr>
          <p:cNvSpPr txBox="1">
            <a:spLocks/>
          </p:cNvSpPr>
          <p:nvPr/>
        </p:nvSpPr>
        <p:spPr>
          <a:xfrm>
            <a:off x="5467260" y="246838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7" name="Content Placeholder 3">
            <a:extLst>
              <a:ext uri="{FF2B5EF4-FFF2-40B4-BE49-F238E27FC236}">
                <a16:creationId xmlns:a16="http://schemas.microsoft.com/office/drawing/2014/main" id="{C69EE1E0-A79F-C334-5654-A3F0B7EC8A24}"/>
              </a:ext>
            </a:extLst>
          </p:cNvPr>
          <p:cNvSpPr txBox="1">
            <a:spLocks/>
          </p:cNvSpPr>
          <p:nvPr/>
        </p:nvSpPr>
        <p:spPr>
          <a:xfrm>
            <a:off x="8139618" y="246838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sp>
        <p:nvSpPr>
          <p:cNvPr id="2" name="Content Placeholder 3">
            <a:extLst>
              <a:ext uri="{FF2B5EF4-FFF2-40B4-BE49-F238E27FC236}">
                <a16:creationId xmlns:a16="http://schemas.microsoft.com/office/drawing/2014/main" id="{85D676B0-0FF2-4490-D1A3-32441D847D38}"/>
              </a:ext>
            </a:extLst>
          </p:cNvPr>
          <p:cNvSpPr txBox="1">
            <a:spLocks/>
          </p:cNvSpPr>
          <p:nvPr/>
        </p:nvSpPr>
        <p:spPr>
          <a:xfrm>
            <a:off x="666474" y="549139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425 CFM</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50284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CHOOSING INSTALLATION LOCATION</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43011"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571999" y="2393868"/>
            <a:ext cx="7118433" cy="27365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Now that you’ve sized out the perfect unit for the job and made sure the gas system can support the new tankless, it’s time to pick the perfect installation location.</a:t>
            </a:r>
            <a:endParaRPr lang="en-US" sz="6000" dirty="0">
              <a:solidFill>
                <a:schemeClr val="bg1"/>
              </a:solidFill>
              <a:latin typeface="Franklin Gothic Medium" panose="020B0603020102020204" pitchFamily="34" charset="0"/>
              <a:cs typeface="Calibri"/>
            </a:endParaRPr>
          </a:p>
        </p:txBody>
      </p:sp>
      <p:pic>
        <p:nvPicPr>
          <p:cNvPr id="9" name="Picture 8" descr="A picture containing smartphone, appliance, refrigerator&#10;&#10;Description automatically generated">
            <a:extLst>
              <a:ext uri="{FF2B5EF4-FFF2-40B4-BE49-F238E27FC236}">
                <a16:creationId xmlns:a16="http://schemas.microsoft.com/office/drawing/2014/main" id="{B1059E7F-7B31-3A74-53F9-D1F0BB7D93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179" t="10038" r="36865" b="33497"/>
          <a:stretch/>
        </p:blipFill>
        <p:spPr>
          <a:xfrm>
            <a:off x="155085" y="1506075"/>
            <a:ext cx="3397583" cy="4744012"/>
          </a:xfrm>
          <a:prstGeom prst="rect">
            <a:avLst/>
          </a:prstGeom>
          <a:effectLst>
            <a:outerShdw blurRad="50800" dist="38100" dir="2700000" algn="tl" rotWithShape="0">
              <a:prstClr val="black">
                <a:alpha val="40000"/>
              </a:prstClr>
            </a:outerShdw>
          </a:effectLst>
        </p:spPr>
      </p:pic>
      <p:pic>
        <p:nvPicPr>
          <p:cNvPr id="11" name="Picture 10" descr="A picture containing machine, meter&#10;&#10;Description automatically generated">
            <a:extLst>
              <a:ext uri="{FF2B5EF4-FFF2-40B4-BE49-F238E27FC236}">
                <a16:creationId xmlns:a16="http://schemas.microsoft.com/office/drawing/2014/main" id="{9A843B50-40B9-1D22-52DD-BD087C371A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7610" y="3095468"/>
            <a:ext cx="3402224" cy="3402224"/>
          </a:xfrm>
          <a:prstGeom prst="rect">
            <a:avLst/>
          </a:prstGeom>
        </p:spPr>
      </p:pic>
    </p:spTree>
    <p:extLst>
      <p:ext uri="{BB962C8B-B14F-4D97-AF65-F5344CB8AC3E}">
        <p14:creationId xmlns:p14="http://schemas.microsoft.com/office/powerpoint/2010/main" val="33816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CHOOSING INSTALLATION LOCATION</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43011"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6385810" y="2619721"/>
            <a:ext cx="5338350" cy="31845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For cold climates where snow is a regular or even occasional occurrence, you’ll want to install the unit indoors. </a:t>
            </a:r>
            <a:endParaRPr lang="en-US" sz="9600" dirty="0">
              <a:solidFill>
                <a:schemeClr val="bg1"/>
              </a:solidFill>
              <a:latin typeface="Franklin Gothic Medium" panose="020B0603020102020204" pitchFamily="34" charset="0"/>
              <a:cs typeface="Calibri"/>
            </a:endParaRPr>
          </a:p>
        </p:txBody>
      </p:sp>
      <p:pic>
        <p:nvPicPr>
          <p:cNvPr id="4" name="Picture 3" descr="A swing in the snow&#10;&#10;Description automatically generated with low confidence">
            <a:extLst>
              <a:ext uri="{FF2B5EF4-FFF2-40B4-BE49-F238E27FC236}">
                <a16:creationId xmlns:a16="http://schemas.microsoft.com/office/drawing/2014/main" id="{06910831-2C83-F3A9-746F-BFCC58B6F7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1945851"/>
            <a:ext cx="5907208" cy="3937787"/>
          </a:xfrm>
          <a:prstGeom prst="rect">
            <a:avLst/>
          </a:prstGeom>
          <a:effectLst>
            <a:softEdge rad="25400"/>
          </a:effectLst>
        </p:spPr>
      </p:pic>
    </p:spTree>
    <p:extLst>
      <p:ext uri="{BB962C8B-B14F-4D97-AF65-F5344CB8AC3E}">
        <p14:creationId xmlns:p14="http://schemas.microsoft.com/office/powerpoint/2010/main" val="186917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CHOOSING INSTALLATION LOCATION</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43011"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6393559" y="2322478"/>
            <a:ext cx="5338350" cy="31845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For warm climates that never see freezing weather, installing the unit outdoors is a great way to free up space inside the home. </a:t>
            </a:r>
            <a:endParaRPr lang="en-US" sz="23900" dirty="0">
              <a:solidFill>
                <a:schemeClr val="bg1"/>
              </a:solidFill>
              <a:latin typeface="Franklin Gothic Medium" panose="020B0603020102020204" pitchFamily="34" charset="0"/>
              <a:cs typeface="Calibri"/>
            </a:endParaRPr>
          </a:p>
        </p:txBody>
      </p:sp>
      <p:pic>
        <p:nvPicPr>
          <p:cNvPr id="4" name="Picture 3">
            <a:extLst>
              <a:ext uri="{FF2B5EF4-FFF2-40B4-BE49-F238E27FC236}">
                <a16:creationId xmlns:a16="http://schemas.microsoft.com/office/drawing/2014/main" id="{06910831-2C83-F3A9-746F-BFCC58B6F7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6395" y="1945851"/>
            <a:ext cx="5906258" cy="3937787"/>
          </a:xfrm>
          <a:prstGeom prst="rect">
            <a:avLst/>
          </a:prstGeom>
          <a:effectLst>
            <a:softEdge rad="25400"/>
          </a:effectLst>
        </p:spPr>
      </p:pic>
    </p:spTree>
    <p:extLst>
      <p:ext uri="{BB962C8B-B14F-4D97-AF65-F5344CB8AC3E}">
        <p14:creationId xmlns:p14="http://schemas.microsoft.com/office/powerpoint/2010/main" val="371026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CHOOSING INSTALLATION LOCATION</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43011"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091192" y="2010905"/>
            <a:ext cx="6904495" cy="37157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Keep in mind all tankless water heaters have motorized parts. When in operation they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are</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fairly quiet but the noises may bother some customers so keep that in mind when scouting a location to install the unit. </a:t>
            </a:r>
            <a:endParaRPr lang="en-US" sz="59500" dirty="0">
              <a:solidFill>
                <a:schemeClr val="bg1"/>
              </a:solidFill>
              <a:latin typeface="Franklin Gothic Medium" panose="020B0603020102020204" pitchFamily="34" charset="0"/>
              <a:cs typeface="Calibri"/>
            </a:endParaRPr>
          </a:p>
        </p:txBody>
      </p:sp>
      <p:pic>
        <p:nvPicPr>
          <p:cNvPr id="7" name="Picture 6" descr="A picture containing electronics, machine, home appliance, indoor&#10;&#10;Description automatically generated">
            <a:extLst>
              <a:ext uri="{FF2B5EF4-FFF2-40B4-BE49-F238E27FC236}">
                <a16:creationId xmlns:a16="http://schemas.microsoft.com/office/drawing/2014/main" id="{1FBE010D-4808-00AF-A4E3-7A838E5B54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165" r="30298" b="5298"/>
          <a:stretch/>
        </p:blipFill>
        <p:spPr>
          <a:xfrm>
            <a:off x="685870" y="1030471"/>
            <a:ext cx="4304656" cy="5540810"/>
          </a:xfrm>
          <a:prstGeom prst="rect">
            <a:avLst/>
          </a:prstGeom>
        </p:spPr>
      </p:pic>
    </p:spTree>
    <p:extLst>
      <p:ext uri="{BB962C8B-B14F-4D97-AF65-F5344CB8AC3E}">
        <p14:creationId xmlns:p14="http://schemas.microsoft.com/office/powerpoint/2010/main" val="102264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CHOOSING INSTALLATION LOCATION</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43011"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304295" y="2559158"/>
            <a:ext cx="6718514" cy="2297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possible, avoid installing the unit on a bedroom wall or other areas where customers might expect a quiet space.</a:t>
            </a:r>
            <a:endParaRPr lang="en-US" sz="3600" dirty="0">
              <a:solidFill>
                <a:schemeClr val="bg1"/>
              </a:solidFill>
              <a:latin typeface="Franklin Gothic Medium" panose="020B0603020102020204" pitchFamily="34" charset="0"/>
              <a:cs typeface="Calibri"/>
            </a:endParaRPr>
          </a:p>
        </p:txBody>
      </p:sp>
      <p:pic>
        <p:nvPicPr>
          <p:cNvPr id="4" name="Picture 3" descr="A person sleeping in a bed&#10;&#10;Description automatically generated with medium confidence">
            <a:extLst>
              <a:ext uri="{FF2B5EF4-FFF2-40B4-BE49-F238E27FC236}">
                <a16:creationId xmlns:a16="http://schemas.microsoft.com/office/drawing/2014/main" id="{47884306-F9F9-2B03-19FB-00D0EE2309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9859"/>
          <a:stretch/>
        </p:blipFill>
        <p:spPr>
          <a:xfrm>
            <a:off x="305920" y="1689316"/>
            <a:ext cx="4851141" cy="4037308"/>
          </a:xfrm>
          <a:prstGeom prst="rect">
            <a:avLst/>
          </a:prstGeom>
          <a:effectLst>
            <a:softEdge rad="25400"/>
          </a:effectLst>
        </p:spPr>
      </p:pic>
    </p:spTree>
    <p:extLst>
      <p:ext uri="{BB962C8B-B14F-4D97-AF65-F5344CB8AC3E}">
        <p14:creationId xmlns:p14="http://schemas.microsoft.com/office/powerpoint/2010/main" val="299697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INDOOR VENTING OPTIONS</a:t>
            </a:r>
          </a:p>
        </p:txBody>
      </p:sp>
      <p:pic>
        <p:nvPicPr>
          <p:cNvPr id="3" name="Picture 14" descr="A close up of a logo&#10;&#10;Description generated with very high confidence">
            <a:extLst>
              <a:ext uri="{FF2B5EF4-FFF2-40B4-BE49-F238E27FC236}">
                <a16:creationId xmlns:a16="http://schemas.microsoft.com/office/drawing/2014/main" id="{C2808707-7EA9-44CC-9311-DE114D73BFE8}"/>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761307"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83258" y="1351607"/>
            <a:ext cx="11225483" cy="19030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installing the unit indoors, you have a few different venting options available to you although they will generally fall into 1 of 2 categories:</a:t>
            </a:r>
            <a:endParaRPr lang="en-US" sz="96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26230968-4962-96AA-771E-799CCB196082}"/>
              </a:ext>
            </a:extLst>
          </p:cNvPr>
          <p:cNvSpPr txBox="1">
            <a:spLocks/>
          </p:cNvSpPr>
          <p:nvPr/>
        </p:nvSpPr>
        <p:spPr>
          <a:xfrm>
            <a:off x="483257" y="3340556"/>
            <a:ext cx="11225483" cy="19030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6000" b="1" dirty="0">
                <a:solidFill>
                  <a:srgbClr val="FF0000"/>
                </a:solidFill>
                <a:effectLst/>
                <a:latin typeface="Franklin Gothic Medium" panose="020B0603020102020204" pitchFamily="34" charset="0"/>
                <a:ea typeface="Calibri" panose="020F0502020204030204" pitchFamily="34" charset="0"/>
                <a:cs typeface="Times New Roman" panose="02020603050405020304" pitchFamily="18" charset="0"/>
              </a:rPr>
              <a:t>DV</a:t>
            </a:r>
            <a:r>
              <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Direct Vent</a:t>
            </a:r>
          </a:p>
          <a:p>
            <a:pPr algn="ctr">
              <a:buFont typeface="Arial" panose="020B0604020202020204" pitchFamily="34" charset="0"/>
              <a:buNone/>
            </a:pPr>
            <a:r>
              <a:rPr lang="en-US" sz="6000" b="1" dirty="0">
                <a:solidFill>
                  <a:srgbClr val="FF0000"/>
                </a:solidFill>
                <a:latin typeface="Franklin Gothic Medium" panose="020B0603020102020204" pitchFamily="34" charset="0"/>
                <a:cs typeface="Times New Roman" panose="02020603050405020304" pitchFamily="18" charset="0"/>
              </a:rPr>
              <a:t>SV</a:t>
            </a:r>
            <a:r>
              <a:rPr lang="en-US" sz="6000" dirty="0">
                <a:solidFill>
                  <a:schemeClr val="bg1"/>
                </a:solidFill>
                <a:latin typeface="Franklin Gothic Medium" panose="020B0603020102020204" pitchFamily="34" charset="0"/>
                <a:cs typeface="Times New Roman" panose="02020603050405020304" pitchFamily="18" charset="0"/>
              </a:rPr>
              <a:t> Single Vent</a:t>
            </a:r>
            <a:endParaRPr lang="en-US" sz="239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0595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INDOOR VENTING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761307"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83258" y="1274117"/>
            <a:ext cx="11225483" cy="6554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Direct Vent Examples:</a:t>
            </a:r>
            <a:endParaRPr lang="en-US" sz="9600" dirty="0">
              <a:solidFill>
                <a:schemeClr val="bg1"/>
              </a:solidFill>
              <a:latin typeface="Franklin Gothic Medium" panose="020B0603020102020204" pitchFamily="34" charset="0"/>
              <a:cs typeface="Calibri"/>
            </a:endParaRPr>
          </a:p>
        </p:txBody>
      </p:sp>
      <p:pic>
        <p:nvPicPr>
          <p:cNvPr id="7" name="Picture 6" descr="A picture containing indoor&#10;&#10;Description automatically generated">
            <a:extLst>
              <a:ext uri="{FF2B5EF4-FFF2-40B4-BE49-F238E27FC236}">
                <a16:creationId xmlns:a16="http://schemas.microsoft.com/office/drawing/2014/main" id="{17EC9267-ECDE-56BE-D0E5-CE59BFE070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301" t="6168" r="29999" b="6121"/>
          <a:stretch/>
        </p:blipFill>
        <p:spPr>
          <a:xfrm>
            <a:off x="1003515" y="2123467"/>
            <a:ext cx="1883044" cy="3494868"/>
          </a:xfrm>
          <a:prstGeom prst="rect">
            <a:avLst/>
          </a:prstGeom>
        </p:spPr>
      </p:pic>
      <p:pic>
        <p:nvPicPr>
          <p:cNvPr id="9" name="Picture 14">
            <a:extLst>
              <a:ext uri="{FF2B5EF4-FFF2-40B4-BE49-F238E27FC236}">
                <a16:creationId xmlns:a16="http://schemas.microsoft.com/office/drawing/2014/main" id="{16E4C2E7-9F1E-FC9A-2DD1-7C2DC31CE230}"/>
              </a:ext>
            </a:extLst>
          </p:cNvPr>
          <p:cNvPicPr>
            <a:picLocks noChangeAspect="1"/>
          </p:cNvPicPr>
          <p:nvPr/>
        </p:nvPicPr>
        <p:blipFill>
          <a:blip r:embed="rId3"/>
          <a:stretch>
            <a:fillRect/>
          </a:stretch>
        </p:blipFill>
        <p:spPr>
          <a:xfrm>
            <a:off x="10313327" y="83301"/>
            <a:ext cx="1154878" cy="893867"/>
          </a:xfrm>
          <a:prstGeom prst="rect">
            <a:avLst/>
          </a:prstGeom>
        </p:spPr>
      </p:pic>
      <p:pic>
        <p:nvPicPr>
          <p:cNvPr id="11" name="Picture 10" descr="A white tube on a black background&#10;&#10;Description automatically generated with medium confidence">
            <a:extLst>
              <a:ext uri="{FF2B5EF4-FFF2-40B4-BE49-F238E27FC236}">
                <a16:creationId xmlns:a16="http://schemas.microsoft.com/office/drawing/2014/main" id="{AA3C8628-D4AE-C23F-EFAC-1975A63727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15" t="39435" r="4425" b="31582"/>
          <a:stretch/>
        </p:blipFill>
        <p:spPr>
          <a:xfrm>
            <a:off x="3998562" y="2302944"/>
            <a:ext cx="4068306" cy="707601"/>
          </a:xfrm>
          <a:prstGeom prst="rect">
            <a:avLst/>
          </a:prstGeom>
        </p:spPr>
      </p:pic>
      <p:pic>
        <p:nvPicPr>
          <p:cNvPr id="13" name="Picture 12">
            <a:extLst>
              <a:ext uri="{FF2B5EF4-FFF2-40B4-BE49-F238E27FC236}">
                <a16:creationId xmlns:a16="http://schemas.microsoft.com/office/drawing/2014/main" id="{F0C08246-9172-43E0-5034-9751B1139B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896" t="20226" r="33226" b="24350"/>
          <a:stretch/>
        </p:blipFill>
        <p:spPr>
          <a:xfrm>
            <a:off x="3940677" y="3727341"/>
            <a:ext cx="1545723" cy="1239865"/>
          </a:xfrm>
          <a:prstGeom prst="rect">
            <a:avLst/>
          </a:prstGeom>
        </p:spPr>
      </p:pic>
      <p:pic>
        <p:nvPicPr>
          <p:cNvPr id="17" name="Picture 16" descr="A picture containing household hardware&#10;&#10;Description automatically generated">
            <a:extLst>
              <a:ext uri="{FF2B5EF4-FFF2-40B4-BE49-F238E27FC236}">
                <a16:creationId xmlns:a16="http://schemas.microsoft.com/office/drawing/2014/main" id="{8C39CA2C-2C22-8065-2626-6B5CEA53F0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19" t="11073" r="17840" b="9322"/>
          <a:stretch/>
        </p:blipFill>
        <p:spPr>
          <a:xfrm>
            <a:off x="5677928" y="3429000"/>
            <a:ext cx="2555546" cy="1638946"/>
          </a:xfrm>
          <a:prstGeom prst="rect">
            <a:avLst/>
          </a:prstGeom>
        </p:spPr>
      </p:pic>
      <p:pic>
        <p:nvPicPr>
          <p:cNvPr id="19" name="Picture 18" descr="A picture containing text, home appliance, design, appliance&#10;&#10;Description automatically generated">
            <a:extLst>
              <a:ext uri="{FF2B5EF4-FFF2-40B4-BE49-F238E27FC236}">
                <a16:creationId xmlns:a16="http://schemas.microsoft.com/office/drawing/2014/main" id="{2DC20BA1-02A0-DD38-6395-6A4A29D01D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8871" y="2302944"/>
            <a:ext cx="1950725" cy="3014422"/>
          </a:xfrm>
          <a:prstGeom prst="rect">
            <a:avLst/>
          </a:prstGeom>
        </p:spPr>
      </p:pic>
      <p:sp>
        <p:nvSpPr>
          <p:cNvPr id="20" name="Content Placeholder 3">
            <a:extLst>
              <a:ext uri="{FF2B5EF4-FFF2-40B4-BE49-F238E27FC236}">
                <a16:creationId xmlns:a16="http://schemas.microsoft.com/office/drawing/2014/main" id="{F51B6839-AFCD-7E01-8140-BB06AB0C5E60}"/>
              </a:ext>
            </a:extLst>
          </p:cNvPr>
          <p:cNvSpPr txBox="1">
            <a:spLocks/>
          </p:cNvSpPr>
          <p:nvPr/>
        </p:nvSpPr>
        <p:spPr>
          <a:xfrm>
            <a:off x="110425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Two Pipes</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To Outside</a:t>
            </a:r>
            <a:endParaRPr lang="en-US" sz="60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E3722239-A7FB-0A45-DCC6-8CE14E502D03}"/>
              </a:ext>
            </a:extLst>
          </p:cNvPr>
          <p:cNvSpPr txBox="1">
            <a:spLocks/>
          </p:cNvSpPr>
          <p:nvPr/>
        </p:nvSpPr>
        <p:spPr>
          <a:xfrm>
            <a:off x="518547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Concentric</a:t>
            </a:r>
          </a:p>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Terminations</a:t>
            </a:r>
          </a:p>
        </p:txBody>
      </p:sp>
      <p:sp>
        <p:nvSpPr>
          <p:cNvPr id="22" name="Content Placeholder 3">
            <a:extLst>
              <a:ext uri="{FF2B5EF4-FFF2-40B4-BE49-F238E27FC236}">
                <a16:creationId xmlns:a16="http://schemas.microsoft.com/office/drawing/2014/main" id="{5678EBCC-13C2-0397-2462-6CBBAC838FBE}"/>
              </a:ext>
            </a:extLst>
          </p:cNvPr>
          <p:cNvSpPr txBox="1">
            <a:spLocks/>
          </p:cNvSpPr>
          <p:nvPr/>
        </p:nvSpPr>
        <p:spPr>
          <a:xfrm>
            <a:off x="9243707" y="5618335"/>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DVC Style</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Unit</a:t>
            </a:r>
            <a:endParaRPr lang="en-US" sz="60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52888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INDOOR VENTING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761307"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83258" y="1274117"/>
            <a:ext cx="11225483" cy="6554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Single</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Vent Examples:</a:t>
            </a:r>
            <a:endParaRPr lang="en-US" sz="9600" dirty="0">
              <a:solidFill>
                <a:schemeClr val="bg1"/>
              </a:solidFill>
              <a:latin typeface="Franklin Gothic Medium" panose="020B0603020102020204" pitchFamily="34" charset="0"/>
              <a:cs typeface="Calibri"/>
            </a:endParaRPr>
          </a:p>
        </p:txBody>
      </p:sp>
      <p:pic>
        <p:nvPicPr>
          <p:cNvPr id="9" name="Picture 14">
            <a:extLst>
              <a:ext uri="{FF2B5EF4-FFF2-40B4-BE49-F238E27FC236}">
                <a16:creationId xmlns:a16="http://schemas.microsoft.com/office/drawing/2014/main" id="{16E4C2E7-9F1E-FC9A-2DD1-7C2DC31CE230}"/>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19" name="Picture 18">
            <a:extLst>
              <a:ext uri="{FF2B5EF4-FFF2-40B4-BE49-F238E27FC236}">
                <a16:creationId xmlns:a16="http://schemas.microsoft.com/office/drawing/2014/main" id="{2DC20BA1-02A0-DD38-6395-6A4A29D01D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21515" y="2778071"/>
            <a:ext cx="1457565" cy="2805812"/>
          </a:xfrm>
          <a:prstGeom prst="rect">
            <a:avLst/>
          </a:prstGeom>
        </p:spPr>
      </p:pic>
      <p:sp>
        <p:nvSpPr>
          <p:cNvPr id="20" name="Content Placeholder 3">
            <a:extLst>
              <a:ext uri="{FF2B5EF4-FFF2-40B4-BE49-F238E27FC236}">
                <a16:creationId xmlns:a16="http://schemas.microsoft.com/office/drawing/2014/main" id="{F51B6839-AFCD-7E01-8140-BB06AB0C5E60}"/>
              </a:ext>
            </a:extLst>
          </p:cNvPr>
          <p:cNvSpPr txBox="1">
            <a:spLocks/>
          </p:cNvSpPr>
          <p:nvPr/>
        </p:nvSpPr>
        <p:spPr>
          <a:xfrm>
            <a:off x="110425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 to SV</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Conversion</a:t>
            </a:r>
            <a:endParaRPr lang="en-US" sz="60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E3722239-A7FB-0A45-DCC6-8CE14E502D03}"/>
              </a:ext>
            </a:extLst>
          </p:cNvPr>
          <p:cNvSpPr txBox="1">
            <a:spLocks/>
          </p:cNvSpPr>
          <p:nvPr/>
        </p:nvSpPr>
        <p:spPr>
          <a:xfrm>
            <a:off x="518547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Flex Vent</a:t>
            </a:r>
          </a:p>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Kit</a:t>
            </a:r>
          </a:p>
        </p:txBody>
      </p:sp>
      <p:sp>
        <p:nvSpPr>
          <p:cNvPr id="22" name="Content Placeholder 3">
            <a:extLst>
              <a:ext uri="{FF2B5EF4-FFF2-40B4-BE49-F238E27FC236}">
                <a16:creationId xmlns:a16="http://schemas.microsoft.com/office/drawing/2014/main" id="{5678EBCC-13C2-0397-2462-6CBBAC838FBE}"/>
              </a:ext>
            </a:extLst>
          </p:cNvPr>
          <p:cNvSpPr txBox="1">
            <a:spLocks/>
          </p:cNvSpPr>
          <p:nvPr/>
        </p:nvSpPr>
        <p:spPr>
          <a:xfrm>
            <a:off x="9243707" y="5618335"/>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SV</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Style</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Unit</a:t>
            </a:r>
            <a:endParaRPr lang="en-US" sz="6000" dirty="0">
              <a:solidFill>
                <a:schemeClr val="bg1"/>
              </a:solidFill>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2C03EF03-FBE0-1203-C2E8-928275474996}"/>
              </a:ext>
            </a:extLst>
          </p:cNvPr>
          <p:cNvPicPr>
            <a:picLocks noChangeAspect="1"/>
          </p:cNvPicPr>
          <p:nvPr/>
        </p:nvPicPr>
        <p:blipFill>
          <a:blip r:embed="rId4" cstate="print">
            <a:extLst>
              <a:ext uri="{28A0092B-C50C-407E-A947-70E740481C1C}">
                <a14:useLocalDpi xmlns:a14="http://schemas.microsoft.com/office/drawing/2010/main" val="0"/>
              </a:ext>
            </a:extLst>
          </a:blip>
          <a:srcRect l="29079" r="29079"/>
          <a:stretch/>
        </p:blipFill>
        <p:spPr>
          <a:xfrm>
            <a:off x="789001" y="1888447"/>
            <a:ext cx="2136303" cy="3964908"/>
          </a:xfrm>
          <a:prstGeom prst="rect">
            <a:avLst/>
          </a:prstGeom>
        </p:spPr>
      </p:pic>
      <p:pic>
        <p:nvPicPr>
          <p:cNvPr id="3" name="Picture 2">
            <a:extLst>
              <a:ext uri="{FF2B5EF4-FFF2-40B4-BE49-F238E27FC236}">
                <a16:creationId xmlns:a16="http://schemas.microsoft.com/office/drawing/2014/main" id="{93D6497D-4DE4-4880-73D8-6E2FB42B8269}"/>
              </a:ext>
            </a:extLst>
          </p:cNvPr>
          <p:cNvPicPr>
            <a:picLocks noChangeAspect="1"/>
          </p:cNvPicPr>
          <p:nvPr/>
        </p:nvPicPr>
        <p:blipFill>
          <a:blip r:embed="rId5" cstate="print">
            <a:extLst>
              <a:ext uri="{28A0092B-C50C-407E-A947-70E740481C1C}">
                <a14:useLocalDpi xmlns:a14="http://schemas.microsoft.com/office/drawing/2010/main" val="0"/>
              </a:ext>
            </a:extLst>
          </a:blip>
          <a:srcRect l="30069" r="30069"/>
          <a:stretch/>
        </p:blipFill>
        <p:spPr>
          <a:xfrm>
            <a:off x="4875385" y="1888447"/>
            <a:ext cx="2136303" cy="3964908"/>
          </a:xfrm>
          <a:prstGeom prst="rect">
            <a:avLst/>
          </a:prstGeom>
        </p:spPr>
      </p:pic>
    </p:spTree>
    <p:extLst>
      <p:ext uri="{BB962C8B-B14F-4D97-AF65-F5344CB8AC3E}">
        <p14:creationId xmlns:p14="http://schemas.microsoft.com/office/powerpoint/2010/main" val="353110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HORIZONTAL OR VERTICAL VENTING</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69816"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889356" y="1654146"/>
            <a:ext cx="5676026" cy="41341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All Noritz indoor units may be vented either horizontally or vertically regardless of SV or DV vent type, with the only exception being the EZTR packages that use the 2” flexible vent. </a:t>
            </a:r>
            <a:endParaRPr lang="en-US" sz="23900" dirty="0">
              <a:solidFill>
                <a:schemeClr val="bg1"/>
              </a:solidFill>
              <a:latin typeface="Franklin Gothic Medium" panose="020B0603020102020204" pitchFamily="34" charset="0"/>
              <a:cs typeface="Calibri"/>
            </a:endParaRPr>
          </a:p>
        </p:txBody>
      </p:sp>
      <p:pic>
        <p:nvPicPr>
          <p:cNvPr id="7" name="Picture 14" descr="A close up of a logo&#10;&#10;Description generated with very high confidence">
            <a:extLst>
              <a:ext uri="{FF2B5EF4-FFF2-40B4-BE49-F238E27FC236}">
                <a16:creationId xmlns:a16="http://schemas.microsoft.com/office/drawing/2014/main" id="{4385F928-6A1B-F033-C71F-7BCAC0F55433}"/>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11" name="Picture 10">
            <a:extLst>
              <a:ext uri="{FF2B5EF4-FFF2-40B4-BE49-F238E27FC236}">
                <a16:creationId xmlns:a16="http://schemas.microsoft.com/office/drawing/2014/main" id="{588F5C0D-DFAC-34A1-9CC5-E81CA6A1BF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0" t="5377" r="44757" b="16663"/>
          <a:stretch/>
        </p:blipFill>
        <p:spPr>
          <a:xfrm>
            <a:off x="402957" y="1154624"/>
            <a:ext cx="5389887" cy="5261675"/>
          </a:xfrm>
          <a:prstGeom prst="rect">
            <a:avLst/>
          </a:prstGeom>
        </p:spPr>
      </p:pic>
    </p:spTree>
    <p:extLst>
      <p:ext uri="{BB962C8B-B14F-4D97-AF65-F5344CB8AC3E}">
        <p14:creationId xmlns:p14="http://schemas.microsoft.com/office/powerpoint/2010/main" val="319494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219455" y="159880"/>
            <a:ext cx="8045016" cy="747540"/>
          </a:xfrm>
        </p:spPr>
        <p:txBody>
          <a:bodyPr>
            <a:normAutofit/>
          </a:bodyPr>
          <a:lstStyle/>
          <a:p>
            <a:r>
              <a:rPr lang="en-US" sz="4400" dirty="0">
                <a:solidFill>
                  <a:schemeClr val="bg1"/>
                </a:solidFill>
                <a:latin typeface="Franklin Gothic Demi"/>
                <a:cs typeface="Calibri Light"/>
              </a:rPr>
              <a:t>STANDARD EFFICIENCY UNITS</a:t>
            </a:r>
            <a:endParaRPr lang="en-US" sz="4400" dirty="0">
              <a:solidFill>
                <a:schemeClr val="bg1"/>
              </a:solidFill>
              <a:cs typeface="Calibri Light"/>
            </a:endParaRPr>
          </a:p>
        </p:txBody>
      </p:sp>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83301"/>
            <a:ext cx="1154878" cy="893867"/>
          </a:xfrm>
          <a:prstGeom prst="rect">
            <a:avLst/>
          </a:prstGeom>
        </p:spPr>
      </p:pic>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752739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1639876" y="5725065"/>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NR98SV</a:t>
            </a:r>
          </a:p>
          <a:p>
            <a:pPr algn="ctr"/>
            <a:r>
              <a:rPr lang="en-US" dirty="0">
                <a:solidFill>
                  <a:schemeClr val="bg1"/>
                </a:solidFill>
                <a:latin typeface="Franklin Gothic Demi Cond" panose="020B0706030402020204" pitchFamily="34" charset="0"/>
                <a:cs typeface="Calibri"/>
              </a:rPr>
              <a:t>Max 199k btu</a:t>
            </a:r>
          </a:p>
        </p:txBody>
      </p:sp>
      <p:sp>
        <p:nvSpPr>
          <p:cNvPr id="27" name="Content Placeholder 3">
            <a:extLst>
              <a:ext uri="{FF2B5EF4-FFF2-40B4-BE49-F238E27FC236}">
                <a16:creationId xmlns:a16="http://schemas.microsoft.com/office/drawing/2014/main" id="{EBDCDA29-59A3-4908-8B81-6EF508B2D2CF}"/>
              </a:ext>
            </a:extLst>
          </p:cNvPr>
          <p:cNvSpPr txBox="1">
            <a:spLocks/>
          </p:cNvSpPr>
          <p:nvPr/>
        </p:nvSpPr>
        <p:spPr>
          <a:xfrm>
            <a:off x="3815787" y="1793008"/>
            <a:ext cx="4076725" cy="31587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latin typeface="Franklin Gothic Medium" panose="020B0603020102020204" pitchFamily="34" charset="0"/>
                <a:cs typeface="Calibri"/>
              </a:rPr>
              <a:t>All units include either an external remote control or built in display window for easy indication of set temperature along with monitoring and diagnostics capability.</a:t>
            </a:r>
          </a:p>
        </p:txBody>
      </p:sp>
      <p:pic>
        <p:nvPicPr>
          <p:cNvPr id="11" name="Picture 10" descr="A picture containing design&#10;&#10;Description automatically generated with low confidence">
            <a:extLst>
              <a:ext uri="{FF2B5EF4-FFF2-40B4-BE49-F238E27FC236}">
                <a16:creationId xmlns:a16="http://schemas.microsoft.com/office/drawing/2014/main" id="{CA13EA67-98CD-7F2A-19BD-654072042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858" y="1036665"/>
            <a:ext cx="2485543" cy="4784669"/>
          </a:xfrm>
          <a:prstGeom prst="rect">
            <a:avLst/>
          </a:prstGeom>
        </p:spPr>
      </p:pic>
      <p:pic>
        <p:nvPicPr>
          <p:cNvPr id="5" name="Picture 4" descr="A picture containing text, clock, digital clock, electronics&#10;&#10;Description automatically generated">
            <a:extLst>
              <a:ext uri="{FF2B5EF4-FFF2-40B4-BE49-F238E27FC236}">
                <a16:creationId xmlns:a16="http://schemas.microsoft.com/office/drawing/2014/main" id="{C1C64A35-84D1-780B-FE58-9A55D7261CD9}"/>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957"/>
                    </a14:imgEffect>
                  </a14:imgLayer>
                </a14:imgProps>
              </a:ext>
              <a:ext uri="{28A0092B-C50C-407E-A947-70E740481C1C}">
                <a14:useLocalDpi xmlns:a14="http://schemas.microsoft.com/office/drawing/2010/main" val="0"/>
              </a:ext>
            </a:extLst>
          </a:blip>
          <a:stretch>
            <a:fillRect/>
          </a:stretch>
        </p:blipFill>
        <p:spPr>
          <a:xfrm>
            <a:off x="2328620" y="3958886"/>
            <a:ext cx="1541632" cy="1349085"/>
          </a:xfrm>
          <a:prstGeom prst="rect">
            <a:avLst/>
          </a:prstGeom>
          <a:effectLst>
            <a:outerShdw blurRad="50800" dist="38100" dir="2700000" algn="tl" rotWithShape="0">
              <a:prstClr val="black">
                <a:alpha val="40000"/>
              </a:prstClr>
            </a:outerShdw>
          </a:effectLst>
        </p:spPr>
      </p:pic>
      <p:pic>
        <p:nvPicPr>
          <p:cNvPr id="8" name="Picture 7" descr="A white rectangular object with holes&#10;&#10;Description automatically generated with low confidence">
            <a:extLst>
              <a:ext uri="{FF2B5EF4-FFF2-40B4-BE49-F238E27FC236}">
                <a16:creationId xmlns:a16="http://schemas.microsoft.com/office/drawing/2014/main" id="{F9533FD6-40D3-06D1-CFFD-0D75D00EBC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2340" y="1869516"/>
            <a:ext cx="2562308" cy="3951818"/>
          </a:xfrm>
          <a:prstGeom prst="rect">
            <a:avLst/>
          </a:prstGeom>
        </p:spPr>
      </p:pic>
      <p:sp>
        <p:nvSpPr>
          <p:cNvPr id="9" name="Content Placeholder 3">
            <a:extLst>
              <a:ext uri="{FF2B5EF4-FFF2-40B4-BE49-F238E27FC236}">
                <a16:creationId xmlns:a16="http://schemas.microsoft.com/office/drawing/2014/main" id="{1AE14D99-816F-EAD3-7275-7DBA88A962DC}"/>
              </a:ext>
            </a:extLst>
          </p:cNvPr>
          <p:cNvSpPr txBox="1">
            <a:spLocks/>
          </p:cNvSpPr>
          <p:nvPr/>
        </p:nvSpPr>
        <p:spPr>
          <a:xfrm>
            <a:off x="9584047" y="5725065"/>
            <a:ext cx="1109783" cy="726104"/>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NR66OD</a:t>
            </a:r>
          </a:p>
          <a:p>
            <a:pPr algn="ctr"/>
            <a:r>
              <a:rPr lang="en-US" dirty="0">
                <a:solidFill>
                  <a:schemeClr val="bg1"/>
                </a:solidFill>
                <a:latin typeface="Franklin Gothic Demi Cond" panose="020B0706030402020204" pitchFamily="34" charset="0"/>
                <a:cs typeface="Calibri"/>
              </a:rPr>
              <a:t>Max 120k btu</a:t>
            </a:r>
          </a:p>
        </p:txBody>
      </p:sp>
    </p:spTree>
    <p:extLst>
      <p:ext uri="{BB962C8B-B14F-4D97-AF65-F5344CB8AC3E}">
        <p14:creationId xmlns:p14="http://schemas.microsoft.com/office/powerpoint/2010/main" val="256072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HORIZONTAL OR VERTICAL VENTING</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69816"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919813" y="2611465"/>
            <a:ext cx="5548392" cy="26385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EZTR installations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must</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run vertically through the existing round b-vent and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cannot</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run horizontally.</a:t>
            </a:r>
            <a:endParaRPr lang="en-US" sz="23900" dirty="0">
              <a:solidFill>
                <a:schemeClr val="bg1"/>
              </a:solidFill>
              <a:latin typeface="Franklin Gothic Medium" panose="020B0603020102020204" pitchFamily="34" charset="0"/>
              <a:cs typeface="Calibri"/>
            </a:endParaRPr>
          </a:p>
        </p:txBody>
      </p:sp>
      <p:pic>
        <p:nvPicPr>
          <p:cNvPr id="7" name="Picture 14" descr="A close up of a logo&#10;&#10;Description generated with very high confidence">
            <a:extLst>
              <a:ext uri="{FF2B5EF4-FFF2-40B4-BE49-F238E27FC236}">
                <a16:creationId xmlns:a16="http://schemas.microsoft.com/office/drawing/2014/main" id="{4385F928-6A1B-F033-C71F-7BCAC0F55433}"/>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11" name="Picture 10" descr="A picture containing text, diagram, parallel, plan&#10;&#10;Description automatically generated">
            <a:extLst>
              <a:ext uri="{FF2B5EF4-FFF2-40B4-BE49-F238E27FC236}">
                <a16:creationId xmlns:a16="http://schemas.microsoft.com/office/drawing/2014/main" id="{C2B340BA-5431-BD90-4612-BEA57A624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258" y="1148429"/>
            <a:ext cx="4176853" cy="5430602"/>
          </a:xfrm>
          <a:prstGeom prst="rect">
            <a:avLst/>
          </a:prstGeom>
          <a:effectLst>
            <a:softEdge rad="25400"/>
          </a:effectLst>
        </p:spPr>
      </p:pic>
    </p:spTree>
    <p:extLst>
      <p:ext uri="{BB962C8B-B14F-4D97-AF65-F5344CB8AC3E}">
        <p14:creationId xmlns:p14="http://schemas.microsoft.com/office/powerpoint/2010/main" val="347624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HORIZONTAL OR VERTICAL VENTING</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969816"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305920" y="1135251"/>
            <a:ext cx="11720765" cy="123211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Standard efficiency non-condensing units must be vented with category III stainless steel venting and high efficiency condensing models may us plastic venting such as PVC, CPVC or PP depending on code requirements.</a:t>
            </a:r>
            <a:endParaRPr lang="en-US" sz="41300" dirty="0">
              <a:solidFill>
                <a:schemeClr val="bg1"/>
              </a:solidFill>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9FA480C7-35A3-E7E4-02D8-5516976035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8144" y="2535093"/>
            <a:ext cx="2031732" cy="3911083"/>
          </a:xfrm>
          <a:prstGeom prst="rect">
            <a:avLst/>
          </a:prstGeom>
        </p:spPr>
      </p:pic>
      <p:pic>
        <p:nvPicPr>
          <p:cNvPr id="4" name="Picture 3" descr="A picture containing cylinder, still life photography, still life, black and white&#10;&#10;Description automatically generated">
            <a:extLst>
              <a:ext uri="{FF2B5EF4-FFF2-40B4-BE49-F238E27FC236}">
                <a16:creationId xmlns:a16="http://schemas.microsoft.com/office/drawing/2014/main" id="{8D7BB4DB-300D-D3C0-6D81-230844B7C2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7466" y="3144198"/>
            <a:ext cx="2938836" cy="2848211"/>
          </a:xfrm>
          <a:prstGeom prst="rect">
            <a:avLst/>
          </a:prstGeom>
        </p:spPr>
      </p:pic>
      <p:pic>
        <p:nvPicPr>
          <p:cNvPr id="9" name="Picture 8" descr="A picture containing smartphone, appliance, refrigerator&#10;&#10;Description automatically generated">
            <a:extLst>
              <a:ext uri="{FF2B5EF4-FFF2-40B4-BE49-F238E27FC236}">
                <a16:creationId xmlns:a16="http://schemas.microsoft.com/office/drawing/2014/main" id="{894123CA-CD99-7EB1-D371-AD69723472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179" t="10038" r="36865" b="33497"/>
          <a:stretch/>
        </p:blipFill>
        <p:spPr>
          <a:xfrm>
            <a:off x="8769732" y="2582207"/>
            <a:ext cx="2733567" cy="3816853"/>
          </a:xfrm>
          <a:prstGeom prst="rect">
            <a:avLst/>
          </a:prstGeom>
          <a:effectLst>
            <a:outerShdw blurRad="50800" dist="38100" dir="2700000" algn="tl" rotWithShape="0">
              <a:prstClr val="black">
                <a:alpha val="40000"/>
              </a:prstClr>
            </a:outerShdw>
          </a:effectLst>
        </p:spPr>
      </p:pic>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5"/>
          <a:stretch>
            <a:fillRect/>
          </a:stretch>
        </p:blipFill>
        <p:spPr>
          <a:xfrm>
            <a:off x="10313327" y="83301"/>
            <a:ext cx="1154878" cy="893867"/>
          </a:xfrm>
          <a:prstGeom prst="rect">
            <a:avLst/>
          </a:prstGeom>
        </p:spPr>
      </p:pic>
      <p:pic>
        <p:nvPicPr>
          <p:cNvPr id="13" name="Picture 12" descr="A grey plastic pipe with a black background&#10;&#10;Description automatically generated with low confidence">
            <a:extLst>
              <a:ext uri="{FF2B5EF4-FFF2-40B4-BE49-F238E27FC236}">
                <a16:creationId xmlns:a16="http://schemas.microsoft.com/office/drawing/2014/main" id="{301FB7F6-F715-7693-5AD9-3A099E00B2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6302" y="3013129"/>
            <a:ext cx="2874477" cy="2874477"/>
          </a:xfrm>
          <a:prstGeom prst="rect">
            <a:avLst/>
          </a:prstGeom>
        </p:spPr>
      </p:pic>
      <p:pic>
        <p:nvPicPr>
          <p:cNvPr id="15" name="Picture 14" descr="A white cylinder with a black background&#10;&#10;Description automatically generated with low confidence">
            <a:extLst>
              <a:ext uri="{FF2B5EF4-FFF2-40B4-BE49-F238E27FC236}">
                <a16:creationId xmlns:a16="http://schemas.microsoft.com/office/drawing/2014/main" id="{98D5244B-F5BC-2CEE-4086-0C0163AA65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1549" y="4342108"/>
            <a:ext cx="1344019" cy="1344019"/>
          </a:xfrm>
          <a:prstGeom prst="rect">
            <a:avLst/>
          </a:prstGeom>
        </p:spPr>
      </p:pic>
      <p:pic>
        <p:nvPicPr>
          <p:cNvPr id="17" name="Picture 16" descr="A white cylinder with black background&#10;&#10;Description automatically generated with low confidence">
            <a:extLst>
              <a:ext uri="{FF2B5EF4-FFF2-40B4-BE49-F238E27FC236}">
                <a16:creationId xmlns:a16="http://schemas.microsoft.com/office/drawing/2014/main" id="{0ED38932-CDBD-D1F5-8317-3693BC8468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7143" y="4568303"/>
            <a:ext cx="1487378" cy="1487378"/>
          </a:xfrm>
          <a:prstGeom prst="rect">
            <a:avLst/>
          </a:prstGeom>
        </p:spPr>
      </p:pic>
    </p:spTree>
    <p:extLst>
      <p:ext uri="{BB962C8B-B14F-4D97-AF65-F5344CB8AC3E}">
        <p14:creationId xmlns:p14="http://schemas.microsoft.com/office/powerpoint/2010/main" val="101479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WHEN TO DIRECT VENT</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5947646"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305920" y="1135251"/>
            <a:ext cx="11720765" cy="5862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combustion air is likely to be contaminated, such as in:</a:t>
            </a:r>
            <a:endParaRPr lang="en-US" sz="85700" dirty="0">
              <a:solidFill>
                <a:schemeClr val="bg1"/>
              </a:solidFill>
              <a:latin typeface="Franklin Gothic Medium" panose="020B0603020102020204" pitchFamily="34" charset="0"/>
              <a:cs typeface="Calibri"/>
            </a:endParaRPr>
          </a:p>
        </p:txBody>
      </p:sp>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11" name="Picture 10" descr="A picture containing building, beam, wood, plank&#10;&#10;Description automatically generated">
            <a:extLst>
              <a:ext uri="{FF2B5EF4-FFF2-40B4-BE49-F238E27FC236}">
                <a16:creationId xmlns:a16="http://schemas.microsoft.com/office/drawing/2014/main" id="{318D8361-6DD4-78D9-D385-445F92D2B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561" y="2317300"/>
            <a:ext cx="3789335" cy="2525434"/>
          </a:xfrm>
          <a:prstGeom prst="rect">
            <a:avLst/>
          </a:prstGeom>
          <a:effectLst>
            <a:softEdge rad="25400"/>
          </a:effectLst>
        </p:spPr>
      </p:pic>
      <p:pic>
        <p:nvPicPr>
          <p:cNvPr id="14" name="Picture 13" descr="A picture containing appliance, indoor, kitchen appliance, home appliance&#10;&#10;Description automatically generated">
            <a:extLst>
              <a:ext uri="{FF2B5EF4-FFF2-40B4-BE49-F238E27FC236}">
                <a16:creationId xmlns:a16="http://schemas.microsoft.com/office/drawing/2014/main" id="{1EB14F23-C926-5E55-B181-D5021A0E83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9384" y="2317300"/>
            <a:ext cx="3473231" cy="2525434"/>
          </a:xfrm>
          <a:prstGeom prst="rect">
            <a:avLst/>
          </a:prstGeom>
          <a:effectLst>
            <a:softEdge rad="25400"/>
          </a:effectLst>
        </p:spPr>
      </p:pic>
      <p:pic>
        <p:nvPicPr>
          <p:cNvPr id="18" name="Picture 17" descr="A kitchen with stainless steel appliances&#10;&#10;Description automatically generated with medium confidence">
            <a:extLst>
              <a:ext uri="{FF2B5EF4-FFF2-40B4-BE49-F238E27FC236}">
                <a16:creationId xmlns:a16="http://schemas.microsoft.com/office/drawing/2014/main" id="{43B206F5-F350-698C-07EA-65066FEDB5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1103" y="2317299"/>
            <a:ext cx="3788150" cy="2525433"/>
          </a:xfrm>
          <a:prstGeom prst="rect">
            <a:avLst/>
          </a:prstGeom>
          <a:effectLst>
            <a:softEdge rad="25400"/>
          </a:effectLst>
        </p:spPr>
      </p:pic>
      <p:sp>
        <p:nvSpPr>
          <p:cNvPr id="19" name="Content Placeholder 3">
            <a:extLst>
              <a:ext uri="{FF2B5EF4-FFF2-40B4-BE49-F238E27FC236}">
                <a16:creationId xmlns:a16="http://schemas.microsoft.com/office/drawing/2014/main" id="{07CC9F4E-F217-156A-58BB-E6324C67691B}"/>
              </a:ext>
            </a:extLst>
          </p:cNvPr>
          <p:cNvSpPr txBox="1">
            <a:spLocks/>
          </p:cNvSpPr>
          <p:nvPr/>
        </p:nvSpPr>
        <p:spPr>
          <a:xfrm>
            <a:off x="1450943" y="1892839"/>
            <a:ext cx="1821051"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Attics</a:t>
            </a:r>
            <a:endParaRPr lang="en-US" sz="6600" dirty="0">
              <a:solidFill>
                <a:schemeClr val="bg1"/>
              </a:solidFill>
              <a:latin typeface="Franklin Gothic Medium" panose="020B0603020102020204" pitchFamily="34" charset="0"/>
              <a:cs typeface="Calibri"/>
            </a:endParaRPr>
          </a:p>
        </p:txBody>
      </p:sp>
      <p:sp>
        <p:nvSpPr>
          <p:cNvPr id="20" name="Content Placeholder 3">
            <a:extLst>
              <a:ext uri="{FF2B5EF4-FFF2-40B4-BE49-F238E27FC236}">
                <a16:creationId xmlns:a16="http://schemas.microsoft.com/office/drawing/2014/main" id="{E3BAB8D1-BAA0-CB29-69FD-D4171E036F47}"/>
              </a:ext>
            </a:extLst>
          </p:cNvPr>
          <p:cNvSpPr txBox="1">
            <a:spLocks/>
          </p:cNvSpPr>
          <p:nvPr/>
        </p:nvSpPr>
        <p:spPr>
          <a:xfrm>
            <a:off x="5165369" y="1892839"/>
            <a:ext cx="2001866"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Laundry Rooms</a:t>
            </a:r>
            <a:endParaRPr lang="en-US" sz="66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201D7F63-42B0-1822-5736-80B574746CEC}"/>
              </a:ext>
            </a:extLst>
          </p:cNvPr>
          <p:cNvSpPr txBox="1">
            <a:spLocks/>
          </p:cNvSpPr>
          <p:nvPr/>
        </p:nvSpPr>
        <p:spPr>
          <a:xfrm>
            <a:off x="8506198" y="1898759"/>
            <a:ext cx="2657959"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Commercial Kitchens</a:t>
            </a:r>
            <a:endParaRPr lang="en-US" sz="6600" dirty="0">
              <a:solidFill>
                <a:schemeClr val="bg1"/>
              </a:solidFill>
              <a:latin typeface="Franklin Gothic Medium" panose="020B0603020102020204" pitchFamily="34" charset="0"/>
              <a:cs typeface="Calibri"/>
            </a:endParaRPr>
          </a:p>
        </p:txBody>
      </p:sp>
      <p:sp>
        <p:nvSpPr>
          <p:cNvPr id="23" name="TextBox 22">
            <a:extLst>
              <a:ext uri="{FF2B5EF4-FFF2-40B4-BE49-F238E27FC236}">
                <a16:creationId xmlns:a16="http://schemas.microsoft.com/office/drawing/2014/main" id="{783EE4D7-E938-4012-DF4C-4332984C278E}"/>
              </a:ext>
            </a:extLst>
          </p:cNvPr>
          <p:cNvSpPr txBox="1"/>
          <p:nvPr/>
        </p:nvSpPr>
        <p:spPr>
          <a:xfrm>
            <a:off x="534692" y="5185497"/>
            <a:ext cx="11194561" cy="707886"/>
          </a:xfrm>
          <a:prstGeom prst="rect">
            <a:avLst/>
          </a:prstGeom>
          <a:noFill/>
        </p:spPr>
        <p:txBody>
          <a:bodyPr wrap="square">
            <a:spAutoFit/>
          </a:bodyPr>
          <a:lstStyle/>
          <a:p>
            <a:pPr algn="ctr"/>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t’s best to install a Direct Vent unit. </a:t>
            </a:r>
            <a:endParaRPr lang="en-US" sz="4000"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113499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WHEN TO DIRECT VENT</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5947646"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920353" y="2208774"/>
            <a:ext cx="5862234" cy="3254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Pulling in dirty combustion air with an SV unit will require quite a bit of preventative maintenance and likely shorten the overall lifespan of the unit. </a:t>
            </a:r>
            <a:endParaRPr lang="en-US" sz="213200" dirty="0">
              <a:solidFill>
                <a:schemeClr val="bg1"/>
              </a:solidFill>
              <a:latin typeface="Franklin Gothic Medium" panose="020B0603020102020204" pitchFamily="34" charset="0"/>
              <a:cs typeface="Calibri"/>
            </a:endParaRPr>
          </a:p>
        </p:txBody>
      </p:sp>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3" name="Picture 2" descr="A picture containing person, indoor&#10;&#10;Description automatically generated">
            <a:extLst>
              <a:ext uri="{FF2B5EF4-FFF2-40B4-BE49-F238E27FC236}">
                <a16:creationId xmlns:a16="http://schemas.microsoft.com/office/drawing/2014/main" id="{F15A7886-79F1-F97F-BFB6-FA94FD9E539B}"/>
              </a:ext>
            </a:extLst>
          </p:cNvPr>
          <p:cNvPicPr>
            <a:picLocks noChangeAspect="1"/>
          </p:cNvPicPr>
          <p:nvPr/>
        </p:nvPicPr>
        <p:blipFill rotWithShape="1">
          <a:blip r:embed="rId3">
            <a:extLst>
              <a:ext uri="{28A0092B-C50C-407E-A947-70E740481C1C}">
                <a14:useLocalDpi xmlns:a14="http://schemas.microsoft.com/office/drawing/2010/main" val="0"/>
              </a:ext>
            </a:extLst>
          </a:blip>
          <a:srcRect l="10023" t="7656" b="23785"/>
          <a:stretch/>
        </p:blipFill>
        <p:spPr>
          <a:xfrm rot="16200000">
            <a:off x="346496" y="1251752"/>
            <a:ext cx="5087538" cy="5168689"/>
          </a:xfrm>
          <a:prstGeom prst="rect">
            <a:avLst/>
          </a:prstGeom>
          <a:effectLst>
            <a:softEdge rad="25400"/>
          </a:effectLst>
        </p:spPr>
      </p:pic>
    </p:spTree>
    <p:extLst>
      <p:ext uri="{BB962C8B-B14F-4D97-AF65-F5344CB8AC3E}">
        <p14:creationId xmlns:p14="http://schemas.microsoft.com/office/powerpoint/2010/main" val="259497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DV TERMINATION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6753558"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508929" y="3177153"/>
            <a:ext cx="4417017" cy="27393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effectLst/>
                <a:latin typeface="Franklin Gothic Medium" panose="020B0603020102020204" pitchFamily="34" charset="0"/>
              </a:rPr>
              <a:t>PVC-2CT: 2" Connections</a:t>
            </a:r>
            <a:endParaRPr lang="en-US" sz="3600" dirty="0">
              <a:solidFill>
                <a:schemeClr val="bg1"/>
              </a:solidFill>
              <a:effectLst/>
              <a:latin typeface="Franklin Gothic Medium" panose="020B0603020102020204" pitchFamily="34" charset="0"/>
            </a:endParaRPr>
          </a:p>
          <a:p>
            <a:r>
              <a:rPr lang="en-US" dirty="0">
                <a:solidFill>
                  <a:schemeClr val="bg1"/>
                </a:solidFill>
                <a:effectLst/>
                <a:latin typeface="Franklin Gothic Medium" panose="020B0603020102020204" pitchFamily="34" charset="0"/>
              </a:rPr>
              <a:t>PVC-3CT: 3" Connections</a:t>
            </a:r>
            <a:endParaRPr lang="en-US" sz="333300" dirty="0">
              <a:solidFill>
                <a:schemeClr val="bg1"/>
              </a:solidFill>
              <a:latin typeface="Franklin Gothic Medium" panose="020B0603020102020204" pitchFamily="34" charset="0"/>
              <a:cs typeface="Calibri"/>
            </a:endParaRPr>
          </a:p>
        </p:txBody>
      </p:sp>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7" name="Picture 6" descr="A picture containing text, diagram, plan, screenshot&#10;&#10;Description automatically generated">
            <a:extLst>
              <a:ext uri="{FF2B5EF4-FFF2-40B4-BE49-F238E27FC236}">
                <a16:creationId xmlns:a16="http://schemas.microsoft.com/office/drawing/2014/main" id="{883C3BE9-886A-97EA-D514-AA05CC36E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1745522"/>
            <a:ext cx="6838825" cy="4260071"/>
          </a:xfrm>
          <a:prstGeom prst="rect">
            <a:avLst/>
          </a:prstGeom>
          <a:effectLst>
            <a:softEdge rad="25400"/>
          </a:effectLst>
        </p:spPr>
      </p:pic>
    </p:spTree>
    <p:extLst>
      <p:ext uri="{BB962C8B-B14F-4D97-AF65-F5344CB8AC3E}">
        <p14:creationId xmlns:p14="http://schemas.microsoft.com/office/powerpoint/2010/main" val="165938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DV TERMINATION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6753558"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508929" y="3177153"/>
            <a:ext cx="4417017" cy="27393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effectLst/>
                <a:latin typeface="Franklin Gothic Medium" panose="020B0603020102020204" pitchFamily="34" charset="0"/>
              </a:rPr>
              <a:t>PVC-2CT: 2" Connections</a:t>
            </a:r>
            <a:endParaRPr lang="en-US" sz="3600" dirty="0">
              <a:solidFill>
                <a:schemeClr val="bg1"/>
              </a:solidFill>
              <a:effectLst/>
              <a:latin typeface="Franklin Gothic Medium" panose="020B0603020102020204" pitchFamily="34" charset="0"/>
            </a:endParaRPr>
          </a:p>
          <a:p>
            <a:r>
              <a:rPr lang="en-US" dirty="0">
                <a:solidFill>
                  <a:schemeClr val="bg1"/>
                </a:solidFill>
                <a:effectLst/>
                <a:latin typeface="Franklin Gothic Medium" panose="020B0603020102020204" pitchFamily="34" charset="0"/>
              </a:rPr>
              <a:t>PVC-3CT: 3" Connections</a:t>
            </a:r>
          </a:p>
          <a:p>
            <a:r>
              <a:rPr lang="en-US" dirty="0">
                <a:solidFill>
                  <a:schemeClr val="bg1"/>
                </a:solidFill>
                <a:effectLst/>
                <a:latin typeface="Franklin Gothic Medium" panose="020B0603020102020204" pitchFamily="34" charset="0"/>
              </a:rPr>
              <a:t>PRC-1: Plastic Rain Cap</a:t>
            </a:r>
            <a:endParaRPr lang="en-US" sz="400000" dirty="0">
              <a:solidFill>
                <a:schemeClr val="bg1"/>
              </a:solidFill>
              <a:latin typeface="Franklin Gothic Medium" panose="020B0603020102020204" pitchFamily="34" charset="0"/>
              <a:cs typeface="Calibri"/>
            </a:endParaRPr>
          </a:p>
        </p:txBody>
      </p:sp>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3" name="Picture 2" descr="A picture containing text, diagram, parallel, technical drawing&#10;&#10;Description automatically generated">
            <a:extLst>
              <a:ext uri="{FF2B5EF4-FFF2-40B4-BE49-F238E27FC236}">
                <a16:creationId xmlns:a16="http://schemas.microsoft.com/office/drawing/2014/main" id="{86D6FD87-516C-F6FD-28CB-12380E746D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7837" y="1148293"/>
            <a:ext cx="4829343" cy="5457860"/>
          </a:xfrm>
          <a:prstGeom prst="rect">
            <a:avLst/>
          </a:prstGeom>
          <a:effectLst>
            <a:softEdge rad="25400"/>
          </a:effectLst>
        </p:spPr>
      </p:pic>
      <p:pic>
        <p:nvPicPr>
          <p:cNvPr id="9" name="Picture 8" descr="A picture containing art&#10;&#10;Description automatically generated with low confidence">
            <a:extLst>
              <a:ext uri="{FF2B5EF4-FFF2-40B4-BE49-F238E27FC236}">
                <a16:creationId xmlns:a16="http://schemas.microsoft.com/office/drawing/2014/main" id="{1EEE2C77-42C4-CADA-C364-2AFFEE6E03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627" t="35876" r="8106" b="15388"/>
          <a:stretch/>
        </p:blipFill>
        <p:spPr>
          <a:xfrm>
            <a:off x="9023888" y="4831598"/>
            <a:ext cx="1328979" cy="1216617"/>
          </a:xfrm>
          <a:prstGeom prst="rect">
            <a:avLst/>
          </a:prstGeom>
        </p:spPr>
      </p:pic>
    </p:spTree>
    <p:extLst>
      <p:ext uri="{BB962C8B-B14F-4D97-AF65-F5344CB8AC3E}">
        <p14:creationId xmlns:p14="http://schemas.microsoft.com/office/powerpoint/2010/main" val="120423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DV TERMINATION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6753558"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330698" y="2530099"/>
            <a:ext cx="4417017" cy="11546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Franklin Gothic Medium" panose="020B0603020102020204" pitchFamily="34" charset="0"/>
                <a:cs typeface="Calibri"/>
              </a:rPr>
              <a:t>PVC-UCVK: For easy up and out venting</a:t>
            </a:r>
          </a:p>
        </p:txBody>
      </p:sp>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4" name="Picture 3" descr="Diagram of a bird screen&#10;&#10;Description automatically generated">
            <a:extLst>
              <a:ext uri="{FF2B5EF4-FFF2-40B4-BE49-F238E27FC236}">
                <a16:creationId xmlns:a16="http://schemas.microsoft.com/office/drawing/2014/main" id="{E6BB7EB0-45E6-2682-A63F-83763943A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0491" y="1173743"/>
            <a:ext cx="5025325" cy="5403514"/>
          </a:xfrm>
          <a:prstGeom prst="rect">
            <a:avLst/>
          </a:prstGeom>
          <a:effectLst>
            <a:softEdge rad="25400"/>
          </a:effectLst>
        </p:spPr>
      </p:pic>
      <p:pic>
        <p:nvPicPr>
          <p:cNvPr id="7" name="Picture 6" descr="A picture containing household hardware&#10;&#10;Description automatically generated">
            <a:extLst>
              <a:ext uri="{FF2B5EF4-FFF2-40B4-BE49-F238E27FC236}">
                <a16:creationId xmlns:a16="http://schemas.microsoft.com/office/drawing/2014/main" id="{70F67598-0771-DBA2-D57B-385C19F6BE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19" t="11073" r="17840" b="9322"/>
          <a:stretch/>
        </p:blipFill>
        <p:spPr>
          <a:xfrm>
            <a:off x="7735328" y="3824207"/>
            <a:ext cx="3395311" cy="2177512"/>
          </a:xfrm>
          <a:prstGeom prst="rect">
            <a:avLst/>
          </a:prstGeom>
        </p:spPr>
      </p:pic>
    </p:spTree>
    <p:extLst>
      <p:ext uri="{BB962C8B-B14F-4D97-AF65-F5344CB8AC3E}">
        <p14:creationId xmlns:p14="http://schemas.microsoft.com/office/powerpoint/2010/main" val="115373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DV TERMINATION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6753558"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8122274" y="2390614"/>
            <a:ext cx="4351108" cy="10887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effectLst/>
                <a:latin typeface="Franklin Gothic Medium" panose="020B0603020102020204" pitchFamily="34" charset="0"/>
              </a:rPr>
              <a:t>PVC-2LPT: 2" Connections</a:t>
            </a:r>
            <a:endParaRPr lang="en-US" sz="3200" dirty="0">
              <a:solidFill>
                <a:schemeClr val="bg1"/>
              </a:solidFill>
              <a:effectLst/>
              <a:latin typeface="Franklin Gothic Medium" panose="020B0603020102020204" pitchFamily="34" charset="0"/>
            </a:endParaRPr>
          </a:p>
          <a:p>
            <a:r>
              <a:rPr lang="en-US" sz="2400" dirty="0">
                <a:solidFill>
                  <a:schemeClr val="bg1"/>
                </a:solidFill>
                <a:effectLst/>
                <a:latin typeface="Franklin Gothic Medium" panose="020B0603020102020204" pitchFamily="34" charset="0"/>
              </a:rPr>
              <a:t>PVC-3LPT: 3" Connections</a:t>
            </a:r>
            <a:endParaRPr lang="en-US" sz="277800" dirty="0">
              <a:solidFill>
                <a:schemeClr val="bg1"/>
              </a:solidFill>
              <a:latin typeface="Franklin Gothic Medium" panose="020B0603020102020204" pitchFamily="34" charset="0"/>
              <a:cs typeface="Calibri"/>
            </a:endParaRPr>
          </a:p>
        </p:txBody>
      </p:sp>
      <p:pic>
        <p:nvPicPr>
          <p:cNvPr id="10" name="Picture 14">
            <a:extLst>
              <a:ext uri="{FF2B5EF4-FFF2-40B4-BE49-F238E27FC236}">
                <a16:creationId xmlns:a16="http://schemas.microsoft.com/office/drawing/2014/main" id="{29832D57-25DE-EDCD-F531-390452C97647}"/>
              </a:ext>
            </a:extLst>
          </p:cNvPr>
          <p:cNvPicPr>
            <a:picLocks noChangeAspect="1"/>
          </p:cNvPicPr>
          <p:nvPr/>
        </p:nvPicPr>
        <p:blipFill>
          <a:blip r:embed="rId2"/>
          <a:stretch>
            <a:fillRect/>
          </a:stretch>
        </p:blipFill>
        <p:spPr>
          <a:xfrm>
            <a:off x="10313327" y="83301"/>
            <a:ext cx="1154878" cy="893867"/>
          </a:xfrm>
          <a:prstGeom prst="rect">
            <a:avLst/>
          </a:prstGeom>
        </p:spPr>
      </p:pic>
      <p:pic>
        <p:nvPicPr>
          <p:cNvPr id="3" name="Picture 2" descr="A picture containing text, sketch, diagram, origami&#10;&#10;Description automatically generated">
            <a:extLst>
              <a:ext uri="{FF2B5EF4-FFF2-40B4-BE49-F238E27FC236}">
                <a16:creationId xmlns:a16="http://schemas.microsoft.com/office/drawing/2014/main" id="{ECEB31C1-E3F5-D5F7-5CF3-E1DC4D1CA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2222746"/>
            <a:ext cx="4351109" cy="3121397"/>
          </a:xfrm>
          <a:prstGeom prst="rect">
            <a:avLst/>
          </a:prstGeom>
          <a:effectLst>
            <a:softEdge rad="25400"/>
          </a:effectLst>
        </p:spPr>
      </p:pic>
      <p:pic>
        <p:nvPicPr>
          <p:cNvPr id="9" name="Picture 8" descr="A picture containing circle, sketch, drawing, diagram&#10;&#10;Description automatically generated">
            <a:extLst>
              <a:ext uri="{FF2B5EF4-FFF2-40B4-BE49-F238E27FC236}">
                <a16:creationId xmlns:a16="http://schemas.microsoft.com/office/drawing/2014/main" id="{8C722C57-05A6-F1CE-238F-29680E353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3898" y="2219029"/>
            <a:ext cx="3196072" cy="3125114"/>
          </a:xfrm>
          <a:prstGeom prst="rect">
            <a:avLst/>
          </a:prstGeom>
          <a:effectLst>
            <a:softEdge rad="25400"/>
          </a:effectLst>
        </p:spPr>
      </p:pic>
      <p:pic>
        <p:nvPicPr>
          <p:cNvPr id="11" name="Picture 10">
            <a:extLst>
              <a:ext uri="{FF2B5EF4-FFF2-40B4-BE49-F238E27FC236}">
                <a16:creationId xmlns:a16="http://schemas.microsoft.com/office/drawing/2014/main" id="{7280F61F-817C-E81B-F85D-78AC9037C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896" t="20226" r="33226" b="24350"/>
          <a:stretch/>
        </p:blipFill>
        <p:spPr>
          <a:xfrm>
            <a:off x="8675409" y="3638227"/>
            <a:ext cx="1545723" cy="1239865"/>
          </a:xfrm>
          <a:prstGeom prst="rect">
            <a:avLst/>
          </a:prstGeom>
        </p:spPr>
      </p:pic>
      <p:pic>
        <p:nvPicPr>
          <p:cNvPr id="13" name="Picture 12" descr="A picture containing bathroom, water basin, black and white, design&#10;&#10;Description automatically generated with medium confidence">
            <a:extLst>
              <a:ext uri="{FF2B5EF4-FFF2-40B4-BE49-F238E27FC236}">
                <a16:creationId xmlns:a16="http://schemas.microsoft.com/office/drawing/2014/main" id="{48D2A63C-E717-2FA5-5FA5-DCB1BE539E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196" t="19441" r="23452" b="23109"/>
          <a:stretch/>
        </p:blipFill>
        <p:spPr>
          <a:xfrm rot="16200000">
            <a:off x="10187790" y="3787805"/>
            <a:ext cx="1713377" cy="1019015"/>
          </a:xfrm>
          <a:prstGeom prst="rect">
            <a:avLst/>
          </a:prstGeom>
        </p:spPr>
      </p:pic>
    </p:spTree>
    <p:extLst>
      <p:ext uri="{BB962C8B-B14F-4D97-AF65-F5344CB8AC3E}">
        <p14:creationId xmlns:p14="http://schemas.microsoft.com/office/powerpoint/2010/main" val="205616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1" name="Picture 20" descr="A picture containing cylinder, still life photography, black and white, design&#10;&#10;Description automatically generated">
            <a:extLst>
              <a:ext uri="{FF2B5EF4-FFF2-40B4-BE49-F238E27FC236}">
                <a16:creationId xmlns:a16="http://schemas.microsoft.com/office/drawing/2014/main" id="{A5F218E7-D0C6-DDAA-060E-2F6AA2FF09CB}"/>
              </a:ext>
            </a:extLst>
          </p:cNvPr>
          <p:cNvPicPr>
            <a:picLocks noChangeAspect="1"/>
          </p:cNvPicPr>
          <p:nvPr/>
        </p:nvPicPr>
        <p:blipFill rotWithShape="1">
          <a:blip r:embed="rId2">
            <a:extLst>
              <a:ext uri="{28A0092B-C50C-407E-A947-70E740481C1C}">
                <a14:useLocalDpi xmlns:a14="http://schemas.microsoft.com/office/drawing/2010/main" val="0"/>
              </a:ext>
            </a:extLst>
          </a:blip>
          <a:srcRect l="17576"/>
          <a:stretch/>
        </p:blipFill>
        <p:spPr>
          <a:xfrm>
            <a:off x="-1" y="3637467"/>
            <a:ext cx="2795381" cy="2917610"/>
          </a:xfrm>
          <a:prstGeom prst="rect">
            <a:avLst/>
          </a:prstGeom>
          <a:effectLst/>
        </p:spPr>
      </p:pic>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SV TERMINATION OPTIONS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6753558"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diagram, sketch, screenshot&#10;&#10;Description automatically generated">
            <a:extLst>
              <a:ext uri="{FF2B5EF4-FFF2-40B4-BE49-F238E27FC236}">
                <a16:creationId xmlns:a16="http://schemas.microsoft.com/office/drawing/2014/main" id="{C51888EF-FD7D-4162-8F0D-F7FBB55864A4}"/>
              </a:ext>
            </a:extLst>
          </p:cNvPr>
          <p:cNvPicPr>
            <a:picLocks noChangeAspect="1"/>
          </p:cNvPicPr>
          <p:nvPr/>
        </p:nvPicPr>
        <p:blipFill rotWithShape="1">
          <a:blip r:embed="rId3">
            <a:extLst>
              <a:ext uri="{28A0092B-C50C-407E-A947-70E740481C1C}">
                <a14:useLocalDpi xmlns:a14="http://schemas.microsoft.com/office/drawing/2010/main" val="0"/>
              </a:ext>
            </a:extLst>
          </a:blip>
          <a:srcRect l="7520" t="1842" r="2724" b="713"/>
          <a:stretch/>
        </p:blipFill>
        <p:spPr>
          <a:xfrm>
            <a:off x="7695641" y="1038386"/>
            <a:ext cx="4293030" cy="5198162"/>
          </a:xfrm>
          <a:prstGeom prst="rect">
            <a:avLst/>
          </a:prstGeom>
          <a:effectLst>
            <a:softEdge rad="25400"/>
          </a:effectLst>
        </p:spPr>
      </p:pic>
      <p:pic>
        <p:nvPicPr>
          <p:cNvPr id="12" name="Picture 11" descr="A picture containing text, screenshot, font, number&#10;&#10;Description automatically generated">
            <a:extLst>
              <a:ext uri="{FF2B5EF4-FFF2-40B4-BE49-F238E27FC236}">
                <a16:creationId xmlns:a16="http://schemas.microsoft.com/office/drawing/2014/main" id="{D8C2B9ED-3FED-D580-432C-4249389D42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0" t="2022" r="18826" b="3813"/>
          <a:stretch/>
        </p:blipFill>
        <p:spPr>
          <a:xfrm>
            <a:off x="4496360" y="3953500"/>
            <a:ext cx="3107410" cy="2283048"/>
          </a:xfrm>
          <a:prstGeom prst="rect">
            <a:avLst/>
          </a:prstGeom>
          <a:effectLst>
            <a:softEdge rad="25400"/>
          </a:effectLst>
        </p:spPr>
      </p:pic>
      <p:pic>
        <p:nvPicPr>
          <p:cNvPr id="14" name="Picture 14" descr="A close up of a logo&#10;&#10;Description generated with very high confidence">
            <a:extLst>
              <a:ext uri="{FF2B5EF4-FFF2-40B4-BE49-F238E27FC236}">
                <a16:creationId xmlns:a16="http://schemas.microsoft.com/office/drawing/2014/main" id="{0EA6980C-C4D5-CB3B-AE19-AD45A0E00C6E}"/>
              </a:ext>
            </a:extLst>
          </p:cNvPr>
          <p:cNvPicPr>
            <a:picLocks noChangeAspect="1"/>
          </p:cNvPicPr>
          <p:nvPr/>
        </p:nvPicPr>
        <p:blipFill>
          <a:blip r:embed="rId5"/>
          <a:stretch>
            <a:fillRect/>
          </a:stretch>
        </p:blipFill>
        <p:spPr>
          <a:xfrm>
            <a:off x="852677" y="5828597"/>
            <a:ext cx="1154878" cy="893867"/>
          </a:xfrm>
          <a:prstGeom prst="rect">
            <a:avLst/>
          </a:prstGeom>
        </p:spPr>
      </p:pic>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362015" y="1336730"/>
            <a:ext cx="7241755" cy="240611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the installation location meet the combustion air requirements in the manual, you have the option to install a Single Vent unit or use the SV conversion kit on a compatible DV unit and run a single exhaust vent to the outside.</a:t>
            </a:r>
            <a:endParaRPr lang="en-US" sz="4800" dirty="0">
              <a:solidFill>
                <a:schemeClr val="bg1"/>
              </a:solidFill>
              <a:latin typeface="Franklin Gothic Medium" panose="020B0603020102020204" pitchFamily="34" charset="0"/>
              <a:cs typeface="Calibri"/>
            </a:endParaRPr>
          </a:p>
        </p:txBody>
      </p:sp>
      <p:pic>
        <p:nvPicPr>
          <p:cNvPr id="23" name="Picture 22" descr="A picture containing screenshot, black&#10;&#10;Description automatically generated">
            <a:extLst>
              <a:ext uri="{FF2B5EF4-FFF2-40B4-BE49-F238E27FC236}">
                <a16:creationId xmlns:a16="http://schemas.microsoft.com/office/drawing/2014/main" id="{6E0F127D-78EF-C5D6-F5C1-7161352779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782" t="26086" r="43859" b="44820"/>
          <a:stretch/>
        </p:blipFill>
        <p:spPr>
          <a:xfrm>
            <a:off x="1830051" y="4679215"/>
            <a:ext cx="1011265" cy="1122259"/>
          </a:xfrm>
          <a:prstGeom prst="rect">
            <a:avLst/>
          </a:prstGeom>
        </p:spPr>
      </p:pic>
      <p:pic>
        <p:nvPicPr>
          <p:cNvPr id="25" name="Picture 24" descr="A picture containing black and white, design, light&#10;&#10;Description automatically generated">
            <a:extLst>
              <a:ext uri="{FF2B5EF4-FFF2-40B4-BE49-F238E27FC236}">
                <a16:creationId xmlns:a16="http://schemas.microsoft.com/office/drawing/2014/main" id="{CC747EDC-C487-39D8-622F-A2CD6DA976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101" t="34168" r="15542" b="18182"/>
          <a:stretch/>
        </p:blipFill>
        <p:spPr>
          <a:xfrm>
            <a:off x="2968618" y="4422769"/>
            <a:ext cx="1264336" cy="1361934"/>
          </a:xfrm>
          <a:prstGeom prst="rect">
            <a:avLst/>
          </a:prstGeom>
        </p:spPr>
      </p:pic>
    </p:spTree>
    <p:extLst>
      <p:ext uri="{BB962C8B-B14F-4D97-AF65-F5344CB8AC3E}">
        <p14:creationId xmlns:p14="http://schemas.microsoft.com/office/powerpoint/2010/main" val="258885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19FEBA-75E0-3D0F-F98B-5B25570CF94B}"/>
              </a:ext>
            </a:extLst>
          </p:cNvPr>
          <p:cNvSpPr/>
          <p:nvPr/>
        </p:nvSpPr>
        <p:spPr>
          <a:xfrm>
            <a:off x="348712" y="3595607"/>
            <a:ext cx="3405752" cy="2010905"/>
          </a:xfrm>
          <a:prstGeom prst="rect">
            <a:avLst/>
          </a:prstGeom>
          <a:solidFill>
            <a:schemeClr val="bg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9619221"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OUTDOOR INSTALL CONSIDERATIONS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52407"/>
            <a:ext cx="9260409" cy="28682"/>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4" descr="A close up of a logo&#10;&#10;Description generated with very high confidence">
            <a:extLst>
              <a:ext uri="{FF2B5EF4-FFF2-40B4-BE49-F238E27FC236}">
                <a16:creationId xmlns:a16="http://schemas.microsoft.com/office/drawing/2014/main" id="{0EA6980C-C4D5-CB3B-AE19-AD45A0E00C6E}"/>
              </a:ext>
            </a:extLst>
          </p:cNvPr>
          <p:cNvPicPr>
            <a:picLocks noChangeAspect="1"/>
          </p:cNvPicPr>
          <p:nvPr/>
        </p:nvPicPr>
        <p:blipFill>
          <a:blip r:embed="rId2"/>
          <a:stretch>
            <a:fillRect/>
          </a:stretch>
        </p:blipFill>
        <p:spPr>
          <a:xfrm>
            <a:off x="852677" y="5828597"/>
            <a:ext cx="1154878" cy="893867"/>
          </a:xfrm>
          <a:prstGeom prst="rect">
            <a:avLst/>
          </a:prstGeom>
        </p:spPr>
      </p:pic>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53526" y="1007391"/>
            <a:ext cx="11486439" cy="18752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Outdoor installations are probably one of the easiest options if the climate allows. However, there are still things to consider such as clearances to building openings and how close the unit is to a neighboring building. The last thing you want is for the exhaust or operational noises to affect the neighbors.</a:t>
            </a:r>
          </a:p>
        </p:txBody>
      </p:sp>
      <p:pic>
        <p:nvPicPr>
          <p:cNvPr id="7" name="Picture 6" descr="A picture containing tree, wall, interior design, indoor&#10;&#10;Description automatically generated">
            <a:extLst>
              <a:ext uri="{FF2B5EF4-FFF2-40B4-BE49-F238E27FC236}">
                <a16:creationId xmlns:a16="http://schemas.microsoft.com/office/drawing/2014/main" id="{7D74E15C-DC92-06DB-4DC9-ED21EC5184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19" r="28973"/>
          <a:stretch/>
        </p:blipFill>
        <p:spPr>
          <a:xfrm>
            <a:off x="8473698" y="2363633"/>
            <a:ext cx="3150032" cy="4275370"/>
          </a:xfrm>
          <a:prstGeom prst="rect">
            <a:avLst/>
          </a:prstGeom>
          <a:effectLst>
            <a:softEdge rad="25400"/>
          </a:effectLst>
        </p:spPr>
      </p:pic>
      <p:pic>
        <p:nvPicPr>
          <p:cNvPr id="9" name="Picture 8" descr="A picture containing text, font, line, diagram&#10;&#10;Description automatically generated">
            <a:extLst>
              <a:ext uri="{FF2B5EF4-FFF2-40B4-BE49-F238E27FC236}">
                <a16:creationId xmlns:a16="http://schemas.microsoft.com/office/drawing/2014/main" id="{F7B4B399-CA41-09F6-6102-B3379940A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254" y="3355393"/>
            <a:ext cx="4085492" cy="3270335"/>
          </a:xfrm>
          <a:prstGeom prst="rect">
            <a:avLst/>
          </a:prstGeom>
          <a:effectLst>
            <a:softEdge rad="25400"/>
          </a:effectLst>
        </p:spPr>
      </p:pic>
      <p:pic>
        <p:nvPicPr>
          <p:cNvPr id="10" name="Picture 9">
            <a:extLst>
              <a:ext uri="{FF2B5EF4-FFF2-40B4-BE49-F238E27FC236}">
                <a16:creationId xmlns:a16="http://schemas.microsoft.com/office/drawing/2014/main" id="{93DEA395-151E-5DE6-BBC6-DC57C0C37A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921" y="3595607"/>
            <a:ext cx="3257333" cy="1875294"/>
          </a:xfrm>
          <a:prstGeom prst="rect">
            <a:avLst/>
          </a:prstGeom>
          <a:effectLst/>
        </p:spPr>
      </p:pic>
    </p:spTree>
    <p:extLst>
      <p:ext uri="{BB962C8B-B14F-4D97-AF65-F5344CB8AC3E}">
        <p14:creationId xmlns:p14="http://schemas.microsoft.com/office/powerpoint/2010/main" val="207498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6151897"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1445657" y="5680866"/>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NRC98DV</a:t>
            </a:r>
          </a:p>
          <a:p>
            <a:pPr algn="ctr"/>
            <a:r>
              <a:rPr lang="en-US" dirty="0">
                <a:solidFill>
                  <a:schemeClr val="bg1"/>
                </a:solidFill>
                <a:latin typeface="Franklin Gothic Demi Cond" panose="020B0706030402020204" pitchFamily="34" charset="0"/>
                <a:cs typeface="Calibri"/>
              </a:rPr>
              <a:t>Max 180k btu</a:t>
            </a:r>
          </a:p>
        </p:txBody>
      </p:sp>
      <p:sp>
        <p:nvSpPr>
          <p:cNvPr id="27" name="Content Placeholder 3">
            <a:extLst>
              <a:ext uri="{FF2B5EF4-FFF2-40B4-BE49-F238E27FC236}">
                <a16:creationId xmlns:a16="http://schemas.microsoft.com/office/drawing/2014/main" id="{EBDCDA29-59A3-4908-8B81-6EF508B2D2CF}"/>
              </a:ext>
            </a:extLst>
          </p:cNvPr>
          <p:cNvSpPr txBox="1">
            <a:spLocks/>
          </p:cNvSpPr>
          <p:nvPr/>
        </p:nvSpPr>
        <p:spPr>
          <a:xfrm>
            <a:off x="3815787" y="1793008"/>
            <a:ext cx="8145030" cy="4028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to 199k btu</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and Outdoor Units Available</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Units Use 3” or 4” PVC/CPVC/PP</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All Units Satisfy 20ppm Low NOx Requirements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Years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5 Years All Other Parts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 Year Reasonable Labor</a:t>
            </a:r>
          </a:p>
          <a:p>
            <a:endParaRPr lang="en-US" dirty="0">
              <a:solidFill>
                <a:schemeClr val="bg1"/>
              </a:solidFill>
              <a:latin typeface="Franklin Gothic Book" panose="020B0503020102020204" pitchFamily="34" charset="0"/>
              <a:cs typeface="Calibri"/>
            </a:endParaRPr>
          </a:p>
        </p:txBody>
      </p: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HIGH EFFICIENCY UNITS</a:t>
            </a:r>
            <a:endParaRPr lang="en-US" sz="4400" dirty="0">
              <a:solidFill>
                <a:schemeClr val="bg1"/>
              </a:solidFill>
              <a:cs typeface="Calibri Light"/>
            </a:endParaRPr>
          </a:p>
        </p:txBody>
      </p:sp>
      <p:pic>
        <p:nvPicPr>
          <p:cNvPr id="15" name="Picture 14">
            <a:extLst>
              <a:ext uri="{FF2B5EF4-FFF2-40B4-BE49-F238E27FC236}">
                <a16:creationId xmlns:a16="http://schemas.microsoft.com/office/drawing/2014/main" id="{34F5668D-48C7-23B7-8E77-AD6E5D1AAC2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800"/>
                    </a14:imgEffect>
                  </a14:imgLayer>
                </a14:imgProps>
              </a:ext>
              <a:ext uri="{28A0092B-C50C-407E-A947-70E740481C1C}">
                <a14:useLocalDpi xmlns:a14="http://schemas.microsoft.com/office/drawing/2010/main" val="0"/>
              </a:ext>
            </a:extLst>
          </a:blip>
          <a:stretch>
            <a:fillRect/>
          </a:stretch>
        </p:blipFill>
        <p:spPr>
          <a:xfrm>
            <a:off x="-85241" y="405012"/>
            <a:ext cx="4099302" cy="5462580"/>
          </a:xfrm>
          <a:prstGeom prst="rect">
            <a:avLst/>
          </a:prstGeom>
        </p:spPr>
      </p:pic>
      <p:pic>
        <p:nvPicPr>
          <p:cNvPr id="16" name="Picture 14" descr="A close up of a logo&#10;&#10;Description generated with very high confidence">
            <a:extLst>
              <a:ext uri="{FF2B5EF4-FFF2-40B4-BE49-F238E27FC236}">
                <a16:creationId xmlns:a16="http://schemas.microsoft.com/office/drawing/2014/main" id="{F2B4E134-BE33-3B5F-6214-DF4F4A2F293A}"/>
              </a:ext>
            </a:extLst>
          </p:cNvPr>
          <p:cNvPicPr>
            <a:picLocks noChangeAspect="1"/>
          </p:cNvPicPr>
          <p:nvPr/>
        </p:nvPicPr>
        <p:blipFill>
          <a:blip r:embed="rId4"/>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137102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INSTALLATION CLEARANCE REQUIREMENTS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29159"/>
            <a:ext cx="10953599" cy="519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26467" y="1193371"/>
            <a:ext cx="5540643" cy="564913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terminations of all gas burning appliances are subject to National Fuel Gas Codes clearance requirements to building openings. The installation manual provides these diagrams and many clearance requirements directly from the national fuel gas code for both US and Canada.</a:t>
            </a:r>
            <a:endPar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25400"/>
          </a:effectLst>
        </p:spPr>
      </p:pic>
    </p:spTree>
    <p:extLst>
      <p:ext uri="{BB962C8B-B14F-4D97-AF65-F5344CB8AC3E}">
        <p14:creationId xmlns:p14="http://schemas.microsoft.com/office/powerpoint/2010/main" val="275393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INSTALLATION CLEARANCE REQUIREMENTS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29159"/>
            <a:ext cx="10953599" cy="519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26467" y="1193371"/>
            <a:ext cx="5540643" cy="56491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It’s important to note that Noritz does not make these clearance requirements and thus cannot overrule any local, state, provincial or national code. When there is no national code clearance listed, local code or the requirements of the gas supplier must be followed. </a:t>
            </a:r>
            <a:endPar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25400"/>
          </a:effectLst>
        </p:spPr>
      </p:pic>
      <p:sp>
        <p:nvSpPr>
          <p:cNvPr id="2" name="Rectangle 1">
            <a:extLst>
              <a:ext uri="{FF2B5EF4-FFF2-40B4-BE49-F238E27FC236}">
                <a16:creationId xmlns:a16="http://schemas.microsoft.com/office/drawing/2014/main" id="{6FB19CDE-C39B-B46A-332A-2D2912BED42D}"/>
              </a:ext>
            </a:extLst>
          </p:cNvPr>
          <p:cNvSpPr/>
          <p:nvPr/>
        </p:nvSpPr>
        <p:spPr>
          <a:xfrm>
            <a:off x="1104254" y="1604075"/>
            <a:ext cx="3707970" cy="2518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3C5CD1-B8A2-67F7-1877-EDFA79561B56}"/>
              </a:ext>
            </a:extLst>
          </p:cNvPr>
          <p:cNvSpPr/>
          <p:nvPr/>
        </p:nvSpPr>
        <p:spPr>
          <a:xfrm>
            <a:off x="2785819" y="4019227"/>
            <a:ext cx="2213675" cy="731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435E79E-3B05-3B88-FB16-399D559F8F60}"/>
              </a:ext>
            </a:extLst>
          </p:cNvPr>
          <p:cNvCxnSpPr>
            <a:cxnSpLocks/>
          </p:cNvCxnSpPr>
          <p:nvPr/>
        </p:nvCxnSpPr>
        <p:spPr>
          <a:xfrm>
            <a:off x="1139125" y="6652647"/>
            <a:ext cx="26695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3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INSTALLATION CLEARANCE REQUIREMENTS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29159"/>
            <a:ext cx="10953599" cy="5193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464231"/>
            <a:ext cx="5540643" cy="27896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These codes are designed to prevent the exhaust from a gas burning appliance from entering the home and putting the occupants at risk. </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25400"/>
          </a:effectLst>
        </p:spPr>
      </p:pic>
      <p:sp>
        <p:nvSpPr>
          <p:cNvPr id="2" name="Rectangle 1">
            <a:extLst>
              <a:ext uri="{FF2B5EF4-FFF2-40B4-BE49-F238E27FC236}">
                <a16:creationId xmlns:a16="http://schemas.microsoft.com/office/drawing/2014/main" id="{6FB19CDE-C39B-B46A-332A-2D2912BED42D}"/>
              </a:ext>
            </a:extLst>
          </p:cNvPr>
          <p:cNvSpPr/>
          <p:nvPr/>
        </p:nvSpPr>
        <p:spPr>
          <a:xfrm>
            <a:off x="1104254" y="1604075"/>
            <a:ext cx="3707970" cy="2518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3C5CD1-B8A2-67F7-1877-EDFA79561B56}"/>
              </a:ext>
            </a:extLst>
          </p:cNvPr>
          <p:cNvSpPr/>
          <p:nvPr/>
        </p:nvSpPr>
        <p:spPr>
          <a:xfrm>
            <a:off x="2785819" y="4019227"/>
            <a:ext cx="2213675" cy="731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435E79E-3B05-3B88-FB16-399D559F8F60}"/>
              </a:ext>
            </a:extLst>
          </p:cNvPr>
          <p:cNvCxnSpPr>
            <a:cxnSpLocks/>
          </p:cNvCxnSpPr>
          <p:nvPr/>
        </p:nvCxnSpPr>
        <p:spPr>
          <a:xfrm>
            <a:off x="1139125" y="6652647"/>
            <a:ext cx="26695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53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CONDENSATE DRAIN CONNECTION</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8655975"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615340"/>
            <a:ext cx="5540643" cy="27896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Condensing heaters will have a ½” condensate drain connection on the bottom of the unit. </a:t>
            </a:r>
            <a:endParaRPr lang="en-US" sz="16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11" name="Picture 10" descr="A picture containing sketch, drawing, text, line art&#10;&#10;Description automatically generated">
            <a:extLst>
              <a:ext uri="{FF2B5EF4-FFF2-40B4-BE49-F238E27FC236}">
                <a16:creationId xmlns:a16="http://schemas.microsoft.com/office/drawing/2014/main" id="{5E5F49D0-9E39-6B26-4420-B9D10A6CEC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2176707"/>
            <a:ext cx="5325216" cy="3158584"/>
          </a:xfrm>
          <a:prstGeom prst="rect">
            <a:avLst/>
          </a:prstGeom>
          <a:effectLst>
            <a:softEdge rad="25400"/>
          </a:effectLst>
        </p:spPr>
      </p:pic>
      <p:sp>
        <p:nvSpPr>
          <p:cNvPr id="12" name="Arrow: Up 11">
            <a:extLst>
              <a:ext uri="{FF2B5EF4-FFF2-40B4-BE49-F238E27FC236}">
                <a16:creationId xmlns:a16="http://schemas.microsoft.com/office/drawing/2014/main" id="{228E7184-12B4-997E-C393-F97D803A75E2}"/>
              </a:ext>
            </a:extLst>
          </p:cNvPr>
          <p:cNvSpPr/>
          <p:nvPr/>
        </p:nvSpPr>
        <p:spPr>
          <a:xfrm rot="18343240">
            <a:off x="3409627" y="3583982"/>
            <a:ext cx="298342" cy="437828"/>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51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CONDENSATE DRAIN CONNECTION</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8655975"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condensate drain line should be as short and direct as possible and you do not need to create a trap as that’s what the collector inside the unit does. </a:t>
            </a:r>
            <a:endParaRPr lang="en-US" sz="4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text, font, screenshot&#10;&#10;Description automatically generated">
            <a:extLst>
              <a:ext uri="{FF2B5EF4-FFF2-40B4-BE49-F238E27FC236}">
                <a16:creationId xmlns:a16="http://schemas.microsoft.com/office/drawing/2014/main" id="{EB2714CE-60C7-DD6D-FA49-03AADFD96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20" y="2358837"/>
            <a:ext cx="5387767" cy="2833096"/>
          </a:xfrm>
          <a:prstGeom prst="rect">
            <a:avLst/>
          </a:prstGeom>
          <a:effectLst>
            <a:softEdge rad="25400"/>
          </a:effectLst>
        </p:spPr>
      </p:pic>
    </p:spTree>
    <p:extLst>
      <p:ext uri="{BB962C8B-B14F-4D97-AF65-F5344CB8AC3E}">
        <p14:creationId xmlns:p14="http://schemas.microsoft.com/office/powerpoint/2010/main" val="224517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CONDENSATE DRAIN CONNECTION</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8655975"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the desired drain location is a long distance from or above the heater, a condensate pump should be used. The pump should be sized to handle 2 gallons per hour. </a:t>
            </a:r>
            <a:endParaRPr lang="en-US" sz="81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7" name="Picture 6" descr="A picture containing text, diagram, font, screenshot&#10;&#10;Description automatically generated">
            <a:extLst>
              <a:ext uri="{FF2B5EF4-FFF2-40B4-BE49-F238E27FC236}">
                <a16:creationId xmlns:a16="http://schemas.microsoft.com/office/drawing/2014/main" id="{E25D6CEF-0733-9B3D-76E3-2A300DB62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954" y="1355443"/>
            <a:ext cx="3694960" cy="3600139"/>
          </a:xfrm>
          <a:prstGeom prst="rect">
            <a:avLst/>
          </a:prstGeom>
          <a:effectLst>
            <a:softEdge rad="25400"/>
          </a:effectLst>
        </p:spPr>
      </p:pic>
      <p:pic>
        <p:nvPicPr>
          <p:cNvPr id="9" name="Picture 8" descr="A black text on a white background&#10;&#10;Description automatically generated with low confidence">
            <a:extLst>
              <a:ext uri="{FF2B5EF4-FFF2-40B4-BE49-F238E27FC236}">
                <a16:creationId xmlns:a16="http://schemas.microsoft.com/office/drawing/2014/main" id="{0F87383F-F035-5D95-A713-D78B2A401B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8954" y="5055520"/>
            <a:ext cx="3694960" cy="1199541"/>
          </a:xfrm>
          <a:prstGeom prst="rect">
            <a:avLst/>
          </a:prstGeom>
          <a:effectLst>
            <a:softEdge rad="25400"/>
          </a:effectLst>
        </p:spPr>
      </p:pic>
    </p:spTree>
    <p:extLst>
      <p:ext uri="{BB962C8B-B14F-4D97-AF65-F5344CB8AC3E}">
        <p14:creationId xmlns:p14="http://schemas.microsoft.com/office/powerpoint/2010/main" val="186514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CONDENSATE DRAIN CONNECTION</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8655975"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In cold climates with freezing weather, the condensate should not be drained to the outside as the condensate line could freeze and the heater will stop operating. </a:t>
            </a:r>
            <a:endParaRPr lang="en-US" sz="1687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outdoor, needle&#10;&#10;Description automatically generated">
            <a:extLst>
              <a:ext uri="{FF2B5EF4-FFF2-40B4-BE49-F238E27FC236}">
                <a16:creationId xmlns:a16="http://schemas.microsoft.com/office/drawing/2014/main" id="{BBE99910-FB55-797A-6FC5-D1313ECC7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05920" y="2080063"/>
            <a:ext cx="5174264" cy="3317221"/>
          </a:xfrm>
          <a:prstGeom prst="rect">
            <a:avLst/>
          </a:prstGeom>
          <a:effectLst>
            <a:softEdge rad="25400"/>
          </a:effectLst>
        </p:spPr>
      </p:pic>
    </p:spTree>
    <p:extLst>
      <p:ext uri="{BB962C8B-B14F-4D97-AF65-F5344CB8AC3E}">
        <p14:creationId xmlns:p14="http://schemas.microsoft.com/office/powerpoint/2010/main" val="175301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CONDENSATE DRAIN CONNECTION</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8655975"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91194" y="1325944"/>
            <a:ext cx="6722389" cy="50369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drain line should be plastic as the acidic condensate will corrode metal pipes and the line should be no smaller than ½”. </a:t>
            </a:r>
          </a:p>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Horizontal runs should be sloped downward a ¼” for every 1 foot of piping. </a:t>
            </a:r>
          </a:p>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Make sure you leave an air gap at the end of the drain line.</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7" name="Picture 6" descr="A picture containing text, font, screenshot, white&#10;&#10;Description automatically generated">
            <a:extLst>
              <a:ext uri="{FF2B5EF4-FFF2-40B4-BE49-F238E27FC236}">
                <a16:creationId xmlns:a16="http://schemas.microsoft.com/office/drawing/2014/main" id="{5E8AB68F-5033-9EA5-36B6-43E6AB966B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597" y="1022722"/>
            <a:ext cx="3325393" cy="1362771"/>
          </a:xfrm>
          <a:prstGeom prst="rect">
            <a:avLst/>
          </a:prstGeom>
          <a:effectLst>
            <a:softEdge rad="25400"/>
          </a:effectLst>
        </p:spPr>
      </p:pic>
      <p:pic>
        <p:nvPicPr>
          <p:cNvPr id="9" name="Picture 8" descr="A picture containing text, screenshot, diagram, font&#10;&#10;Description automatically generated">
            <a:extLst>
              <a:ext uri="{FF2B5EF4-FFF2-40B4-BE49-F238E27FC236}">
                <a16:creationId xmlns:a16="http://schemas.microsoft.com/office/drawing/2014/main" id="{E0F017E6-06CF-4961-B66E-5F8F4A0C5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9597" y="3844419"/>
            <a:ext cx="3325393" cy="2905548"/>
          </a:xfrm>
          <a:prstGeom prst="rect">
            <a:avLst/>
          </a:prstGeom>
          <a:effectLst>
            <a:softEdge rad="25400"/>
          </a:effectLst>
        </p:spPr>
      </p:pic>
      <p:pic>
        <p:nvPicPr>
          <p:cNvPr id="11" name="Picture 10" descr="A picture containing text, font, screenshot, white&#10;&#10;Description automatically generated">
            <a:extLst>
              <a:ext uri="{FF2B5EF4-FFF2-40B4-BE49-F238E27FC236}">
                <a16:creationId xmlns:a16="http://schemas.microsoft.com/office/drawing/2014/main" id="{006E8219-FAA8-0718-D877-CDB81FD0EB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9596" y="2473488"/>
            <a:ext cx="3325393" cy="1282936"/>
          </a:xfrm>
          <a:prstGeom prst="rect">
            <a:avLst/>
          </a:prstGeom>
          <a:effectLst>
            <a:softEdge rad="25400"/>
          </a:effectLst>
        </p:spPr>
      </p:pic>
    </p:spTree>
    <p:extLst>
      <p:ext uri="{BB962C8B-B14F-4D97-AF65-F5344CB8AC3E}">
        <p14:creationId xmlns:p14="http://schemas.microsoft.com/office/powerpoint/2010/main" val="376806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FILLING CONDENSATE TRAP</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7020904"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255715" y="1554544"/>
            <a:ext cx="6567405" cy="43270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condensate collector inside the unit that should be pre-charged with water to prevent carbon monoxide leakage during initial operation of the unit. Pre-mix models such as the EZ series need about 10 oz of water while traditional condensing units like the NRC111 need about 30 oz.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furniture, chair, screenshot&#10;&#10;Description automatically generated">
            <a:extLst>
              <a:ext uri="{FF2B5EF4-FFF2-40B4-BE49-F238E27FC236}">
                <a16:creationId xmlns:a16="http://schemas.microsoft.com/office/drawing/2014/main" id="{8D4C1D88-E616-7A93-E481-F91DD8F310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085" r="1749"/>
          <a:stretch/>
        </p:blipFill>
        <p:spPr>
          <a:xfrm>
            <a:off x="844657" y="936957"/>
            <a:ext cx="3789336" cy="2492043"/>
          </a:xfrm>
          <a:prstGeom prst="rect">
            <a:avLst/>
          </a:prstGeom>
          <a:effectLst>
            <a:softEdge rad="25400"/>
          </a:effectLst>
        </p:spPr>
      </p:pic>
      <p:pic>
        <p:nvPicPr>
          <p:cNvPr id="12" name="Picture 11" descr="A picture containing text, sketch, diagram, design&#10;&#10;Description automatically generated">
            <a:extLst>
              <a:ext uri="{FF2B5EF4-FFF2-40B4-BE49-F238E27FC236}">
                <a16:creationId xmlns:a16="http://schemas.microsoft.com/office/drawing/2014/main" id="{275E0175-ABC7-4029-7A10-020D272641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62" t="1575" r="1660" b="5503"/>
          <a:stretch/>
        </p:blipFill>
        <p:spPr>
          <a:xfrm>
            <a:off x="844658" y="3429000"/>
            <a:ext cx="3789335" cy="3323933"/>
          </a:xfrm>
          <a:prstGeom prst="rect">
            <a:avLst/>
          </a:prstGeom>
          <a:effectLst>
            <a:softEdge rad="25400"/>
          </a:effectLst>
        </p:spPr>
      </p:pic>
    </p:spTree>
    <p:extLst>
      <p:ext uri="{BB962C8B-B14F-4D97-AF65-F5344CB8AC3E}">
        <p14:creationId xmlns:p14="http://schemas.microsoft.com/office/powerpoint/2010/main" val="344835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FC625-CAF9-021C-0D59-6790EAF6A933}"/>
              </a:ext>
            </a:extLst>
          </p:cNvPr>
          <p:cNvSpPr/>
          <p:nvPr/>
        </p:nvSpPr>
        <p:spPr>
          <a:xfrm>
            <a:off x="669376" y="1526583"/>
            <a:ext cx="4282332" cy="4618495"/>
          </a:xfrm>
          <a:prstGeom prst="rect">
            <a:avLst/>
          </a:prstGeom>
          <a:solidFill>
            <a:schemeClr val="bg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FILLING CONDENSATE TRAP</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flipV="1">
            <a:off x="305920" y="844658"/>
            <a:ext cx="7020904" cy="36431"/>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263464" y="2183742"/>
            <a:ext cx="6567405" cy="33041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If </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you forget to pre-charge the condensate collector, make sure the installation area is well ventilated for the first 15-20 minutes of operation as the unit creates condensate and fills the collector.</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diagram of a water heater&#10;&#10;Description automatically generated with low confidence">
            <a:extLst>
              <a:ext uri="{FF2B5EF4-FFF2-40B4-BE49-F238E27FC236}">
                <a16:creationId xmlns:a16="http://schemas.microsoft.com/office/drawing/2014/main" id="{F3DCBC82-909D-3B28-5EA3-F31214DA64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42" y="1617714"/>
            <a:ext cx="4115067" cy="4453560"/>
          </a:xfrm>
          <a:prstGeom prst="rect">
            <a:avLst/>
          </a:prstGeom>
          <a:effectLst/>
        </p:spPr>
      </p:pic>
    </p:spTree>
    <p:extLst>
      <p:ext uri="{BB962C8B-B14F-4D97-AF65-F5344CB8AC3E}">
        <p14:creationId xmlns:p14="http://schemas.microsoft.com/office/powerpoint/2010/main" val="129907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4" descr="A close up of a logo&#10;&#10;Description generated with very high confidence">
            <a:extLst>
              <a:ext uri="{FF2B5EF4-FFF2-40B4-BE49-F238E27FC236}">
                <a16:creationId xmlns:a16="http://schemas.microsoft.com/office/drawing/2014/main" id="{6A254CF1-E9CC-4976-89FA-C613282D41FC}"/>
              </a:ext>
            </a:extLst>
          </p:cNvPr>
          <p:cNvPicPr>
            <a:picLocks noChangeAspect="1"/>
          </p:cNvPicPr>
          <p:nvPr/>
        </p:nvPicPr>
        <p:blipFill>
          <a:blip r:embed="rId2"/>
          <a:stretch>
            <a:fillRect/>
          </a:stretch>
        </p:blipFill>
        <p:spPr>
          <a:xfrm>
            <a:off x="10313327" y="83301"/>
            <a:ext cx="1154878" cy="893867"/>
          </a:xfrm>
          <a:prstGeom prst="rect">
            <a:avLst/>
          </a:prstGeom>
        </p:spPr>
      </p:pic>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6151897"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1445657" y="5680866"/>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NRC98DV</a:t>
            </a:r>
          </a:p>
          <a:p>
            <a:pPr algn="ctr"/>
            <a:r>
              <a:rPr lang="en-US" dirty="0">
                <a:solidFill>
                  <a:schemeClr val="bg1"/>
                </a:solidFill>
                <a:latin typeface="Franklin Gothic Demi Cond" panose="020B0706030402020204" pitchFamily="34" charset="0"/>
                <a:cs typeface="Calibri"/>
              </a:rPr>
              <a:t>Max 180k btu</a:t>
            </a:r>
          </a:p>
        </p:txBody>
      </p: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HIGH EFFICIENCY UNITS</a:t>
            </a:r>
            <a:endParaRPr lang="en-US" sz="4400" dirty="0">
              <a:solidFill>
                <a:schemeClr val="bg1"/>
              </a:solidFill>
              <a:cs typeface="Calibri Light"/>
            </a:endParaRPr>
          </a:p>
        </p:txBody>
      </p:sp>
      <p:pic>
        <p:nvPicPr>
          <p:cNvPr id="15" name="Picture 14">
            <a:extLst>
              <a:ext uri="{FF2B5EF4-FFF2-40B4-BE49-F238E27FC236}">
                <a16:creationId xmlns:a16="http://schemas.microsoft.com/office/drawing/2014/main" id="{34F5668D-48C7-23B7-8E77-AD6E5D1AAC2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800"/>
                    </a14:imgEffect>
                  </a14:imgLayer>
                </a14:imgProps>
              </a:ext>
              <a:ext uri="{28A0092B-C50C-407E-A947-70E740481C1C}">
                <a14:useLocalDpi xmlns:a14="http://schemas.microsoft.com/office/drawing/2010/main" val="0"/>
              </a:ext>
            </a:extLst>
          </a:blip>
          <a:stretch>
            <a:fillRect/>
          </a:stretch>
        </p:blipFill>
        <p:spPr>
          <a:xfrm>
            <a:off x="-85241" y="405012"/>
            <a:ext cx="4099302" cy="5462580"/>
          </a:xfrm>
          <a:prstGeom prst="rect">
            <a:avLst/>
          </a:prstGeom>
        </p:spPr>
      </p:pic>
      <p:sp>
        <p:nvSpPr>
          <p:cNvPr id="2" name="Content Placeholder 3">
            <a:extLst>
              <a:ext uri="{FF2B5EF4-FFF2-40B4-BE49-F238E27FC236}">
                <a16:creationId xmlns:a16="http://schemas.microsoft.com/office/drawing/2014/main" id="{03424E3C-D343-4202-1D34-D48EEC820C35}"/>
              </a:ext>
            </a:extLst>
          </p:cNvPr>
          <p:cNvSpPr txBox="1">
            <a:spLocks/>
          </p:cNvSpPr>
          <p:nvPr/>
        </p:nvSpPr>
        <p:spPr>
          <a:xfrm>
            <a:off x="3815787" y="1793008"/>
            <a:ext cx="4076725" cy="31587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latin typeface="Franklin Gothic Medium" panose="020B0603020102020204" pitchFamily="34" charset="0"/>
                <a:cs typeface="Calibri"/>
              </a:rPr>
              <a:t>All units include either an external remote control or built in display window for easy indication of set temperature along with monitoring and diagnostics capability.</a:t>
            </a:r>
          </a:p>
        </p:txBody>
      </p:sp>
      <p:pic>
        <p:nvPicPr>
          <p:cNvPr id="5" name="Picture 4" descr="A picture containing text, jack&#10;&#10;Description automatically generated">
            <a:extLst>
              <a:ext uri="{FF2B5EF4-FFF2-40B4-BE49-F238E27FC236}">
                <a16:creationId xmlns:a16="http://schemas.microsoft.com/office/drawing/2014/main" id="{968BBFDD-E957-1A16-2CC9-F47C77517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0675" y="1218781"/>
            <a:ext cx="2275590" cy="4337450"/>
          </a:xfrm>
          <a:prstGeom prst="rect">
            <a:avLst/>
          </a:prstGeom>
        </p:spPr>
      </p:pic>
      <p:pic>
        <p:nvPicPr>
          <p:cNvPr id="8" name="Picture 7" descr="A picture containing text, clock, digital clock, electronics&#10;&#10;Description automatically generated">
            <a:extLst>
              <a:ext uri="{FF2B5EF4-FFF2-40B4-BE49-F238E27FC236}">
                <a16:creationId xmlns:a16="http://schemas.microsoft.com/office/drawing/2014/main" id="{B178F0FA-FB62-5928-5321-CF285023D2E9}"/>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957"/>
                    </a14:imgEffect>
                  </a14:imgLayer>
                </a14:imgProps>
              </a:ext>
              <a:ext uri="{28A0092B-C50C-407E-A947-70E740481C1C}">
                <a14:useLocalDpi xmlns:a14="http://schemas.microsoft.com/office/drawing/2010/main" val="0"/>
              </a:ext>
            </a:extLst>
          </a:blip>
          <a:stretch>
            <a:fillRect/>
          </a:stretch>
        </p:blipFill>
        <p:spPr>
          <a:xfrm>
            <a:off x="2328620" y="3958886"/>
            <a:ext cx="1541632" cy="1349085"/>
          </a:xfrm>
          <a:prstGeom prst="rect">
            <a:avLst/>
          </a:prstGeom>
          <a:effectLst>
            <a:outerShdw blurRad="50800" dist="38100" dir="2700000" algn="tl" rotWithShape="0">
              <a:prstClr val="black">
                <a:alpha val="40000"/>
              </a:prstClr>
            </a:outerShdw>
          </a:effectLst>
        </p:spPr>
      </p:pic>
      <p:sp>
        <p:nvSpPr>
          <p:cNvPr id="9" name="Content Placeholder 3">
            <a:extLst>
              <a:ext uri="{FF2B5EF4-FFF2-40B4-BE49-F238E27FC236}">
                <a16:creationId xmlns:a16="http://schemas.microsoft.com/office/drawing/2014/main" id="{A1C32EAD-5629-C0BF-0686-DD04889D792A}"/>
              </a:ext>
            </a:extLst>
          </p:cNvPr>
          <p:cNvSpPr txBox="1">
            <a:spLocks/>
          </p:cNvSpPr>
          <p:nvPr/>
        </p:nvSpPr>
        <p:spPr>
          <a:xfrm>
            <a:off x="9239386" y="5680866"/>
            <a:ext cx="1304015" cy="72610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Demi Cond" panose="020B0706030402020204" pitchFamily="34" charset="0"/>
                <a:cs typeface="Calibri"/>
              </a:rPr>
              <a:t>NRC661DV</a:t>
            </a:r>
          </a:p>
          <a:p>
            <a:pPr algn="ctr"/>
            <a:r>
              <a:rPr lang="en-US" sz="1200" dirty="0">
                <a:solidFill>
                  <a:schemeClr val="bg1"/>
                </a:solidFill>
                <a:latin typeface="Franklin Gothic Demi Cond" panose="020B0706030402020204" pitchFamily="34" charset="0"/>
                <a:cs typeface="Calibri"/>
              </a:rPr>
              <a:t>Max 120k btu</a:t>
            </a:r>
          </a:p>
        </p:txBody>
      </p:sp>
    </p:spTree>
    <p:extLst>
      <p:ext uri="{BB962C8B-B14F-4D97-AF65-F5344CB8AC3E}">
        <p14:creationId xmlns:p14="http://schemas.microsoft.com/office/powerpoint/2010/main" val="388156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NEUTRALIZING THE CONDENSATE</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458372"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38986" y="2183742"/>
            <a:ext cx="5991883" cy="33041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Treating the acidic condensate created by high efficiency units may be required by local code and is a good practice even if code doesn’t require it.</a:t>
            </a:r>
            <a:endParaRPr lang="en-US" sz="3333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screenshot, font&#10;&#10;Description automatically generated">
            <a:extLst>
              <a:ext uri="{FF2B5EF4-FFF2-40B4-BE49-F238E27FC236}">
                <a16:creationId xmlns:a16="http://schemas.microsoft.com/office/drawing/2014/main" id="{A12B565C-95D2-042F-EB76-9014A9FA5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20" y="1840846"/>
            <a:ext cx="5180058" cy="3889652"/>
          </a:xfrm>
          <a:prstGeom prst="rect">
            <a:avLst/>
          </a:prstGeom>
          <a:effectLst>
            <a:softEdge rad="25400"/>
          </a:effectLst>
        </p:spPr>
      </p:pic>
      <p:sp>
        <p:nvSpPr>
          <p:cNvPr id="9" name="Rectangle 8">
            <a:extLst>
              <a:ext uri="{FF2B5EF4-FFF2-40B4-BE49-F238E27FC236}">
                <a16:creationId xmlns:a16="http://schemas.microsoft.com/office/drawing/2014/main" id="{D63827DC-A7E9-5CC4-DF6A-8B8CBD8E7CB5}"/>
              </a:ext>
            </a:extLst>
          </p:cNvPr>
          <p:cNvSpPr/>
          <p:nvPr/>
        </p:nvSpPr>
        <p:spPr>
          <a:xfrm>
            <a:off x="418452" y="3290805"/>
            <a:ext cx="4723111" cy="14206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37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NEUTRALIZING THE CONDENSATE</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458372"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26467" y="2110263"/>
            <a:ext cx="5991883" cy="369399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Noritz offers external neutralizers to raise the pH level of the acidic condensate to that of water so it can be drained safely. The residential neutralizer is recommended to be installed 1 per unit.</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text, diagram, screenshot, line&#10;&#10;Description automatically generated">
            <a:extLst>
              <a:ext uri="{FF2B5EF4-FFF2-40B4-BE49-F238E27FC236}">
                <a16:creationId xmlns:a16="http://schemas.microsoft.com/office/drawing/2014/main" id="{87ABAA96-14B0-C7F5-5CB2-F78E2410F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20" y="1806752"/>
            <a:ext cx="5380709" cy="4101976"/>
          </a:xfrm>
          <a:prstGeom prst="rect">
            <a:avLst/>
          </a:prstGeom>
          <a:effectLst>
            <a:softEdge rad="25400"/>
          </a:effectLst>
        </p:spPr>
      </p:pic>
    </p:spTree>
    <p:extLst>
      <p:ext uri="{BB962C8B-B14F-4D97-AF65-F5344CB8AC3E}">
        <p14:creationId xmlns:p14="http://schemas.microsoft.com/office/powerpoint/2010/main" val="157305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EZ START PLUS APP</a:t>
            </a:r>
          </a:p>
        </p:txBody>
      </p:sp>
      <p:pic>
        <p:nvPicPr>
          <p:cNvPr id="18" name="Picture 14">
            <a:extLst>
              <a:ext uri="{FF2B5EF4-FFF2-40B4-BE49-F238E27FC236}">
                <a16:creationId xmlns:a16="http://schemas.microsoft.com/office/drawing/2014/main" id="{11B6CCAD-CBC9-4DDC-3344-754F9A19C6EC}"/>
              </a:ext>
            </a:extLst>
          </p:cNvPr>
          <p:cNvPicPr>
            <a:picLocks noChangeAspect="1"/>
          </p:cNvPicPr>
          <p:nvPr/>
        </p:nvPicPr>
        <p:blipFill>
          <a:blip r:embed="rId2"/>
          <a:stretch>
            <a:fillRect/>
          </a:stretch>
        </p:blipFill>
        <p:spPr>
          <a:xfrm>
            <a:off x="10313327" y="83301"/>
            <a:ext cx="1154878" cy="893867"/>
          </a:xfrm>
          <a:prstGeom prst="rect">
            <a:avLst/>
          </a:prstGeom>
        </p:spPr>
      </p:pic>
      <p:cxnSp>
        <p:nvCxnSpPr>
          <p:cNvPr id="21" name="Straight Arrow Connector 20">
            <a:extLst>
              <a:ext uri="{FF2B5EF4-FFF2-40B4-BE49-F238E27FC236}">
                <a16:creationId xmlns:a16="http://schemas.microsoft.com/office/drawing/2014/main" id="{0D98099F-084A-103C-F3BB-0365286970C7}"/>
              </a:ext>
            </a:extLst>
          </p:cNvPr>
          <p:cNvCxnSpPr>
            <a:cxnSpLocks/>
          </p:cNvCxnSpPr>
          <p:nvPr/>
        </p:nvCxnSpPr>
        <p:spPr>
          <a:xfrm>
            <a:off x="305920" y="881089"/>
            <a:ext cx="5173193"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Content Placeholder 3">
            <a:extLst>
              <a:ext uri="{FF2B5EF4-FFF2-40B4-BE49-F238E27FC236}">
                <a16:creationId xmlns:a16="http://schemas.microsoft.com/office/drawing/2014/main" id="{629479E1-6BCC-19FA-77DF-E4D372CE252B}"/>
              </a:ext>
            </a:extLst>
          </p:cNvPr>
          <p:cNvSpPr txBox="1">
            <a:spLocks/>
          </p:cNvSpPr>
          <p:nvPr/>
        </p:nvSpPr>
        <p:spPr>
          <a:xfrm>
            <a:off x="222934" y="951101"/>
            <a:ext cx="11969065" cy="8096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Franklin Gothic Book"/>
                <a:cs typeface="Calibri"/>
              </a:rPr>
              <a:t>The EZ Series Pro no longer has physical dipswitches on the circuit board. All programming of the unit is done with the new EZ Start Plus App or the built in display window.</a:t>
            </a:r>
          </a:p>
        </p:txBody>
      </p:sp>
      <p:pic>
        <p:nvPicPr>
          <p:cNvPr id="23" name="Picture 22">
            <a:extLst>
              <a:ext uri="{FF2B5EF4-FFF2-40B4-BE49-F238E27FC236}">
                <a16:creationId xmlns:a16="http://schemas.microsoft.com/office/drawing/2014/main" id="{AF55AEA6-6873-0585-9C31-9B3BB19BB48C}"/>
              </a:ext>
            </a:extLst>
          </p:cNvPr>
          <p:cNvPicPr>
            <a:picLocks noChangeAspect="1"/>
          </p:cNvPicPr>
          <p:nvPr/>
        </p:nvPicPr>
        <p:blipFill>
          <a:blip r:embed="rId3"/>
          <a:stretch>
            <a:fillRect/>
          </a:stretch>
        </p:blipFill>
        <p:spPr>
          <a:xfrm>
            <a:off x="5590980" y="1839100"/>
            <a:ext cx="5591369" cy="4138526"/>
          </a:xfrm>
          <a:prstGeom prst="rect">
            <a:avLst/>
          </a:prstGeom>
          <a:effectLst>
            <a:outerShdw blurRad="127000" dist="190500" dir="2700000" algn="tl" rotWithShape="0">
              <a:prstClr val="black">
                <a:alpha val="40000"/>
              </a:prstClr>
            </a:outerShdw>
            <a:softEdge rad="12700"/>
          </a:effectLst>
        </p:spPr>
      </p:pic>
      <p:pic>
        <p:nvPicPr>
          <p:cNvPr id="24" name="Picture 23" descr="A screen shot of a phone&#10;&#10;Description automatically generated">
            <a:extLst>
              <a:ext uri="{FF2B5EF4-FFF2-40B4-BE49-F238E27FC236}">
                <a16:creationId xmlns:a16="http://schemas.microsoft.com/office/drawing/2014/main" id="{714CAB10-8DBD-74FD-94C9-5EF4A57FC2A9}"/>
              </a:ext>
            </a:extLst>
          </p:cNvPr>
          <p:cNvPicPr>
            <a:picLocks noChangeAspect="1"/>
          </p:cNvPicPr>
          <p:nvPr/>
        </p:nvPicPr>
        <p:blipFill>
          <a:blip r:embed="rId4" cstate="print">
            <a:extLst>
              <a:ext uri="{28A0092B-C50C-407E-A947-70E740481C1C}">
                <a14:useLocalDpi xmlns:a14="http://schemas.microsoft.com/office/drawing/2010/main" val="0"/>
              </a:ext>
            </a:extLst>
          </a:blip>
          <a:srcRect b="30814"/>
          <a:stretch/>
        </p:blipFill>
        <p:spPr>
          <a:xfrm>
            <a:off x="932869" y="1772201"/>
            <a:ext cx="4183583" cy="5085799"/>
          </a:xfrm>
          <a:prstGeom prst="rect">
            <a:avLst/>
          </a:prstGeom>
        </p:spPr>
      </p:pic>
      <p:sp>
        <p:nvSpPr>
          <p:cNvPr id="25" name="Content Placeholder 3">
            <a:extLst>
              <a:ext uri="{FF2B5EF4-FFF2-40B4-BE49-F238E27FC236}">
                <a16:creationId xmlns:a16="http://schemas.microsoft.com/office/drawing/2014/main" id="{18C096A8-47E2-001C-D46D-06ABFA2A7DCF}"/>
              </a:ext>
            </a:extLst>
          </p:cNvPr>
          <p:cNvSpPr txBox="1">
            <a:spLocks/>
          </p:cNvSpPr>
          <p:nvPr/>
        </p:nvSpPr>
        <p:spPr>
          <a:xfrm>
            <a:off x="6024116" y="6055977"/>
            <a:ext cx="5533713" cy="285234"/>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i="1">
                <a:solidFill>
                  <a:schemeClr val="bg1"/>
                </a:solidFill>
                <a:latin typeface="Franklin Gothic Book"/>
                <a:cs typeface="Calibri"/>
              </a:rPr>
              <a:t>Directions can be found in the manual</a:t>
            </a:r>
          </a:p>
        </p:txBody>
      </p:sp>
    </p:spTree>
    <p:extLst>
      <p:ext uri="{BB962C8B-B14F-4D97-AF65-F5344CB8AC3E}">
        <p14:creationId xmlns:p14="http://schemas.microsoft.com/office/powerpoint/2010/main" val="127194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EZ START PLUS APP</a:t>
            </a:r>
          </a:p>
        </p:txBody>
      </p:sp>
      <p:sp>
        <p:nvSpPr>
          <p:cNvPr id="2" name="Content Placeholder 3">
            <a:extLst>
              <a:ext uri="{FF2B5EF4-FFF2-40B4-BE49-F238E27FC236}">
                <a16:creationId xmlns:a16="http://schemas.microsoft.com/office/drawing/2014/main" id="{204DC33F-C9C7-C21B-6A9D-4A6CFFD658F7}"/>
              </a:ext>
            </a:extLst>
          </p:cNvPr>
          <p:cNvSpPr txBox="1">
            <a:spLocks/>
          </p:cNvSpPr>
          <p:nvPr/>
        </p:nvSpPr>
        <p:spPr>
          <a:xfrm>
            <a:off x="107503" y="5804772"/>
            <a:ext cx="2370350" cy="94654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solidFill>
                  <a:schemeClr val="bg1"/>
                </a:solidFill>
                <a:latin typeface="Franklin Gothic Book"/>
                <a:cs typeface="Calibri"/>
              </a:rPr>
              <a:t>Open EZ Start Plus App and Turn on Bluetooth</a:t>
            </a:r>
          </a:p>
        </p:txBody>
      </p:sp>
      <p:pic>
        <p:nvPicPr>
          <p:cNvPr id="4" name="Picture 3">
            <a:extLst>
              <a:ext uri="{FF2B5EF4-FFF2-40B4-BE49-F238E27FC236}">
                <a16:creationId xmlns:a16="http://schemas.microsoft.com/office/drawing/2014/main" id="{413554A6-140A-78FB-FF68-85830DB99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9448" y="1098291"/>
            <a:ext cx="2899468" cy="4973359"/>
          </a:xfrm>
          <a:prstGeom prst="rect">
            <a:avLst/>
          </a:prstGeom>
        </p:spPr>
      </p:pic>
      <p:pic>
        <p:nvPicPr>
          <p:cNvPr id="7" name="Picture 6">
            <a:extLst>
              <a:ext uri="{FF2B5EF4-FFF2-40B4-BE49-F238E27FC236}">
                <a16:creationId xmlns:a16="http://schemas.microsoft.com/office/drawing/2014/main" id="{476F8359-4A53-6E85-FF92-C111633721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291"/>
            <a:ext cx="2875829" cy="4932811"/>
          </a:xfrm>
          <a:prstGeom prst="rect">
            <a:avLst/>
          </a:prstGeom>
        </p:spPr>
      </p:pic>
      <p:pic>
        <p:nvPicPr>
          <p:cNvPr id="9" name="Picture 8" descr="A screen shot of a phone&#10;&#10;Description automatically generated">
            <a:extLst>
              <a:ext uri="{FF2B5EF4-FFF2-40B4-BE49-F238E27FC236}">
                <a16:creationId xmlns:a16="http://schemas.microsoft.com/office/drawing/2014/main" id="{3E9F0D8C-1448-F3D6-FB17-F1D457708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113" y="1078015"/>
            <a:ext cx="2899469" cy="4973361"/>
          </a:xfrm>
          <a:prstGeom prst="rect">
            <a:avLst/>
          </a:prstGeom>
        </p:spPr>
      </p:pic>
      <p:sp>
        <p:nvSpPr>
          <p:cNvPr id="10" name="矢印: 右 15">
            <a:extLst>
              <a:ext uri="{FF2B5EF4-FFF2-40B4-BE49-F238E27FC236}">
                <a16:creationId xmlns:a16="http://schemas.microsoft.com/office/drawing/2014/main" id="{222731D2-47B3-076B-C59E-FFB24D60F58A}"/>
              </a:ext>
            </a:extLst>
          </p:cNvPr>
          <p:cNvSpPr/>
          <p:nvPr/>
        </p:nvSpPr>
        <p:spPr>
          <a:xfrm>
            <a:off x="2277018" y="3026904"/>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1" name="矢印: 右 15">
            <a:extLst>
              <a:ext uri="{FF2B5EF4-FFF2-40B4-BE49-F238E27FC236}">
                <a16:creationId xmlns:a16="http://schemas.microsoft.com/office/drawing/2014/main" id="{FD12A03A-2DFC-671E-E04E-9FDA3C3FA985}"/>
              </a:ext>
            </a:extLst>
          </p:cNvPr>
          <p:cNvSpPr/>
          <p:nvPr/>
        </p:nvSpPr>
        <p:spPr>
          <a:xfrm>
            <a:off x="5040816" y="3024176"/>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2" name="Content Placeholder 3">
            <a:extLst>
              <a:ext uri="{FF2B5EF4-FFF2-40B4-BE49-F238E27FC236}">
                <a16:creationId xmlns:a16="http://schemas.microsoft.com/office/drawing/2014/main" id="{E540A7A2-4E5D-054C-96AC-04BB5C973B60}"/>
              </a:ext>
            </a:extLst>
          </p:cNvPr>
          <p:cNvSpPr txBox="1">
            <a:spLocks/>
          </p:cNvSpPr>
          <p:nvPr/>
        </p:nvSpPr>
        <p:spPr>
          <a:xfrm>
            <a:off x="2906309" y="5804772"/>
            <a:ext cx="2168857" cy="41438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Select Unit</a:t>
            </a:r>
          </a:p>
        </p:txBody>
      </p:sp>
      <p:sp>
        <p:nvSpPr>
          <p:cNvPr id="13" name="Content Placeholder 3">
            <a:extLst>
              <a:ext uri="{FF2B5EF4-FFF2-40B4-BE49-F238E27FC236}">
                <a16:creationId xmlns:a16="http://schemas.microsoft.com/office/drawing/2014/main" id="{8071370A-537C-CC3E-A7F1-5A2D33E3FB08}"/>
              </a:ext>
            </a:extLst>
          </p:cNvPr>
          <p:cNvSpPr txBox="1">
            <a:spLocks/>
          </p:cNvSpPr>
          <p:nvPr/>
        </p:nvSpPr>
        <p:spPr>
          <a:xfrm>
            <a:off x="5697496" y="5804772"/>
            <a:ext cx="2168857" cy="41438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Enter Passcode</a:t>
            </a:r>
          </a:p>
        </p:txBody>
      </p:sp>
      <p:pic>
        <p:nvPicPr>
          <p:cNvPr id="14" name="Picture 13">
            <a:extLst>
              <a:ext uri="{FF2B5EF4-FFF2-40B4-BE49-F238E27FC236}">
                <a16:creationId xmlns:a16="http://schemas.microsoft.com/office/drawing/2014/main" id="{63DE0D8B-BF24-4FAF-9ED1-D32E91E185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6511" y="1098292"/>
            <a:ext cx="2899468" cy="4973358"/>
          </a:xfrm>
          <a:prstGeom prst="rect">
            <a:avLst/>
          </a:prstGeom>
        </p:spPr>
      </p:pic>
      <p:sp>
        <p:nvSpPr>
          <p:cNvPr id="16" name="矢印: 右 15">
            <a:extLst>
              <a:ext uri="{FF2B5EF4-FFF2-40B4-BE49-F238E27FC236}">
                <a16:creationId xmlns:a16="http://schemas.microsoft.com/office/drawing/2014/main" id="{0864BD97-3C46-D05B-CA23-431D01A4A1C0}"/>
              </a:ext>
            </a:extLst>
          </p:cNvPr>
          <p:cNvSpPr/>
          <p:nvPr/>
        </p:nvSpPr>
        <p:spPr>
          <a:xfrm>
            <a:off x="7790033" y="3036570"/>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7" name="Content Placeholder 3">
            <a:extLst>
              <a:ext uri="{FF2B5EF4-FFF2-40B4-BE49-F238E27FC236}">
                <a16:creationId xmlns:a16="http://schemas.microsoft.com/office/drawing/2014/main" id="{5B3A91B2-7D54-4B35-FE2A-9309E3134A6F}"/>
              </a:ext>
            </a:extLst>
          </p:cNvPr>
          <p:cNvSpPr txBox="1">
            <a:spLocks/>
          </p:cNvSpPr>
          <p:nvPr/>
        </p:nvSpPr>
        <p:spPr>
          <a:xfrm>
            <a:off x="8350693" y="5804771"/>
            <a:ext cx="2370019" cy="809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Register Warranty (or Skip)</a:t>
            </a:r>
          </a:p>
        </p:txBody>
      </p:sp>
      <p:pic>
        <p:nvPicPr>
          <p:cNvPr id="18" name="Picture 14">
            <a:extLst>
              <a:ext uri="{FF2B5EF4-FFF2-40B4-BE49-F238E27FC236}">
                <a16:creationId xmlns:a16="http://schemas.microsoft.com/office/drawing/2014/main" id="{11B6CCAD-CBC9-4DDC-3344-754F9A19C6EC}"/>
              </a:ext>
            </a:extLst>
          </p:cNvPr>
          <p:cNvPicPr>
            <a:picLocks noChangeAspect="1"/>
          </p:cNvPicPr>
          <p:nvPr/>
        </p:nvPicPr>
        <p:blipFill>
          <a:blip r:embed="rId6"/>
          <a:stretch>
            <a:fillRect/>
          </a:stretch>
        </p:blipFill>
        <p:spPr>
          <a:xfrm>
            <a:off x="10313327" y="83301"/>
            <a:ext cx="1154878" cy="893867"/>
          </a:xfrm>
          <a:prstGeom prst="rect">
            <a:avLst/>
          </a:prstGeom>
        </p:spPr>
      </p:pic>
      <p:sp>
        <p:nvSpPr>
          <p:cNvPr id="19" name="Rectangle 18">
            <a:extLst>
              <a:ext uri="{FF2B5EF4-FFF2-40B4-BE49-F238E27FC236}">
                <a16:creationId xmlns:a16="http://schemas.microsoft.com/office/drawing/2014/main" id="{D623C88E-2AEC-F221-D0AD-E204238EADB2}"/>
              </a:ext>
            </a:extLst>
          </p:cNvPr>
          <p:cNvSpPr/>
          <p:nvPr/>
        </p:nvSpPr>
        <p:spPr>
          <a:xfrm>
            <a:off x="5832150" y="1974118"/>
            <a:ext cx="1786592" cy="877205"/>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E11199EB-4328-C199-083B-B1DC8DC32539}"/>
              </a:ext>
            </a:extLst>
          </p:cNvPr>
          <p:cNvCxnSpPr>
            <a:cxnSpLocks/>
            <a:stCxn id="19" idx="2"/>
          </p:cNvCxnSpPr>
          <p:nvPr/>
        </p:nvCxnSpPr>
        <p:spPr>
          <a:xfrm>
            <a:off x="6725446" y="2851323"/>
            <a:ext cx="67729" cy="57767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D98099F-084A-103C-F3BB-0365286970C7}"/>
              </a:ext>
            </a:extLst>
          </p:cNvPr>
          <p:cNvCxnSpPr>
            <a:cxnSpLocks/>
          </p:cNvCxnSpPr>
          <p:nvPr/>
        </p:nvCxnSpPr>
        <p:spPr>
          <a:xfrm>
            <a:off x="305920" y="881089"/>
            <a:ext cx="5173193"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68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EZ START PLUS APP</a:t>
            </a:r>
          </a:p>
        </p:txBody>
      </p:sp>
      <p:pic>
        <p:nvPicPr>
          <p:cNvPr id="18" name="Picture 14">
            <a:extLst>
              <a:ext uri="{FF2B5EF4-FFF2-40B4-BE49-F238E27FC236}">
                <a16:creationId xmlns:a16="http://schemas.microsoft.com/office/drawing/2014/main" id="{11B6CCAD-CBC9-4DDC-3344-754F9A19C6EC}"/>
              </a:ext>
            </a:extLst>
          </p:cNvPr>
          <p:cNvPicPr>
            <a:picLocks noChangeAspect="1"/>
          </p:cNvPicPr>
          <p:nvPr/>
        </p:nvPicPr>
        <p:blipFill>
          <a:blip r:embed="rId2"/>
          <a:stretch>
            <a:fillRect/>
          </a:stretch>
        </p:blipFill>
        <p:spPr>
          <a:xfrm>
            <a:off x="10313327" y="83301"/>
            <a:ext cx="1154878" cy="893867"/>
          </a:xfrm>
          <a:prstGeom prst="rect">
            <a:avLst/>
          </a:prstGeom>
        </p:spPr>
      </p:pic>
      <p:sp>
        <p:nvSpPr>
          <p:cNvPr id="3" name="Content Placeholder 3">
            <a:extLst>
              <a:ext uri="{FF2B5EF4-FFF2-40B4-BE49-F238E27FC236}">
                <a16:creationId xmlns:a16="http://schemas.microsoft.com/office/drawing/2014/main" id="{7A9DF9C6-0F17-85E2-72F3-9E458B764ACD}"/>
              </a:ext>
            </a:extLst>
          </p:cNvPr>
          <p:cNvSpPr txBox="1">
            <a:spLocks/>
          </p:cNvSpPr>
          <p:nvPr/>
        </p:nvSpPr>
        <p:spPr>
          <a:xfrm>
            <a:off x="107503" y="5804771"/>
            <a:ext cx="2370350" cy="8431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solidFill>
                  <a:schemeClr val="bg1"/>
                </a:solidFill>
                <a:latin typeface="Franklin Gothic Book"/>
                <a:cs typeface="Calibri"/>
              </a:rPr>
              <a:t>Tap</a:t>
            </a:r>
          </a:p>
          <a:p>
            <a:pPr marL="0" indent="0" algn="ctr">
              <a:buNone/>
            </a:pPr>
            <a:r>
              <a:rPr lang="en-US" sz="2200" dirty="0">
                <a:solidFill>
                  <a:schemeClr val="bg1"/>
                </a:solidFill>
                <a:latin typeface="Franklin Gothic Book"/>
                <a:cs typeface="Calibri"/>
              </a:rPr>
              <a:t>“Unit Setting”</a:t>
            </a:r>
          </a:p>
        </p:txBody>
      </p:sp>
      <p:pic>
        <p:nvPicPr>
          <p:cNvPr id="8" name="Picture 7">
            <a:extLst>
              <a:ext uri="{FF2B5EF4-FFF2-40B4-BE49-F238E27FC236}">
                <a16:creationId xmlns:a16="http://schemas.microsoft.com/office/drawing/2014/main" id="{E662EAD5-08BF-3B20-38A1-69AAAD91BB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29448" y="1098291"/>
            <a:ext cx="2899468" cy="4973358"/>
          </a:xfrm>
          <a:prstGeom prst="rect">
            <a:avLst/>
          </a:prstGeom>
        </p:spPr>
      </p:pic>
      <p:pic>
        <p:nvPicPr>
          <p:cNvPr id="15" name="Picture 14">
            <a:extLst>
              <a:ext uri="{FF2B5EF4-FFF2-40B4-BE49-F238E27FC236}">
                <a16:creationId xmlns:a16="http://schemas.microsoft.com/office/drawing/2014/main" id="{9ACA156C-E147-78C5-3BED-B8E72D9643A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1098291"/>
            <a:ext cx="2875828" cy="4932811"/>
          </a:xfrm>
          <a:prstGeom prst="rect">
            <a:avLst/>
          </a:prstGeom>
        </p:spPr>
      </p:pic>
      <p:pic>
        <p:nvPicPr>
          <p:cNvPr id="19" name="Picture 18">
            <a:extLst>
              <a:ext uri="{FF2B5EF4-FFF2-40B4-BE49-F238E27FC236}">
                <a16:creationId xmlns:a16="http://schemas.microsoft.com/office/drawing/2014/main" id="{3242483C-1974-35CE-4684-2B5819E66D7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479113" y="1078015"/>
            <a:ext cx="2899469" cy="4973360"/>
          </a:xfrm>
          <a:prstGeom prst="rect">
            <a:avLst/>
          </a:prstGeom>
        </p:spPr>
      </p:pic>
      <p:sp>
        <p:nvSpPr>
          <p:cNvPr id="20" name="矢印: 右 15">
            <a:extLst>
              <a:ext uri="{FF2B5EF4-FFF2-40B4-BE49-F238E27FC236}">
                <a16:creationId xmlns:a16="http://schemas.microsoft.com/office/drawing/2014/main" id="{6ABCB820-F398-47EF-6526-9879DC12D43B}"/>
              </a:ext>
            </a:extLst>
          </p:cNvPr>
          <p:cNvSpPr/>
          <p:nvPr/>
        </p:nvSpPr>
        <p:spPr>
          <a:xfrm>
            <a:off x="5040816" y="3024176"/>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1" name="Content Placeholder 3">
            <a:extLst>
              <a:ext uri="{FF2B5EF4-FFF2-40B4-BE49-F238E27FC236}">
                <a16:creationId xmlns:a16="http://schemas.microsoft.com/office/drawing/2014/main" id="{C6B133C9-5074-0D6A-425D-FA3600270AA3}"/>
              </a:ext>
            </a:extLst>
          </p:cNvPr>
          <p:cNvSpPr txBox="1">
            <a:spLocks/>
          </p:cNvSpPr>
          <p:nvPr/>
        </p:nvSpPr>
        <p:spPr>
          <a:xfrm>
            <a:off x="2906309" y="5804772"/>
            <a:ext cx="2168857" cy="929660"/>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Select Options Based on Installation</a:t>
            </a:r>
          </a:p>
        </p:txBody>
      </p:sp>
      <p:sp>
        <p:nvSpPr>
          <p:cNvPr id="22" name="Content Placeholder 3">
            <a:extLst>
              <a:ext uri="{FF2B5EF4-FFF2-40B4-BE49-F238E27FC236}">
                <a16:creationId xmlns:a16="http://schemas.microsoft.com/office/drawing/2014/main" id="{A4167534-3C36-BA26-AB5C-1243278F52CE}"/>
              </a:ext>
            </a:extLst>
          </p:cNvPr>
          <p:cNvSpPr txBox="1">
            <a:spLocks/>
          </p:cNvSpPr>
          <p:nvPr/>
        </p:nvSpPr>
        <p:spPr>
          <a:xfrm>
            <a:off x="5697496" y="5804772"/>
            <a:ext cx="2168857" cy="92966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Tap “NEXT”</a:t>
            </a:r>
          </a:p>
        </p:txBody>
      </p:sp>
      <p:pic>
        <p:nvPicPr>
          <p:cNvPr id="23" name="Picture 22">
            <a:extLst>
              <a:ext uri="{FF2B5EF4-FFF2-40B4-BE49-F238E27FC236}">
                <a16:creationId xmlns:a16="http://schemas.microsoft.com/office/drawing/2014/main" id="{AC076500-601A-95B9-8626-914219F8433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226511" y="1098292"/>
            <a:ext cx="2899467" cy="4973358"/>
          </a:xfrm>
          <a:prstGeom prst="rect">
            <a:avLst/>
          </a:prstGeom>
        </p:spPr>
      </p:pic>
      <p:sp>
        <p:nvSpPr>
          <p:cNvPr id="24" name="矢印: 右 15">
            <a:extLst>
              <a:ext uri="{FF2B5EF4-FFF2-40B4-BE49-F238E27FC236}">
                <a16:creationId xmlns:a16="http://schemas.microsoft.com/office/drawing/2014/main" id="{22DA6FD9-E28D-EFE9-4907-2C47E45C3356}"/>
              </a:ext>
            </a:extLst>
          </p:cNvPr>
          <p:cNvSpPr/>
          <p:nvPr/>
        </p:nvSpPr>
        <p:spPr>
          <a:xfrm>
            <a:off x="7790033" y="3036570"/>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5" name="Content Placeholder 3">
            <a:extLst>
              <a:ext uri="{FF2B5EF4-FFF2-40B4-BE49-F238E27FC236}">
                <a16:creationId xmlns:a16="http://schemas.microsoft.com/office/drawing/2014/main" id="{5D36542F-F8C9-B545-D968-B0B6A5B797DC}"/>
              </a:ext>
            </a:extLst>
          </p:cNvPr>
          <p:cNvSpPr txBox="1">
            <a:spLocks/>
          </p:cNvSpPr>
          <p:nvPr/>
        </p:nvSpPr>
        <p:spPr>
          <a:xfrm>
            <a:off x="8350693" y="5804771"/>
            <a:ext cx="2370019" cy="92965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Review and Tap “DONE”</a:t>
            </a:r>
          </a:p>
        </p:txBody>
      </p:sp>
      <p:pic>
        <p:nvPicPr>
          <p:cNvPr id="26" name="Picture 25" descr="Finger Touch Screen On White Illustrations, Royalty-Free Vector Graphics &amp; Clip Art - iStock">
            <a:extLst>
              <a:ext uri="{FF2B5EF4-FFF2-40B4-BE49-F238E27FC236}">
                <a16:creationId xmlns:a16="http://schemas.microsoft.com/office/drawing/2014/main" id="{A975B1CD-47D0-794D-5081-17B67347D90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1374065" y="5179413"/>
            <a:ext cx="362116" cy="4701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B9381EA3-784D-904B-6C0B-92D350D73C96}"/>
              </a:ext>
            </a:extLst>
          </p:cNvPr>
          <p:cNvPicPr>
            <a:picLocks noChangeAspect="1"/>
          </p:cNvPicPr>
          <p:nvPr/>
        </p:nvPicPr>
        <p:blipFill>
          <a:blip r:embed="rId9"/>
          <a:stretch>
            <a:fillRect/>
          </a:stretch>
        </p:blipFill>
        <p:spPr>
          <a:xfrm>
            <a:off x="3060718" y="2483645"/>
            <a:ext cx="1853866" cy="1638300"/>
          </a:xfrm>
          <a:prstGeom prst="rect">
            <a:avLst/>
          </a:prstGeom>
        </p:spPr>
      </p:pic>
      <p:sp>
        <p:nvSpPr>
          <p:cNvPr id="28" name="矢印: 右 15">
            <a:extLst>
              <a:ext uri="{FF2B5EF4-FFF2-40B4-BE49-F238E27FC236}">
                <a16:creationId xmlns:a16="http://schemas.microsoft.com/office/drawing/2014/main" id="{928F55B8-8543-4376-80FC-81C0A3261486}"/>
              </a:ext>
            </a:extLst>
          </p:cNvPr>
          <p:cNvSpPr/>
          <p:nvPr/>
        </p:nvSpPr>
        <p:spPr>
          <a:xfrm>
            <a:off x="2277018" y="3026904"/>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pic>
        <p:nvPicPr>
          <p:cNvPr id="29" name="Picture 28" descr="Finger Touch Screen On White Illustrations, Royalty-Free Vector Graphics &amp; Clip Art - iStock">
            <a:extLst>
              <a:ext uri="{FF2B5EF4-FFF2-40B4-BE49-F238E27FC236}">
                <a16:creationId xmlns:a16="http://schemas.microsoft.com/office/drawing/2014/main" id="{E17CE8F9-05C2-82D3-15CA-4E32B757920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7530217" y="5016716"/>
            <a:ext cx="362116" cy="4701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Finger Touch Screen On White Illustrations, Royalty-Free Vector Graphics &amp; Clip Art - iStock">
            <a:extLst>
              <a:ext uri="{FF2B5EF4-FFF2-40B4-BE49-F238E27FC236}">
                <a16:creationId xmlns:a16="http://schemas.microsoft.com/office/drawing/2014/main" id="{030E0533-6FC3-8CA0-9383-9D597039C0E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10304782" y="5045740"/>
            <a:ext cx="362116" cy="470157"/>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a:extLst>
              <a:ext uri="{FF2B5EF4-FFF2-40B4-BE49-F238E27FC236}">
                <a16:creationId xmlns:a16="http://schemas.microsoft.com/office/drawing/2014/main" id="{B1393D56-086A-E272-760C-BA572AB50EE2}"/>
              </a:ext>
            </a:extLst>
          </p:cNvPr>
          <p:cNvCxnSpPr>
            <a:cxnSpLocks/>
          </p:cNvCxnSpPr>
          <p:nvPr/>
        </p:nvCxnSpPr>
        <p:spPr>
          <a:xfrm>
            <a:off x="305920" y="881089"/>
            <a:ext cx="5173193"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79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EZ START PLUS APP</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5173193"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4">
            <a:extLst>
              <a:ext uri="{FF2B5EF4-FFF2-40B4-BE49-F238E27FC236}">
                <a16:creationId xmlns:a16="http://schemas.microsoft.com/office/drawing/2014/main" id="{11B6CCAD-CBC9-4DDC-3344-754F9A19C6EC}"/>
              </a:ext>
            </a:extLst>
          </p:cNvPr>
          <p:cNvPicPr>
            <a:picLocks noChangeAspect="1"/>
          </p:cNvPicPr>
          <p:nvPr/>
        </p:nvPicPr>
        <p:blipFill>
          <a:blip r:embed="rId2"/>
          <a:stretch>
            <a:fillRect/>
          </a:stretch>
        </p:blipFill>
        <p:spPr>
          <a:xfrm>
            <a:off x="10313327" y="83301"/>
            <a:ext cx="1154878" cy="893867"/>
          </a:xfrm>
          <a:prstGeom prst="rect">
            <a:avLst/>
          </a:prstGeom>
        </p:spPr>
      </p:pic>
      <p:sp>
        <p:nvSpPr>
          <p:cNvPr id="2" name="Content Placeholder 3">
            <a:extLst>
              <a:ext uri="{FF2B5EF4-FFF2-40B4-BE49-F238E27FC236}">
                <a16:creationId xmlns:a16="http://schemas.microsoft.com/office/drawing/2014/main" id="{EFBE7BF3-1A07-FC96-ACCF-D1F2EEECBEEF}"/>
              </a:ext>
            </a:extLst>
          </p:cNvPr>
          <p:cNvSpPr txBox="1">
            <a:spLocks/>
          </p:cNvSpPr>
          <p:nvPr/>
        </p:nvSpPr>
        <p:spPr>
          <a:xfrm>
            <a:off x="107503" y="5804771"/>
            <a:ext cx="2370350" cy="8431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solidFill>
                  <a:schemeClr val="bg1"/>
                </a:solidFill>
                <a:latin typeface="Franklin Gothic Book"/>
                <a:cs typeface="Calibri"/>
              </a:rPr>
              <a:t>App Programs Unit</a:t>
            </a:r>
          </a:p>
        </p:txBody>
      </p:sp>
      <p:pic>
        <p:nvPicPr>
          <p:cNvPr id="4" name="Picture 3">
            <a:extLst>
              <a:ext uri="{FF2B5EF4-FFF2-40B4-BE49-F238E27FC236}">
                <a16:creationId xmlns:a16="http://schemas.microsoft.com/office/drawing/2014/main" id="{307A68A2-4302-2EF2-E5B5-AD576640965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29448" y="1098291"/>
            <a:ext cx="2899467" cy="4973358"/>
          </a:xfrm>
          <a:prstGeom prst="rect">
            <a:avLst/>
          </a:prstGeom>
        </p:spPr>
      </p:pic>
      <p:pic>
        <p:nvPicPr>
          <p:cNvPr id="7" name="Picture 6">
            <a:extLst>
              <a:ext uri="{FF2B5EF4-FFF2-40B4-BE49-F238E27FC236}">
                <a16:creationId xmlns:a16="http://schemas.microsoft.com/office/drawing/2014/main" id="{6FDF51C1-2DE8-698A-A413-AB486BD177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1098292"/>
            <a:ext cx="2875828" cy="4932809"/>
          </a:xfrm>
          <a:prstGeom prst="rect">
            <a:avLst/>
          </a:prstGeom>
        </p:spPr>
      </p:pic>
      <p:pic>
        <p:nvPicPr>
          <p:cNvPr id="9" name="Picture 8">
            <a:extLst>
              <a:ext uri="{FF2B5EF4-FFF2-40B4-BE49-F238E27FC236}">
                <a16:creationId xmlns:a16="http://schemas.microsoft.com/office/drawing/2014/main" id="{572BFB39-1820-436F-CF0C-71BDA703007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479113" y="1078015"/>
            <a:ext cx="2899468" cy="4973360"/>
          </a:xfrm>
          <a:prstGeom prst="rect">
            <a:avLst/>
          </a:prstGeom>
        </p:spPr>
      </p:pic>
      <p:sp>
        <p:nvSpPr>
          <p:cNvPr id="10" name="矢印: 右 15">
            <a:extLst>
              <a:ext uri="{FF2B5EF4-FFF2-40B4-BE49-F238E27FC236}">
                <a16:creationId xmlns:a16="http://schemas.microsoft.com/office/drawing/2014/main" id="{D0E6D46F-CB7E-9C0D-3535-0F14DE388F02}"/>
              </a:ext>
            </a:extLst>
          </p:cNvPr>
          <p:cNvSpPr/>
          <p:nvPr/>
        </p:nvSpPr>
        <p:spPr>
          <a:xfrm>
            <a:off x="5040816" y="3024176"/>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1" name="Content Placeholder 3">
            <a:extLst>
              <a:ext uri="{FF2B5EF4-FFF2-40B4-BE49-F238E27FC236}">
                <a16:creationId xmlns:a16="http://schemas.microsoft.com/office/drawing/2014/main" id="{CD3CF028-93B9-D17F-669C-EC2C0624DD0C}"/>
              </a:ext>
            </a:extLst>
          </p:cNvPr>
          <p:cNvSpPr txBox="1">
            <a:spLocks/>
          </p:cNvSpPr>
          <p:nvPr/>
        </p:nvSpPr>
        <p:spPr>
          <a:xfrm>
            <a:off x="2906309" y="5804772"/>
            <a:ext cx="2168857" cy="92966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Tap “OK” When Complete</a:t>
            </a:r>
          </a:p>
        </p:txBody>
      </p:sp>
      <p:sp>
        <p:nvSpPr>
          <p:cNvPr id="12" name="Content Placeholder 3">
            <a:extLst>
              <a:ext uri="{FF2B5EF4-FFF2-40B4-BE49-F238E27FC236}">
                <a16:creationId xmlns:a16="http://schemas.microsoft.com/office/drawing/2014/main" id="{E28335D7-238C-EAE4-81E3-084548A3E640}"/>
              </a:ext>
            </a:extLst>
          </p:cNvPr>
          <p:cNvSpPr txBox="1">
            <a:spLocks/>
          </p:cNvSpPr>
          <p:nvPr/>
        </p:nvSpPr>
        <p:spPr>
          <a:xfrm>
            <a:off x="8168640" y="1318260"/>
            <a:ext cx="3726179" cy="1592580"/>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Upon completion, email app will open to allow emailing the installation settings to Noritz. This is not required, but very helpful for Customer Care.</a:t>
            </a:r>
          </a:p>
        </p:txBody>
      </p:sp>
      <p:pic>
        <p:nvPicPr>
          <p:cNvPr id="13" name="Picture 12" descr="Finger Touch Screen On White Illustrations, Royalty-Free Vector Graphics &amp; Clip Art - iStock">
            <a:extLst>
              <a:ext uri="{FF2B5EF4-FFF2-40B4-BE49-F238E27FC236}">
                <a16:creationId xmlns:a16="http://schemas.microsoft.com/office/drawing/2014/main" id="{A25097D7-767B-1139-F8CA-3F46021D301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4160510" y="3610939"/>
            <a:ext cx="362116" cy="470157"/>
          </a:xfrm>
          <a:prstGeom prst="rect">
            <a:avLst/>
          </a:prstGeom>
          <a:noFill/>
          <a:extLst>
            <a:ext uri="{909E8E84-426E-40DD-AFC4-6F175D3DCCD1}">
              <a14:hiddenFill xmlns:a14="http://schemas.microsoft.com/office/drawing/2010/main">
                <a:solidFill>
                  <a:srgbClr val="FFFFFF"/>
                </a:solidFill>
              </a14:hiddenFill>
            </a:ext>
          </a:extLst>
        </p:spPr>
      </p:pic>
      <p:sp>
        <p:nvSpPr>
          <p:cNvPr id="14" name="矢印: 右 15">
            <a:extLst>
              <a:ext uri="{FF2B5EF4-FFF2-40B4-BE49-F238E27FC236}">
                <a16:creationId xmlns:a16="http://schemas.microsoft.com/office/drawing/2014/main" id="{B90433B2-F1A7-9DB9-5DBD-C90E3BDCFD9C}"/>
              </a:ext>
            </a:extLst>
          </p:cNvPr>
          <p:cNvSpPr/>
          <p:nvPr/>
        </p:nvSpPr>
        <p:spPr>
          <a:xfrm>
            <a:off x="2277018" y="3026904"/>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6" name="Content Placeholder 3">
            <a:extLst>
              <a:ext uri="{FF2B5EF4-FFF2-40B4-BE49-F238E27FC236}">
                <a16:creationId xmlns:a16="http://schemas.microsoft.com/office/drawing/2014/main" id="{5E404487-8765-7559-8330-C09C164497CF}"/>
              </a:ext>
            </a:extLst>
          </p:cNvPr>
          <p:cNvSpPr txBox="1">
            <a:spLocks/>
          </p:cNvSpPr>
          <p:nvPr/>
        </p:nvSpPr>
        <p:spPr>
          <a:xfrm>
            <a:off x="8168640" y="3024176"/>
            <a:ext cx="3726179" cy="809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Please fill out these items if you opt in to send.</a:t>
            </a:r>
          </a:p>
        </p:txBody>
      </p:sp>
      <p:sp>
        <p:nvSpPr>
          <p:cNvPr id="17" name="Rectangle 16">
            <a:extLst>
              <a:ext uri="{FF2B5EF4-FFF2-40B4-BE49-F238E27FC236}">
                <a16:creationId xmlns:a16="http://schemas.microsoft.com/office/drawing/2014/main" id="{A34EA023-0AF1-A09B-2218-DC43E7267EFF}"/>
              </a:ext>
            </a:extLst>
          </p:cNvPr>
          <p:cNvSpPr/>
          <p:nvPr/>
        </p:nvSpPr>
        <p:spPr>
          <a:xfrm>
            <a:off x="5832150" y="3657600"/>
            <a:ext cx="1867225" cy="746125"/>
          </a:xfrm>
          <a:prstGeom prst="rect">
            <a:avLst/>
          </a:prstGeom>
          <a:noFill/>
          <a:ln w="19050" cap="rnd">
            <a:solidFill>
              <a:srgbClr val="FF0000"/>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D1D84F9C-1B89-ED8A-C79B-48C005449AF8}"/>
              </a:ext>
            </a:extLst>
          </p:cNvPr>
          <p:cNvCxnSpPr>
            <a:cxnSpLocks/>
            <a:stCxn id="9" idx="3"/>
          </p:cNvCxnSpPr>
          <p:nvPr/>
        </p:nvCxnSpPr>
        <p:spPr>
          <a:xfrm flipH="1">
            <a:off x="7699375" y="3564695"/>
            <a:ext cx="679206" cy="26912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53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SETTING THE DIPSWITCHES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92403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725904" y="1934979"/>
            <a:ext cx="4366647" cy="37722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Each unit will have 8 dipswitches located on the circuit board for adjusting the unit based on vent type, elevation, vent length and size.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close-up of a switch&#10;&#10;Description automatically generated with low confidence">
            <a:extLst>
              <a:ext uri="{FF2B5EF4-FFF2-40B4-BE49-F238E27FC236}">
                <a16:creationId xmlns:a16="http://schemas.microsoft.com/office/drawing/2014/main" id="{11C6D529-E7EE-E6E0-EA03-8D9CBB0718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962" y="1225932"/>
            <a:ext cx="7047757" cy="5256233"/>
          </a:xfrm>
          <a:prstGeom prst="rect">
            <a:avLst/>
          </a:prstGeom>
          <a:effectLst>
            <a:softEdge rad="25400"/>
          </a:effectLst>
        </p:spPr>
      </p:pic>
    </p:spTree>
    <p:extLst>
      <p:ext uri="{BB962C8B-B14F-4D97-AF65-F5344CB8AC3E}">
        <p14:creationId xmlns:p14="http://schemas.microsoft.com/office/powerpoint/2010/main" val="59526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SETTING THE DIPSWITCHES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92403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725904" y="1934979"/>
            <a:ext cx="4366647" cy="37722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 smaller units that don’t include a remote control, the dipswitches will also allow you to set the output temperature above the default 120 degrees F.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0962" y="1468809"/>
            <a:ext cx="7047757" cy="4770479"/>
          </a:xfrm>
          <a:prstGeom prst="rect">
            <a:avLst/>
          </a:prstGeom>
          <a:effectLst>
            <a:softEdge rad="25400"/>
          </a:effectLst>
        </p:spPr>
      </p:pic>
    </p:spTree>
    <p:extLst>
      <p:ext uri="{BB962C8B-B14F-4D97-AF65-F5344CB8AC3E}">
        <p14:creationId xmlns:p14="http://schemas.microsoft.com/office/powerpoint/2010/main" val="142172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SETTING THE DIPSWITCHES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92403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699143" y="2659524"/>
            <a:ext cx="5428280" cy="23231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Be sure to make dipswitch changes with the power off otherwise an error code 73 will occur.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000"/>
                    </a14:imgEffect>
                  </a14:imgLayer>
                </a14:imgProps>
              </a:ext>
              <a:ext uri="{28A0092B-C50C-407E-A947-70E740481C1C}">
                <a14:useLocalDpi xmlns:a14="http://schemas.microsoft.com/office/drawing/2010/main" val="0"/>
              </a:ext>
            </a:extLst>
          </a:blip>
          <a:srcRect/>
          <a:stretch/>
        </p:blipFill>
        <p:spPr>
          <a:xfrm>
            <a:off x="777959" y="1435875"/>
            <a:ext cx="5507337" cy="4770479"/>
          </a:xfrm>
          <a:prstGeom prst="rect">
            <a:avLst/>
          </a:prstGeom>
          <a:effectLst>
            <a:softEdge rad="25400"/>
          </a:effectLst>
        </p:spPr>
      </p:pic>
    </p:spTree>
    <p:extLst>
      <p:ext uri="{BB962C8B-B14F-4D97-AF65-F5344CB8AC3E}">
        <p14:creationId xmlns:p14="http://schemas.microsoft.com/office/powerpoint/2010/main" val="113344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SETTING THE DIPSWITCHES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92403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763720" y="2659524"/>
            <a:ext cx="5428280" cy="232318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To Clear EC73:</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Disconnect Power</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Make Dipswitch Changes</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Reconnect Power</a:t>
            </a:r>
          </a:p>
          <a:p>
            <a:pPr marL="0" marR="0" indent="0">
              <a:lnSpc>
                <a:spcPct val="107000"/>
              </a:lnSpc>
              <a:spcBef>
                <a:spcPts val="0"/>
              </a:spcBef>
              <a:spcAft>
                <a:spcPts val="800"/>
              </a:spcAft>
              <a:buNone/>
            </a:pP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000"/>
                    </a14:imgEffect>
                  </a14:imgLayer>
                </a14:imgProps>
              </a:ext>
              <a:ext uri="{28A0092B-C50C-407E-A947-70E740481C1C}">
                <a14:useLocalDpi xmlns:a14="http://schemas.microsoft.com/office/drawing/2010/main" val="0"/>
              </a:ext>
            </a:extLst>
          </a:blip>
          <a:srcRect/>
          <a:stretch/>
        </p:blipFill>
        <p:spPr>
          <a:xfrm>
            <a:off x="777959" y="1435875"/>
            <a:ext cx="5507337" cy="4770479"/>
          </a:xfrm>
          <a:prstGeom prst="rect">
            <a:avLst/>
          </a:prstGeom>
          <a:effectLst>
            <a:softEdge rad="25400"/>
          </a:effectLst>
        </p:spPr>
      </p:pic>
    </p:spTree>
    <p:extLst>
      <p:ext uri="{BB962C8B-B14F-4D97-AF65-F5344CB8AC3E}">
        <p14:creationId xmlns:p14="http://schemas.microsoft.com/office/powerpoint/2010/main" val="64508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E1B60A6-2F4D-4CB1-92FA-F8A3D32A6D5E}"/>
              </a:ext>
            </a:extLst>
          </p:cNvPr>
          <p:cNvCxnSpPr>
            <a:cxnSpLocks/>
          </p:cNvCxnSpPr>
          <p:nvPr/>
        </p:nvCxnSpPr>
        <p:spPr>
          <a:xfrm>
            <a:off x="310896" y="881088"/>
            <a:ext cx="467568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67D0AFC-33BC-5C95-A5F3-113B2C7C361A}"/>
              </a:ext>
            </a:extLst>
          </p:cNvPr>
          <p:cNvSpPr txBox="1">
            <a:spLocks/>
          </p:cNvSpPr>
          <p:nvPr/>
        </p:nvSpPr>
        <p:spPr>
          <a:xfrm>
            <a:off x="216375" y="159880"/>
            <a:ext cx="9023011" cy="747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EZTR40 PACKAGE</a:t>
            </a:r>
            <a:endParaRPr lang="en-US" sz="4400" dirty="0">
              <a:solidFill>
                <a:schemeClr val="bg1"/>
              </a:solidFill>
              <a:cs typeface="Calibri Light"/>
            </a:endParaRPr>
          </a:p>
        </p:txBody>
      </p:sp>
      <p:pic>
        <p:nvPicPr>
          <p:cNvPr id="11" name="Picture 10" descr="A picture containing text, packaging and labeling, carton, box&#10;&#10;Description automatically generated">
            <a:extLst>
              <a:ext uri="{FF2B5EF4-FFF2-40B4-BE49-F238E27FC236}">
                <a16:creationId xmlns:a16="http://schemas.microsoft.com/office/drawing/2014/main" id="{17AB8D98-AFE5-3950-2E1E-5C13A5B377B3}"/>
              </a:ext>
            </a:extLst>
          </p:cNvPr>
          <p:cNvPicPr>
            <a:picLocks noChangeAspect="1"/>
          </p:cNvPicPr>
          <p:nvPr/>
        </p:nvPicPr>
        <p:blipFill rotWithShape="1">
          <a:blip r:embed="rId2">
            <a:extLst>
              <a:ext uri="{28A0092B-C50C-407E-A947-70E740481C1C}">
                <a14:useLocalDpi xmlns:a14="http://schemas.microsoft.com/office/drawing/2010/main" val="0"/>
              </a:ext>
            </a:extLst>
          </a:blip>
          <a:srcRect l="23091" t="10647" r="25965" b="7951"/>
          <a:stretch/>
        </p:blipFill>
        <p:spPr>
          <a:xfrm>
            <a:off x="817536" y="1549831"/>
            <a:ext cx="2929180" cy="4680488"/>
          </a:xfrm>
          <a:prstGeom prst="rect">
            <a:avLst/>
          </a:prstGeom>
        </p:spPr>
      </p:pic>
      <p:sp>
        <p:nvSpPr>
          <p:cNvPr id="12" name="Content Placeholder 3">
            <a:extLst>
              <a:ext uri="{FF2B5EF4-FFF2-40B4-BE49-F238E27FC236}">
                <a16:creationId xmlns:a16="http://schemas.microsoft.com/office/drawing/2014/main" id="{33C28272-E5A1-B9C9-A36B-5070B54B25A0}"/>
              </a:ext>
            </a:extLst>
          </p:cNvPr>
          <p:cNvSpPr txBox="1">
            <a:spLocks/>
          </p:cNvSpPr>
          <p:nvPr/>
        </p:nvSpPr>
        <p:spPr>
          <a:xfrm>
            <a:off x="4114130" y="1628628"/>
            <a:ext cx="8145030" cy="360205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b="1" dirty="0">
                <a:solidFill>
                  <a:srgbClr val="FF0000"/>
                </a:solidFill>
                <a:latin typeface="Franklin Gothic Medium" panose="020B0603020102020204" pitchFamily="34" charset="0"/>
                <a:cs typeface="Calibri"/>
              </a:rPr>
              <a:t>EZ</a:t>
            </a:r>
            <a:r>
              <a:rPr lang="en-US" sz="2800" dirty="0">
                <a:solidFill>
                  <a:schemeClr val="bg1"/>
                </a:solidFill>
                <a:latin typeface="Franklin Gothic Medium" panose="020B0603020102020204" pitchFamily="34" charset="0"/>
                <a:cs typeface="Calibri"/>
              </a:rPr>
              <a:t> Tank Replacement of a 40 Gallon Tank</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Top Mounted Water Connections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Max btu High Efficiency Unit</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6.6 gpm Max</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Years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5 Years All Other Parts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 Year Reasonable Labor</a:t>
            </a:r>
          </a:p>
          <a:p>
            <a:endParaRPr lang="en-US" dirty="0">
              <a:solidFill>
                <a:schemeClr val="bg1"/>
              </a:solidFill>
              <a:latin typeface="Franklin Gothic Book" panose="020B0503020102020204" pitchFamily="34" charset="0"/>
              <a:cs typeface="Calibri"/>
            </a:endParaRPr>
          </a:p>
        </p:txBody>
      </p:sp>
      <p:sp>
        <p:nvSpPr>
          <p:cNvPr id="13" name="Content Placeholder 3">
            <a:extLst>
              <a:ext uri="{FF2B5EF4-FFF2-40B4-BE49-F238E27FC236}">
                <a16:creationId xmlns:a16="http://schemas.microsoft.com/office/drawing/2014/main" id="{1FEA8B39-E606-642D-E64B-25824B201ECB}"/>
              </a:ext>
            </a:extLst>
          </p:cNvPr>
          <p:cNvSpPr txBox="1">
            <a:spLocks/>
          </p:cNvSpPr>
          <p:nvPr/>
        </p:nvSpPr>
        <p:spPr>
          <a:xfrm>
            <a:off x="4047721" y="5256879"/>
            <a:ext cx="7420484" cy="101993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EZTR40 can </a:t>
            </a:r>
            <a:r>
              <a:rPr lang="en-US" sz="18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only</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used when replacing a tank and using the flexible venting, it </a:t>
            </a:r>
            <a:r>
              <a:rPr lang="en-US" sz="18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cannot</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adapted to vent with PVC or other rigid plastic venting. </a:t>
            </a:r>
            <a:endParaRPr lang="en-US" sz="2800" dirty="0">
              <a:solidFill>
                <a:schemeClr val="bg1"/>
              </a:solidFill>
              <a:latin typeface="Franklin Gothic Medium" panose="020B0603020102020204" pitchFamily="34" charset="0"/>
              <a:cs typeface="Calibri"/>
            </a:endParaRPr>
          </a:p>
        </p:txBody>
      </p:sp>
      <p:pic>
        <p:nvPicPr>
          <p:cNvPr id="14" name="Picture 14" descr="A close up of a logo&#10;&#10;Description generated with very high confidence">
            <a:extLst>
              <a:ext uri="{FF2B5EF4-FFF2-40B4-BE49-F238E27FC236}">
                <a16:creationId xmlns:a16="http://schemas.microsoft.com/office/drawing/2014/main" id="{C5E48596-5459-ACDB-EF19-7E0D82706855}"/>
              </a:ext>
            </a:extLst>
          </p:cNvPr>
          <p:cNvPicPr>
            <a:picLocks noChangeAspect="1"/>
          </p:cNvPicPr>
          <p:nvPr/>
        </p:nvPicPr>
        <p:blipFill>
          <a:blip r:embed="rId3"/>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296765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SETTING DIPSWITCHES WITH PROCARD APP</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1108146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22935" y="963954"/>
            <a:ext cx="11364132" cy="69018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Use the </a:t>
            </a:r>
            <a:r>
              <a:rPr lang="en-US" sz="3200" dirty="0" err="1">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PROCard</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App to make dipswitch settings simple!</a:t>
            </a:r>
            <a:endPar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a:extLst>
              <a:ext uri="{FF2B5EF4-FFF2-40B4-BE49-F238E27FC236}">
                <a16:creationId xmlns:a16="http://schemas.microsoft.com/office/drawing/2014/main" id="{10AD54D5-5FE9-4477-3EA0-E2B44D08F7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61" b="1"/>
          <a:stretch/>
        </p:blipFill>
        <p:spPr>
          <a:xfrm>
            <a:off x="1340373" y="1673796"/>
            <a:ext cx="2044915" cy="4178173"/>
          </a:xfrm>
          <a:prstGeom prst="rect">
            <a:avLst/>
          </a:prstGeom>
          <a:effectLst>
            <a:softEdge rad="25400"/>
          </a:effectLst>
        </p:spPr>
      </p:pic>
      <p:pic>
        <p:nvPicPr>
          <p:cNvPr id="7" name="Picture 6" descr="Graphical user interface, text, application, email&#10;&#10;Description automatically generated">
            <a:extLst>
              <a:ext uri="{FF2B5EF4-FFF2-40B4-BE49-F238E27FC236}">
                <a16:creationId xmlns:a16="http://schemas.microsoft.com/office/drawing/2014/main" id="{19756A0E-A7FA-69AB-55A6-C6BB6DA1BC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82"/>
          <a:stretch/>
        </p:blipFill>
        <p:spPr>
          <a:xfrm>
            <a:off x="3790943" y="1673796"/>
            <a:ext cx="2045368" cy="4178173"/>
          </a:xfrm>
          <a:prstGeom prst="rect">
            <a:avLst/>
          </a:prstGeom>
          <a:effectLst>
            <a:softEdge rad="25400"/>
          </a:effectLst>
        </p:spPr>
      </p:pic>
      <p:pic>
        <p:nvPicPr>
          <p:cNvPr id="9" name="Picture 8" descr="Graphical user interface, text, application, email&#10;&#10;Description automatically generated">
            <a:extLst>
              <a:ext uri="{FF2B5EF4-FFF2-40B4-BE49-F238E27FC236}">
                <a16:creationId xmlns:a16="http://schemas.microsoft.com/office/drawing/2014/main" id="{5ACD736C-31A4-796D-9B1A-74C6DC4D1F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61"/>
          <a:stretch/>
        </p:blipFill>
        <p:spPr>
          <a:xfrm>
            <a:off x="6241966" y="1663857"/>
            <a:ext cx="2045368" cy="4161367"/>
          </a:xfrm>
          <a:prstGeom prst="rect">
            <a:avLst/>
          </a:prstGeom>
          <a:effectLst>
            <a:softEdge rad="25400"/>
          </a:effectLst>
        </p:spPr>
      </p:pic>
      <p:pic>
        <p:nvPicPr>
          <p:cNvPr id="10" name="Picture 9" descr="Graphical user interface, diagram&#10;&#10;Description automatically generated">
            <a:extLst>
              <a:ext uri="{FF2B5EF4-FFF2-40B4-BE49-F238E27FC236}">
                <a16:creationId xmlns:a16="http://schemas.microsoft.com/office/drawing/2014/main" id="{800C96D7-47B7-0FCD-CBCA-BB42B58167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986"/>
          <a:stretch/>
        </p:blipFill>
        <p:spPr>
          <a:xfrm>
            <a:off x="8692989" y="1663857"/>
            <a:ext cx="2045369" cy="4164740"/>
          </a:xfrm>
          <a:prstGeom prst="rect">
            <a:avLst/>
          </a:prstGeom>
          <a:effectLst>
            <a:softEdge rad="25400"/>
          </a:effectLst>
        </p:spPr>
      </p:pic>
      <p:sp>
        <p:nvSpPr>
          <p:cNvPr id="11" name="Rectangle 10">
            <a:extLst>
              <a:ext uri="{FF2B5EF4-FFF2-40B4-BE49-F238E27FC236}">
                <a16:creationId xmlns:a16="http://schemas.microsoft.com/office/drawing/2014/main" id="{379E8C21-5A30-DC82-E91A-E97B408BDFBA}"/>
              </a:ext>
            </a:extLst>
          </p:cNvPr>
          <p:cNvSpPr/>
          <p:nvPr/>
        </p:nvSpPr>
        <p:spPr>
          <a:xfrm>
            <a:off x="1403017" y="3790948"/>
            <a:ext cx="1919175" cy="3655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F368CFB-9206-022B-4451-C8356BC0062C}"/>
              </a:ext>
            </a:extLst>
          </p:cNvPr>
          <p:cNvPicPr>
            <a:picLocks noChangeAspect="1"/>
          </p:cNvPicPr>
          <p:nvPr/>
        </p:nvPicPr>
        <p:blipFill rotWithShape="1">
          <a:blip r:embed="rId7">
            <a:clrChange>
              <a:clrFrom>
                <a:srgbClr val="FFFFFF"/>
              </a:clrFrom>
              <a:clrTo>
                <a:srgbClr val="FFFFFF">
                  <a:alpha val="0"/>
                </a:srgbClr>
              </a:clrTo>
            </a:clrChange>
          </a:blip>
          <a:srcRect l="2623" t="4325" r="60412" b="41963"/>
          <a:stretch/>
        </p:blipFill>
        <p:spPr>
          <a:xfrm>
            <a:off x="4055526" y="6021502"/>
            <a:ext cx="1599044" cy="639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B0A56CF6-FF75-9296-4247-0906FA1963C4}"/>
              </a:ext>
            </a:extLst>
          </p:cNvPr>
          <p:cNvPicPr>
            <a:picLocks noChangeAspect="1"/>
          </p:cNvPicPr>
          <p:nvPr/>
        </p:nvPicPr>
        <p:blipFill rotWithShape="1">
          <a:blip r:embed="rId7">
            <a:clrChange>
              <a:clrFrom>
                <a:srgbClr val="FFFFFF"/>
              </a:clrFrom>
              <a:clrTo>
                <a:srgbClr val="FFFFFF">
                  <a:alpha val="0"/>
                </a:srgbClr>
              </a:clrTo>
            </a:clrChange>
          </a:blip>
          <a:srcRect l="4478" t="48404" r="56987" b="4199"/>
          <a:stretch/>
        </p:blipFill>
        <p:spPr>
          <a:xfrm>
            <a:off x="6316751" y="6021502"/>
            <a:ext cx="1895798" cy="64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706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WATER QUALITY CONSIDERATIONS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70247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257082" y="2385922"/>
            <a:ext cx="4854844" cy="291449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Water quality, and specifically hard water, is the #1 factor that affects the lifespan of any water heating appliance. </a:t>
            </a:r>
            <a:endParaRPr lang="en-US" sz="4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indoor, car, rust&#10;&#10;Description automatically generated with low confidence">
            <a:extLst>
              <a:ext uri="{FF2B5EF4-FFF2-40B4-BE49-F238E27FC236}">
                <a16:creationId xmlns:a16="http://schemas.microsoft.com/office/drawing/2014/main" id="{8B24EA64-8081-658D-A84C-AB1CAA745A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22935" y="1974520"/>
            <a:ext cx="6638192" cy="3737302"/>
          </a:xfrm>
          <a:prstGeom prst="rect">
            <a:avLst/>
          </a:prstGeom>
          <a:effectLst>
            <a:softEdge rad="25400"/>
          </a:effectLst>
        </p:spPr>
      </p:pic>
    </p:spTree>
    <p:extLst>
      <p:ext uri="{BB962C8B-B14F-4D97-AF65-F5344CB8AC3E}">
        <p14:creationId xmlns:p14="http://schemas.microsoft.com/office/powerpoint/2010/main" val="229682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WATER QUALITY CONSIDERATIONS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70247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954865" y="2143668"/>
            <a:ext cx="4854844" cy="34082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installing a Noritz Tankless in an area with hard water, it’s important to follow the water quality and treatment guidelines in the installation manual. </a:t>
            </a:r>
            <a:endParaRPr lang="en-US" sz="7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a:extLst>
              <a:ext uri="{FF2B5EF4-FFF2-40B4-BE49-F238E27FC236}">
                <a16:creationId xmlns:a16="http://schemas.microsoft.com/office/drawing/2014/main" id="{8B24EA64-8081-658D-A84C-AB1CAA745A1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5920" y="1786179"/>
            <a:ext cx="6220944" cy="4123246"/>
          </a:xfrm>
          <a:prstGeom prst="rect">
            <a:avLst/>
          </a:prstGeom>
          <a:effectLst>
            <a:softEdge rad="25400"/>
          </a:effectLst>
        </p:spPr>
      </p:pic>
    </p:spTree>
    <p:extLst>
      <p:ext uri="{BB962C8B-B14F-4D97-AF65-F5344CB8AC3E}">
        <p14:creationId xmlns:p14="http://schemas.microsoft.com/office/powerpoint/2010/main" val="315150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WATER QUALITY CONSIDERATIONS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70247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695627" y="2143668"/>
            <a:ext cx="6114082" cy="34082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 Scale Shield is highly recommended for hard water areas. It’s always better to prevent scale build up rather than cleaning it up afterwards.</a:t>
            </a:r>
            <a:endParaRPr lang="en-US" sz="7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4" name="Picture 3" descr="A picture containing blue, indoor&#10;&#10;Description automatically generated">
            <a:extLst>
              <a:ext uri="{FF2B5EF4-FFF2-40B4-BE49-F238E27FC236}">
                <a16:creationId xmlns:a16="http://schemas.microsoft.com/office/drawing/2014/main" id="{1C2520E7-28E2-61B5-B556-04CEF7488F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0240" y="1978687"/>
            <a:ext cx="5721219" cy="3821342"/>
          </a:xfrm>
          <a:prstGeom prst="rect">
            <a:avLst/>
          </a:prstGeom>
          <a:effectLst>
            <a:softEdge rad="12700"/>
          </a:effectLst>
        </p:spPr>
      </p:pic>
    </p:spTree>
    <p:extLst>
      <p:ext uri="{BB962C8B-B14F-4D97-AF65-F5344CB8AC3E}">
        <p14:creationId xmlns:p14="http://schemas.microsoft.com/office/powerpoint/2010/main" val="146780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WATER QUALITY CONSIDERATIONS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70247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321829" y="1959420"/>
            <a:ext cx="4564251" cy="384483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As a last resort if there’s no softener or scale shield, descales should be completed on a yearly basis. This involves circulating a calcium lime rust remover or food grade white vinegar through the unit for 1 hour. </a:t>
            </a:r>
            <a:endParaRPr lang="en-US" sz="1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7" name="Picture 6" descr="A picture containing text, cylinder, indoor, wall&#10;&#10;Description automatically generated">
            <a:extLst>
              <a:ext uri="{FF2B5EF4-FFF2-40B4-BE49-F238E27FC236}">
                <a16:creationId xmlns:a16="http://schemas.microsoft.com/office/drawing/2014/main" id="{FECC97CB-D7DF-DBEE-A36B-2F41EEE8CC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0" y="1872998"/>
            <a:ext cx="6837336" cy="3844833"/>
          </a:xfrm>
          <a:prstGeom prst="rect">
            <a:avLst/>
          </a:prstGeom>
          <a:effectLst>
            <a:softEdge rad="25400"/>
          </a:effectLst>
        </p:spPr>
      </p:pic>
    </p:spTree>
    <p:extLst>
      <p:ext uri="{BB962C8B-B14F-4D97-AF65-F5344CB8AC3E}">
        <p14:creationId xmlns:p14="http://schemas.microsoft.com/office/powerpoint/2010/main" val="80865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WATER QUALITY CONSIDERATIONS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70247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305920" y="1959420"/>
            <a:ext cx="11580161" cy="38448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Descale procedures can be found: </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 the Manual</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In the </a:t>
            </a:r>
            <a:r>
              <a:rPr lang="en-US" sz="3600" dirty="0" err="1">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PROCard</a:t>
            </a: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 App</a:t>
            </a:r>
            <a:endPar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marR="0" algn="ctr">
              <a:lnSpc>
                <a:spcPct val="107000"/>
              </a:lnSpc>
              <a:spcBef>
                <a:spcPts val="0"/>
              </a:spcBef>
              <a:spcAft>
                <a:spcPts val="800"/>
              </a:spcAft>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SUPPORT.NORITZ.COM</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YOUTUBE.COM/NORITZAMERICA</a:t>
            </a:r>
            <a:endParaRPr lang="en-US" sz="29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A close up of a logo&#10;&#10;Description generated with very high confidence">
            <a:extLst>
              <a:ext uri="{FF2B5EF4-FFF2-40B4-BE49-F238E27FC236}">
                <a16:creationId xmlns:a16="http://schemas.microsoft.com/office/drawing/2014/main" id="{A16EF5FB-CFC9-D64B-88DD-C2E351C94E6A}"/>
              </a:ext>
            </a:extLst>
          </p:cNvPr>
          <p:cNvPicPr>
            <a:picLocks noChangeAspect="1"/>
          </p:cNvPicPr>
          <p:nvPr/>
        </p:nvPicPr>
        <p:blipFill>
          <a:blip r:embed="rId2"/>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104958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INSTALLATION CHECKLIST</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61019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20882" y="2719952"/>
            <a:ext cx="6735151" cy="198378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Before leaving the jobsite and calling the installation complete, it’s a good practice to verify everything is working properly. </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A close up of a logo&#10;&#10;Description generated with very high confidence">
            <a:extLst>
              <a:ext uri="{FF2B5EF4-FFF2-40B4-BE49-F238E27FC236}">
                <a16:creationId xmlns:a16="http://schemas.microsoft.com/office/drawing/2014/main" id="{02687293-AFB7-B068-BADF-7970E5A41E4D}"/>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graphics, screenshot, red&#10;&#10;Description automatically generated">
            <a:extLst>
              <a:ext uri="{FF2B5EF4-FFF2-40B4-BE49-F238E27FC236}">
                <a16:creationId xmlns:a16="http://schemas.microsoft.com/office/drawing/2014/main" id="{055D2B84-9663-2030-5D8A-731EEFFE4A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847" t="15736" r="27495" b="12951"/>
          <a:stretch/>
        </p:blipFill>
        <p:spPr>
          <a:xfrm>
            <a:off x="767164" y="1081007"/>
            <a:ext cx="3487120" cy="5446635"/>
          </a:xfrm>
          <a:prstGeom prst="rect">
            <a:avLst/>
          </a:prstGeom>
        </p:spPr>
      </p:pic>
    </p:spTree>
    <p:extLst>
      <p:ext uri="{BB962C8B-B14F-4D97-AF65-F5344CB8AC3E}">
        <p14:creationId xmlns:p14="http://schemas.microsoft.com/office/powerpoint/2010/main" val="13824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INSTALLATION CHECKLIST</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661019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680488" y="2018654"/>
            <a:ext cx="7052297" cy="37467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This includes, but is not limited to:</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Double checking dipswitches</a:t>
            </a:r>
          </a:p>
          <a:p>
            <a:pPr marR="0">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Checking inlet water filter</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Testing the heater at low, moderate and high flow rates for a few minutes</a:t>
            </a:r>
          </a:p>
          <a:p>
            <a:pPr marR="0">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Registering the warranty</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A close up of a logo&#10;&#10;Description generated with very high confidence">
            <a:extLst>
              <a:ext uri="{FF2B5EF4-FFF2-40B4-BE49-F238E27FC236}">
                <a16:creationId xmlns:a16="http://schemas.microsoft.com/office/drawing/2014/main" id="{02687293-AFB7-B068-BADF-7970E5A41E4D}"/>
              </a:ext>
            </a:extLst>
          </p:cNvPr>
          <p:cNvPicPr>
            <a:picLocks noChangeAspect="1"/>
          </p:cNvPicPr>
          <p:nvPr/>
        </p:nvPicPr>
        <p:blipFill>
          <a:blip r:embed="rId2"/>
          <a:stretch>
            <a:fillRect/>
          </a:stretch>
        </p:blipFill>
        <p:spPr>
          <a:xfrm>
            <a:off x="10313327" y="5804253"/>
            <a:ext cx="1154878" cy="893867"/>
          </a:xfrm>
          <a:prstGeom prst="rect">
            <a:avLst/>
          </a:prstGeom>
        </p:spPr>
      </p:pic>
      <p:pic>
        <p:nvPicPr>
          <p:cNvPr id="8" name="Picture 7" descr="A picture containing text, graphics, screenshot, red&#10;&#10;Description automatically generated">
            <a:extLst>
              <a:ext uri="{FF2B5EF4-FFF2-40B4-BE49-F238E27FC236}">
                <a16:creationId xmlns:a16="http://schemas.microsoft.com/office/drawing/2014/main" id="{055D2B84-9663-2030-5D8A-731EEFFE4A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847" t="15736" r="27495" b="12951"/>
          <a:stretch/>
        </p:blipFill>
        <p:spPr>
          <a:xfrm>
            <a:off x="767164" y="1081007"/>
            <a:ext cx="3487120" cy="5446635"/>
          </a:xfrm>
          <a:prstGeom prst="rect">
            <a:avLst/>
          </a:prstGeom>
        </p:spPr>
      </p:pic>
    </p:spTree>
    <p:extLst>
      <p:ext uri="{BB962C8B-B14F-4D97-AF65-F5344CB8AC3E}">
        <p14:creationId xmlns:p14="http://schemas.microsoft.com/office/powerpoint/2010/main" val="207624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REGULAR MAINTENANCE ITEMS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082538"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22935" y="1049781"/>
            <a:ext cx="11580161" cy="22909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To keep the tankless running at peak performance and efficiency throughout its life, here are a few other regular maintenance items to keep in mind. </a:t>
            </a:r>
          </a:p>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Cleaning the unit and combustion chamber if excessive build up is noticed.</a:t>
            </a:r>
          </a:p>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Cleaning the ignition and flame rods.</a:t>
            </a:r>
          </a:p>
          <a:p>
            <a:pPr marL="342900" marR="0" lvl="0" indent="-342900">
              <a:lnSpc>
                <a:spcPct val="107000"/>
              </a:lnSpc>
              <a:spcBef>
                <a:spcPts val="0"/>
              </a:spcBef>
              <a:spcAft>
                <a:spcPts val="80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Checking and cleaning the cold water inlet filter.</a:t>
            </a:r>
          </a:p>
        </p:txBody>
      </p:sp>
      <p:pic>
        <p:nvPicPr>
          <p:cNvPr id="4" name="Picture 3">
            <a:extLst>
              <a:ext uri="{FF2B5EF4-FFF2-40B4-BE49-F238E27FC236}">
                <a16:creationId xmlns:a16="http://schemas.microsoft.com/office/drawing/2014/main" id="{D369AE75-D331-ECC5-5FB2-1E0E88CEF4D6}"/>
              </a:ext>
            </a:extLst>
          </p:cNvPr>
          <p:cNvPicPr>
            <a:picLocks noChangeAspect="1"/>
          </p:cNvPicPr>
          <p:nvPr/>
        </p:nvPicPr>
        <p:blipFill>
          <a:blip r:embed="rId2"/>
          <a:stretch>
            <a:fillRect/>
          </a:stretch>
        </p:blipFill>
        <p:spPr>
          <a:xfrm>
            <a:off x="258527" y="3400173"/>
            <a:ext cx="4227273" cy="3288347"/>
          </a:xfrm>
          <a:prstGeom prst="rect">
            <a:avLst/>
          </a:prstGeom>
          <a:effectLst>
            <a:softEdge rad="25400"/>
          </a:effectLst>
        </p:spPr>
      </p:pic>
      <p:pic>
        <p:nvPicPr>
          <p:cNvPr id="7" name="Picture 14">
            <a:extLst>
              <a:ext uri="{FF2B5EF4-FFF2-40B4-BE49-F238E27FC236}">
                <a16:creationId xmlns:a16="http://schemas.microsoft.com/office/drawing/2014/main" id="{A54FD44E-7B10-DB0B-6212-E9E8BAA572D9}"/>
              </a:ext>
            </a:extLst>
          </p:cNvPr>
          <p:cNvPicPr>
            <a:picLocks noChangeAspect="1"/>
          </p:cNvPicPr>
          <p:nvPr/>
        </p:nvPicPr>
        <p:blipFill>
          <a:blip r:embed="rId3"/>
          <a:stretch>
            <a:fillRect/>
          </a:stretch>
        </p:blipFill>
        <p:spPr>
          <a:xfrm>
            <a:off x="10313327" y="83301"/>
            <a:ext cx="1154878" cy="893867"/>
          </a:xfrm>
          <a:prstGeom prst="rect">
            <a:avLst/>
          </a:prstGeom>
        </p:spPr>
      </p:pic>
      <p:pic>
        <p:nvPicPr>
          <p:cNvPr id="9" name="Picture 8">
            <a:extLst>
              <a:ext uri="{FF2B5EF4-FFF2-40B4-BE49-F238E27FC236}">
                <a16:creationId xmlns:a16="http://schemas.microsoft.com/office/drawing/2014/main" id="{CCD7EEDE-1188-7349-59BB-81C249D8F85B}"/>
              </a:ext>
            </a:extLst>
          </p:cNvPr>
          <p:cNvPicPr>
            <a:picLocks noChangeAspect="1"/>
          </p:cNvPicPr>
          <p:nvPr/>
        </p:nvPicPr>
        <p:blipFill>
          <a:blip r:embed="rId4"/>
          <a:stretch>
            <a:fillRect/>
          </a:stretch>
        </p:blipFill>
        <p:spPr>
          <a:xfrm>
            <a:off x="4550032" y="3400654"/>
            <a:ext cx="3598199" cy="3287865"/>
          </a:xfrm>
          <a:prstGeom prst="rect">
            <a:avLst/>
          </a:prstGeom>
          <a:effectLst>
            <a:softEdge rad="25400"/>
          </a:effectLst>
        </p:spPr>
      </p:pic>
      <p:pic>
        <p:nvPicPr>
          <p:cNvPr id="11" name="Picture 10">
            <a:extLst>
              <a:ext uri="{FF2B5EF4-FFF2-40B4-BE49-F238E27FC236}">
                <a16:creationId xmlns:a16="http://schemas.microsoft.com/office/drawing/2014/main" id="{87C88AAC-C379-8061-F161-46726DA4C231}"/>
              </a:ext>
            </a:extLst>
          </p:cNvPr>
          <p:cNvPicPr>
            <a:picLocks noChangeAspect="1"/>
          </p:cNvPicPr>
          <p:nvPr/>
        </p:nvPicPr>
        <p:blipFill>
          <a:blip r:embed="rId5"/>
          <a:stretch>
            <a:fillRect/>
          </a:stretch>
        </p:blipFill>
        <p:spPr>
          <a:xfrm>
            <a:off x="8181539" y="3400171"/>
            <a:ext cx="3641120" cy="3288347"/>
          </a:xfrm>
          <a:prstGeom prst="rect">
            <a:avLst/>
          </a:prstGeom>
          <a:effectLst>
            <a:softEdge rad="25400"/>
          </a:effectLst>
        </p:spPr>
      </p:pic>
    </p:spTree>
    <p:extLst>
      <p:ext uri="{BB962C8B-B14F-4D97-AF65-F5344CB8AC3E}">
        <p14:creationId xmlns:p14="http://schemas.microsoft.com/office/powerpoint/2010/main" val="367073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1EB54-ECC9-4963-8DD6-D574BD773729}"/>
              </a:ext>
            </a:extLst>
          </p:cNvPr>
          <p:cNvSpPr txBox="1">
            <a:spLocks/>
          </p:cNvSpPr>
          <p:nvPr/>
        </p:nvSpPr>
        <p:spPr>
          <a:xfrm>
            <a:off x="222935" y="108033"/>
            <a:ext cx="11207065" cy="8559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Franklin Gothic Demi"/>
                <a:cs typeface="Calibri Light"/>
              </a:rPr>
              <a:t>REGULAR MAINTENANCE ITEMS</a:t>
            </a:r>
          </a:p>
        </p:txBody>
      </p:sp>
      <p:cxnSp>
        <p:nvCxnSpPr>
          <p:cNvPr id="6" name="Straight Arrow Connector 5">
            <a:extLst>
              <a:ext uri="{FF2B5EF4-FFF2-40B4-BE49-F238E27FC236}">
                <a16:creationId xmlns:a16="http://schemas.microsoft.com/office/drawing/2014/main" id="{C538F7F9-03FC-416D-A04C-30BA6BD31740}"/>
              </a:ext>
            </a:extLst>
          </p:cNvPr>
          <p:cNvCxnSpPr>
            <a:cxnSpLocks/>
          </p:cNvCxnSpPr>
          <p:nvPr/>
        </p:nvCxnSpPr>
        <p:spPr>
          <a:xfrm>
            <a:off x="305920" y="881089"/>
            <a:ext cx="8082538"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57807" y="2518246"/>
            <a:ext cx="11580161" cy="22909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E</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ncourage your customers to visually check the unit once in awhile. </a:t>
            </a:r>
          </a:p>
          <a:p>
            <a:pPr marL="0" marR="0" indent="0" algn="ctr">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Tankless heaters, like any other gas appliance, are not meant to be installed and forgotten about. </a:t>
            </a:r>
            <a:endPar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A close up of a logo&#10;&#10;Description generated with very high confidence">
            <a:extLst>
              <a:ext uri="{FF2B5EF4-FFF2-40B4-BE49-F238E27FC236}">
                <a16:creationId xmlns:a16="http://schemas.microsoft.com/office/drawing/2014/main" id="{02687293-AFB7-B068-BADF-7970E5A41E4D}"/>
              </a:ext>
            </a:extLst>
          </p:cNvPr>
          <p:cNvPicPr>
            <a:picLocks noChangeAspect="1"/>
          </p:cNvPicPr>
          <p:nvPr/>
        </p:nvPicPr>
        <p:blipFill>
          <a:blip r:embed="rId2"/>
          <a:stretch>
            <a:fillRect/>
          </a:stretch>
        </p:blipFill>
        <p:spPr>
          <a:xfrm>
            <a:off x="10313327" y="5804253"/>
            <a:ext cx="1154878" cy="893867"/>
          </a:xfrm>
          <a:prstGeom prst="rect">
            <a:avLst/>
          </a:prstGeom>
        </p:spPr>
      </p:pic>
    </p:spTree>
    <p:extLst>
      <p:ext uri="{BB962C8B-B14F-4D97-AF65-F5344CB8AC3E}">
        <p14:creationId xmlns:p14="http://schemas.microsoft.com/office/powerpoint/2010/main" val="321897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02E6C3DE-9FDB-443F-9C0C-07930E741361}"/>
  <p:tag name="ISPRING_RESOURCE_FOLDER" val="E:\Work Stuff\Powerpoints\Residential Level 1_Dark Version\"/>
  <p:tag name="ISPRING_PRESENTATION_PATH" val="E:\Work Stuff\Powerpoints\Residential Level 1_Dark Version.pptx"/>
  <p:tag name="ISPRING_PROJECT_FOLDER_UPDATED" val="1"/>
  <p:tag name="ISPRING_SCREEN_RECS_UPDATED" val="E:\Work Stuff\Powerpoints\Residential Level 1_Dark Version"/>
</p:tagLst>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56616FAB9BD443BD85CC00C3BED344" ma:contentTypeVersion="17" ma:contentTypeDescription="Create a new document." ma:contentTypeScope="" ma:versionID="57d88be947100e314d6df54fc263971a">
  <xsd:schema xmlns:xsd="http://www.w3.org/2001/XMLSchema" xmlns:xs="http://www.w3.org/2001/XMLSchema" xmlns:p="http://schemas.microsoft.com/office/2006/metadata/properties" xmlns:ns2="4b7affe0-2458-44d1-97da-a46ce1c1f552" xmlns:ns3="1e1893b5-73e4-41a6-8740-c3c7aa6db362" targetNamespace="http://schemas.microsoft.com/office/2006/metadata/properties" ma:root="true" ma:fieldsID="f800b8fa5dba20593e8b90d04e14a72e" ns2:_="" ns3:_="">
    <xsd:import namespace="4b7affe0-2458-44d1-97da-a46ce1c1f552"/>
    <xsd:import namespace="1e1893b5-73e4-41a6-8740-c3c7aa6db362"/>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affe0-2458-44d1-97da-a46ce1c1f5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f1b9d4d-8033-43bd-9b5c-214602543303"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1893b5-73e4-41a6-8740-c3c7aa6db36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42f45a5-b546-4501-b5d3-6b746fa93ac4}" ma:internalName="TaxCatchAll" ma:showField="CatchAllData" ma:web="1e1893b5-73e4-41a6-8740-c3c7aa6db3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DCC137-B68B-48F1-8FC7-B0B1F0B96C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7affe0-2458-44d1-97da-a46ce1c1f552"/>
    <ds:schemaRef ds:uri="1e1893b5-73e4-41a6-8740-c3c7aa6db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4AEA99-6CF2-4203-9886-8ECAFB63F4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6323</TotalTime>
  <Words>3770</Words>
  <Application>Microsoft Office PowerPoint</Application>
  <PresentationFormat>Widescreen</PresentationFormat>
  <Paragraphs>512</Paragraphs>
  <Slides>102</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102</vt:i4>
      </vt:variant>
    </vt:vector>
  </HeadingPairs>
  <TitlesOfParts>
    <vt:vector size="114" baseType="lpstr">
      <vt:lpstr>Arial</vt:lpstr>
      <vt:lpstr>Avenir Next LT Pro</vt:lpstr>
      <vt:lpstr>Calibri</vt:lpstr>
      <vt:lpstr>Calibri Light</vt:lpstr>
      <vt:lpstr>Franklin Gothic Book</vt:lpstr>
      <vt:lpstr>Franklin Gothic Demi</vt:lpstr>
      <vt:lpstr>Franklin Gothic Demi Cond</vt:lpstr>
      <vt:lpstr>Franklin Gothic Medium</vt:lpstr>
      <vt:lpstr>Symbol</vt:lpstr>
      <vt:lpstr>AccentBoxVTI</vt:lpstr>
      <vt:lpstr>office theme</vt:lpstr>
      <vt:lpstr>office theme</vt:lpstr>
      <vt:lpstr>RESIDENTIAL LEVEL 1</vt:lpstr>
      <vt:lpstr>READ THE MANUAL</vt:lpstr>
      <vt:lpstr>TRAINING SECTIONS</vt:lpstr>
      <vt:lpstr>PowerPoint Presentation</vt:lpstr>
      <vt:lpstr>STANDARD EFFICIENCY UNITS</vt:lpstr>
      <vt:lpstr>STANDARD EFFICIENCY UNITS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INDIVIDUAL UNITS</vt:lpstr>
      <vt:lpstr>INDIVIDUAL UNITS</vt:lpstr>
      <vt:lpstr>PowerPoint Presentation</vt:lpstr>
      <vt:lpstr>PowerPoint Presentation</vt:lpstr>
      <vt:lpstr>INDIVIDUAL UNITS</vt:lpstr>
      <vt:lpstr>INDIVIDUAL UNITS</vt:lpstr>
      <vt:lpstr>INDIVIDUAL UNITS</vt:lpstr>
      <vt:lpstr>INDIVIDUAL UNITS</vt:lpstr>
      <vt:lpstr>NRCR SERIES</vt:lpstr>
      <vt:lpstr>NRCR SERIES</vt:lpstr>
      <vt:lpstr>NRCR SERIES</vt:lpstr>
      <vt:lpstr>NRCR SERIES</vt:lpstr>
      <vt:lpstr>NRCR SERIES</vt:lpstr>
      <vt:lpstr>NRCR SERIES: AUTO LEARNING MODE</vt:lpstr>
      <vt:lpstr>NRCR SERIES: MANUAL SCHEDULE MODE</vt:lpstr>
      <vt:lpstr>NRCR SERIES: TITLE 24 (ON DEMAND)</vt:lpstr>
      <vt:lpstr>OPTIONAL RECIRCULATION</vt:lpstr>
      <vt:lpstr>OPTIONAL RECIRCULATION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Nourse</dc:creator>
  <cp:lastModifiedBy>Will Nourse</cp:lastModifiedBy>
  <cp:revision>369</cp:revision>
  <dcterms:created xsi:type="dcterms:W3CDTF">2020-04-27T21:53:10Z</dcterms:created>
  <dcterms:modified xsi:type="dcterms:W3CDTF">2025-02-27T20:50:52Z</dcterms:modified>
</cp:coreProperties>
</file>