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27"/>
  </p:notesMasterIdLst>
  <p:sldIdLst>
    <p:sldId id="899" r:id="rId5"/>
    <p:sldId id="905" r:id="rId6"/>
    <p:sldId id="894" r:id="rId7"/>
    <p:sldId id="868" r:id="rId8"/>
    <p:sldId id="882" r:id="rId9"/>
    <p:sldId id="883" r:id="rId10"/>
    <p:sldId id="900" r:id="rId11"/>
    <p:sldId id="281" r:id="rId12"/>
    <p:sldId id="901" r:id="rId13"/>
    <p:sldId id="867" r:id="rId14"/>
    <p:sldId id="878" r:id="rId15"/>
    <p:sldId id="888" r:id="rId16"/>
    <p:sldId id="889" r:id="rId17"/>
    <p:sldId id="871" r:id="rId18"/>
    <p:sldId id="902" r:id="rId19"/>
    <p:sldId id="875" r:id="rId20"/>
    <p:sldId id="879" r:id="rId21"/>
    <p:sldId id="869" r:id="rId22"/>
    <p:sldId id="884" r:id="rId23"/>
    <p:sldId id="895" r:id="rId24"/>
    <p:sldId id="897" r:id="rId25"/>
    <p:sldId id="89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9EC32-A7FD-6E83-DB73-39817F05E2C9}" v="39" dt="2023-04-14T08:09:00.454"/>
    <p1510:client id="{9D6C5E1F-9015-3B4B-58D7-7EBA1416692A}" v="36" dt="2023-04-13T17:51:50.632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72874" autoAdjust="0"/>
  </p:normalViewPr>
  <p:slideViewPr>
    <p:cSldViewPr snapToGrid="0">
      <p:cViewPr varScale="1">
        <p:scale>
          <a:sx n="120" d="100"/>
          <a:sy n="120" d="100"/>
        </p:scale>
        <p:origin x="162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E2C1-2030-49C1-A446-C681B97D455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CFFF6-BC01-421E-BEE8-59113C320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9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9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1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86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0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Cold water continually fills until the capacity of the tank is met.</a:t>
            </a:r>
          </a:p>
          <a:p>
            <a:r>
              <a:rPr lang="en-US" dirty="0"/>
              <a:t>The pump circulates the cold water at the bottom of the tank back through the tankless water heater to its desired temperature</a:t>
            </a:r>
          </a:p>
          <a:p>
            <a:r>
              <a:rPr lang="en-US" dirty="0"/>
              <a:t>Water gets heated up to desired temperature and ejected through an elephant nose pipe at the top of the tank causes hot water to rain down into the tank; closer to the top of the water level where the hot outlet is.</a:t>
            </a:r>
          </a:p>
          <a:p>
            <a:pPr lvl="1"/>
            <a:r>
              <a:rPr lang="en-US" dirty="0"/>
              <a:t>If recirculation is employed, it is returned to the center of the tank.</a:t>
            </a:r>
          </a:p>
          <a:p>
            <a:r>
              <a:rPr lang="en-US" dirty="0"/>
              <a:t>Once tank is at temperature and capacity, the tankless will shutdown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5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0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CFFF6-BC01-421E-BEE8-59113C3200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EDED-4CA0-4844-B2F1-015E523F8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3B4E3-B6F3-42FB-B514-5AAE4EC60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BA88F6-61E2-4DB0-A9A4-45E160B35991}"/>
              </a:ext>
            </a:extLst>
          </p:cNvPr>
          <p:cNvCxnSpPr/>
          <p:nvPr userDrawn="1"/>
        </p:nvCxnSpPr>
        <p:spPr>
          <a:xfrm flipV="1">
            <a:off x="3141036" y="3420139"/>
            <a:ext cx="5909928" cy="8861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21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C395-F6A6-4387-BA1B-AFEBD265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F3DCB-20A2-4546-83DA-E8CB95A62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C19D9-81B1-499C-B41B-36E2C41EA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75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D780-19A7-4558-BDD1-FC140ED1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46BA4-4E16-4357-9C80-67355AD3F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065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E8AD99-C6A6-45C3-8CD2-851CB413A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C88A0-765A-473F-992B-34612F053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1704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281"/>
            <a:ext cx="11214100" cy="650875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FAA648-3D4E-44DE-A975-E1EF757760CF}" type="datetime1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6033-85B6-4D5C-ADE5-B3F3F33533A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818356"/>
            <a:ext cx="12192000" cy="4643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6200" y="804863"/>
            <a:ext cx="11912600" cy="554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50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0CA4-146C-494F-9795-FD93A9C0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35B78-9DCB-4CB6-9E80-57D7F1718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39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68D5-F215-4921-8F55-6A72D4BD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7B836-C692-4EE0-84A9-343EBEC8A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49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84E1FE-3E21-43C3-AF3F-BC927A2584F2}"/>
              </a:ext>
            </a:extLst>
          </p:cNvPr>
          <p:cNvSpPr/>
          <p:nvPr userDrawn="1"/>
        </p:nvSpPr>
        <p:spPr>
          <a:xfrm>
            <a:off x="-3541" y="0"/>
            <a:ext cx="609954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B2C5D-C921-46CD-8678-E2BBDF17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63AE5-2076-4044-A240-C13F38029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141E-B27C-41B0-921C-AB58ED959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F620027-4ACB-49A3-875E-4753C203B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7949" y="5962984"/>
            <a:ext cx="1154878" cy="8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7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BA64F4-220C-4C1E-ADF4-D7D18CD905CC}"/>
              </a:ext>
            </a:extLst>
          </p:cNvPr>
          <p:cNvSpPr/>
          <p:nvPr userDrawn="1"/>
        </p:nvSpPr>
        <p:spPr>
          <a:xfrm>
            <a:off x="6096000" y="-14177"/>
            <a:ext cx="6099541" cy="68721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92C59-00C1-497A-93D7-A6CE73E8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D661-BDBF-4569-8C57-8472686AB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5DAB1-6716-4858-B494-9376CBECE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2C4BF-E006-43CD-A4C2-646CA92E8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C29C0E-0B71-4D61-820B-0D0A261F7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33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CCDC-06D8-4258-9239-4D0C00B65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81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458D8F-481B-441A-9D7A-B27E9342AE1D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Franklin Gothic Demi"/>
                <a:cs typeface="Calibri Light" panose="020F0302020204030204"/>
              </a:rPr>
              <a:t>THANK YOU</a:t>
            </a:r>
            <a:endParaRPr lang="en-US" dirty="0">
              <a:solidFill>
                <a:schemeClr val="tx1"/>
              </a:solidFill>
              <a:cs typeface="Calibri Ligh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7A146B-4D04-4E89-A4DB-60F43D541A90}"/>
              </a:ext>
            </a:extLst>
          </p:cNvPr>
          <p:cNvCxnSpPr/>
          <p:nvPr userDrawn="1"/>
        </p:nvCxnSpPr>
        <p:spPr>
          <a:xfrm flipV="1">
            <a:off x="4628707" y="3618613"/>
            <a:ext cx="2883070" cy="26582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ACA2289-8D19-4CAB-84C9-3631EA87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4400" y="3618613"/>
            <a:ext cx="2743200" cy="1371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464AB1-96C6-4F73-A98E-21853B7DDA6A}"/>
              </a:ext>
            </a:extLst>
          </p:cNvPr>
          <p:cNvSpPr/>
          <p:nvPr userDrawn="1"/>
        </p:nvSpPr>
        <p:spPr>
          <a:xfrm>
            <a:off x="244543" y="0"/>
            <a:ext cx="1174614" cy="563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0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FC8CA6-3E06-4990-A164-F3054C091196}"/>
              </a:ext>
            </a:extLst>
          </p:cNvPr>
          <p:cNvSpPr/>
          <p:nvPr userDrawn="1"/>
        </p:nvSpPr>
        <p:spPr>
          <a:xfrm>
            <a:off x="0" y="0"/>
            <a:ext cx="4058653" cy="6858000"/>
          </a:xfrm>
          <a:prstGeom prst="rect">
            <a:avLst/>
          </a:prstGeom>
          <a:solidFill>
            <a:schemeClr val="tx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C0959-AB60-4875-998F-17ED8947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4058653" cy="29718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A032-96C3-47D4-8E2C-1EB35ED6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653" y="457201"/>
            <a:ext cx="8133347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DDF66-2B54-4AFB-A05E-0C198D9B5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429000"/>
            <a:ext cx="4058653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5E80B13-A28A-49C2-AB3A-CF7DE79B16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7949" y="5962984"/>
            <a:ext cx="1154878" cy="8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FC8CA6-3E06-4990-A164-F3054C091196}"/>
              </a:ext>
            </a:extLst>
          </p:cNvPr>
          <p:cNvSpPr/>
          <p:nvPr userDrawn="1"/>
        </p:nvSpPr>
        <p:spPr>
          <a:xfrm>
            <a:off x="4058653" y="-4763"/>
            <a:ext cx="8133347" cy="6858000"/>
          </a:xfrm>
          <a:prstGeom prst="rect">
            <a:avLst/>
          </a:prstGeom>
          <a:solidFill>
            <a:schemeClr val="tx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C0959-AB60-4875-998F-17ED8947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4058653" cy="29718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A032-96C3-47D4-8E2C-1EB35ED6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653" y="457201"/>
            <a:ext cx="8261684" cy="540385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DDF66-2B54-4AFB-A05E-0C198D9B5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429000"/>
            <a:ext cx="4058653" cy="243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704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0CA45-A3A5-4D13-8C82-E43E883F1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43CD-E4D4-4E1F-BF42-49A13BE0F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62FCD4C-CAEF-4E27-A953-DEDA985C17B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60761" y="-81809"/>
            <a:ext cx="1154878" cy="8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94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02" r:id="rId9"/>
    <p:sldLayoutId id="2147483699" r:id="rId10"/>
    <p:sldLayoutId id="2147483700" r:id="rId11"/>
    <p:sldLayoutId id="2147483701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89F5D1-20CF-C0EE-F792-5B0E27986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727" y="953801"/>
            <a:ext cx="4946373" cy="4946373"/>
          </a:xfrm>
          <a:prstGeom prst="rect">
            <a:avLst/>
          </a:prstGeom>
        </p:spPr>
      </p:pic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5EE9FC-FD5E-1CFF-B94B-631C6599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71" y="274898"/>
            <a:ext cx="5808419" cy="64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0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E81EB1-F342-DF6D-82C3-4DC54B4E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2213448"/>
            <a:ext cx="4058653" cy="726989"/>
          </a:xfrm>
        </p:spPr>
        <p:txBody>
          <a:bodyPr/>
          <a:lstStyle/>
          <a:p>
            <a:r>
              <a:rPr lang="en-US" dirty="0"/>
              <a:t>Features &amp; Benefits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45640C-9771-80E5-1DF6-8A6362686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Storage tank mode without the system controller </a:t>
            </a:r>
          </a:p>
          <a:p>
            <a:r>
              <a:rPr lang="en-US" dirty="0">
                <a:latin typeface="Franklin Gothic Book"/>
              </a:rPr>
              <a:t>All draws from storage tank, flow rates maximized through 1 ½” supply, no low pressure issues</a:t>
            </a:r>
          </a:p>
          <a:p>
            <a:r>
              <a:rPr lang="en-US" dirty="0"/>
              <a:t>Faster Hot water recovery and larger first  hour rating because of larger pump and bypass</a:t>
            </a:r>
          </a:p>
          <a:p>
            <a:r>
              <a:rPr lang="en-US" dirty="0">
                <a:latin typeface="Franklin Gothic Book"/>
              </a:rPr>
              <a:t>Warranty 10 Year TANK / 10 Year TANKLESS</a:t>
            </a:r>
          </a:p>
          <a:p>
            <a:r>
              <a:rPr lang="en-US" dirty="0"/>
              <a:t>Removing the heat engine from a storage tank extends the life of both the tank and tankless</a:t>
            </a:r>
          </a:p>
          <a:p>
            <a:pPr lvl="1"/>
            <a:r>
              <a:rPr lang="en-US" dirty="0"/>
              <a:t>Can be isolated from each other for service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Icon, qr code&#10;&#10;Description automatically generated">
            <a:extLst>
              <a:ext uri="{FF2B5EF4-FFF2-40B4-BE49-F238E27FC236}">
                <a16:creationId xmlns:a16="http://schemas.microsoft.com/office/drawing/2014/main" id="{4B5CADF2-73C9-1853-3456-9B8EC0C1D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7" y="2940437"/>
            <a:ext cx="2318951" cy="231895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91DF5D-88D2-D186-735B-D386A3DCB0FA}"/>
              </a:ext>
            </a:extLst>
          </p:cNvPr>
          <p:cNvCxnSpPr/>
          <p:nvPr/>
        </p:nvCxnSpPr>
        <p:spPr>
          <a:xfrm flipV="1">
            <a:off x="324595" y="2914374"/>
            <a:ext cx="3554070" cy="2418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7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749A-1B94-9AB1-82B8-EDC6BBB7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67" y="2838450"/>
            <a:ext cx="2741719" cy="590550"/>
          </a:xfrm>
        </p:spPr>
        <p:txBody>
          <a:bodyPr/>
          <a:lstStyle/>
          <a:p>
            <a:r>
              <a:rPr lang="en-US" dirty="0"/>
              <a:t>Specifications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CC04-EA9D-EF21-2D4B-70C541BB1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141" y="3429000"/>
            <a:ext cx="3673512" cy="2439988"/>
          </a:xfrm>
        </p:spPr>
        <p:txBody>
          <a:bodyPr/>
          <a:lstStyle/>
          <a:p>
            <a:r>
              <a:rPr lang="en-US" dirty="0"/>
              <a:t>10 years or 12000 combustion hours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69ABC4-6A80-4FCB-0026-70DB3834C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80" y="0"/>
            <a:ext cx="467590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E81EE4-09FB-2BDB-95F7-1C203F0FC779}"/>
              </a:ext>
            </a:extLst>
          </p:cNvPr>
          <p:cNvSpPr/>
          <p:nvPr/>
        </p:nvSpPr>
        <p:spPr>
          <a:xfrm>
            <a:off x="11325225" y="1333500"/>
            <a:ext cx="781050" cy="209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005824-025E-4CCE-4D93-BD31A99FD9C9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9326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3669-E9ED-3714-9A42-11D3A567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0" y="2892286"/>
            <a:ext cx="2766567" cy="536714"/>
          </a:xfrm>
        </p:spPr>
        <p:txBody>
          <a:bodyPr/>
          <a:lstStyle/>
          <a:p>
            <a:r>
              <a:rPr lang="en-US" dirty="0"/>
              <a:t>Recovery Rate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084A2C-83CA-3891-2EA3-14DBFF5A85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578989"/>
              </p:ext>
            </p:extLst>
          </p:nvPr>
        </p:nvGraphicFramePr>
        <p:xfrm>
          <a:off x="4361608" y="4769096"/>
          <a:ext cx="7543481" cy="1403104"/>
        </p:xfrm>
        <a:graphic>
          <a:graphicData uri="http://schemas.openxmlformats.org/drawingml/2006/table">
            <a:tbl>
              <a:tblPr/>
              <a:tblGrid>
                <a:gridCol w="736615">
                  <a:extLst>
                    <a:ext uri="{9D8B030D-6E8A-4147-A177-3AD203B41FA5}">
                      <a16:colId xmlns:a16="http://schemas.microsoft.com/office/drawing/2014/main" val="3996776590"/>
                    </a:ext>
                  </a:extLst>
                </a:gridCol>
                <a:gridCol w="491077">
                  <a:extLst>
                    <a:ext uri="{9D8B030D-6E8A-4147-A177-3AD203B41FA5}">
                      <a16:colId xmlns:a16="http://schemas.microsoft.com/office/drawing/2014/main" val="2972566862"/>
                    </a:ext>
                  </a:extLst>
                </a:gridCol>
                <a:gridCol w="497897">
                  <a:extLst>
                    <a:ext uri="{9D8B030D-6E8A-4147-A177-3AD203B41FA5}">
                      <a16:colId xmlns:a16="http://schemas.microsoft.com/office/drawing/2014/main" val="2506653412"/>
                    </a:ext>
                  </a:extLst>
                </a:gridCol>
                <a:gridCol w="497897">
                  <a:extLst>
                    <a:ext uri="{9D8B030D-6E8A-4147-A177-3AD203B41FA5}">
                      <a16:colId xmlns:a16="http://schemas.microsoft.com/office/drawing/2014/main" val="329020280"/>
                    </a:ext>
                  </a:extLst>
                </a:gridCol>
                <a:gridCol w="497897">
                  <a:extLst>
                    <a:ext uri="{9D8B030D-6E8A-4147-A177-3AD203B41FA5}">
                      <a16:colId xmlns:a16="http://schemas.microsoft.com/office/drawing/2014/main" val="3048374286"/>
                    </a:ext>
                  </a:extLst>
                </a:gridCol>
                <a:gridCol w="497897">
                  <a:extLst>
                    <a:ext uri="{9D8B030D-6E8A-4147-A177-3AD203B41FA5}">
                      <a16:colId xmlns:a16="http://schemas.microsoft.com/office/drawing/2014/main" val="3388154997"/>
                    </a:ext>
                  </a:extLst>
                </a:gridCol>
                <a:gridCol w="497897">
                  <a:extLst>
                    <a:ext uri="{9D8B030D-6E8A-4147-A177-3AD203B41FA5}">
                      <a16:colId xmlns:a16="http://schemas.microsoft.com/office/drawing/2014/main" val="1611115781"/>
                    </a:ext>
                  </a:extLst>
                </a:gridCol>
                <a:gridCol w="497897">
                  <a:extLst>
                    <a:ext uri="{9D8B030D-6E8A-4147-A177-3AD203B41FA5}">
                      <a16:colId xmlns:a16="http://schemas.microsoft.com/office/drawing/2014/main" val="858499317"/>
                    </a:ext>
                  </a:extLst>
                </a:gridCol>
                <a:gridCol w="497897">
                  <a:extLst>
                    <a:ext uri="{9D8B030D-6E8A-4147-A177-3AD203B41FA5}">
                      <a16:colId xmlns:a16="http://schemas.microsoft.com/office/drawing/2014/main" val="3222635264"/>
                    </a:ext>
                  </a:extLst>
                </a:gridCol>
                <a:gridCol w="566102">
                  <a:extLst>
                    <a:ext uri="{9D8B030D-6E8A-4147-A177-3AD203B41FA5}">
                      <a16:colId xmlns:a16="http://schemas.microsoft.com/office/drawing/2014/main" val="1777250302"/>
                    </a:ext>
                  </a:extLst>
                </a:gridCol>
                <a:gridCol w="566102">
                  <a:extLst>
                    <a:ext uri="{9D8B030D-6E8A-4147-A177-3AD203B41FA5}">
                      <a16:colId xmlns:a16="http://schemas.microsoft.com/office/drawing/2014/main" val="890209492"/>
                    </a:ext>
                  </a:extLst>
                </a:gridCol>
                <a:gridCol w="566102">
                  <a:extLst>
                    <a:ext uri="{9D8B030D-6E8A-4147-A177-3AD203B41FA5}">
                      <a16:colId xmlns:a16="http://schemas.microsoft.com/office/drawing/2014/main" val="3089914402"/>
                    </a:ext>
                  </a:extLst>
                </a:gridCol>
                <a:gridCol w="566102">
                  <a:extLst>
                    <a:ext uri="{9D8B030D-6E8A-4147-A177-3AD203B41FA5}">
                      <a16:colId xmlns:a16="http://schemas.microsoft.com/office/drawing/2014/main" val="1755876638"/>
                    </a:ext>
                  </a:extLst>
                </a:gridCol>
                <a:gridCol w="566102">
                  <a:extLst>
                    <a:ext uri="{9D8B030D-6E8A-4147-A177-3AD203B41FA5}">
                      <a16:colId xmlns:a16="http://schemas.microsoft.com/office/drawing/2014/main" val="181265459"/>
                    </a:ext>
                  </a:extLst>
                </a:gridCol>
              </a:tblGrid>
              <a:tr h="352760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Recovery GPH temperature rise (GPH)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035941"/>
                  </a:ext>
                </a:extLst>
              </a:tr>
              <a:tr h="2625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Tank</a:t>
                      </a:r>
                      <a:b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(Gallon)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30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40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50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60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70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80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90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100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110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120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130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140 °F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201267"/>
                  </a:ext>
                </a:extLst>
              </a:tr>
              <a:tr h="2625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17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22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28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33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39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44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50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56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61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67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72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78 ℃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009959"/>
                  </a:ext>
                </a:extLst>
              </a:tr>
              <a:tr h="2625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119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GPH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784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588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470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392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336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294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261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235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214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196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181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168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916688"/>
                  </a:ext>
                </a:extLst>
              </a:tr>
              <a:tr h="2625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LPH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2,966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2,225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1,780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1,483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1,271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1,112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989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890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809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742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685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636 </a:t>
                      </a:r>
                    </a:p>
                  </a:txBody>
                  <a:tcPr marL="5144" marR="5144" marT="5144" marB="370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264202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6D1F2-D8DC-C31B-5532-67110D2CD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054" y="3429000"/>
            <a:ext cx="3441599" cy="2439988"/>
          </a:xfrm>
        </p:spPr>
        <p:txBody>
          <a:bodyPr/>
          <a:lstStyle/>
          <a:p>
            <a:r>
              <a:rPr lang="en-US" dirty="0"/>
              <a:t>Btu/</a:t>
            </a:r>
            <a:r>
              <a:rPr lang="en-US" dirty="0" err="1"/>
              <a:t>hr</a:t>
            </a:r>
            <a:r>
              <a:rPr lang="en-US" dirty="0"/>
              <a:t> = 500 * </a:t>
            </a:r>
            <a:r>
              <a:rPr lang="en-US" dirty="0" err="1"/>
              <a:t>gpm</a:t>
            </a:r>
            <a:r>
              <a:rPr lang="en-US" dirty="0"/>
              <a:t> * (Th-Tc)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C87DA77D-7235-5D30-6559-93286B8BF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00" y="989012"/>
            <a:ext cx="5078095" cy="32002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0A52BC-44C9-F953-BD58-B8E93DFF9ED7}"/>
              </a:ext>
            </a:extLst>
          </p:cNvPr>
          <p:cNvSpPr/>
          <p:nvPr/>
        </p:nvSpPr>
        <p:spPr>
          <a:xfrm>
            <a:off x="5207268" y="831461"/>
            <a:ext cx="5852160" cy="35153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AE8B82-A2BE-374B-332A-C4C6E399F588}"/>
              </a:ext>
            </a:extLst>
          </p:cNvPr>
          <p:cNvCxnSpPr/>
          <p:nvPr/>
        </p:nvCxnSpPr>
        <p:spPr>
          <a:xfrm>
            <a:off x="519237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125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E086-7558-B5B4-C3D0-C44DC8F5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21" y="1607599"/>
            <a:ext cx="4137432" cy="48461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67105E-0964-8CA5-82CA-29CD45C6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Cement Lined Tank </a:t>
            </a:r>
            <a:r>
              <a:rPr lang="en-US" dirty="0">
                <a:solidFill>
                  <a:srgbClr val="FF0000"/>
                </a:solidFill>
              </a:rPr>
              <a:t>vs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Glass Lined Tank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4A06EA-BF20-8B04-A8E2-B529F14FF2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0.005” Glass line storage tanks require an anode rod to attract the corrosive minerals that attack the water heater.</a:t>
            </a:r>
          </a:p>
          <a:p>
            <a:endParaRPr lang="en-US" dirty="0"/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FB030EF4-5587-F899-37AF-AF2455428C0B}"/>
              </a:ext>
            </a:extLst>
          </p:cNvPr>
          <p:cNvSpPr/>
          <p:nvPr/>
        </p:nvSpPr>
        <p:spPr>
          <a:xfrm>
            <a:off x="3391350" y="3634724"/>
            <a:ext cx="2141941" cy="2250151"/>
          </a:xfrm>
          <a:prstGeom prst="blockArc">
            <a:avLst>
              <a:gd name="adj1" fmla="val 16525406"/>
              <a:gd name="adj2" fmla="val 3151361"/>
              <a:gd name="adj3" fmla="val 1154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C407E6-BBDC-FC8B-BDE2-A31D29089EE6}"/>
              </a:ext>
            </a:extLst>
          </p:cNvPr>
          <p:cNvSpPr/>
          <p:nvPr/>
        </p:nvSpPr>
        <p:spPr>
          <a:xfrm>
            <a:off x="5095504" y="5032691"/>
            <a:ext cx="714375" cy="914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4" descr="water heater maintenance - check anode valve">
            <a:extLst>
              <a:ext uri="{FF2B5EF4-FFF2-40B4-BE49-F238E27FC236}">
                <a16:creationId xmlns:a16="http://schemas.microsoft.com/office/drawing/2014/main" id="{5F72C6F6-2AFB-5748-E66B-46D49D32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54" y="3866899"/>
            <a:ext cx="3857625" cy="21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186BBB-624B-640C-0329-ECF086C353F7}"/>
              </a:ext>
            </a:extLst>
          </p:cNvPr>
          <p:cNvSpPr txBox="1"/>
          <p:nvPr/>
        </p:nvSpPr>
        <p:spPr>
          <a:xfrm>
            <a:off x="0" y="6492875"/>
            <a:ext cx="658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images provided by vaughncorp.com and anyhourservices.com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8C2B6B-3AE3-B2CB-4626-D7D0ECCB2271}"/>
              </a:ext>
            </a:extLst>
          </p:cNvPr>
          <p:cNvSpPr/>
          <p:nvPr/>
        </p:nvSpPr>
        <p:spPr>
          <a:xfrm>
            <a:off x="5033319" y="1482811"/>
            <a:ext cx="494270" cy="25619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085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D652-76A2-C80E-6DB3-0C21127C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17" y="2855015"/>
            <a:ext cx="2497382" cy="573985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9E90-AFE4-660C-16C3-06DF94C75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207" y="795479"/>
            <a:ext cx="4656078" cy="5403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Best used in short periods of high demand applications but applicable in any kind of commercial application.</a:t>
            </a:r>
          </a:p>
          <a:p>
            <a:pPr lvl="1"/>
            <a:r>
              <a:rPr lang="en-US" b="1" dirty="0"/>
              <a:t>Commercial dish machines</a:t>
            </a:r>
          </a:p>
          <a:p>
            <a:pPr lvl="1"/>
            <a:r>
              <a:rPr lang="en-US" b="1" dirty="0"/>
              <a:t>Laundromats</a:t>
            </a:r>
            <a:br>
              <a:rPr lang="en-US" b="1" dirty="0"/>
            </a:br>
            <a:endParaRPr lang="en-US" b="1" dirty="0"/>
          </a:p>
          <a:p>
            <a:r>
              <a:rPr lang="en-US" sz="2800" dirty="0"/>
              <a:t>Case studies being conducted in Santa Paula Middle School and Rowland Heights Boiling Crab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9B966-FC4C-17E3-604B-1C34DBD02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0707782-FD9D-05A9-6520-5A0D4B09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776" y="676390"/>
            <a:ext cx="3761353" cy="56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0A5045-4D93-4E4B-4E28-7C83B1346172}"/>
              </a:ext>
            </a:extLst>
          </p:cNvPr>
          <p:cNvCxnSpPr/>
          <p:nvPr/>
        </p:nvCxnSpPr>
        <p:spPr>
          <a:xfrm>
            <a:off x="519237" y="3405466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614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ED71D5C-5C54-41BB-6FDF-FF779EB248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94186" y="-65903"/>
            <a:ext cx="8246076" cy="69239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ndoor, white, kitchen appliance&#10;&#10;Description automatically generated">
            <a:extLst>
              <a:ext uri="{FF2B5EF4-FFF2-40B4-BE49-F238E27FC236}">
                <a16:creationId xmlns:a16="http://schemas.microsoft.com/office/drawing/2014/main" id="{8DD91E9F-E5D6-A91B-8A89-4001F4AB6D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84" y="625437"/>
            <a:ext cx="3948351" cy="5607126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792AE949-A0D0-E25F-4844-FF1A0A208867}"/>
              </a:ext>
            </a:extLst>
          </p:cNvPr>
          <p:cNvSpPr/>
          <p:nvPr/>
        </p:nvSpPr>
        <p:spPr>
          <a:xfrm>
            <a:off x="8459515" y="529140"/>
            <a:ext cx="266700" cy="44767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489FAB9-743A-6DCB-AEAE-3FCD13511F1A}"/>
              </a:ext>
            </a:extLst>
          </p:cNvPr>
          <p:cNvSpPr/>
          <p:nvPr/>
        </p:nvSpPr>
        <p:spPr>
          <a:xfrm rot="16200000">
            <a:off x="9216797" y="2703886"/>
            <a:ext cx="266700" cy="447675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B2BEBE85-81F4-6448-3EB9-300FF74A7D5E}"/>
              </a:ext>
            </a:extLst>
          </p:cNvPr>
          <p:cNvSpPr/>
          <p:nvPr/>
        </p:nvSpPr>
        <p:spPr>
          <a:xfrm>
            <a:off x="7850524" y="5517281"/>
            <a:ext cx="266700" cy="44767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7D0D4E8-625B-4351-0B61-C14331EA3962}"/>
              </a:ext>
            </a:extLst>
          </p:cNvPr>
          <p:cNvSpPr/>
          <p:nvPr/>
        </p:nvSpPr>
        <p:spPr>
          <a:xfrm rot="5400000">
            <a:off x="7232996" y="4984608"/>
            <a:ext cx="266700" cy="447675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2E6FE-4A9F-5EC6-FCA7-CBB5EAA7F06F}"/>
              </a:ext>
            </a:extLst>
          </p:cNvPr>
          <p:cNvSpPr txBox="1"/>
          <p:nvPr/>
        </p:nvSpPr>
        <p:spPr>
          <a:xfrm>
            <a:off x="8685954" y="632942"/>
            <a:ext cx="209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1-½” NPT Hot Outlet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137D7-8E69-6029-799D-EBD43A661EA5}"/>
              </a:ext>
            </a:extLst>
          </p:cNvPr>
          <p:cNvSpPr txBox="1"/>
          <p:nvPr/>
        </p:nvSpPr>
        <p:spPr>
          <a:xfrm>
            <a:off x="9573985" y="2743057"/>
            <a:ext cx="217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¾” NPT Recirc Return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7423F-98E4-CFDA-05CE-B006DA75AC22}"/>
              </a:ext>
            </a:extLst>
          </p:cNvPr>
          <p:cNvSpPr txBox="1"/>
          <p:nvPr/>
        </p:nvSpPr>
        <p:spPr>
          <a:xfrm>
            <a:off x="6989877" y="5995654"/>
            <a:ext cx="261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¾” NPT Combo Drain and </a:t>
            </a:r>
          </a:p>
          <a:p>
            <a:r>
              <a:rPr lang="en-US" dirty="0"/>
              <a:t>Cold Inlet to Tankless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8811F-C4BB-B86F-C55E-24DF0EC0D910}"/>
              </a:ext>
            </a:extLst>
          </p:cNvPr>
          <p:cNvSpPr txBox="1"/>
          <p:nvPr/>
        </p:nvSpPr>
        <p:spPr>
          <a:xfrm>
            <a:off x="4932672" y="4972464"/>
            <a:ext cx="22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1-½” NPT Cold Supply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65E99367-A797-400F-9B62-C7CFD28AB0D8}"/>
              </a:ext>
            </a:extLst>
          </p:cNvPr>
          <p:cNvSpPr/>
          <p:nvPr/>
        </p:nvSpPr>
        <p:spPr>
          <a:xfrm rot="19154176">
            <a:off x="8476619" y="3630690"/>
            <a:ext cx="310268" cy="397139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E3769-1B0D-0DD3-87EE-A2264BDEBDEF}"/>
              </a:ext>
            </a:extLst>
          </p:cNvPr>
          <p:cNvSpPr txBox="1"/>
          <p:nvPr/>
        </p:nvSpPr>
        <p:spPr>
          <a:xfrm>
            <a:off x="8753532" y="38908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¾” Gas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2F046D-9614-9467-D9DE-A0FA65B8C7FA}"/>
              </a:ext>
            </a:extLst>
          </p:cNvPr>
          <p:cNvSpPr txBox="1">
            <a:spLocks/>
          </p:cNvSpPr>
          <p:nvPr/>
        </p:nvSpPr>
        <p:spPr>
          <a:xfrm>
            <a:off x="810958" y="2706778"/>
            <a:ext cx="2865958" cy="565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Installation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0DB1D6-370C-FDEC-DC2D-A4BAAAEC4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523" y="3272481"/>
            <a:ext cx="4058653" cy="2439988"/>
          </a:xfrm>
        </p:spPr>
        <p:txBody>
          <a:bodyPr/>
          <a:lstStyle/>
          <a:p>
            <a:r>
              <a:rPr lang="en-US" dirty="0"/>
              <a:t>Where does the expansion tank go?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D905AABB-4652-072A-EB13-9BDF7DC463BD}"/>
              </a:ext>
            </a:extLst>
          </p:cNvPr>
          <p:cNvSpPr/>
          <p:nvPr/>
        </p:nvSpPr>
        <p:spPr>
          <a:xfrm rot="10800000">
            <a:off x="8198764" y="4824834"/>
            <a:ext cx="266700" cy="447675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F0DD38-0F04-7E99-9593-2A4CFC51043F}"/>
              </a:ext>
            </a:extLst>
          </p:cNvPr>
          <p:cNvSpPr txBox="1"/>
          <p:nvPr/>
        </p:nvSpPr>
        <p:spPr>
          <a:xfrm>
            <a:off x="8459515" y="4844705"/>
            <a:ext cx="160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½” Condensate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7C3FC8-A396-DA4E-6C57-03FD05850141}"/>
              </a:ext>
            </a:extLst>
          </p:cNvPr>
          <p:cNvCxnSpPr/>
          <p:nvPr/>
        </p:nvCxnSpPr>
        <p:spPr>
          <a:xfrm flipV="1">
            <a:off x="498408" y="3260521"/>
            <a:ext cx="2808636" cy="14842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29126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433F-2469-99D2-BF4A-F7C6D0BD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36" y="2751482"/>
            <a:ext cx="2012850" cy="631964"/>
          </a:xfrm>
        </p:spPr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C2F3D-21B1-AF98-AF2B-F45C7DCCA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133BBD5-A588-7560-F5D5-0D2B7C0D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36" y="0"/>
            <a:ext cx="461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1AD583C-3288-FD11-6226-CF54B99EBDC7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6982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0D36243-DAA9-2A01-071A-38417658E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5" y="-481692"/>
            <a:ext cx="12119780" cy="7570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C1B6F-07A3-F6D2-D8DD-DA210A34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29" y="2519569"/>
            <a:ext cx="3097871" cy="909431"/>
          </a:xfrm>
        </p:spPr>
        <p:txBody>
          <a:bodyPr>
            <a:normAutofit fontScale="90000"/>
          </a:bodyPr>
          <a:lstStyle/>
          <a:p>
            <a:r>
              <a:rPr lang="en-US" dirty="0"/>
              <a:t>Stratification of heated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13D4F-29E5-D2C8-42B0-ED1513C07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764" y="2154281"/>
            <a:ext cx="3026340" cy="5403850"/>
          </a:xfrm>
        </p:spPr>
        <p:txBody>
          <a:bodyPr>
            <a:normAutofit/>
          </a:bodyPr>
          <a:lstStyle/>
          <a:p>
            <a:r>
              <a:rPr lang="en-US" sz="2400" dirty="0"/>
              <a:t>Water connection locations help to stratify the water temperatures in the tank keeping the upper tank full of hot water.  Provides the best energy efficient supply of hot water.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7BB45-F306-E6C2-098E-8E7CEFB39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A9F86-BBEA-0F22-5479-3DE06A145D8F}"/>
              </a:ext>
            </a:extLst>
          </p:cNvPr>
          <p:cNvSpPr txBox="1"/>
          <p:nvPr/>
        </p:nvSpPr>
        <p:spPr>
          <a:xfrm>
            <a:off x="9547374" y="1254791"/>
            <a:ext cx="217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Elephant Nose Pipe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861823-7450-9E0E-AC70-D2CC0C930633}"/>
              </a:ext>
            </a:extLst>
          </p:cNvPr>
          <p:cNvCxnSpPr>
            <a:cxnSpLocks/>
          </p:cNvCxnSpPr>
          <p:nvPr/>
        </p:nvCxnSpPr>
        <p:spPr>
          <a:xfrm flipH="1" flipV="1">
            <a:off x="7022807" y="1322463"/>
            <a:ext cx="2524567" cy="116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2B7AB4-78AE-DEEA-E920-1E0D32D7F848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6429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111C-0F06-1E67-EAFD-B2CB603C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89" y="2763906"/>
            <a:ext cx="3839164" cy="665094"/>
          </a:xfrm>
        </p:spPr>
        <p:txBody>
          <a:bodyPr/>
          <a:lstStyle/>
          <a:p>
            <a:r>
              <a:rPr lang="en-US" dirty="0"/>
              <a:t>Multiple Hybrid 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81F1-3750-8CEA-0058-34F9573AC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Common vent up to 6 units with system controller</a:t>
            </a:r>
          </a:p>
          <a:p>
            <a:pPr lvl="1"/>
            <a:r>
              <a:rPr lang="en-US" dirty="0"/>
              <a:t>Which system controller setting?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 unit systems require pressure balancing of plumbing</a:t>
            </a:r>
          </a:p>
          <a:p>
            <a:r>
              <a:rPr lang="en-US" dirty="0"/>
              <a:t>VS storage tank mode setting on system controller, requires one large system pump to push the flow through the heaters to fire all at once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D78BF-33AA-D0DD-E469-D8650B81B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グループ化 2">
            <a:extLst>
              <a:ext uri="{FF2B5EF4-FFF2-40B4-BE49-F238E27FC236}">
                <a16:creationId xmlns:a16="http://schemas.microsoft.com/office/drawing/2014/main" id="{4E9732E3-8231-4E9C-9B1A-08C34B7164D0}"/>
              </a:ext>
            </a:extLst>
          </p:cNvPr>
          <p:cNvGrpSpPr/>
          <p:nvPr/>
        </p:nvGrpSpPr>
        <p:grpSpPr>
          <a:xfrm>
            <a:off x="9082931" y="1312124"/>
            <a:ext cx="2771723" cy="1947751"/>
            <a:chOff x="0" y="0"/>
            <a:chExt cx="2678180" cy="1616824"/>
          </a:xfrm>
        </p:grpSpPr>
        <p:grpSp>
          <p:nvGrpSpPr>
            <p:cNvPr id="6" name="グループ化 3">
              <a:extLst>
                <a:ext uri="{FF2B5EF4-FFF2-40B4-BE49-F238E27FC236}">
                  <a16:creationId xmlns:a16="http://schemas.microsoft.com/office/drawing/2014/main" id="{F5502411-0F5F-DA8F-355D-D8922A96092F}"/>
                </a:ext>
              </a:extLst>
            </p:cNvPr>
            <p:cNvGrpSpPr/>
            <p:nvPr/>
          </p:nvGrpSpPr>
          <p:grpSpPr>
            <a:xfrm>
              <a:off x="476249" y="0"/>
              <a:ext cx="2201931" cy="1350124"/>
              <a:chOff x="476249" y="0"/>
              <a:chExt cx="2329332" cy="1525396"/>
            </a:xfrm>
          </p:grpSpPr>
          <p:pic>
            <p:nvPicPr>
              <p:cNvPr id="17" name="図 14">
                <a:extLst>
                  <a:ext uri="{FF2B5EF4-FFF2-40B4-BE49-F238E27FC236}">
                    <a16:creationId xmlns:a16="http://schemas.microsoft.com/office/drawing/2014/main" id="{DC35578D-71F5-EB14-4AC8-81A69BC65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02125" y="474333"/>
                <a:ext cx="624270" cy="1051063"/>
              </a:xfrm>
              <a:prstGeom prst="rect">
                <a:avLst/>
              </a:prstGeom>
            </p:spPr>
          </p:pic>
          <p:pic>
            <p:nvPicPr>
              <p:cNvPr id="18" name="図 15">
                <a:extLst>
                  <a:ext uri="{FF2B5EF4-FFF2-40B4-BE49-F238E27FC236}">
                    <a16:creationId xmlns:a16="http://schemas.microsoft.com/office/drawing/2014/main" id="{57D95154-4FA4-19DA-9910-D93E4A4E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6249" y="474333"/>
                <a:ext cx="624270" cy="1051063"/>
              </a:xfrm>
              <a:prstGeom prst="rect">
                <a:avLst/>
              </a:prstGeom>
            </p:spPr>
          </p:pic>
          <p:pic>
            <p:nvPicPr>
              <p:cNvPr id="19" name="図 16">
                <a:extLst>
                  <a:ext uri="{FF2B5EF4-FFF2-40B4-BE49-F238E27FC236}">
                    <a16:creationId xmlns:a16="http://schemas.microsoft.com/office/drawing/2014/main" id="{1AE58B75-6FEB-BDA0-AE18-DC74C4CE0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8712" y="474333"/>
                <a:ext cx="624270" cy="1051063"/>
              </a:xfrm>
              <a:prstGeom prst="rect">
                <a:avLst/>
              </a:prstGeom>
            </p:spPr>
          </p:pic>
          <p:cxnSp>
            <p:nvCxnSpPr>
              <p:cNvPr id="20" name="直線コネクタ 17">
                <a:extLst>
                  <a:ext uri="{FF2B5EF4-FFF2-40B4-BE49-F238E27FC236}">
                    <a16:creationId xmlns:a16="http://schemas.microsoft.com/office/drawing/2014/main" id="{EA86B4BA-5E19-DCF7-D501-43894A33F33C}"/>
                  </a:ext>
                </a:extLst>
              </p:cNvPr>
              <p:cNvCxnSpPr/>
              <p:nvPr/>
            </p:nvCxnSpPr>
            <p:spPr>
              <a:xfrm flipV="1">
                <a:off x="695324" y="337773"/>
                <a:ext cx="0" cy="332652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18">
                <a:extLst>
                  <a:ext uri="{FF2B5EF4-FFF2-40B4-BE49-F238E27FC236}">
                    <a16:creationId xmlns:a16="http://schemas.microsoft.com/office/drawing/2014/main" id="{CC4373D8-AE8B-66FE-CF95-990E5DB0B20F}"/>
                  </a:ext>
                </a:extLst>
              </p:cNvPr>
              <p:cNvCxnSpPr/>
              <p:nvPr/>
            </p:nvCxnSpPr>
            <p:spPr>
              <a:xfrm flipV="1">
                <a:off x="679846" y="0"/>
                <a:ext cx="368323" cy="366349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19">
                <a:extLst>
                  <a:ext uri="{FF2B5EF4-FFF2-40B4-BE49-F238E27FC236}">
                    <a16:creationId xmlns:a16="http://schemas.microsoft.com/office/drawing/2014/main" id="{D69E529E-FFB7-C033-DAFF-D8115CD96C80}"/>
                  </a:ext>
                </a:extLst>
              </p:cNvPr>
              <p:cNvCxnSpPr/>
              <p:nvPr/>
            </p:nvCxnSpPr>
            <p:spPr>
              <a:xfrm>
                <a:off x="780284" y="11906"/>
                <a:ext cx="2025297" cy="2305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0">
                <a:extLst>
                  <a:ext uri="{FF2B5EF4-FFF2-40B4-BE49-F238E27FC236}">
                    <a16:creationId xmlns:a16="http://schemas.microsoft.com/office/drawing/2014/main" id="{210031C5-BF4D-9310-866B-9EA9D236DB70}"/>
                  </a:ext>
                </a:extLst>
              </p:cNvPr>
              <p:cNvCxnSpPr/>
              <p:nvPr/>
            </p:nvCxnSpPr>
            <p:spPr>
              <a:xfrm flipV="1">
                <a:off x="1504690" y="337773"/>
                <a:ext cx="0" cy="332652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1">
                <a:extLst>
                  <a:ext uri="{FF2B5EF4-FFF2-40B4-BE49-F238E27FC236}">
                    <a16:creationId xmlns:a16="http://schemas.microsoft.com/office/drawing/2014/main" id="{9A2F27C7-F860-FC16-888A-2AAD4A2B597D}"/>
                  </a:ext>
                </a:extLst>
              </p:cNvPr>
              <p:cNvCxnSpPr/>
              <p:nvPr/>
            </p:nvCxnSpPr>
            <p:spPr>
              <a:xfrm flipV="1">
                <a:off x="1489212" y="0"/>
                <a:ext cx="368323" cy="366349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2">
                <a:extLst>
                  <a:ext uri="{FF2B5EF4-FFF2-40B4-BE49-F238E27FC236}">
                    <a16:creationId xmlns:a16="http://schemas.microsoft.com/office/drawing/2014/main" id="{65B2563A-0472-7082-0BB5-60D28B63F2CB}"/>
                  </a:ext>
                </a:extLst>
              </p:cNvPr>
              <p:cNvCxnSpPr/>
              <p:nvPr/>
            </p:nvCxnSpPr>
            <p:spPr>
              <a:xfrm flipV="1">
                <a:off x="2301891" y="337773"/>
                <a:ext cx="0" cy="332652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3">
                <a:extLst>
                  <a:ext uri="{FF2B5EF4-FFF2-40B4-BE49-F238E27FC236}">
                    <a16:creationId xmlns:a16="http://schemas.microsoft.com/office/drawing/2014/main" id="{FE9C5216-EEF8-7DE3-0148-DBDD976A7857}"/>
                  </a:ext>
                </a:extLst>
              </p:cNvPr>
              <p:cNvCxnSpPr/>
              <p:nvPr/>
            </p:nvCxnSpPr>
            <p:spPr>
              <a:xfrm flipV="1">
                <a:off x="2286413" y="0"/>
                <a:ext cx="362629" cy="366349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グループ化 4">
              <a:extLst>
                <a:ext uri="{FF2B5EF4-FFF2-40B4-BE49-F238E27FC236}">
                  <a16:creationId xmlns:a16="http://schemas.microsoft.com/office/drawing/2014/main" id="{0C8BDE41-E230-37A5-943A-C93E153169B2}"/>
                </a:ext>
              </a:extLst>
            </p:cNvPr>
            <p:cNvGrpSpPr/>
            <p:nvPr/>
          </p:nvGrpSpPr>
          <p:grpSpPr>
            <a:xfrm>
              <a:off x="0" y="6369"/>
              <a:ext cx="2160208" cy="1610455"/>
              <a:chOff x="0" y="6369"/>
              <a:chExt cx="2285195" cy="1819523"/>
            </a:xfrm>
          </p:grpSpPr>
          <p:pic>
            <p:nvPicPr>
              <p:cNvPr id="8" name="図 5">
                <a:extLst>
                  <a:ext uri="{FF2B5EF4-FFF2-40B4-BE49-F238E27FC236}">
                    <a16:creationId xmlns:a16="http://schemas.microsoft.com/office/drawing/2014/main" id="{F8630EF6-1D84-A774-A4CA-B5082D1DE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60925" y="774829"/>
                <a:ext cx="624270" cy="1051063"/>
              </a:xfrm>
              <a:prstGeom prst="rect">
                <a:avLst/>
              </a:prstGeom>
            </p:spPr>
          </p:pic>
          <p:pic>
            <p:nvPicPr>
              <p:cNvPr id="9" name="図 6">
                <a:extLst>
                  <a:ext uri="{FF2B5EF4-FFF2-40B4-BE49-F238E27FC236}">
                    <a16:creationId xmlns:a16="http://schemas.microsoft.com/office/drawing/2014/main" id="{4BC315DC-629F-438A-CE6A-85F351F08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774829"/>
                <a:ext cx="624270" cy="1051063"/>
              </a:xfrm>
              <a:prstGeom prst="rect">
                <a:avLst/>
              </a:prstGeom>
            </p:spPr>
          </p:pic>
          <p:pic>
            <p:nvPicPr>
              <p:cNvPr id="10" name="図 7">
                <a:extLst>
                  <a:ext uri="{FF2B5EF4-FFF2-40B4-BE49-F238E27FC236}">
                    <a16:creationId xmlns:a16="http://schemas.microsoft.com/office/drawing/2014/main" id="{F3188973-23E1-E02D-C06F-5378562A4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2463" y="774829"/>
                <a:ext cx="624270" cy="1051063"/>
              </a:xfrm>
              <a:prstGeom prst="rect">
                <a:avLst/>
              </a:prstGeom>
            </p:spPr>
          </p:pic>
          <p:cxnSp>
            <p:nvCxnSpPr>
              <p:cNvPr id="11" name="直線コネクタ 8">
                <a:extLst>
                  <a:ext uri="{FF2B5EF4-FFF2-40B4-BE49-F238E27FC236}">
                    <a16:creationId xmlns:a16="http://schemas.microsoft.com/office/drawing/2014/main" id="{534C7197-C5E1-16F2-3E3D-B03962FE9B93}"/>
                  </a:ext>
                </a:extLst>
              </p:cNvPr>
              <p:cNvCxnSpPr/>
              <p:nvPr/>
            </p:nvCxnSpPr>
            <p:spPr>
              <a:xfrm flipV="1">
                <a:off x="219075" y="638269"/>
                <a:ext cx="0" cy="332652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9">
                <a:extLst>
                  <a:ext uri="{FF2B5EF4-FFF2-40B4-BE49-F238E27FC236}">
                    <a16:creationId xmlns:a16="http://schemas.microsoft.com/office/drawing/2014/main" id="{B30F5457-C691-27B9-B03F-D6DEF8530F24}"/>
                  </a:ext>
                </a:extLst>
              </p:cNvPr>
              <p:cNvCxnSpPr/>
              <p:nvPr/>
            </p:nvCxnSpPr>
            <p:spPr>
              <a:xfrm flipV="1">
                <a:off x="203597" y="6369"/>
                <a:ext cx="621460" cy="660477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0">
                <a:extLst>
                  <a:ext uri="{FF2B5EF4-FFF2-40B4-BE49-F238E27FC236}">
                    <a16:creationId xmlns:a16="http://schemas.microsoft.com/office/drawing/2014/main" id="{9C7F483A-5C97-9781-7F70-37E7FD9890A4}"/>
                  </a:ext>
                </a:extLst>
              </p:cNvPr>
              <p:cNvCxnSpPr/>
              <p:nvPr/>
            </p:nvCxnSpPr>
            <p:spPr>
              <a:xfrm flipV="1">
                <a:off x="1028441" y="638269"/>
                <a:ext cx="0" cy="332652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1">
                <a:extLst>
                  <a:ext uri="{FF2B5EF4-FFF2-40B4-BE49-F238E27FC236}">
                    <a16:creationId xmlns:a16="http://schemas.microsoft.com/office/drawing/2014/main" id="{EE51B997-3581-88C2-FC6C-0907954F2729}"/>
                  </a:ext>
                </a:extLst>
              </p:cNvPr>
              <p:cNvCxnSpPr/>
              <p:nvPr/>
            </p:nvCxnSpPr>
            <p:spPr>
              <a:xfrm flipV="1">
                <a:off x="1012963" y="13383"/>
                <a:ext cx="429672" cy="653462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2">
                <a:extLst>
                  <a:ext uri="{FF2B5EF4-FFF2-40B4-BE49-F238E27FC236}">
                    <a16:creationId xmlns:a16="http://schemas.microsoft.com/office/drawing/2014/main" id="{4C06643C-A24E-8689-7559-52A796510CFC}"/>
                  </a:ext>
                </a:extLst>
              </p:cNvPr>
              <p:cNvCxnSpPr/>
              <p:nvPr/>
            </p:nvCxnSpPr>
            <p:spPr>
              <a:xfrm flipV="1">
                <a:off x="1825642" y="638269"/>
                <a:ext cx="0" cy="332652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3">
                <a:extLst>
                  <a:ext uri="{FF2B5EF4-FFF2-40B4-BE49-F238E27FC236}">
                    <a16:creationId xmlns:a16="http://schemas.microsoft.com/office/drawing/2014/main" id="{FCDD3014-2759-262B-5056-C1996B426FC8}"/>
                  </a:ext>
                </a:extLst>
              </p:cNvPr>
              <p:cNvCxnSpPr/>
              <p:nvPr/>
            </p:nvCxnSpPr>
            <p:spPr>
              <a:xfrm flipV="1">
                <a:off x="1810163" y="27775"/>
                <a:ext cx="440319" cy="639070"/>
              </a:xfrm>
              <a:prstGeom prst="line">
                <a:avLst/>
              </a:prstGeom>
              <a:ln w="762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Content Placeholder 7">
            <a:extLst>
              <a:ext uri="{FF2B5EF4-FFF2-40B4-BE49-F238E27FC236}">
                <a16:creationId xmlns:a16="http://schemas.microsoft.com/office/drawing/2014/main" id="{9CE7870B-8EB2-5F06-CF8E-0D59A874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805" y="5126179"/>
            <a:ext cx="2713727" cy="171021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2A3FC0-E418-024F-3C7A-90D733CF5BF1}"/>
              </a:ext>
            </a:extLst>
          </p:cNvPr>
          <p:cNvCxnSpPr/>
          <p:nvPr/>
        </p:nvCxnSpPr>
        <p:spPr>
          <a:xfrm>
            <a:off x="324596" y="3384759"/>
            <a:ext cx="3429830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5694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CAC6-881A-7E27-A147-67F7B658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54" y="457200"/>
            <a:ext cx="3251099" cy="2971800"/>
          </a:xfrm>
        </p:spPr>
        <p:txBody>
          <a:bodyPr/>
          <a:lstStyle/>
          <a:p>
            <a:r>
              <a:rPr lang="en-US" dirty="0"/>
              <a:t>Service and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A57EB-18B9-1C56-C7DB-1E3C2D5F6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ranklin Gothic Book"/>
              </a:rPr>
              <a:t>The tankless unit only cares about refilling the storage tank: that is it's primary operation</a:t>
            </a:r>
            <a:endParaRPr lang="en-US" dirty="0"/>
          </a:p>
          <a:p>
            <a:r>
              <a:rPr lang="en-US" dirty="0"/>
              <a:t>The tankless can be isolated from the tank to provide hot water while the tankless is serviced.</a:t>
            </a:r>
            <a:endParaRPr lang="en-US"/>
          </a:p>
          <a:p>
            <a:r>
              <a:rPr lang="en-US" dirty="0"/>
              <a:t>The tankless is taking the water from the bottom of the tank so hard water sediment can accumulate at the inlet filter screen assembly.</a:t>
            </a:r>
            <a:endParaRPr lang="en-US"/>
          </a:p>
          <a:p>
            <a:r>
              <a:rPr lang="en-US" dirty="0"/>
              <a:t>The tank should be flushed of hard water buildup periodically.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6A118-0931-229F-E801-7BB8DDDE3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EB0D7A-3F52-8AA7-DB98-B8024557B2DE}"/>
              </a:ext>
            </a:extLst>
          </p:cNvPr>
          <p:cNvCxnSpPr/>
          <p:nvPr/>
        </p:nvCxnSpPr>
        <p:spPr>
          <a:xfrm>
            <a:off x="668323" y="3376477"/>
            <a:ext cx="2821059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79704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t-teaser">
            <a:hlinkClick r:id="" action="ppaction://media"/>
            <a:extLst>
              <a:ext uri="{FF2B5EF4-FFF2-40B4-BE49-F238E27FC236}">
                <a16:creationId xmlns:a16="http://schemas.microsoft.com/office/drawing/2014/main" id="{E20E91EC-5753-0D0A-79C1-7B013E050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176" y="764787"/>
            <a:ext cx="9437648" cy="53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9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933EF-AE8F-CBBE-ADF3-B53D4D1C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26" y="2714210"/>
            <a:ext cx="1242567" cy="714790"/>
          </a:xfrm>
        </p:spPr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9519D-62F7-B78E-052A-07BB8D52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592" y="1509039"/>
            <a:ext cx="8261684" cy="54038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Parts will be available from Noritz</a:t>
            </a:r>
          </a:p>
          <a:p>
            <a:pPr lvl="1"/>
            <a:r>
              <a:rPr lang="en-US" dirty="0"/>
              <a:t>Pump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Iso valves</a:t>
            </a:r>
          </a:p>
          <a:p>
            <a:pPr lvl="1"/>
            <a:r>
              <a:rPr lang="en-US" dirty="0">
                <a:latin typeface="Franklin Gothic Book"/>
              </a:rPr>
              <a:t>Gaskets</a:t>
            </a:r>
            <a:endParaRPr lang="en-US" dirty="0"/>
          </a:p>
          <a:p>
            <a:pPr marL="457200" lvl="1" indent="0">
              <a:buNone/>
            </a:pPr>
            <a:endParaRPr lang="en-US" dirty="0">
              <a:latin typeface="Franklin Gothic Book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F963F-BE5E-736B-CCA6-A689B1B53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464DF7-BAAF-9DA7-F7E7-CA07A9F4C4B7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992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C355-7C8E-6ADA-FCAF-E2CB28E8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78" y="457200"/>
            <a:ext cx="2451828" cy="2971800"/>
          </a:xfrm>
        </p:spPr>
        <p:txBody>
          <a:bodyPr/>
          <a:lstStyle/>
          <a:p>
            <a:r>
              <a:rPr lang="en-US" dirty="0"/>
              <a:t>Warranty Registration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75149F-ABF9-974B-8229-7A1947A6CF52}"/>
              </a:ext>
            </a:extLst>
          </p:cNvPr>
          <p:cNvCxnSpPr/>
          <p:nvPr/>
        </p:nvCxnSpPr>
        <p:spPr>
          <a:xfrm>
            <a:off x="573130" y="3422032"/>
            <a:ext cx="2957722" cy="10005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96E7C9-836F-F2B8-936E-A0C16779C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096" y="1431403"/>
            <a:ext cx="7229608" cy="4178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ranklin Gothic Book"/>
              </a:rPr>
              <a:t>Tankless serial number is used to registration</a:t>
            </a:r>
            <a:endParaRPr lang="en-US" dirty="0"/>
          </a:p>
          <a:p>
            <a:r>
              <a:rPr lang="en-US" dirty="0">
                <a:latin typeface="Franklin Gothic Book"/>
              </a:rPr>
              <a:t>Registration is done via </a:t>
            </a:r>
            <a:r>
              <a:rPr lang="en-US" dirty="0" err="1">
                <a:latin typeface="Franklin Gothic Book"/>
              </a:rPr>
              <a:t>PROCard</a:t>
            </a:r>
            <a:r>
              <a:rPr lang="en-US" dirty="0">
                <a:latin typeface="Franklin Gothic Book"/>
              </a:rPr>
              <a:t> or Noritz Warranty site </a:t>
            </a:r>
            <a:endParaRPr lang="en-US" dirty="0"/>
          </a:p>
          <a:p>
            <a:r>
              <a:rPr lang="en-US" dirty="0">
                <a:latin typeface="Franklin Gothic Book"/>
              </a:rPr>
              <a:t>The system recognizes the tankless is attached to a Hybrid Hot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9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2F61-7A5C-699B-B8B8-0D5A48F7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89" y="457200"/>
            <a:ext cx="2696164" cy="2971800"/>
          </a:xfrm>
        </p:spPr>
        <p:txBody>
          <a:bodyPr/>
          <a:lstStyle/>
          <a:p>
            <a:r>
              <a:rPr lang="en-US" dirty="0"/>
              <a:t>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2733E-8455-C30C-2AB2-00369B059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767" y="2530998"/>
            <a:ext cx="5879229" cy="7546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Franklin Gothic Book"/>
              </a:rPr>
              <a:t>Questions?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BC31E-2BF4-7EDB-89A4-07F514E1E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1FC505-DEA3-236D-BF43-30495D0AAB4E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03134C-E45F-56D4-CD69-EAEA1FA1103C}"/>
              </a:ext>
            </a:extLst>
          </p:cNvPr>
          <p:cNvSpPr txBox="1"/>
          <p:nvPr/>
        </p:nvSpPr>
        <p:spPr>
          <a:xfrm>
            <a:off x="5391873" y="1350380"/>
            <a:ext cx="2806860" cy="2266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5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0CBC-458B-0998-D23B-6388CC5F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98" y="2984284"/>
            <a:ext cx="4058653" cy="444716"/>
          </a:xfrm>
        </p:spPr>
        <p:txBody>
          <a:bodyPr>
            <a:normAutofit fontScale="90000"/>
          </a:bodyPr>
          <a:lstStyle/>
          <a:p>
            <a:r>
              <a:rPr lang="en-US" dirty="0"/>
              <a:t>Assembled by PB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24576-92F8-AA35-2554-525C27730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261" y="2666036"/>
            <a:ext cx="3371381" cy="24715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ranklin Gothic Book"/>
              </a:rPr>
              <a:t>Assembled in Pennsylvania by Peerless Boilers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EA5A9-2A59-445E-4721-B1C3B3CDA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B3A283-DC99-B933-F6C1-D4936314A6A8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C58325F8-2C7B-4C61-31C7-C6E24E61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15" y="1233970"/>
            <a:ext cx="3698111" cy="49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1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447B-A08F-604B-7F99-558A2EC11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74" y="2710070"/>
            <a:ext cx="2128806" cy="590550"/>
          </a:xfrm>
        </p:spPr>
        <p:txBody>
          <a:bodyPr/>
          <a:lstStyle/>
          <a:p>
            <a:r>
              <a:rPr lang="en-US" dirty="0"/>
              <a:t>Hybrid 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8DE23-5A28-4747-25C6-52F95FDD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263" y="726689"/>
            <a:ext cx="8261684" cy="54038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Features and Benefits</a:t>
            </a:r>
          </a:p>
          <a:p>
            <a:pPr lvl="1"/>
            <a:r>
              <a:rPr lang="en-US" dirty="0"/>
              <a:t>Specifications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Case Studies</a:t>
            </a:r>
          </a:p>
          <a:p>
            <a:r>
              <a:rPr lang="en-US" dirty="0"/>
              <a:t>Installation</a:t>
            </a:r>
          </a:p>
          <a:p>
            <a:pPr lvl="1"/>
            <a:r>
              <a:rPr lang="en-US" dirty="0"/>
              <a:t>Storage tank requirements</a:t>
            </a:r>
          </a:p>
          <a:p>
            <a:pPr lvl="1"/>
            <a:r>
              <a:rPr lang="en-US" dirty="0"/>
              <a:t>Tankless requirements</a:t>
            </a:r>
          </a:p>
          <a:p>
            <a:pPr lvl="1"/>
            <a:r>
              <a:rPr lang="en-US" dirty="0"/>
              <a:t>Single vs Multi unit installation</a:t>
            </a:r>
          </a:p>
          <a:p>
            <a:r>
              <a:rPr lang="en-US" dirty="0"/>
              <a:t>Operation </a:t>
            </a:r>
          </a:p>
          <a:p>
            <a:pPr lvl="1"/>
            <a:r>
              <a:rPr lang="en-US" dirty="0"/>
              <a:t>Single and multi unit operation</a:t>
            </a:r>
          </a:p>
          <a:p>
            <a:pPr lvl="1"/>
            <a:r>
              <a:rPr lang="en-US" dirty="0"/>
              <a:t>Vs system controller storage tank setting</a:t>
            </a:r>
          </a:p>
          <a:p>
            <a:r>
              <a:rPr lang="en-US" dirty="0"/>
              <a:t>Service and Maintenance</a:t>
            </a:r>
          </a:p>
          <a:p>
            <a:pPr lvl="1"/>
            <a:r>
              <a:rPr lang="en-US" dirty="0"/>
              <a:t>Error Codes and Lukewarm 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AB59B-B3B1-26FD-10B9-0AC315726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B5CAF4-61EF-5C1C-5829-E0C3C6219D90}"/>
              </a:ext>
            </a:extLst>
          </p:cNvPr>
          <p:cNvCxnSpPr/>
          <p:nvPr/>
        </p:nvCxnSpPr>
        <p:spPr>
          <a:xfrm>
            <a:off x="548226" y="3364053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792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68CC-8CF4-671B-0146-9A6F1476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17" y="457200"/>
            <a:ext cx="3876436" cy="2971800"/>
          </a:xfrm>
        </p:spPr>
        <p:txBody>
          <a:bodyPr/>
          <a:lstStyle/>
          <a:p>
            <a:r>
              <a:rPr lang="en-US" dirty="0">
                <a:latin typeface="Franklin Gothic Demi"/>
              </a:rPr>
              <a:t>Tankless &amp; Storage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E28915-797A-417B-C09E-7BDAAD09A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7995" y="457200"/>
            <a:ext cx="7510708" cy="54038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17CF1-9784-9665-D6F8-E23220EC1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47F3A2-E070-505D-7038-23D36C2E55F0}"/>
              </a:ext>
            </a:extLst>
          </p:cNvPr>
          <p:cNvSpPr/>
          <p:nvPr/>
        </p:nvSpPr>
        <p:spPr>
          <a:xfrm>
            <a:off x="11013440" y="233680"/>
            <a:ext cx="1056640" cy="3195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6163E7-BC97-B70D-E983-DE1DE56D984F}"/>
              </a:ext>
            </a:extLst>
          </p:cNvPr>
          <p:cNvCxnSpPr/>
          <p:nvPr/>
        </p:nvCxnSpPr>
        <p:spPr>
          <a:xfrm>
            <a:off x="125813" y="3376477"/>
            <a:ext cx="3740429" cy="30712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3320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ED71D5C-5C54-41BB-6FDF-FF779EB248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94186" y="-65903"/>
            <a:ext cx="8246076" cy="69239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ndoor, white, kitchen appliance&#10;&#10;Description automatically generated">
            <a:extLst>
              <a:ext uri="{FF2B5EF4-FFF2-40B4-BE49-F238E27FC236}">
                <a16:creationId xmlns:a16="http://schemas.microsoft.com/office/drawing/2014/main" id="{8DD91E9F-E5D6-A91B-8A89-4001F4AB6D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84" y="625437"/>
            <a:ext cx="3948351" cy="5607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3E515-C1FD-7EBC-DCA7-FC37AF78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24" y="2613512"/>
            <a:ext cx="4058653" cy="62842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Hybrid Hot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92AE949-A0D0-E25F-4844-FF1A0A208867}"/>
              </a:ext>
            </a:extLst>
          </p:cNvPr>
          <p:cNvSpPr/>
          <p:nvPr/>
        </p:nvSpPr>
        <p:spPr>
          <a:xfrm>
            <a:off x="8459515" y="529140"/>
            <a:ext cx="266700" cy="44767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489FAB9-743A-6DCB-AEAE-3FCD13511F1A}"/>
              </a:ext>
            </a:extLst>
          </p:cNvPr>
          <p:cNvSpPr/>
          <p:nvPr/>
        </p:nvSpPr>
        <p:spPr>
          <a:xfrm rot="16200000">
            <a:off x="9216797" y="2703886"/>
            <a:ext cx="266700" cy="447675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B2BEBE85-81F4-6448-3EB9-300FF74A7D5E}"/>
              </a:ext>
            </a:extLst>
          </p:cNvPr>
          <p:cNvSpPr/>
          <p:nvPr/>
        </p:nvSpPr>
        <p:spPr>
          <a:xfrm>
            <a:off x="7850524" y="5517281"/>
            <a:ext cx="266700" cy="44767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7D0D4E8-625B-4351-0B61-C14331EA3962}"/>
              </a:ext>
            </a:extLst>
          </p:cNvPr>
          <p:cNvSpPr/>
          <p:nvPr/>
        </p:nvSpPr>
        <p:spPr>
          <a:xfrm rot="5400000">
            <a:off x="7232996" y="4984608"/>
            <a:ext cx="266700" cy="447675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2E6FE-4A9F-5EC6-FCA7-CBB5EAA7F06F}"/>
              </a:ext>
            </a:extLst>
          </p:cNvPr>
          <p:cNvSpPr txBox="1"/>
          <p:nvPr/>
        </p:nvSpPr>
        <p:spPr>
          <a:xfrm>
            <a:off x="8685954" y="632942"/>
            <a:ext cx="209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1-½” NPT Hot Outlet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137D7-8E69-6029-799D-EBD43A661EA5}"/>
              </a:ext>
            </a:extLst>
          </p:cNvPr>
          <p:cNvSpPr txBox="1"/>
          <p:nvPr/>
        </p:nvSpPr>
        <p:spPr>
          <a:xfrm>
            <a:off x="9573985" y="2743057"/>
            <a:ext cx="217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¾” NPT Recirc Return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7423F-98E4-CFDA-05CE-B006DA75AC22}"/>
              </a:ext>
            </a:extLst>
          </p:cNvPr>
          <p:cNvSpPr txBox="1"/>
          <p:nvPr/>
        </p:nvSpPr>
        <p:spPr>
          <a:xfrm>
            <a:off x="6989877" y="5995654"/>
            <a:ext cx="261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¾” NPT Combo Drain and </a:t>
            </a:r>
          </a:p>
          <a:p>
            <a:r>
              <a:rPr lang="en-US" dirty="0"/>
              <a:t>Cold Inlet to Tankless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8811F-C4BB-B86F-C55E-24DF0EC0D910}"/>
              </a:ext>
            </a:extLst>
          </p:cNvPr>
          <p:cNvSpPr txBox="1"/>
          <p:nvPr/>
        </p:nvSpPr>
        <p:spPr>
          <a:xfrm>
            <a:off x="4932672" y="4972464"/>
            <a:ext cx="22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1-½” NPT Cold Supply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65E99367-A797-400F-9B62-C7CFD28AB0D8}"/>
              </a:ext>
            </a:extLst>
          </p:cNvPr>
          <p:cNvSpPr/>
          <p:nvPr/>
        </p:nvSpPr>
        <p:spPr>
          <a:xfrm rot="19154176">
            <a:off x="8476619" y="3630690"/>
            <a:ext cx="310268" cy="397139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E3769-1B0D-0DD3-87EE-A2264BDEBDEF}"/>
              </a:ext>
            </a:extLst>
          </p:cNvPr>
          <p:cNvSpPr txBox="1"/>
          <p:nvPr/>
        </p:nvSpPr>
        <p:spPr>
          <a:xfrm>
            <a:off x="8753532" y="38908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¾” Gas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5A6730-6F0E-CF86-73F0-72B2F2F0501F}"/>
              </a:ext>
            </a:extLst>
          </p:cNvPr>
          <p:cNvCxnSpPr/>
          <p:nvPr/>
        </p:nvCxnSpPr>
        <p:spPr>
          <a:xfrm>
            <a:off x="498530" y="3264662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83966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3AF2E9-2166-8B02-0C7D-6506378D6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51" y="2422306"/>
            <a:ext cx="1922119" cy="1325563"/>
          </a:xfrm>
        </p:spPr>
        <p:txBody>
          <a:bodyPr/>
          <a:lstStyle/>
          <a:p>
            <a:r>
              <a:rPr kumimoji="1" lang="en-US" altLang="ja-JP" dirty="0"/>
              <a:t>Parts</a:t>
            </a:r>
            <a:endParaRPr kumimoji="1" lang="ja-JP" altLang="en-US" dirty="0"/>
          </a:p>
        </p:txBody>
      </p:sp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C81977F6-55F5-43A6-260C-D3452B7B3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0"/>
            <a:ext cx="109728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5B0ABA-69FB-0A0E-E9B0-E8A6D43486B4}"/>
              </a:ext>
            </a:extLst>
          </p:cNvPr>
          <p:cNvSpPr txBox="1"/>
          <p:nvPr/>
        </p:nvSpPr>
        <p:spPr>
          <a:xfrm>
            <a:off x="9155713" y="1898112"/>
            <a:ext cx="245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Error Indicator Light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77A4B8-172B-C92C-6570-4CE73EC88B88}"/>
              </a:ext>
            </a:extLst>
          </p:cNvPr>
          <p:cNvSpPr txBox="1"/>
          <p:nvPr/>
        </p:nvSpPr>
        <p:spPr>
          <a:xfrm>
            <a:off x="9454334" y="3071146"/>
            <a:ext cx="204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Pump Controller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CBB12B-8033-5EBB-37E9-31AAD27BFDD8}"/>
              </a:ext>
            </a:extLst>
          </p:cNvPr>
          <p:cNvCxnSpPr>
            <a:cxnSpLocks/>
          </p:cNvCxnSpPr>
          <p:nvPr/>
        </p:nvCxnSpPr>
        <p:spPr>
          <a:xfrm flipH="1">
            <a:off x="8386119" y="3255812"/>
            <a:ext cx="123567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3D0D11F-A709-6875-E1B9-30E48F73E769}"/>
              </a:ext>
            </a:extLst>
          </p:cNvPr>
          <p:cNvCxnSpPr>
            <a:cxnSpLocks/>
          </p:cNvCxnSpPr>
          <p:nvPr/>
        </p:nvCxnSpPr>
        <p:spPr>
          <a:xfrm flipH="1">
            <a:off x="8213125" y="2082779"/>
            <a:ext cx="1161535" cy="7204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3C774B-1D8A-2428-A75F-965B54FA3693}"/>
              </a:ext>
            </a:extLst>
          </p:cNvPr>
          <p:cNvCxnSpPr>
            <a:cxnSpLocks/>
          </p:cNvCxnSpPr>
          <p:nvPr/>
        </p:nvCxnSpPr>
        <p:spPr>
          <a:xfrm flipH="1">
            <a:off x="8386119" y="4026050"/>
            <a:ext cx="123567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1FE929F-82D5-E973-6164-4554D5F3B3FA}"/>
              </a:ext>
            </a:extLst>
          </p:cNvPr>
          <p:cNvSpPr txBox="1"/>
          <p:nvPr/>
        </p:nvSpPr>
        <p:spPr>
          <a:xfrm>
            <a:off x="9557307" y="3841384"/>
            <a:ext cx="152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Transformer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BF21EA-2D6F-C7DE-4803-D8F38141906A}"/>
              </a:ext>
            </a:extLst>
          </p:cNvPr>
          <p:cNvSpPr txBox="1"/>
          <p:nvPr/>
        </p:nvSpPr>
        <p:spPr>
          <a:xfrm>
            <a:off x="7928983" y="5257358"/>
            <a:ext cx="245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Remote Controller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E9F2EB-EFD2-8C58-678E-55847D1FB647}"/>
              </a:ext>
            </a:extLst>
          </p:cNvPr>
          <p:cNvCxnSpPr>
            <a:cxnSpLocks/>
          </p:cNvCxnSpPr>
          <p:nvPr/>
        </p:nvCxnSpPr>
        <p:spPr>
          <a:xfrm flipH="1" flipV="1">
            <a:off x="7236941" y="4450298"/>
            <a:ext cx="976184" cy="9917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3253A0-3CA3-8023-B950-C190F2D80D01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2872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4A39AE55-C4BC-19A9-7A8F-5D7C5FD4CD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0" y="81517"/>
            <a:ext cx="109728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13AF2E9-2166-8B02-0C7D-6506378D6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760" y="2427852"/>
            <a:ext cx="2004621" cy="1325563"/>
          </a:xfrm>
        </p:spPr>
        <p:txBody>
          <a:bodyPr/>
          <a:lstStyle/>
          <a:p>
            <a:r>
              <a:rPr kumimoji="1" lang="en-US" altLang="ja-JP" dirty="0"/>
              <a:t>Parts</a:t>
            </a:r>
            <a:endParaRPr kumimoji="1" lang="ja-JP" alt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49F66CB-0707-0EEC-471F-207BFEEA6B29}"/>
              </a:ext>
            </a:extLst>
          </p:cNvPr>
          <p:cNvCxnSpPr>
            <a:cxnSpLocks/>
          </p:cNvCxnSpPr>
          <p:nvPr/>
        </p:nvCxnSpPr>
        <p:spPr>
          <a:xfrm>
            <a:off x="5444067" y="521226"/>
            <a:ext cx="167685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6A3AF09-B7F3-7D48-C038-1A4DA3FCC671}"/>
              </a:ext>
            </a:extLst>
          </p:cNvPr>
          <p:cNvSpPr txBox="1"/>
          <p:nvPr/>
        </p:nvSpPr>
        <p:spPr>
          <a:xfrm>
            <a:off x="3734753" y="328290"/>
            <a:ext cx="170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Tank Outlet Port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482E47-E750-569E-D462-4E4235E34474}"/>
              </a:ext>
            </a:extLst>
          </p:cNvPr>
          <p:cNvCxnSpPr>
            <a:cxnSpLocks/>
          </p:cNvCxnSpPr>
          <p:nvPr/>
        </p:nvCxnSpPr>
        <p:spPr>
          <a:xfrm>
            <a:off x="7231220" y="4503281"/>
            <a:ext cx="167685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E42C417-0140-9571-98AA-A8A34C5FA3D0}"/>
              </a:ext>
            </a:extLst>
          </p:cNvPr>
          <p:cNvSpPr txBox="1"/>
          <p:nvPr/>
        </p:nvSpPr>
        <p:spPr>
          <a:xfrm>
            <a:off x="6495641" y="429321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4EF92D-7270-B88C-EE68-3C6FB1CA641C}"/>
              </a:ext>
            </a:extLst>
          </p:cNvPr>
          <p:cNvCxnSpPr>
            <a:cxnSpLocks/>
          </p:cNvCxnSpPr>
          <p:nvPr/>
        </p:nvCxnSpPr>
        <p:spPr>
          <a:xfrm>
            <a:off x="6968754" y="5011281"/>
            <a:ext cx="167685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733E56-4E9C-C979-3044-4406ACB9D25C}"/>
              </a:ext>
            </a:extLst>
          </p:cNvPr>
          <p:cNvSpPr txBox="1"/>
          <p:nvPr/>
        </p:nvSpPr>
        <p:spPr>
          <a:xfrm>
            <a:off x="5361107" y="4786360"/>
            <a:ext cx="167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Water Line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8527E3-44FD-1D67-1399-EFB6BDE7CC6E}"/>
              </a:ext>
            </a:extLst>
          </p:cNvPr>
          <p:cNvCxnSpPr>
            <a:cxnSpLocks/>
          </p:cNvCxnSpPr>
          <p:nvPr/>
        </p:nvCxnSpPr>
        <p:spPr>
          <a:xfrm>
            <a:off x="5674146" y="6041055"/>
            <a:ext cx="167685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56A7706-49AD-0359-A729-5C407343E6FB}"/>
              </a:ext>
            </a:extLst>
          </p:cNvPr>
          <p:cNvSpPr txBox="1"/>
          <p:nvPr/>
        </p:nvSpPr>
        <p:spPr>
          <a:xfrm>
            <a:off x="4163600" y="5858366"/>
            <a:ext cx="153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Tank Inlet Port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EDF989F-B801-7456-337C-DD239D8FA5F5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5988932" y="3088844"/>
            <a:ext cx="181825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F661293-D130-C52E-102D-83F2AF4E550B}"/>
              </a:ext>
            </a:extLst>
          </p:cNvPr>
          <p:cNvSpPr txBox="1"/>
          <p:nvPr/>
        </p:nvSpPr>
        <p:spPr>
          <a:xfrm>
            <a:off x="4391828" y="2904178"/>
            <a:ext cx="159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 Water Line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AC9806-A4B7-9A30-10E5-1D26605A0CA9}"/>
              </a:ext>
            </a:extLst>
          </p:cNvPr>
          <p:cNvCxnSpPr>
            <a:cxnSpLocks/>
          </p:cNvCxnSpPr>
          <p:nvPr/>
        </p:nvCxnSpPr>
        <p:spPr>
          <a:xfrm>
            <a:off x="5216904" y="1386397"/>
            <a:ext cx="181825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81A49A2-8A6A-071D-5DE2-75A7FB7AB672}"/>
              </a:ext>
            </a:extLst>
          </p:cNvPr>
          <p:cNvSpPr txBox="1"/>
          <p:nvPr/>
        </p:nvSpPr>
        <p:spPr>
          <a:xfrm>
            <a:off x="3539831" y="1201731"/>
            <a:ext cx="17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T&amp;P Relief Valve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BD3318-D7F8-BD3C-0205-A81D9E1BCD1E}"/>
              </a:ext>
            </a:extLst>
          </p:cNvPr>
          <p:cNvCxnSpPr/>
          <p:nvPr/>
        </p:nvCxnSpPr>
        <p:spPr>
          <a:xfrm>
            <a:off x="498530" y="3376477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7632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01359317-8EBC-D26B-571F-8C5C79FC0B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13AF2E9-2166-8B02-0C7D-6506378D6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02" y="2212504"/>
            <a:ext cx="2004621" cy="1325563"/>
          </a:xfrm>
        </p:spPr>
        <p:txBody>
          <a:bodyPr/>
          <a:lstStyle/>
          <a:p>
            <a:r>
              <a:rPr kumimoji="1" lang="en-US" altLang="ja-JP" dirty="0"/>
              <a:t>Parts</a:t>
            </a:r>
            <a:endParaRPr kumimoji="1" lang="ja-JP" alt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49F66CB-0707-0EEC-471F-207BFEEA6B29}"/>
              </a:ext>
            </a:extLst>
          </p:cNvPr>
          <p:cNvCxnSpPr>
            <a:cxnSpLocks/>
          </p:cNvCxnSpPr>
          <p:nvPr/>
        </p:nvCxnSpPr>
        <p:spPr>
          <a:xfrm flipH="1" flipV="1">
            <a:off x="8115831" y="787520"/>
            <a:ext cx="1686054" cy="243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6A3AF09-B7F3-7D48-C038-1A4DA3FCC671}"/>
              </a:ext>
            </a:extLst>
          </p:cNvPr>
          <p:cNvSpPr txBox="1"/>
          <p:nvPr/>
        </p:nvSpPr>
        <p:spPr>
          <a:xfrm>
            <a:off x="9855467" y="627197"/>
            <a:ext cx="119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Recirc Port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482E47-E750-569E-D462-4E4235E34474}"/>
              </a:ext>
            </a:extLst>
          </p:cNvPr>
          <p:cNvCxnSpPr>
            <a:cxnSpLocks/>
          </p:cNvCxnSpPr>
          <p:nvPr/>
        </p:nvCxnSpPr>
        <p:spPr>
          <a:xfrm flipH="1">
            <a:off x="6665419" y="2132402"/>
            <a:ext cx="198981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4EF92D-7270-B88C-EE68-3C6FB1CA641C}"/>
              </a:ext>
            </a:extLst>
          </p:cNvPr>
          <p:cNvCxnSpPr>
            <a:cxnSpLocks/>
          </p:cNvCxnSpPr>
          <p:nvPr/>
        </p:nvCxnSpPr>
        <p:spPr>
          <a:xfrm flipH="1">
            <a:off x="6512575" y="3088844"/>
            <a:ext cx="21618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733E56-4E9C-C979-3044-4406ACB9D25C}"/>
              </a:ext>
            </a:extLst>
          </p:cNvPr>
          <p:cNvSpPr txBox="1"/>
          <p:nvPr/>
        </p:nvSpPr>
        <p:spPr>
          <a:xfrm>
            <a:off x="9480609" y="3474026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Thermistor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6A7706-49AD-0359-A729-5C407343E6FB}"/>
              </a:ext>
            </a:extLst>
          </p:cNvPr>
          <p:cNvSpPr txBox="1"/>
          <p:nvPr/>
        </p:nvSpPr>
        <p:spPr>
          <a:xfrm>
            <a:off x="8674443" y="2904178"/>
            <a:ext cx="230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Condensate Drain Port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EDF989F-B801-7456-337C-DD239D8FA5F5}"/>
              </a:ext>
            </a:extLst>
          </p:cNvPr>
          <p:cNvCxnSpPr>
            <a:cxnSpLocks/>
          </p:cNvCxnSpPr>
          <p:nvPr/>
        </p:nvCxnSpPr>
        <p:spPr>
          <a:xfrm flipH="1">
            <a:off x="6836572" y="3658692"/>
            <a:ext cx="265341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F661293-D130-C52E-102D-83F2AF4E550B}"/>
              </a:ext>
            </a:extLst>
          </p:cNvPr>
          <p:cNvSpPr txBox="1"/>
          <p:nvPr/>
        </p:nvSpPr>
        <p:spPr>
          <a:xfrm>
            <a:off x="8674443" y="1952711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4555C1-E583-668E-D7D1-A1B95216D930}"/>
              </a:ext>
            </a:extLst>
          </p:cNvPr>
          <p:cNvSpPr txBox="1"/>
          <p:nvPr/>
        </p:nvSpPr>
        <p:spPr>
          <a:xfrm>
            <a:off x="9489989" y="3766874"/>
            <a:ext cx="1735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Thermistor is on the tank surface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CE72CF-079D-A10B-274E-7F22694DB572}"/>
              </a:ext>
            </a:extLst>
          </p:cNvPr>
          <p:cNvCxnSpPr>
            <a:cxnSpLocks/>
          </p:cNvCxnSpPr>
          <p:nvPr/>
        </p:nvCxnSpPr>
        <p:spPr>
          <a:xfrm flipH="1" flipV="1">
            <a:off x="6291098" y="5532800"/>
            <a:ext cx="1186248" cy="111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0EF144-4D7D-73ED-0ACC-A485A7DE09F7}"/>
              </a:ext>
            </a:extLst>
          </p:cNvPr>
          <p:cNvSpPr txBox="1"/>
          <p:nvPr/>
        </p:nvSpPr>
        <p:spPr>
          <a:xfrm>
            <a:off x="7499794" y="5365826"/>
            <a:ext cx="1133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Drain Port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B2FAD0-0FA7-5BB1-EF62-C74ABA3F9D86}"/>
              </a:ext>
            </a:extLst>
          </p:cNvPr>
          <p:cNvCxnSpPr/>
          <p:nvPr/>
        </p:nvCxnSpPr>
        <p:spPr>
          <a:xfrm>
            <a:off x="494389" y="3202542"/>
            <a:ext cx="2808636" cy="172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96555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affe0-2458-44d1-97da-a46ce1c1f552">
      <Terms xmlns="http://schemas.microsoft.com/office/infopath/2007/PartnerControls"/>
    </lcf76f155ced4ddcb4097134ff3c332f>
    <TaxCatchAll xmlns="1e1893b5-73e4-41a6-8740-c3c7aa6db36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616FAB9BD443BD85CC00C3BED344" ma:contentTypeVersion="17" ma:contentTypeDescription="Create a new document." ma:contentTypeScope="" ma:versionID="57d88be947100e314d6df54fc263971a">
  <xsd:schema xmlns:xsd="http://www.w3.org/2001/XMLSchema" xmlns:xs="http://www.w3.org/2001/XMLSchema" xmlns:p="http://schemas.microsoft.com/office/2006/metadata/properties" xmlns:ns2="4b7affe0-2458-44d1-97da-a46ce1c1f552" xmlns:ns3="1e1893b5-73e4-41a6-8740-c3c7aa6db362" targetNamespace="http://schemas.microsoft.com/office/2006/metadata/properties" ma:root="true" ma:fieldsID="f800b8fa5dba20593e8b90d04e14a72e" ns2:_="" ns3:_="">
    <xsd:import namespace="4b7affe0-2458-44d1-97da-a46ce1c1f552"/>
    <xsd:import namespace="1e1893b5-73e4-41a6-8740-c3c7aa6db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affe0-2458-44d1-97da-a46ce1c1f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f1b9d4d-8033-43bd-9b5c-214602543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893b5-73e4-41a6-8740-c3c7aa6db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42f45a5-b546-4501-b5d3-6b746fa93ac4}" ma:internalName="TaxCatchAll" ma:showField="CatchAllData" ma:web="1e1893b5-73e4-41a6-8740-c3c7aa6db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DC136D-E2F2-4893-8A2E-D6DA0AD0C127}">
  <ds:schemaRefs>
    <ds:schemaRef ds:uri="http://schemas.microsoft.com/office/2006/metadata/properties"/>
    <ds:schemaRef ds:uri="http://schemas.microsoft.com/office/infopath/2007/PartnerControls"/>
    <ds:schemaRef ds:uri="4b7affe0-2458-44d1-97da-a46ce1c1f552"/>
    <ds:schemaRef ds:uri="1e1893b5-73e4-41a6-8740-c3c7aa6db362"/>
  </ds:schemaRefs>
</ds:datastoreItem>
</file>

<file path=customXml/itemProps2.xml><?xml version="1.0" encoding="utf-8"?>
<ds:datastoreItem xmlns:ds="http://schemas.openxmlformats.org/officeDocument/2006/customXml" ds:itemID="{1F37DB78-4D1A-4ABD-A686-7117DEADCC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affe0-2458-44d1-97da-a46ce1c1f552"/>
    <ds:schemaRef ds:uri="1e1893b5-73e4-41a6-8740-c3c7aa6db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3BA854-FCC0-485E-B54D-1E33C08F91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52725</TotalTime>
  <Words>755</Words>
  <Application>Microsoft Office PowerPoint</Application>
  <PresentationFormat>Widescreen</PresentationFormat>
  <Paragraphs>172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游ゴシック</vt:lpstr>
      <vt:lpstr>Arial</vt:lpstr>
      <vt:lpstr>Calibri</vt:lpstr>
      <vt:lpstr>Calibri Light</vt:lpstr>
      <vt:lpstr>Franklin Gothic Book</vt:lpstr>
      <vt:lpstr>Franklin Gothic Demi</vt:lpstr>
      <vt:lpstr>Office Theme</vt:lpstr>
      <vt:lpstr>PowerPoint Presentation</vt:lpstr>
      <vt:lpstr>PowerPoint Presentation</vt:lpstr>
      <vt:lpstr>Assembled by PB</vt:lpstr>
      <vt:lpstr>Hybrid Hot</vt:lpstr>
      <vt:lpstr>Tankless &amp; Storage</vt:lpstr>
      <vt:lpstr>Hybrid Hot</vt:lpstr>
      <vt:lpstr>Parts</vt:lpstr>
      <vt:lpstr>Parts</vt:lpstr>
      <vt:lpstr>Parts</vt:lpstr>
      <vt:lpstr>Features &amp; Benefits</vt:lpstr>
      <vt:lpstr>Specifications</vt:lpstr>
      <vt:lpstr>Recovery Rate</vt:lpstr>
      <vt:lpstr>Cement Lined Tank vs Glass Lined Tank</vt:lpstr>
      <vt:lpstr>Applications</vt:lpstr>
      <vt:lpstr>PowerPoint Presentation</vt:lpstr>
      <vt:lpstr>Operation</vt:lpstr>
      <vt:lpstr>Stratification of heated water</vt:lpstr>
      <vt:lpstr>Multiple Hybrid Hot</vt:lpstr>
      <vt:lpstr>Service and Maintenance</vt:lpstr>
      <vt:lpstr>Parts</vt:lpstr>
      <vt:lpstr>Warranty Registration</vt:lpstr>
      <vt:lpstr>QA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Manzano</dc:creator>
  <cp:lastModifiedBy>Andrew Tran</cp:lastModifiedBy>
  <cp:revision>297</cp:revision>
  <cp:lastPrinted>2022-04-20T17:49:06Z</cp:lastPrinted>
  <dcterms:created xsi:type="dcterms:W3CDTF">2020-05-12T23:35:34Z</dcterms:created>
  <dcterms:modified xsi:type="dcterms:W3CDTF">2023-06-22T19:24:09Z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B9A776F0-8DA2-4FB1-A6D1-FF91548E5AC1</vt:lpwstr>
  </property>
  <property fmtid="{D5CDD505-2E9C-101B-9397-08002B2CF9AE}" pid="3" name="ArticulatePath">
    <vt:lpwstr>2020 R2 Webinar</vt:lpwstr>
  </property>
  <property fmtid="{D5CDD505-2E9C-101B-9397-08002B2CF9AE}" pid="4" name="ContentTypeId">
    <vt:lpwstr>0x010100D156616FAB9BD443BD85CC00C3BED344</vt:lpwstr>
  </property>
  <property fmtid="{D5CDD505-2E9C-101B-9397-08002B2CF9AE}" pid="5" name="MediaServiceImageTags">
    <vt:lpwstr/>
  </property>
</Properties>
</file>