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  <p:sldMasterId id="2147483660" r:id="rId2"/>
  </p:sldMasterIdLst>
  <p:sldIdLst>
    <p:sldId id="261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434"/>
    <a:srgbClr val="FDE100"/>
    <a:srgbClr val="00B4E1"/>
    <a:srgbClr val="791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table, sitting, microwave&#10;&#10;Description automatically generated">
            <a:extLst>
              <a:ext uri="{FF2B5EF4-FFF2-40B4-BE49-F238E27FC236}">
                <a16:creationId xmlns:a16="http://schemas.microsoft.com/office/drawing/2014/main" id="{99202928-1FEC-44E7-824A-9FD99B3687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2" y="449874"/>
            <a:ext cx="6916021" cy="6408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05" y="1269907"/>
            <a:ext cx="5352909" cy="244869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Franklin Gothic Demi"/>
              </a:rPr>
              <a:t>HOW TO SIZE </a:t>
            </a:r>
            <a:br>
              <a:rPr lang="en-US" sz="6600" dirty="0">
                <a:solidFill>
                  <a:schemeClr val="bg1"/>
                </a:solidFill>
                <a:latin typeface="Franklin Gothic Demi"/>
              </a:rPr>
            </a:br>
            <a:r>
              <a:rPr lang="en-US" sz="6600" dirty="0">
                <a:solidFill>
                  <a:schemeClr val="bg1"/>
                </a:solidFill>
                <a:latin typeface="Franklin Gothic Demi"/>
              </a:rPr>
              <a:t>A TANKLESS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862582" y="5795337"/>
            <a:ext cx="3578190" cy="4127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800" i="1" dirty="0">
                <a:solidFill>
                  <a:schemeClr val="bg1"/>
                </a:solidFill>
                <a:latin typeface="Franklin Gothic Book"/>
              </a:rPr>
              <a:t>(It’s easier than you think!)</a:t>
            </a: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87EB8CF-E83B-4EBC-A079-0F8ED5F31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74" b="24969"/>
          <a:stretch/>
        </p:blipFill>
        <p:spPr>
          <a:xfrm>
            <a:off x="1624387" y="4510569"/>
            <a:ext cx="2063834" cy="75136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B4B5FF-A2CB-46E9-A7F7-D21D5A458B70}"/>
              </a:ext>
            </a:extLst>
          </p:cNvPr>
          <p:cNvCxnSpPr>
            <a:cxnSpLocks/>
          </p:cNvCxnSpPr>
          <p:nvPr/>
        </p:nvCxnSpPr>
        <p:spPr>
          <a:xfrm flipV="1">
            <a:off x="723118" y="4094381"/>
            <a:ext cx="4252120" cy="1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587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61EB54-ECC9-4963-8DD6-D574BD773729}"/>
              </a:ext>
            </a:extLst>
          </p:cNvPr>
          <p:cNvSpPr txBox="1">
            <a:spLocks/>
          </p:cNvSpPr>
          <p:nvPr/>
        </p:nvSpPr>
        <p:spPr>
          <a:xfrm>
            <a:off x="222935" y="108033"/>
            <a:ext cx="9619221" cy="85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ONE</a:t>
            </a: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2808707-7EA9-44CC-9311-DE114D73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327" y="5804253"/>
            <a:ext cx="1154878" cy="893867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222935" y="1127200"/>
            <a:ext cx="1162075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Determine your maximum temperature rise. This is the difference between the tankless set temp. and the winter time ground water temp.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68385-7FAC-412F-A1E4-5DB0FB47D2F2}"/>
              </a:ext>
            </a:extLst>
          </p:cNvPr>
          <p:cNvSpPr/>
          <p:nvPr/>
        </p:nvSpPr>
        <p:spPr>
          <a:xfrm>
            <a:off x="6988638" y="2171610"/>
            <a:ext cx="4530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For the purpose of this example let’s say the home is on the central coast of California.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6988638" y="2921779"/>
            <a:ext cx="4638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Based on the map, we’ll say the winter ground water temp is 55 F.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6988638" y="3671948"/>
            <a:ext cx="4638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Now you can determine the winter time temperature rise: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B9E3FB-692A-40BB-8AC9-14B858D303F2}"/>
              </a:ext>
            </a:extLst>
          </p:cNvPr>
          <p:cNvSpPr/>
          <p:nvPr/>
        </p:nvSpPr>
        <p:spPr>
          <a:xfrm>
            <a:off x="5657603" y="4799656"/>
            <a:ext cx="2563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120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Set Temp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B42F5-F946-4B42-80CF-6DFE743F482E}"/>
              </a:ext>
            </a:extLst>
          </p:cNvPr>
          <p:cNvSpPr/>
          <p:nvPr/>
        </p:nvSpPr>
        <p:spPr>
          <a:xfrm>
            <a:off x="7529482" y="4805062"/>
            <a:ext cx="3448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– 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55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Ground Water Temp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F1EDF-3C9E-472B-8193-7974CCFDDDC8}"/>
              </a:ext>
            </a:extLst>
          </p:cNvPr>
          <p:cNvSpPr/>
          <p:nvPr/>
        </p:nvSpPr>
        <p:spPr>
          <a:xfrm>
            <a:off x="10833616" y="4738100"/>
            <a:ext cx="923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= </a:t>
            </a: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65</a:t>
            </a:r>
            <a:endParaRPr lang="en-US" sz="2400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C23AD3-6AA5-41E5-8B09-9D5C0F41F758}"/>
              </a:ext>
            </a:extLst>
          </p:cNvPr>
          <p:cNvCxnSpPr>
            <a:cxnSpLocks/>
          </p:cNvCxnSpPr>
          <p:nvPr/>
        </p:nvCxnSpPr>
        <p:spPr>
          <a:xfrm>
            <a:off x="305920" y="881090"/>
            <a:ext cx="3137924" cy="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screen, television, computer, flying&#10;&#10;Description automatically generated">
            <a:extLst>
              <a:ext uri="{FF2B5EF4-FFF2-40B4-BE49-F238E27FC236}">
                <a16:creationId xmlns:a16="http://schemas.microsoft.com/office/drawing/2014/main" id="{1F1186F8-B890-47EF-B817-F37F3A9FE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2" y="2059610"/>
            <a:ext cx="6514285" cy="4279365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2BEDD5E5-B3EB-46A7-A356-42DBD5ADC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226" y="3319863"/>
            <a:ext cx="914400" cy="9144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6510ED-5038-4177-AD7D-7F016EE30E97}"/>
              </a:ext>
            </a:extLst>
          </p:cNvPr>
          <p:cNvSpPr/>
          <p:nvPr/>
        </p:nvSpPr>
        <p:spPr>
          <a:xfrm>
            <a:off x="71438" y="5229225"/>
            <a:ext cx="2314575" cy="1402691"/>
          </a:xfrm>
          <a:prstGeom prst="roundRect">
            <a:avLst>
              <a:gd name="adj" fmla="val 6301"/>
            </a:avLst>
          </a:prstGeom>
          <a:solidFill>
            <a:schemeClr val="bg1">
              <a:alpha val="60000"/>
            </a:schemeClr>
          </a:solidFill>
          <a:ln>
            <a:solidFill>
              <a:schemeClr val="tx1">
                <a:alpha val="60000"/>
              </a:schemeClr>
            </a:solidFill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A372B7-2979-49EE-BE10-AF5B24282A83}"/>
              </a:ext>
            </a:extLst>
          </p:cNvPr>
          <p:cNvSpPr/>
          <p:nvPr/>
        </p:nvSpPr>
        <p:spPr>
          <a:xfrm>
            <a:off x="71438" y="5267325"/>
            <a:ext cx="2314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Average Winter Water Temp: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BCC0D2-FE9A-4DDB-BF50-62E44ABB0C41}"/>
              </a:ext>
            </a:extLst>
          </p:cNvPr>
          <p:cNvSpPr/>
          <p:nvPr/>
        </p:nvSpPr>
        <p:spPr>
          <a:xfrm>
            <a:off x="1017449" y="5587408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35° - 40° F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8D93F4-273F-4607-A1DB-8DC2DC26E8E9}"/>
              </a:ext>
            </a:extLst>
          </p:cNvPr>
          <p:cNvSpPr/>
          <p:nvPr/>
        </p:nvSpPr>
        <p:spPr>
          <a:xfrm>
            <a:off x="1014204" y="5798100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45° - 50° 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F876F5-E0A4-4A78-9562-3D1F3D6FC072}"/>
              </a:ext>
            </a:extLst>
          </p:cNvPr>
          <p:cNvSpPr/>
          <p:nvPr/>
        </p:nvSpPr>
        <p:spPr>
          <a:xfrm>
            <a:off x="1017449" y="6021098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55° - 60° F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877D5-828D-47F4-965B-DEA51E8A0EA1}"/>
              </a:ext>
            </a:extLst>
          </p:cNvPr>
          <p:cNvSpPr/>
          <p:nvPr/>
        </p:nvSpPr>
        <p:spPr>
          <a:xfrm>
            <a:off x="1014204" y="6233207"/>
            <a:ext cx="1271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65° - 70°+ 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27EE85-3171-4A46-9A02-185F45DB4869}"/>
              </a:ext>
            </a:extLst>
          </p:cNvPr>
          <p:cNvSpPr/>
          <p:nvPr/>
        </p:nvSpPr>
        <p:spPr>
          <a:xfrm>
            <a:off x="372089" y="5686425"/>
            <a:ext cx="477153" cy="111675"/>
          </a:xfrm>
          <a:prstGeom prst="rect">
            <a:avLst/>
          </a:prstGeom>
          <a:solidFill>
            <a:srgbClr val="791F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91B095-3E18-41B5-BC23-D1639E7B07AF}"/>
              </a:ext>
            </a:extLst>
          </p:cNvPr>
          <p:cNvSpPr/>
          <p:nvPr/>
        </p:nvSpPr>
        <p:spPr>
          <a:xfrm>
            <a:off x="372089" y="5908286"/>
            <a:ext cx="477153" cy="111675"/>
          </a:xfrm>
          <a:prstGeom prst="rect">
            <a:avLst/>
          </a:prstGeom>
          <a:solidFill>
            <a:srgbClr val="00B4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459C61-4D54-43B5-9D15-B62A1475566A}"/>
              </a:ext>
            </a:extLst>
          </p:cNvPr>
          <p:cNvSpPr/>
          <p:nvPr/>
        </p:nvSpPr>
        <p:spPr>
          <a:xfrm>
            <a:off x="372088" y="6130956"/>
            <a:ext cx="477153" cy="111675"/>
          </a:xfrm>
          <a:prstGeom prst="rect">
            <a:avLst/>
          </a:prstGeom>
          <a:solidFill>
            <a:srgbClr val="FDE1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81A107-7217-45B7-80E5-77386B99C479}"/>
              </a:ext>
            </a:extLst>
          </p:cNvPr>
          <p:cNvSpPr/>
          <p:nvPr/>
        </p:nvSpPr>
        <p:spPr>
          <a:xfrm>
            <a:off x="372087" y="6352817"/>
            <a:ext cx="477153" cy="111675"/>
          </a:xfrm>
          <a:prstGeom prst="rect">
            <a:avLst/>
          </a:prstGeom>
          <a:solidFill>
            <a:srgbClr val="E534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61EB54-ECC9-4963-8DD6-D574BD773729}"/>
              </a:ext>
            </a:extLst>
          </p:cNvPr>
          <p:cNvSpPr txBox="1">
            <a:spLocks/>
          </p:cNvSpPr>
          <p:nvPr/>
        </p:nvSpPr>
        <p:spPr>
          <a:xfrm>
            <a:off x="222935" y="108033"/>
            <a:ext cx="9619221" cy="85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TWO</a:t>
            </a: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2808707-7EA9-44CC-9311-DE114D73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327" y="5804253"/>
            <a:ext cx="1154878" cy="893867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305920" y="1232283"/>
            <a:ext cx="1162075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Determine the peak hot water demand of the home. If possible, ask the homeowner.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68385-7FAC-412F-A1E4-5DB0FB47D2F2}"/>
              </a:ext>
            </a:extLst>
          </p:cNvPr>
          <p:cNvSpPr/>
          <p:nvPr/>
        </p:nvSpPr>
        <p:spPr>
          <a:xfrm>
            <a:off x="492192" y="2607907"/>
            <a:ext cx="3683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Shower: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Lav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Sink: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Kitchen Sink: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1.5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Dishwasher: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Washing Machine: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305920" y="1703184"/>
            <a:ext cx="1124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Fixtures and appliances all have different flow rates depending on manufacturer however you can use an average amount to get a ballpark figure: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305920" y="4743736"/>
            <a:ext cx="6634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1: 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2 Showers &amp; Washing Machine =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 </a:t>
            </a:r>
            <a:r>
              <a:rPr lang="en-US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A7A57-F960-4FE1-8C1D-DEDE6F30E186}"/>
              </a:ext>
            </a:extLst>
          </p:cNvPr>
          <p:cNvSpPr/>
          <p:nvPr/>
        </p:nvSpPr>
        <p:spPr>
          <a:xfrm>
            <a:off x="305920" y="5622967"/>
            <a:ext cx="6634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2: 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4 Showers &amp; Dish Washer =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10 </a:t>
            </a:r>
            <a:r>
              <a:rPr lang="en-US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9CFF51-189E-4F49-8230-2A2602E1697E}"/>
              </a:ext>
            </a:extLst>
          </p:cNvPr>
          <p:cNvCxnSpPr>
            <a:cxnSpLocks/>
          </p:cNvCxnSpPr>
          <p:nvPr/>
        </p:nvCxnSpPr>
        <p:spPr>
          <a:xfrm>
            <a:off x="305920" y="881090"/>
            <a:ext cx="3137924" cy="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large room with a sink and a mirror&#10;&#10;Description automatically generated">
            <a:extLst>
              <a:ext uri="{FF2B5EF4-FFF2-40B4-BE49-F238E27FC236}">
                <a16:creationId xmlns:a16="http://schemas.microsoft.com/office/drawing/2014/main" id="{85EABCB2-AF49-4CF2-8042-668A535B3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49" y="2542341"/>
            <a:ext cx="3150542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8" name="Picture 7" descr="A picture containing appliance, building, brick, sitting&#10;&#10;Description automatically generated">
            <a:extLst>
              <a:ext uri="{FF2B5EF4-FFF2-40B4-BE49-F238E27FC236}">
                <a16:creationId xmlns:a16="http://schemas.microsoft.com/office/drawing/2014/main" id="{B8D17CEE-0669-485C-AA6F-094D6E05A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66" y="4649606"/>
            <a:ext cx="3150542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5" name="Picture 14" descr="A kitchen with a sink and a window&#10;&#10;Description automatically generated">
            <a:extLst>
              <a:ext uri="{FF2B5EF4-FFF2-40B4-BE49-F238E27FC236}">
                <a16:creationId xmlns:a16="http://schemas.microsoft.com/office/drawing/2014/main" id="{42A523B5-A312-40EB-A738-14BD43C2E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39" y="2542340"/>
            <a:ext cx="3289107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3733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61EB54-ECC9-4963-8DD6-D574BD773729}"/>
              </a:ext>
            </a:extLst>
          </p:cNvPr>
          <p:cNvSpPr txBox="1">
            <a:spLocks/>
          </p:cNvSpPr>
          <p:nvPr/>
        </p:nvSpPr>
        <p:spPr>
          <a:xfrm>
            <a:off x="222935" y="108033"/>
            <a:ext cx="9619221" cy="85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THREE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305920" y="1232283"/>
            <a:ext cx="1162075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Select the proper unit or pair of units using the sizing chart found online or in the product catalog.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305920" y="1703184"/>
            <a:ext cx="8933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Simply find the Temperature Rise on the left then match up a unit or pair of units that provides the approximate flow rate needed.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222935" y="3112357"/>
            <a:ext cx="3606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1: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2 Showers &amp; Washing Machine = 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 </a:t>
            </a:r>
            <a:r>
              <a:rPr lang="en-US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A7A57-F960-4FE1-8C1D-DEDE6F30E186}"/>
              </a:ext>
            </a:extLst>
          </p:cNvPr>
          <p:cNvSpPr/>
          <p:nvPr/>
        </p:nvSpPr>
        <p:spPr>
          <a:xfrm>
            <a:off x="222935" y="4883694"/>
            <a:ext cx="3606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2: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4 Showers &amp; Dish Washer = 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10 </a:t>
            </a:r>
            <a:r>
              <a:rPr lang="en-US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824A9E-CE9C-4DDF-8DCF-D18CDE970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47" y="2580153"/>
            <a:ext cx="7787018" cy="406855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0901F5-3717-453A-A77F-88407BAB2E46}"/>
              </a:ext>
            </a:extLst>
          </p:cNvPr>
          <p:cNvSpPr/>
          <p:nvPr/>
        </p:nvSpPr>
        <p:spPr>
          <a:xfrm>
            <a:off x="222935" y="2743025"/>
            <a:ext cx="3606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Temp Rise: 65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821023-46F0-4B41-9DEF-8F9D1D75C11F}"/>
              </a:ext>
            </a:extLst>
          </p:cNvPr>
          <p:cNvSpPr/>
          <p:nvPr/>
        </p:nvSpPr>
        <p:spPr>
          <a:xfrm>
            <a:off x="222935" y="3968098"/>
            <a:ext cx="3872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Ideal Models: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EZ111, NRCR111, NRC111, NRCP111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26882F-D6CF-46DD-A988-AA6E75EF134D}"/>
              </a:ext>
            </a:extLst>
          </p:cNvPr>
          <p:cNvSpPr/>
          <p:nvPr/>
        </p:nvSpPr>
        <p:spPr>
          <a:xfrm>
            <a:off x="222934" y="5807024"/>
            <a:ext cx="3872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Ideal Models: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Pair of EZ98, NRC98, NRCR92, NRCP98, NR98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C4B093-FF99-4EE7-8153-30160A05E38C}"/>
              </a:ext>
            </a:extLst>
          </p:cNvPr>
          <p:cNvSpPr/>
          <p:nvPr/>
        </p:nvSpPr>
        <p:spPr>
          <a:xfrm>
            <a:off x="4294238" y="4989716"/>
            <a:ext cx="2743200" cy="203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EED927-0A76-4110-9EEF-AC8CE31C9580}"/>
              </a:ext>
            </a:extLst>
          </p:cNvPr>
          <p:cNvSpPr/>
          <p:nvPr/>
        </p:nvSpPr>
        <p:spPr>
          <a:xfrm>
            <a:off x="7037438" y="4989716"/>
            <a:ext cx="1884312" cy="203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BA224460-FA2D-434E-A239-65497B704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327" y="83301"/>
            <a:ext cx="1154878" cy="89386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E4D7CE6-4AA9-4070-B50B-CFDB295E751F}"/>
              </a:ext>
            </a:extLst>
          </p:cNvPr>
          <p:cNvCxnSpPr>
            <a:cxnSpLocks/>
          </p:cNvCxnSpPr>
          <p:nvPr/>
        </p:nvCxnSpPr>
        <p:spPr>
          <a:xfrm>
            <a:off x="305920" y="881090"/>
            <a:ext cx="3137924" cy="0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DB90CA7-285F-4731-BAD6-050B386F27AB}"/>
              </a:ext>
            </a:extLst>
          </p:cNvPr>
          <p:cNvSpPr/>
          <p:nvPr/>
        </p:nvSpPr>
        <p:spPr>
          <a:xfrm>
            <a:off x="9999785" y="4989709"/>
            <a:ext cx="475284" cy="203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60B597-FE53-440D-A8C8-37BE6019B592}"/>
              </a:ext>
            </a:extLst>
          </p:cNvPr>
          <p:cNvSpPr/>
          <p:nvPr/>
        </p:nvSpPr>
        <p:spPr>
          <a:xfrm>
            <a:off x="4922520" y="3322320"/>
            <a:ext cx="2114918" cy="3208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67DCE2-8448-47F6-94B2-4230BA372A14}"/>
              </a:ext>
            </a:extLst>
          </p:cNvPr>
          <p:cNvSpPr/>
          <p:nvPr/>
        </p:nvSpPr>
        <p:spPr>
          <a:xfrm>
            <a:off x="7037438" y="3322320"/>
            <a:ext cx="1884312" cy="3099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D6F40E-B6A1-4EB8-855F-741441FBB86A}"/>
              </a:ext>
            </a:extLst>
          </p:cNvPr>
          <p:cNvSpPr/>
          <p:nvPr/>
        </p:nvSpPr>
        <p:spPr>
          <a:xfrm>
            <a:off x="9999785" y="3322299"/>
            <a:ext cx="475284" cy="3099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7AD43A5-A0CC-4C7B-B768-F3D0CEE46DB7}"/>
              </a:ext>
            </a:extLst>
          </p:cNvPr>
          <p:cNvSpPr/>
          <p:nvPr/>
        </p:nvSpPr>
        <p:spPr>
          <a:xfrm>
            <a:off x="3486993" y="4862300"/>
            <a:ext cx="651905" cy="45030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388" y="1595358"/>
            <a:ext cx="4252120" cy="16002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"/>
              </a:rPr>
              <a:t>FINAL TIP: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641892" y="3662444"/>
            <a:ext cx="4463508" cy="965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Franklin Gothic Book"/>
              </a:rPr>
              <a:t>It’s always better to slightly oversize than to undersize.</a:t>
            </a: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87EB8CF-E83B-4EBC-A079-0F8ED5F3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531" y="4145365"/>
            <a:ext cx="2063834" cy="15899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B4B5FF-A2CB-46E9-A7F7-D21D5A458B70}"/>
              </a:ext>
            </a:extLst>
          </p:cNvPr>
          <p:cNvCxnSpPr>
            <a:cxnSpLocks/>
          </p:cNvCxnSpPr>
          <p:nvPr/>
        </p:nvCxnSpPr>
        <p:spPr>
          <a:xfrm flipV="1">
            <a:off x="485388" y="3429000"/>
            <a:ext cx="4252120" cy="1"/>
          </a:xfrm>
          <a:prstGeom prst="straightConnector1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sitting, table, group, people&#10;&#10;Description automatically generated">
            <a:extLst>
              <a:ext uri="{FF2B5EF4-FFF2-40B4-BE49-F238E27FC236}">
                <a16:creationId xmlns:a16="http://schemas.microsoft.com/office/drawing/2014/main" id="{3461C2AE-4E5A-480D-A3B0-5E71010FF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083" y="0"/>
            <a:ext cx="681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6616FAB9BD443BD85CC00C3BED344" ma:contentTypeVersion="17" ma:contentTypeDescription="Create a new document." ma:contentTypeScope="" ma:versionID="57d88be947100e314d6df54fc263971a">
  <xsd:schema xmlns:xsd="http://www.w3.org/2001/XMLSchema" xmlns:xs="http://www.w3.org/2001/XMLSchema" xmlns:p="http://schemas.microsoft.com/office/2006/metadata/properties" xmlns:ns2="4b7affe0-2458-44d1-97da-a46ce1c1f552" xmlns:ns3="1e1893b5-73e4-41a6-8740-c3c7aa6db362" targetNamespace="http://schemas.microsoft.com/office/2006/metadata/properties" ma:root="true" ma:fieldsID="f800b8fa5dba20593e8b90d04e14a72e" ns2:_="" ns3:_="">
    <xsd:import namespace="4b7affe0-2458-44d1-97da-a46ce1c1f552"/>
    <xsd:import namespace="1e1893b5-73e4-41a6-8740-c3c7aa6db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affe0-2458-44d1-97da-a46ce1c1f5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f1b9d4d-8033-43bd-9b5c-2146025433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893b5-73e4-41a6-8740-c3c7aa6db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42f45a5-b546-4501-b5d3-6b746fa93ac4}" ma:internalName="TaxCatchAll" ma:showField="CatchAllData" ma:web="1e1893b5-73e4-41a6-8740-c3c7aa6db3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7affe0-2458-44d1-97da-a46ce1c1f552">
      <Terms xmlns="http://schemas.microsoft.com/office/infopath/2007/PartnerControls"/>
    </lcf76f155ced4ddcb4097134ff3c332f>
    <TaxCatchAll xmlns="1e1893b5-73e4-41a6-8740-c3c7aa6db362" xsi:nil="true"/>
  </documentManagement>
</p:properties>
</file>

<file path=customXml/itemProps1.xml><?xml version="1.0" encoding="utf-8"?>
<ds:datastoreItem xmlns:ds="http://schemas.openxmlformats.org/officeDocument/2006/customXml" ds:itemID="{28118E30-E4DC-482E-8B49-65563D475C4B}"/>
</file>

<file path=customXml/itemProps2.xml><?xml version="1.0" encoding="utf-8"?>
<ds:datastoreItem xmlns:ds="http://schemas.openxmlformats.org/officeDocument/2006/customXml" ds:itemID="{DC02E521-9EE7-49F5-8362-0481D754E27A}"/>
</file>

<file path=customXml/itemProps3.xml><?xml version="1.0" encoding="utf-8"?>
<ds:datastoreItem xmlns:ds="http://schemas.openxmlformats.org/officeDocument/2006/customXml" ds:itemID="{A7793DC7-7DC5-4707-A3D9-D1E3D0B98A7D}"/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332</Words>
  <Application>Microsoft Office PowerPoint</Application>
  <PresentationFormat>Widescreen</PresentationFormat>
  <Paragraphs>41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Franklin Gothic Book</vt:lpstr>
      <vt:lpstr>Franklin Gothic Demi</vt:lpstr>
      <vt:lpstr>office theme</vt:lpstr>
      <vt:lpstr>office theme</vt:lpstr>
      <vt:lpstr>HOW TO SIZE  A TANKLESS</vt:lpstr>
      <vt:lpstr>PowerPoint Presentation</vt:lpstr>
      <vt:lpstr>PowerPoint Presentation</vt:lpstr>
      <vt:lpstr>PowerPoint Presentation</vt:lpstr>
      <vt:lpstr>FINAL TIP: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Nourse</dc:creator>
  <cp:lastModifiedBy>Will Nourse</cp:lastModifiedBy>
  <cp:revision>28</cp:revision>
  <dcterms:created xsi:type="dcterms:W3CDTF">2020-09-29T04:01:00Z</dcterms:created>
  <dcterms:modified xsi:type="dcterms:W3CDTF">2023-05-05T19:48:26Z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0x010100D156616FAB9BD443BD85CC00C3BED344</vt:lpwstr>
  </property>
</Properties>
</file>