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660" r:id="rId2"/>
    <p:sldMasterId id="2147483795" r:id="rId3"/>
  </p:sldMasterIdLst>
  <p:sldIdLst>
    <p:sldId id="257" r:id="rId4"/>
    <p:sldId id="284" r:id="rId5"/>
    <p:sldId id="285" r:id="rId6"/>
    <p:sldId id="264" r:id="rId7"/>
    <p:sldId id="268" r:id="rId8"/>
    <p:sldId id="286" r:id="rId9"/>
    <p:sldId id="287" r:id="rId10"/>
    <p:sldId id="288" r:id="rId11"/>
    <p:sldId id="289" r:id="rId12"/>
    <p:sldId id="290" r:id="rId13"/>
    <p:sldId id="291" r:id="rId14"/>
    <p:sldId id="292" r:id="rId15"/>
    <p:sldId id="281" r:id="rId16"/>
    <p:sldId id="293" r:id="rId17"/>
    <p:sldId id="277" r:id="rId18"/>
    <p:sldId id="299" r:id="rId19"/>
    <p:sldId id="294" r:id="rId20"/>
    <p:sldId id="295" r:id="rId21"/>
    <p:sldId id="296" r:id="rId22"/>
    <p:sldId id="297" r:id="rId23"/>
    <p:sldId id="298" r:id="rId24"/>
    <p:sldId id="269" r:id="rId25"/>
    <p:sldId id="300" r:id="rId26"/>
    <p:sldId id="301" r:id="rId27"/>
    <p:sldId id="302" r:id="rId28"/>
    <p:sldId id="303" r:id="rId29"/>
    <p:sldId id="304" r:id="rId30"/>
    <p:sldId id="305" r:id="rId31"/>
    <p:sldId id="306" r:id="rId32"/>
    <p:sldId id="307" r:id="rId33"/>
    <p:sldId id="308" r:id="rId34"/>
    <p:sldId id="272" r:id="rId35"/>
    <p:sldId id="309" r:id="rId36"/>
    <p:sldId id="282" r:id="rId37"/>
    <p:sldId id="283" r:id="rId38"/>
    <p:sldId id="310" r:id="rId39"/>
    <p:sldId id="312" r:id="rId40"/>
    <p:sldId id="313" r:id="rId41"/>
    <p:sldId id="314" r:id="rId42"/>
    <p:sldId id="315" r:id="rId43"/>
    <p:sldId id="316" r:id="rId44"/>
    <p:sldId id="273" r:id="rId45"/>
    <p:sldId id="318" r:id="rId46"/>
    <p:sldId id="319" r:id="rId47"/>
    <p:sldId id="320" r:id="rId48"/>
    <p:sldId id="321" r:id="rId49"/>
    <p:sldId id="322" r:id="rId50"/>
    <p:sldId id="323" r:id="rId51"/>
    <p:sldId id="324" r:id="rId52"/>
    <p:sldId id="274" r:id="rId53"/>
    <p:sldId id="326" r:id="rId54"/>
    <p:sldId id="328" r:id="rId55"/>
    <p:sldId id="329" r:id="rId56"/>
    <p:sldId id="330" r:id="rId57"/>
    <p:sldId id="327"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9" r:id="rId94"/>
    <p:sldId id="370" r:id="rId95"/>
    <p:sldId id="366" r:id="rId96"/>
    <p:sldId id="367" r:id="rId97"/>
    <p:sldId id="368" r:id="rId98"/>
    <p:sldId id="371" r:id="rId99"/>
    <p:sldId id="265" r:id="rId100"/>
  </p:sldIdLst>
  <p:sldSz cx="12192000" cy="6858000"/>
  <p:notesSz cx="6858000" cy="9144000"/>
  <p:custDataLst>
    <p:tags r:id="rId10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0" autoAdjust="0"/>
    <p:restoredTop sz="94660"/>
  </p:normalViewPr>
  <p:slideViewPr>
    <p:cSldViewPr snapToGrid="0">
      <p:cViewPr varScale="1">
        <p:scale>
          <a:sx n="204" d="100"/>
          <a:sy n="204" d="100"/>
        </p:scale>
        <p:origin x="667"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ustomXml" Target="../customXml/item2.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customXml" Target="../customXml/item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5/12/2023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5/12/2023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5/12/2023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5/12/2023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5/12/2023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5/12/2023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5/12/2023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5/12/2023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5/12/2023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5/12/2023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5/12/2023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5/12/2023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2.sv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12"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24.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3.png"/><Relationship Id="rId10" Type="http://schemas.microsoft.com/office/2007/relationships/hdphoto" Target="../media/hdphoto5.wdp"/><Relationship Id="rId4" Type="http://schemas.openxmlformats.org/officeDocument/2006/relationships/image" Target="../media/image62.pn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92.png"/><Relationship Id="rId5" Type="http://schemas.openxmlformats.org/officeDocument/2006/relationships/image" Target="../media/image1.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97.jpeg"/><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83.png"/><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24.xml"/><Relationship Id="rId6" Type="http://schemas.openxmlformats.org/officeDocument/2006/relationships/image" Target="../media/image110.png"/><Relationship Id="rId5" Type="http://schemas.openxmlformats.org/officeDocument/2006/relationships/image" Target="../media/image1.png"/><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14.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23.png"/><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5.pn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24.xml"/><Relationship Id="rId4" Type="http://schemas.microsoft.com/office/2007/relationships/hdphoto" Target="../media/hdphoto7.wdp"/></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24.xml"/><Relationship Id="rId4" Type="http://schemas.microsoft.com/office/2007/relationships/hdphoto" Target="../media/hdphoto7.wdp"/></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png"/><Relationship Id="rId1" Type="http://schemas.openxmlformats.org/officeDocument/2006/relationships/slideLayout" Target="../slideLayouts/slideLayout24.xml"/><Relationship Id="rId5" Type="http://schemas.openxmlformats.org/officeDocument/2006/relationships/image" Target="../media/image144.png"/><Relationship Id="rId4" Type="http://schemas.openxmlformats.org/officeDocument/2006/relationships/image" Target="../media/image143.png"/></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0" y="2460610"/>
            <a:ext cx="3932237" cy="1600200"/>
          </a:xfrm>
          <a:noFill/>
        </p:spPr>
        <p:txBody>
          <a:bodyPr>
            <a:normAutofit/>
          </a:bodyPr>
          <a:lstStyle/>
          <a:p>
            <a:r>
              <a:rPr lang="en-US" sz="4400" dirty="0">
                <a:solidFill>
                  <a:schemeClr val="bg1"/>
                </a:solidFill>
                <a:latin typeface="Franklin Gothic Demi"/>
              </a:rPr>
              <a:t>RESIDENTIAL</a:t>
            </a:r>
            <a:br>
              <a:rPr lang="en-US" sz="4400" dirty="0">
                <a:solidFill>
                  <a:schemeClr val="bg1"/>
                </a:solidFill>
                <a:latin typeface="Franklin Gothic Demi"/>
              </a:rPr>
            </a:br>
            <a:r>
              <a:rPr lang="en-US" sz="4400" dirty="0">
                <a:solidFill>
                  <a:schemeClr val="bg1"/>
                </a:solidFill>
                <a:latin typeface="Franklin Gothic Demi"/>
              </a:rPr>
              <a:t>LEVEL 1</a:t>
            </a:r>
          </a:p>
        </p:txBody>
      </p:sp>
      <p:sp>
        <p:nvSpPr>
          <p:cNvPr id="3" name="Subtitle 2"/>
          <p:cNvSpPr>
            <a:spLocks noGrp="1"/>
          </p:cNvSpPr>
          <p:nvPr>
            <p:ph type="body" sz="half" idx="2"/>
          </p:nvPr>
        </p:nvSpPr>
        <p:spPr>
          <a:xfrm>
            <a:off x="626652" y="4527696"/>
            <a:ext cx="3515837" cy="965842"/>
          </a:xfrm>
        </p:spPr>
        <p:txBody>
          <a:bodyPr vert="horz" lIns="91440" tIns="45720" rIns="91440" bIns="45720" rtlCol="0" anchor="t">
            <a:normAutofit/>
          </a:bodyPr>
          <a:lstStyle/>
          <a:p>
            <a:pPr algn="l"/>
            <a:r>
              <a:rPr lang="en-US" sz="1800" dirty="0">
                <a:solidFill>
                  <a:schemeClr val="bg1"/>
                </a:solidFill>
                <a:latin typeface="Franklin Gothic Book"/>
              </a:rPr>
              <a:t>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626652" y="1271564"/>
            <a:ext cx="2063834" cy="1589948"/>
          </a:xfrm>
          <a:prstGeom prst="rect">
            <a:avLst/>
          </a:prstGeom>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470148" y="4294252"/>
            <a:ext cx="4252120"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sitting, table, group, people&#10;&#10;Description automatically generated">
            <a:extLst>
              <a:ext uri="{FF2B5EF4-FFF2-40B4-BE49-F238E27FC236}">
                <a16:creationId xmlns:a16="http://schemas.microsoft.com/office/drawing/2014/main" id="{3461C2AE-4E5A-480D-A3B0-5E71010FF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083" y="0"/>
            <a:ext cx="6817917" cy="6858000"/>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845339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PRE-MIX UNITS</a:t>
            </a:r>
            <a:endParaRPr lang="en-US" sz="4400" dirty="0">
              <a:solidFill>
                <a:schemeClr val="bg1"/>
              </a:solidFill>
              <a:cs typeface="Calibri Light"/>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167834" y="2622167"/>
            <a:ext cx="7420484"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Introduced in 2017, Pre-Mix refers to how the air and gas is pre-mixed in the fan before entering the burner.</a:t>
            </a:r>
            <a:endParaRPr lang="en-US" sz="54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p:spPr>
      </p:pic>
      <p:cxnSp>
        <p:nvCxnSpPr>
          <p:cNvPr id="21" name="Straight Connector 20">
            <a:extLst>
              <a:ext uri="{FF2B5EF4-FFF2-40B4-BE49-F238E27FC236}">
                <a16:creationId xmlns:a16="http://schemas.microsoft.com/office/drawing/2014/main" id="{D6B246CE-E8EE-DADB-BD21-1BE1062F87BA}"/>
              </a:ext>
            </a:extLst>
          </p:cNvPr>
          <p:cNvCxnSpPr>
            <a:cxnSpLocks/>
          </p:cNvCxnSpPr>
          <p:nvPr/>
        </p:nvCxnSpPr>
        <p:spPr>
          <a:xfrm flipV="1">
            <a:off x="2235631" y="5025325"/>
            <a:ext cx="0" cy="141809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02B763-A753-F2C7-C671-4DED63C59BCC}"/>
              </a:ext>
            </a:extLst>
          </p:cNvPr>
          <p:cNvCxnSpPr>
            <a:cxnSpLocks/>
          </p:cNvCxnSpPr>
          <p:nvPr/>
        </p:nvCxnSpPr>
        <p:spPr>
          <a:xfrm flipV="1">
            <a:off x="2235631" y="4889715"/>
            <a:ext cx="895027" cy="18353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E43A0A-931D-C510-D07F-D99544DD1989}"/>
              </a:ext>
            </a:extLst>
          </p:cNvPr>
          <p:cNvCxnSpPr>
            <a:cxnSpLocks/>
          </p:cNvCxnSpPr>
          <p:nvPr/>
        </p:nvCxnSpPr>
        <p:spPr>
          <a:xfrm flipV="1">
            <a:off x="3130658" y="2859437"/>
            <a:ext cx="38745" cy="207806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6B6BA-3B4D-11B0-1E04-54DDBFAF643D}"/>
              </a:ext>
            </a:extLst>
          </p:cNvPr>
          <p:cNvCxnSpPr>
            <a:cxnSpLocks/>
          </p:cNvCxnSpPr>
          <p:nvPr/>
        </p:nvCxnSpPr>
        <p:spPr>
          <a:xfrm>
            <a:off x="2564905" y="2859437"/>
            <a:ext cx="640638"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01F2B7-6B45-A647-614D-60AE35C45AE7}"/>
              </a:ext>
            </a:extLst>
          </p:cNvPr>
          <p:cNvCxnSpPr>
            <a:cxnSpLocks/>
          </p:cNvCxnSpPr>
          <p:nvPr/>
        </p:nvCxnSpPr>
        <p:spPr>
          <a:xfrm>
            <a:off x="2533078" y="2274990"/>
            <a:ext cx="0" cy="6221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A68BA7-2587-8956-E167-71944AE99ACA}"/>
              </a:ext>
            </a:extLst>
          </p:cNvPr>
          <p:cNvCxnSpPr>
            <a:cxnSpLocks/>
          </p:cNvCxnSpPr>
          <p:nvPr/>
        </p:nvCxnSpPr>
        <p:spPr>
          <a:xfrm>
            <a:off x="1619250" y="2229712"/>
            <a:ext cx="953275"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2D3584F1-B162-BA8D-4922-98898B342BDD}"/>
              </a:ext>
            </a:extLst>
          </p:cNvPr>
          <p:cNvSpPr/>
          <p:nvPr/>
        </p:nvSpPr>
        <p:spPr>
          <a:xfrm rot="16200000">
            <a:off x="1419229" y="2135414"/>
            <a:ext cx="211448" cy="18859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A78115F-547B-9797-13E1-1D15AF5BFF87}"/>
              </a:ext>
            </a:extLst>
          </p:cNvPr>
          <p:cNvCxnSpPr>
            <a:cxnSpLocks/>
          </p:cNvCxnSpPr>
          <p:nvPr/>
        </p:nvCxnSpPr>
        <p:spPr>
          <a:xfrm>
            <a:off x="2692765" y="2693317"/>
            <a:ext cx="953275" cy="2080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A3BC5-67F2-46CE-CECA-917346461CB9}"/>
              </a:ext>
            </a:extLst>
          </p:cNvPr>
          <p:cNvCxnSpPr>
            <a:cxnSpLocks/>
          </p:cNvCxnSpPr>
          <p:nvPr/>
        </p:nvCxnSpPr>
        <p:spPr>
          <a:xfrm>
            <a:off x="2729293" y="2105445"/>
            <a:ext cx="0" cy="6221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87DBF8-F464-E37A-F3B7-2F666C3FCF89}"/>
              </a:ext>
            </a:extLst>
          </p:cNvPr>
          <p:cNvCxnSpPr>
            <a:cxnSpLocks/>
          </p:cNvCxnSpPr>
          <p:nvPr/>
        </p:nvCxnSpPr>
        <p:spPr>
          <a:xfrm>
            <a:off x="1430655" y="2060167"/>
            <a:ext cx="1338085" cy="85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650ABF5A-7660-23DF-9D09-08C92DD23AD8}"/>
              </a:ext>
            </a:extLst>
          </p:cNvPr>
          <p:cNvSpPr/>
          <p:nvPr/>
        </p:nvSpPr>
        <p:spPr>
          <a:xfrm rot="16200000">
            <a:off x="1230634" y="1965869"/>
            <a:ext cx="211448" cy="1885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14" descr="A close up of a logo&#10;&#10;Description generated with very high confidence">
            <a:extLst>
              <a:ext uri="{FF2B5EF4-FFF2-40B4-BE49-F238E27FC236}">
                <a16:creationId xmlns:a16="http://schemas.microsoft.com/office/drawing/2014/main" id="{7F013270-92DD-8964-4F8B-3D70FA5D34E4}"/>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845339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PRE-MIX UNITS</a:t>
            </a:r>
            <a:endParaRPr lang="en-US" sz="4400" dirty="0">
              <a:solidFill>
                <a:schemeClr val="bg1"/>
              </a:solidFill>
              <a:cs typeface="Calibri Light"/>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5013701" y="2165891"/>
            <a:ext cx="5788534"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600" dirty="0">
                <a:solidFill>
                  <a:schemeClr val="bg1"/>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EZ Series</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NRCR Series</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NCC199CDV</a:t>
            </a: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p:spPr>
      </p:pic>
      <p:cxnSp>
        <p:nvCxnSpPr>
          <p:cNvPr id="21" name="Straight Connector 20">
            <a:extLst>
              <a:ext uri="{FF2B5EF4-FFF2-40B4-BE49-F238E27FC236}">
                <a16:creationId xmlns:a16="http://schemas.microsoft.com/office/drawing/2014/main" id="{D6B246CE-E8EE-DADB-BD21-1BE1062F87BA}"/>
              </a:ext>
            </a:extLst>
          </p:cNvPr>
          <p:cNvCxnSpPr>
            <a:cxnSpLocks/>
          </p:cNvCxnSpPr>
          <p:nvPr/>
        </p:nvCxnSpPr>
        <p:spPr>
          <a:xfrm flipV="1">
            <a:off x="2235631" y="5025325"/>
            <a:ext cx="0" cy="141809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02B763-A753-F2C7-C671-4DED63C59BCC}"/>
              </a:ext>
            </a:extLst>
          </p:cNvPr>
          <p:cNvCxnSpPr>
            <a:cxnSpLocks/>
          </p:cNvCxnSpPr>
          <p:nvPr/>
        </p:nvCxnSpPr>
        <p:spPr>
          <a:xfrm flipV="1">
            <a:off x="2235631" y="4889715"/>
            <a:ext cx="895027" cy="18353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E43A0A-931D-C510-D07F-D99544DD1989}"/>
              </a:ext>
            </a:extLst>
          </p:cNvPr>
          <p:cNvCxnSpPr>
            <a:cxnSpLocks/>
          </p:cNvCxnSpPr>
          <p:nvPr/>
        </p:nvCxnSpPr>
        <p:spPr>
          <a:xfrm flipV="1">
            <a:off x="3130658" y="2859437"/>
            <a:ext cx="38745" cy="207806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6B6BA-3B4D-11B0-1E04-54DDBFAF643D}"/>
              </a:ext>
            </a:extLst>
          </p:cNvPr>
          <p:cNvCxnSpPr>
            <a:cxnSpLocks/>
          </p:cNvCxnSpPr>
          <p:nvPr/>
        </p:nvCxnSpPr>
        <p:spPr>
          <a:xfrm>
            <a:off x="2564905" y="2859437"/>
            <a:ext cx="640638"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01F2B7-6B45-A647-614D-60AE35C45AE7}"/>
              </a:ext>
            </a:extLst>
          </p:cNvPr>
          <p:cNvCxnSpPr>
            <a:cxnSpLocks/>
          </p:cNvCxnSpPr>
          <p:nvPr/>
        </p:nvCxnSpPr>
        <p:spPr>
          <a:xfrm>
            <a:off x="2533078" y="2274990"/>
            <a:ext cx="0" cy="6221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A68BA7-2587-8956-E167-71944AE99ACA}"/>
              </a:ext>
            </a:extLst>
          </p:cNvPr>
          <p:cNvCxnSpPr>
            <a:cxnSpLocks/>
          </p:cNvCxnSpPr>
          <p:nvPr/>
        </p:nvCxnSpPr>
        <p:spPr>
          <a:xfrm>
            <a:off x="1619250" y="2229712"/>
            <a:ext cx="953275"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2D3584F1-B162-BA8D-4922-98898B342BDD}"/>
              </a:ext>
            </a:extLst>
          </p:cNvPr>
          <p:cNvSpPr/>
          <p:nvPr/>
        </p:nvSpPr>
        <p:spPr>
          <a:xfrm rot="16200000">
            <a:off x="1419229" y="2135414"/>
            <a:ext cx="211448" cy="18859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A78115F-547B-9797-13E1-1D15AF5BFF87}"/>
              </a:ext>
            </a:extLst>
          </p:cNvPr>
          <p:cNvCxnSpPr>
            <a:cxnSpLocks/>
          </p:cNvCxnSpPr>
          <p:nvPr/>
        </p:nvCxnSpPr>
        <p:spPr>
          <a:xfrm>
            <a:off x="2692765" y="2693317"/>
            <a:ext cx="953275" cy="2080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A3BC5-67F2-46CE-CECA-917346461CB9}"/>
              </a:ext>
            </a:extLst>
          </p:cNvPr>
          <p:cNvCxnSpPr>
            <a:cxnSpLocks/>
          </p:cNvCxnSpPr>
          <p:nvPr/>
        </p:nvCxnSpPr>
        <p:spPr>
          <a:xfrm>
            <a:off x="2729293" y="2105445"/>
            <a:ext cx="0" cy="6221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87DBF8-F464-E37A-F3B7-2F666C3FCF89}"/>
              </a:ext>
            </a:extLst>
          </p:cNvPr>
          <p:cNvCxnSpPr>
            <a:cxnSpLocks/>
          </p:cNvCxnSpPr>
          <p:nvPr/>
        </p:nvCxnSpPr>
        <p:spPr>
          <a:xfrm>
            <a:off x="1430655" y="2060167"/>
            <a:ext cx="1338085" cy="85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650ABF5A-7660-23DF-9D09-08C92DD23AD8}"/>
              </a:ext>
            </a:extLst>
          </p:cNvPr>
          <p:cNvSpPr/>
          <p:nvPr/>
        </p:nvSpPr>
        <p:spPr>
          <a:xfrm rot="16200000">
            <a:off x="1230634" y="1965869"/>
            <a:ext cx="211448" cy="1885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A close up of a logo&#10;&#10;Description generated with very high confidence">
            <a:extLst>
              <a:ext uri="{FF2B5EF4-FFF2-40B4-BE49-F238E27FC236}">
                <a16:creationId xmlns:a16="http://schemas.microsoft.com/office/drawing/2014/main" id="{06217D96-CA1E-0988-417F-6067B9BC0576}"/>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1615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8" name="Picture 7" descr="A picture containing text, carton, cardboard, packaging and labeling&#10;&#10;Description automatically generated">
            <a:extLst>
              <a:ext uri="{FF2B5EF4-FFF2-40B4-BE49-F238E27FC236}">
                <a16:creationId xmlns:a16="http://schemas.microsoft.com/office/drawing/2014/main" id="{51B87923-3866-6597-F1A1-FC39AD6E52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0" t="19056" r="13073" b="7055"/>
          <a:stretch/>
        </p:blipFill>
        <p:spPr>
          <a:xfrm>
            <a:off x="948690" y="1306830"/>
            <a:ext cx="3055620" cy="5067300"/>
          </a:xfrm>
          <a:prstGeom prst="rect">
            <a:avLst/>
          </a:prstGeom>
        </p:spPr>
      </p:pic>
      <p:pic>
        <p:nvPicPr>
          <p:cNvPr id="10" name="Picture 9" descr="A picture containing smartphone, appliance, refrigerator&#10;&#10;Description automatically generated">
            <a:extLst>
              <a:ext uri="{FF2B5EF4-FFF2-40B4-BE49-F238E27FC236}">
                <a16:creationId xmlns:a16="http://schemas.microsoft.com/office/drawing/2014/main" id="{7CAA5529-2338-032B-5274-CAEABB6FC7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79" t="10038" r="36865" b="33497"/>
          <a:stretch/>
        </p:blipFill>
        <p:spPr>
          <a:xfrm>
            <a:off x="773430" y="2259331"/>
            <a:ext cx="1940076" cy="2708909"/>
          </a:xfrm>
          <a:prstGeom prst="rect">
            <a:avLst/>
          </a:prstGeom>
          <a:effectLst>
            <a:outerShdw blurRad="50800" dist="38100" dir="2700000" algn="tl" rotWithShape="0">
              <a:prstClr val="black">
                <a:alpha val="40000"/>
              </a:prstClr>
            </a:outerShdw>
          </a:effectLst>
        </p:spPr>
      </p:pic>
      <p:sp>
        <p:nvSpPr>
          <p:cNvPr id="11" name="Content Placeholder 3">
            <a:extLst>
              <a:ext uri="{FF2B5EF4-FFF2-40B4-BE49-F238E27FC236}">
                <a16:creationId xmlns:a16="http://schemas.microsoft.com/office/drawing/2014/main" id="{47AFBF5F-A8B2-9488-F48C-BED7A9BD97D1}"/>
              </a:ext>
            </a:extLst>
          </p:cNvPr>
          <p:cNvSpPr txBox="1">
            <a:spLocks/>
          </p:cNvSpPr>
          <p:nvPr/>
        </p:nvSpPr>
        <p:spPr>
          <a:xfrm>
            <a:off x="3954780" y="1594929"/>
            <a:ext cx="8001000" cy="13288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EZ</a:t>
            </a:r>
            <a:r>
              <a:rPr lang="en-US" sz="4000" b="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4000" b="1" dirty="0">
                <a:solidFill>
                  <a:schemeClr val="bg1"/>
                </a:solidFill>
                <a:latin typeface="Franklin Gothic Medium" panose="020B0603020102020204" pitchFamily="34" charset="0"/>
                <a:cs typeface="Times New Roman" panose="02020603050405020304" pitchFamily="18" charset="0"/>
              </a:rPr>
              <a:t>of a</a:t>
            </a:r>
          </a:p>
          <a:p>
            <a:pPr algn="ctr"/>
            <a:r>
              <a:rPr lang="en-US" sz="4000" b="1" dirty="0">
                <a:solidFill>
                  <a:schemeClr val="bg1"/>
                </a:solidFill>
                <a:latin typeface="Franklin Gothic Medium" panose="020B0603020102020204" pitchFamily="34" charset="0"/>
                <a:cs typeface="Times New Roman" panose="02020603050405020304" pitchFamily="18" charset="0"/>
              </a:rPr>
              <a:t>50 or 75 Gallon Tank</a:t>
            </a:r>
            <a:endParaRPr lang="en-US" sz="5400" b="1"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4622863" y="3158321"/>
            <a:ext cx="6795707"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2” Flexible Vent</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25’ Flex Included, 35’ Optional</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Isolation Kit Included</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Dual Stainless Steel Heat Exchangers</a:t>
            </a:r>
          </a:p>
        </p:txBody>
      </p:sp>
      <p:pic>
        <p:nvPicPr>
          <p:cNvPr id="15" name="Picture 14" descr="A picture containing text, font, logo, poster&#10;&#10;Description automatically generated">
            <a:extLst>
              <a:ext uri="{FF2B5EF4-FFF2-40B4-BE49-F238E27FC236}">
                <a16:creationId xmlns:a16="http://schemas.microsoft.com/office/drawing/2014/main" id="{7A8E5634-A051-6DA3-76F9-00E7E5D0DA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2" t="1657" r="8116" b="1"/>
          <a:stretch/>
        </p:blipFill>
        <p:spPr>
          <a:xfrm>
            <a:off x="1183764" y="4505327"/>
            <a:ext cx="1119408" cy="1714499"/>
          </a:xfrm>
          <a:prstGeom prst="rect">
            <a:avLst/>
          </a:prstGeom>
        </p:spPr>
      </p:pic>
      <p:pic>
        <p:nvPicPr>
          <p:cNvPr id="16" name="Picture 14" descr="A close up of a logo&#10;&#10;Description generated with very high confidence">
            <a:extLst>
              <a:ext uri="{FF2B5EF4-FFF2-40B4-BE49-F238E27FC236}">
                <a16:creationId xmlns:a16="http://schemas.microsoft.com/office/drawing/2014/main" id="{0535CE44-60A2-4C9B-1FF3-516FA4B1C057}"/>
              </a:ext>
            </a:extLst>
          </p:cNvPr>
          <p:cNvPicPr>
            <a:picLocks noChangeAspect="1"/>
          </p:cNvPicPr>
          <p:nvPr/>
        </p:nvPicPr>
        <p:blipFill>
          <a:blip r:embed="rId5"/>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774956"/>
            <a:ext cx="6973327" cy="310324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a:t>
            </a: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a:t>
            </a: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a:stretch>
            <a:fillRect/>
          </a:stretch>
        </p:blipFill>
        <p:spPr>
          <a:xfrm>
            <a:off x="7189702" y="977168"/>
            <a:ext cx="4461372" cy="5696955"/>
          </a:xfrm>
          <a:prstGeom prst="rect">
            <a:avLst/>
          </a:prstGeom>
          <a:effectLst>
            <a:outerShdw blurRad="50800" dist="63500" dir="2700000" algn="tl" rotWithShape="0">
              <a:prstClr val="black">
                <a:alpha val="40000"/>
              </a:prstClr>
            </a:outerShdw>
            <a:softEdge rad="25400"/>
          </a:effectLst>
        </p:spPr>
      </p:pic>
      <p:sp>
        <p:nvSpPr>
          <p:cNvPr id="6" name="Title 1">
            <a:extLst>
              <a:ext uri="{FF2B5EF4-FFF2-40B4-BE49-F238E27FC236}">
                <a16:creationId xmlns:a16="http://schemas.microsoft.com/office/drawing/2014/main" id="{74E449ED-F749-C57D-D289-F3E71294CB81}"/>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7" name="Picture 14" descr="A close up of a logo&#10;&#10;Description generated with very high confidence">
            <a:extLst>
              <a:ext uri="{FF2B5EF4-FFF2-40B4-BE49-F238E27FC236}">
                <a16:creationId xmlns:a16="http://schemas.microsoft.com/office/drawing/2014/main" id="{EC8E8490-9F99-9165-EB4B-0B6463E4B5B0}"/>
              </a:ext>
            </a:extLst>
          </p:cNvPr>
          <p:cNvPicPr>
            <a:picLocks noChangeAspect="1"/>
          </p:cNvPicPr>
          <p:nvPr/>
        </p:nvPicPr>
        <p:blipFill>
          <a:blip r:embed="rId3"/>
          <a:stretch>
            <a:fillRect/>
          </a:stretch>
        </p:blipFill>
        <p:spPr>
          <a:xfrm>
            <a:off x="10313327" y="83301"/>
            <a:ext cx="1154878" cy="893867"/>
          </a:xfrm>
          <a:prstGeom prst="rect">
            <a:avLst/>
          </a:prstGeom>
        </p:spPr>
      </p:pic>
      <p:cxnSp>
        <p:nvCxnSpPr>
          <p:cNvPr id="9" name="Straight Arrow Connector 8">
            <a:extLst>
              <a:ext uri="{FF2B5EF4-FFF2-40B4-BE49-F238E27FC236}">
                <a16:creationId xmlns:a16="http://schemas.microsoft.com/office/drawing/2014/main" id="{D0B4342F-EA96-2E0B-1C97-24AE23FE9826}"/>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8" name="Picture 7" descr="A picture containing text, carton, cardboard, packaging and labeling&#10;&#10;Description automatically generated">
            <a:extLst>
              <a:ext uri="{FF2B5EF4-FFF2-40B4-BE49-F238E27FC236}">
                <a16:creationId xmlns:a16="http://schemas.microsoft.com/office/drawing/2014/main" id="{51B87923-3866-6597-F1A1-FC39AD6E52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0" t="19056" r="13073" b="7055"/>
          <a:stretch/>
        </p:blipFill>
        <p:spPr>
          <a:xfrm>
            <a:off x="716280" y="2026140"/>
            <a:ext cx="2171098" cy="3600450"/>
          </a:xfrm>
          <a:prstGeom prst="rect">
            <a:avLst/>
          </a:prstGeom>
        </p:spPr>
      </p:pic>
      <p:pic>
        <p:nvPicPr>
          <p:cNvPr id="10" name="Picture 9" descr="A picture containing smartphone, appliance, refrigerator&#10;&#10;Description automatically generated">
            <a:extLst>
              <a:ext uri="{FF2B5EF4-FFF2-40B4-BE49-F238E27FC236}">
                <a16:creationId xmlns:a16="http://schemas.microsoft.com/office/drawing/2014/main" id="{7CAA5529-2338-032B-5274-CAEABB6FC7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79" t="10038" r="36865" b="33497"/>
          <a:stretch/>
        </p:blipFill>
        <p:spPr>
          <a:xfrm>
            <a:off x="582930" y="2770546"/>
            <a:ext cx="1378475" cy="1924751"/>
          </a:xfrm>
          <a:prstGeom prst="rect">
            <a:avLst/>
          </a:prstGeom>
          <a:effectLst>
            <a:outerShdw blurRad="50800" dist="38100" dir="2700000" algn="tl" rotWithShape="0">
              <a:prstClr val="black">
                <a:alpha val="40000"/>
              </a:prstClr>
            </a:outerShdw>
          </a:effectLst>
        </p:spPr>
      </p:pic>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2877635" y="2907031"/>
            <a:ext cx="3176742" cy="2103120"/>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EZ111DV Unit</a:t>
            </a:r>
          </a:p>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199k btu Max</a:t>
            </a:r>
          </a:p>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11.1 gpm Max</a:t>
            </a:r>
          </a:p>
        </p:txBody>
      </p:sp>
      <p:pic>
        <p:nvPicPr>
          <p:cNvPr id="15" name="Picture 14" descr="A picture containing text, font, logo, poster&#10;&#10;Description automatically generated">
            <a:extLst>
              <a:ext uri="{FF2B5EF4-FFF2-40B4-BE49-F238E27FC236}">
                <a16:creationId xmlns:a16="http://schemas.microsoft.com/office/drawing/2014/main" id="{7A8E5634-A051-6DA3-76F9-00E7E5D0DA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2" t="1657" r="8116" b="1"/>
          <a:stretch/>
        </p:blipFill>
        <p:spPr>
          <a:xfrm>
            <a:off x="907606" y="4495522"/>
            <a:ext cx="795369" cy="1218197"/>
          </a:xfrm>
          <a:prstGeom prst="rect">
            <a:avLst/>
          </a:prstGeom>
        </p:spPr>
      </p:pic>
      <p:pic>
        <p:nvPicPr>
          <p:cNvPr id="2" name="Picture 1">
            <a:extLst>
              <a:ext uri="{FF2B5EF4-FFF2-40B4-BE49-F238E27FC236}">
                <a16:creationId xmlns:a16="http://schemas.microsoft.com/office/drawing/2014/main" id="{FD0982DD-C685-151A-72E5-74C1B5982105}"/>
              </a:ext>
            </a:extLst>
          </p:cNvPr>
          <p:cNvPicPr>
            <a:picLocks noChangeAspect="1"/>
          </p:cNvPicPr>
          <p:nvPr/>
        </p:nvPicPr>
        <p:blipFill>
          <a:blip r:embed="rId5" cstate="print">
            <a:extLst>
              <a:ext uri="{28A0092B-C50C-407E-A947-70E740481C1C}">
                <a14:useLocalDpi xmlns:a14="http://schemas.microsoft.com/office/drawing/2010/main" val="0"/>
              </a:ext>
            </a:extLst>
          </a:blip>
          <a:srcRect l="6955" r="6955"/>
          <a:stretch/>
        </p:blipFill>
        <p:spPr>
          <a:xfrm>
            <a:off x="6272660" y="1752126"/>
            <a:ext cx="2388870" cy="3961593"/>
          </a:xfrm>
          <a:prstGeom prst="rect">
            <a:avLst/>
          </a:prstGeom>
        </p:spPr>
      </p:pic>
      <p:pic>
        <p:nvPicPr>
          <p:cNvPr id="4" name="Picture 3" descr="A picture containing smartphone, appliance, refrigerator&#10;&#10;Description automatically generated">
            <a:extLst>
              <a:ext uri="{FF2B5EF4-FFF2-40B4-BE49-F238E27FC236}">
                <a16:creationId xmlns:a16="http://schemas.microsoft.com/office/drawing/2014/main" id="{BF067BC3-D879-8564-D5C0-913D9F27E8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79" t="10038" r="36865" b="33497"/>
          <a:stretch/>
        </p:blipFill>
        <p:spPr>
          <a:xfrm>
            <a:off x="6168390" y="2695001"/>
            <a:ext cx="1378475" cy="1924751"/>
          </a:xfrm>
          <a:prstGeom prst="rect">
            <a:avLst/>
          </a:prstGeom>
          <a:effectLst>
            <a:outerShdw blurRad="50800" dist="38100" dir="2700000" algn="tl" rotWithShape="0">
              <a:prstClr val="black">
                <a:alpha val="40000"/>
              </a:prstClr>
            </a:outerShdw>
          </a:effectLst>
        </p:spPr>
      </p:pic>
      <p:pic>
        <p:nvPicPr>
          <p:cNvPr id="5" name="Picture 4" descr="A picture containing text, font, logo, poster&#10;&#10;Description automatically generated">
            <a:extLst>
              <a:ext uri="{FF2B5EF4-FFF2-40B4-BE49-F238E27FC236}">
                <a16:creationId xmlns:a16="http://schemas.microsoft.com/office/drawing/2014/main" id="{14F06E6D-6B07-DE91-A72B-2745C32B84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2" t="1657" r="8116" b="1"/>
          <a:stretch/>
        </p:blipFill>
        <p:spPr>
          <a:xfrm>
            <a:off x="6500686" y="4495521"/>
            <a:ext cx="795369" cy="1218197"/>
          </a:xfrm>
          <a:prstGeom prst="rect">
            <a:avLst/>
          </a:prstGeom>
        </p:spPr>
      </p:pic>
      <p:sp>
        <p:nvSpPr>
          <p:cNvPr id="9" name="Content Placeholder 3">
            <a:extLst>
              <a:ext uri="{FF2B5EF4-FFF2-40B4-BE49-F238E27FC236}">
                <a16:creationId xmlns:a16="http://schemas.microsoft.com/office/drawing/2014/main" id="{4232DE4B-D1E2-CF16-8FE4-A9C6D5387EE7}"/>
              </a:ext>
            </a:extLst>
          </p:cNvPr>
          <p:cNvSpPr txBox="1">
            <a:spLocks/>
          </p:cNvSpPr>
          <p:nvPr/>
        </p:nvSpPr>
        <p:spPr>
          <a:xfrm>
            <a:off x="8493574" y="2907031"/>
            <a:ext cx="3328855" cy="21031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EZ98DV Unit</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180k btu Max</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9.8 gpm Max</a:t>
            </a:r>
          </a:p>
        </p:txBody>
      </p:sp>
      <p:pic>
        <p:nvPicPr>
          <p:cNvPr id="13" name="Picture 14" descr="A close up of a logo&#10;&#10;Description generated with very high confidence">
            <a:extLst>
              <a:ext uri="{FF2B5EF4-FFF2-40B4-BE49-F238E27FC236}">
                <a16:creationId xmlns:a16="http://schemas.microsoft.com/office/drawing/2014/main" id="{F4F95FEE-8C34-9BF6-5C64-0410DB5C079F}"/>
              </a:ext>
            </a:extLst>
          </p:cNvPr>
          <p:cNvPicPr>
            <a:picLocks noChangeAspect="1"/>
          </p:cNvPicPr>
          <p:nvPr/>
        </p:nvPicPr>
        <p:blipFill>
          <a:blip r:embed="rId6"/>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92802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smartphone, appliance, refrigerator&#10;&#10;Description automatically generated">
            <a:extLst>
              <a:ext uri="{FF2B5EF4-FFF2-40B4-BE49-F238E27FC236}">
                <a16:creationId xmlns:a16="http://schemas.microsoft.com/office/drawing/2014/main" id="{2A02DBFC-ED82-1835-0A49-82CBABFB7755}"/>
              </a:ext>
            </a:extLst>
          </p:cNvPr>
          <p:cNvPicPr>
            <a:picLocks noChangeAspect="1"/>
          </p:cNvPicPr>
          <p:nvPr/>
        </p:nvPicPr>
        <p:blipFill rotWithShape="1">
          <a:blip r:embed="rId3">
            <a:extLst>
              <a:ext uri="{28A0092B-C50C-407E-A947-70E740481C1C}">
                <a14:useLocalDpi xmlns:a14="http://schemas.microsoft.com/office/drawing/2010/main" val="0"/>
              </a:ext>
            </a:extLst>
          </a:blip>
          <a:srcRect l="35010" t="10175" r="36963" b="33156"/>
          <a:stretch/>
        </p:blipFill>
        <p:spPr>
          <a:xfrm>
            <a:off x="521970" y="1236538"/>
            <a:ext cx="3562350" cy="5157339"/>
          </a:xfrm>
          <a:prstGeom prst="rect">
            <a:avLst/>
          </a:prstGeom>
        </p:spPr>
      </p:pic>
      <p:pic>
        <p:nvPicPr>
          <p:cNvPr id="13" name="Picture 12" descr="A picture containing text, font, logo, poster&#10;&#10;Description automatically generated">
            <a:extLst>
              <a:ext uri="{FF2B5EF4-FFF2-40B4-BE49-F238E27FC236}">
                <a16:creationId xmlns:a16="http://schemas.microsoft.com/office/drawing/2014/main" id="{C95A0B50-0B05-DAED-8387-7DA62F7CE5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2" t="1657" r="8116" b="1"/>
          <a:stretch/>
        </p:blipFill>
        <p:spPr>
          <a:xfrm>
            <a:off x="471294" y="4722497"/>
            <a:ext cx="1119408" cy="1714499"/>
          </a:xfrm>
          <a:prstGeom prst="rect">
            <a:avLst/>
          </a:prstGeom>
        </p:spPr>
      </p:pic>
      <p:sp>
        <p:nvSpPr>
          <p:cNvPr id="14" name="Content Placeholder 3">
            <a:extLst>
              <a:ext uri="{FF2B5EF4-FFF2-40B4-BE49-F238E27FC236}">
                <a16:creationId xmlns:a16="http://schemas.microsoft.com/office/drawing/2014/main" id="{577BF219-565D-79E4-E5A4-36AC24E5217E}"/>
              </a:ext>
            </a:extLst>
          </p:cNvPr>
          <p:cNvSpPr txBox="1">
            <a:spLocks/>
          </p:cNvSpPr>
          <p:nvPr/>
        </p:nvSpPr>
        <p:spPr>
          <a:xfrm>
            <a:off x="4505327" y="1236538"/>
            <a:ext cx="7204710" cy="13288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b="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replacing a tank?</a:t>
            </a:r>
          </a:p>
          <a:p>
            <a:r>
              <a:rPr lang="en-US" sz="4000" b="1" dirty="0">
                <a:solidFill>
                  <a:schemeClr val="bg1"/>
                </a:solidFill>
                <a:latin typeface="Franklin Gothic Medium" panose="020B0603020102020204" pitchFamily="34" charset="0"/>
                <a:cs typeface="Times New Roman" panose="02020603050405020304" pitchFamily="18" charset="0"/>
              </a:rPr>
              <a:t>Installing in a different area?</a:t>
            </a:r>
            <a:endParaRPr lang="en-US" sz="5400" b="1" dirty="0">
              <a:solidFill>
                <a:schemeClr val="bg1"/>
              </a:solidFill>
              <a:latin typeface="Franklin Gothic Medium" panose="020B0603020102020204" pitchFamily="34" charset="0"/>
              <a:cs typeface="Calibri"/>
            </a:endParaRPr>
          </a:p>
        </p:txBody>
      </p:sp>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505327" y="2750820"/>
            <a:ext cx="7204710" cy="341375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.96 UEF</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or 3” PVC/CPVC/PP</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 Max length: 65’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EZ98DV: 180k btu / 9.8 gpm max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EZ111DV: 199k btu / 11.1 gpm max</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2" name="Picture 11" descr="A picture containing smartphone, appliance, refrigerator&#10;&#10;Description automatically generated">
            <a:extLst>
              <a:ext uri="{FF2B5EF4-FFF2-40B4-BE49-F238E27FC236}">
                <a16:creationId xmlns:a16="http://schemas.microsoft.com/office/drawing/2014/main" id="{2A02DBFC-ED82-1835-0A49-82CBABFB7755}"/>
              </a:ext>
            </a:extLst>
          </p:cNvPr>
          <p:cNvPicPr>
            <a:picLocks noChangeAspect="1"/>
          </p:cNvPicPr>
          <p:nvPr/>
        </p:nvPicPr>
        <p:blipFill rotWithShape="1">
          <a:blip r:embed="rId3">
            <a:extLst>
              <a:ext uri="{28A0092B-C50C-407E-A947-70E740481C1C}">
                <a14:useLocalDpi xmlns:a14="http://schemas.microsoft.com/office/drawing/2010/main" val="0"/>
              </a:ext>
            </a:extLst>
          </a:blip>
          <a:srcRect l="35010" t="10175" r="36963" b="33156"/>
          <a:stretch/>
        </p:blipFill>
        <p:spPr>
          <a:xfrm>
            <a:off x="521970" y="1236538"/>
            <a:ext cx="3562350" cy="5157339"/>
          </a:xfrm>
          <a:prstGeom prst="rect">
            <a:avLst/>
          </a:prstGeom>
        </p:spPr>
      </p:pic>
      <p:pic>
        <p:nvPicPr>
          <p:cNvPr id="13" name="Picture 12" descr="A picture containing text, font, logo, poster&#10;&#10;Description automatically generated">
            <a:extLst>
              <a:ext uri="{FF2B5EF4-FFF2-40B4-BE49-F238E27FC236}">
                <a16:creationId xmlns:a16="http://schemas.microsoft.com/office/drawing/2014/main" id="{C95A0B50-0B05-DAED-8387-7DA62F7CE5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2" t="1657" r="8116" b="1"/>
          <a:stretch/>
        </p:blipFill>
        <p:spPr>
          <a:xfrm>
            <a:off x="471294" y="4722497"/>
            <a:ext cx="1119408" cy="1714499"/>
          </a:xfrm>
          <a:prstGeom prst="rect">
            <a:avLst/>
          </a:prstGeom>
        </p:spPr>
      </p:pic>
      <p:sp>
        <p:nvSpPr>
          <p:cNvPr id="4" name="Content Placeholder 3">
            <a:extLst>
              <a:ext uri="{FF2B5EF4-FFF2-40B4-BE49-F238E27FC236}">
                <a16:creationId xmlns:a16="http://schemas.microsoft.com/office/drawing/2014/main" id="{0E943A1E-9C17-6118-8D99-5B8240A25B57}"/>
              </a:ext>
            </a:extLst>
          </p:cNvPr>
          <p:cNvSpPr txBox="1">
            <a:spLocks/>
          </p:cNvSpPr>
          <p:nvPr/>
        </p:nvSpPr>
        <p:spPr>
          <a:xfrm>
            <a:off x="4272156" y="3482340"/>
            <a:ext cx="7744584" cy="283464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 Series Individual Units can be vented as: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DV (Default out of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SV</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OD</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SV</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59215794-80B4-B077-D14F-B67723C0814A}"/>
              </a:ext>
            </a:extLst>
          </p:cNvPr>
          <p:cNvSpPr txBox="1">
            <a:spLocks/>
          </p:cNvSpPr>
          <p:nvPr/>
        </p:nvSpPr>
        <p:spPr>
          <a:xfrm>
            <a:off x="4272156" y="1384492"/>
            <a:ext cx="7204710" cy="204450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 Series Warranty:</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25 Years Heat Exchanger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5 Years Other Parts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1 Year Reasonable Labor</a:t>
            </a:r>
            <a:endParaRPr lang="en-US" sz="2600" dirty="0">
              <a:solidFill>
                <a:schemeClr val="bg1"/>
              </a:solidFill>
              <a:latin typeface="Franklin Gothic Medium" panose="020B0603020102020204" pitchFamily="34" charset="0"/>
              <a:cs typeface="Calibri"/>
            </a:endParaRPr>
          </a:p>
        </p:txBody>
      </p:sp>
      <p:cxnSp>
        <p:nvCxnSpPr>
          <p:cNvPr id="6" name="Straight Arrow Connector 5">
            <a:extLst>
              <a:ext uri="{FF2B5EF4-FFF2-40B4-BE49-F238E27FC236}">
                <a16:creationId xmlns:a16="http://schemas.microsoft.com/office/drawing/2014/main" id="{332A47A3-EF15-8427-8F9C-1433D331B82F}"/>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0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cxnSp>
        <p:nvCxnSpPr>
          <p:cNvPr id="18" name="Straight Arrow Connector 17">
            <a:extLst>
              <a:ext uri="{FF2B5EF4-FFF2-40B4-BE49-F238E27FC236}">
                <a16:creationId xmlns:a16="http://schemas.microsoft.com/office/drawing/2014/main" id="{9115CDCE-523D-7D83-E38C-0A36B4205E1E}"/>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fume&#10;&#10;Description automatically generated">
            <a:extLst>
              <a:ext uri="{FF2B5EF4-FFF2-40B4-BE49-F238E27FC236}">
                <a16:creationId xmlns:a16="http://schemas.microsoft.com/office/drawing/2014/main" id="{96018277-582C-8A5D-2C3D-CE97CF00E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862" y="1628630"/>
            <a:ext cx="6354838" cy="4701587"/>
          </a:xfrm>
          <a:prstGeom prst="rect">
            <a:avLst/>
          </a:prstGeom>
        </p:spPr>
      </p:pic>
      <p:pic>
        <p:nvPicPr>
          <p:cNvPr id="9" name="Picture 8" descr="A picture containing cylinder&#10;&#10;Description automatically generated">
            <a:extLst>
              <a:ext uri="{FF2B5EF4-FFF2-40B4-BE49-F238E27FC236}">
                <a16:creationId xmlns:a16="http://schemas.microsoft.com/office/drawing/2014/main" id="{67CFCD98-F215-772C-CB25-F31E8FEB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384" y="1629415"/>
            <a:ext cx="6352714" cy="4700016"/>
          </a:xfrm>
          <a:prstGeom prst="rect">
            <a:avLst/>
          </a:prstGeom>
        </p:spPr>
      </p:pic>
      <p:pic>
        <p:nvPicPr>
          <p:cNvPr id="12" name="Picture 11" descr="A picture containing appliance, smartphone&#10;&#10;Description automatically generated with medium confidence">
            <a:extLst>
              <a:ext uri="{FF2B5EF4-FFF2-40B4-BE49-F238E27FC236}">
                <a16:creationId xmlns:a16="http://schemas.microsoft.com/office/drawing/2014/main" id="{B42F2A93-7120-A516-4379-F52BE369D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8952" y="1602301"/>
            <a:ext cx="6352714" cy="4700016"/>
          </a:xfrm>
          <a:prstGeom prst="rect">
            <a:avLst/>
          </a:prstGeom>
        </p:spPr>
      </p:pic>
      <p:pic>
        <p:nvPicPr>
          <p:cNvPr id="14" name="Picture 13" descr="A picture containing cylinder, device&#10;&#10;Description automatically generated">
            <a:extLst>
              <a:ext uri="{FF2B5EF4-FFF2-40B4-BE49-F238E27FC236}">
                <a16:creationId xmlns:a16="http://schemas.microsoft.com/office/drawing/2014/main" id="{8288E46B-660B-0B29-AA8F-ADA539BEAC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609" y="1602301"/>
            <a:ext cx="6352714" cy="4700016"/>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8DBBB092-3A61-149D-0440-AE6FB829ADCD}"/>
              </a:ext>
            </a:extLst>
          </p:cNvPr>
          <p:cNvPicPr>
            <a:picLocks noChangeAspect="1"/>
          </p:cNvPicPr>
          <p:nvPr/>
        </p:nvPicPr>
        <p:blipFill>
          <a:blip r:embed="rId6"/>
          <a:stretch>
            <a:fillRect/>
          </a:stretch>
        </p:blipFill>
        <p:spPr>
          <a:xfrm>
            <a:off x="10313327" y="83301"/>
            <a:ext cx="1154878" cy="893867"/>
          </a:xfrm>
          <a:prstGeom prst="rect">
            <a:avLst/>
          </a:prstGeom>
        </p:spPr>
      </p:pic>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5" name="Picture 4">
            <a:extLst>
              <a:ext uri="{FF2B5EF4-FFF2-40B4-BE49-F238E27FC236}">
                <a16:creationId xmlns:a16="http://schemas.microsoft.com/office/drawing/2014/main" id="{2741472E-3752-C566-E225-D4BF2813FEB7}"/>
              </a:ext>
            </a:extLst>
          </p:cNvPr>
          <p:cNvPicPr>
            <a:picLocks noChangeAspect="1"/>
          </p:cNvPicPr>
          <p:nvPr/>
        </p:nvPicPr>
        <p:blipFill>
          <a:blip r:embed="rId3" cstate="print">
            <a:extLst>
              <a:ext uri="{28A0092B-C50C-407E-A947-70E740481C1C}">
                <a14:useLocalDpi xmlns:a14="http://schemas.microsoft.com/office/drawing/2010/main" val="0"/>
              </a:ext>
            </a:extLst>
          </a:blip>
          <a:srcRect l="27648" r="27648"/>
          <a:stretch/>
        </p:blipFill>
        <p:spPr>
          <a:xfrm>
            <a:off x="70013" y="1608578"/>
            <a:ext cx="3075207" cy="5089435"/>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cxnSp>
        <p:nvCxnSpPr>
          <p:cNvPr id="6" name="Straight Arrow Connector 5">
            <a:extLst>
              <a:ext uri="{FF2B5EF4-FFF2-40B4-BE49-F238E27FC236}">
                <a16:creationId xmlns:a16="http://schemas.microsoft.com/office/drawing/2014/main" id="{FF1090C9-4C40-F67D-8BF7-4E7CD398C385}"/>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cxnSp>
        <p:nvCxnSpPr>
          <p:cNvPr id="7" name="Straight Arrow Connector 6">
            <a:extLst>
              <a:ext uri="{FF2B5EF4-FFF2-40B4-BE49-F238E27FC236}">
                <a16:creationId xmlns:a16="http://schemas.microsoft.com/office/drawing/2014/main" id="{B7E1A31D-A726-0231-F324-CC77B904BD69}"/>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1BE2FD-FBA5-D7D1-EE5C-43D55C275F61}"/>
              </a:ext>
            </a:extLst>
          </p:cNvPr>
          <p:cNvPicPr>
            <a:picLocks noChangeAspect="1"/>
          </p:cNvPicPr>
          <p:nvPr/>
        </p:nvPicPr>
        <p:blipFill>
          <a:blip r:embed="rId3" cstate="print">
            <a:extLst>
              <a:ext uri="{28A0092B-C50C-407E-A947-70E740481C1C}">
                <a14:useLocalDpi xmlns:a14="http://schemas.microsoft.com/office/drawing/2010/main" val="0"/>
              </a:ext>
            </a:extLst>
          </a:blip>
          <a:srcRect l="27648" r="27648"/>
          <a:stretch/>
        </p:blipFill>
        <p:spPr>
          <a:xfrm>
            <a:off x="70013" y="1608578"/>
            <a:ext cx="3075207" cy="5089435"/>
          </a:xfrm>
          <a:prstGeom prst="rect">
            <a:avLst/>
          </a:prstGeom>
        </p:spPr>
      </p:pic>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216375" y="159880"/>
            <a:ext cx="9023011" cy="747540"/>
          </a:xfrm>
        </p:spPr>
        <p:txBody>
          <a:bodyPr>
            <a:normAutofit/>
          </a:bodyPr>
          <a:lstStyle/>
          <a:p>
            <a:r>
              <a:rPr lang="en-US" sz="4400" dirty="0">
                <a:solidFill>
                  <a:schemeClr val="bg1"/>
                </a:solidFill>
                <a:latin typeface="Franklin Gothic Demi"/>
                <a:cs typeface="Calibri Light"/>
              </a:rPr>
              <a:t>READ THE MANUAL</a:t>
            </a:r>
            <a:endParaRPr lang="en-US" sz="44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305920" y="881089"/>
            <a:ext cx="51101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cxnSp>
        <p:nvCxnSpPr>
          <p:cNvPr id="5" name="Straight Arrow Connector 4">
            <a:extLst>
              <a:ext uri="{FF2B5EF4-FFF2-40B4-BE49-F238E27FC236}">
                <a16:creationId xmlns:a16="http://schemas.microsoft.com/office/drawing/2014/main" id="{D2A01A0E-DF88-0F0D-7A4C-8204A32505A3}"/>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FABE34C-9F67-9849-F1E1-E163EABDE9B7}"/>
              </a:ext>
            </a:extLst>
          </p:cNvPr>
          <p:cNvPicPr>
            <a:picLocks noChangeAspect="1"/>
          </p:cNvPicPr>
          <p:nvPr/>
        </p:nvPicPr>
        <p:blipFill>
          <a:blip r:embed="rId3" cstate="print">
            <a:extLst>
              <a:ext uri="{28A0092B-C50C-407E-A947-70E740481C1C}">
                <a14:useLocalDpi xmlns:a14="http://schemas.microsoft.com/office/drawing/2010/main" val="0"/>
              </a:ext>
            </a:extLst>
          </a:blip>
          <a:srcRect l="27648" r="27648"/>
          <a:stretch/>
        </p:blipFill>
        <p:spPr>
          <a:xfrm>
            <a:off x="70013" y="1608578"/>
            <a:ext cx="3075207" cy="5089435"/>
          </a:xfrm>
          <a:prstGeom prst="rect">
            <a:avLst/>
          </a:prstGeom>
        </p:spPr>
      </p:pic>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a:t>
            </a:r>
            <a:r>
              <a:rPr lang="en-US" sz="4400" dirty="0">
                <a:solidFill>
                  <a:schemeClr val="bg1"/>
                </a:solidFill>
                <a:latin typeface="Franklin Gothic Demi"/>
                <a:cs typeface="Calibri Light"/>
              </a:rPr>
              <a:t> 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cxnSp>
        <p:nvCxnSpPr>
          <p:cNvPr id="7" name="Straight Arrow Connector 6">
            <a:extLst>
              <a:ext uri="{FF2B5EF4-FFF2-40B4-BE49-F238E27FC236}">
                <a16:creationId xmlns:a16="http://schemas.microsoft.com/office/drawing/2014/main" id="{38205E15-70D6-C43E-7333-9C7177CEC2FB}"/>
              </a:ext>
            </a:extLst>
          </p:cNvPr>
          <p:cNvCxnSpPr>
            <a:cxnSpLocks/>
          </p:cNvCxnSpPr>
          <p:nvPr/>
        </p:nvCxnSpPr>
        <p:spPr>
          <a:xfrm>
            <a:off x="305920" y="881090"/>
            <a:ext cx="7809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4E4F547-F8E3-31F6-E73C-49EAEAB0ECE3}"/>
              </a:ext>
            </a:extLst>
          </p:cNvPr>
          <p:cNvPicPr>
            <a:picLocks noChangeAspect="1"/>
          </p:cNvPicPr>
          <p:nvPr/>
        </p:nvPicPr>
        <p:blipFill>
          <a:blip r:embed="rId3" cstate="print">
            <a:extLst>
              <a:ext uri="{28A0092B-C50C-407E-A947-70E740481C1C}">
                <a14:useLocalDpi xmlns:a14="http://schemas.microsoft.com/office/drawing/2010/main" val="0"/>
              </a:ext>
            </a:extLst>
          </a:blip>
          <a:srcRect l="27648" r="27648"/>
          <a:stretch/>
        </p:blipFill>
        <p:spPr>
          <a:xfrm>
            <a:off x="70013" y="1608578"/>
            <a:ext cx="3075207" cy="5089435"/>
          </a:xfrm>
          <a:prstGeom prst="rect">
            <a:avLst/>
          </a:prstGeom>
        </p:spPr>
      </p:pic>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11" name="Picture 10" descr="A picture containing logo, font, graphics, symbol&#10;&#10;Description automatically generated">
            <a:extLst>
              <a:ext uri="{FF2B5EF4-FFF2-40B4-BE49-F238E27FC236}">
                <a16:creationId xmlns:a16="http://schemas.microsoft.com/office/drawing/2014/main" id="{79C9275F-A68E-0E08-6BA7-5B63F5BB1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86" y="1994775"/>
            <a:ext cx="5207487" cy="1434225"/>
          </a:xfrm>
          <a:prstGeom prst="rect">
            <a:avLst/>
          </a:prstGeom>
        </p:spPr>
      </p:pic>
      <p:sp>
        <p:nvSpPr>
          <p:cNvPr id="12" name="Content Placeholder 3">
            <a:extLst>
              <a:ext uri="{FF2B5EF4-FFF2-40B4-BE49-F238E27FC236}">
                <a16:creationId xmlns:a16="http://schemas.microsoft.com/office/drawing/2014/main" id="{5FC8F2BC-8A62-F367-D379-BCBE27598EF4}"/>
              </a:ext>
            </a:extLst>
          </p:cNvPr>
          <p:cNvSpPr txBox="1">
            <a:spLocks/>
          </p:cNvSpPr>
          <p:nvPr/>
        </p:nvSpPr>
        <p:spPr>
          <a:xfrm>
            <a:off x="5181088" y="3684271"/>
            <a:ext cx="6577082" cy="198119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Residential</a:t>
            </a:r>
          </a:p>
          <a:p>
            <a:pPr algn="ctr"/>
            <a:r>
              <a:rPr lang="en-US" sz="4000" dirty="0">
                <a:solidFill>
                  <a:schemeClr val="bg1"/>
                </a:solidFill>
                <a:latin typeface="Franklin Gothic Medium" panose="020B0603020102020204" pitchFamily="34" charset="0"/>
                <a:cs typeface="Times New Roman" panose="02020603050405020304" pitchFamily="18" charset="0"/>
              </a:rPr>
              <a:t>Condensing w/ Recirculation</a:t>
            </a:r>
            <a:endParaRPr lang="en-US" sz="5400" dirty="0">
              <a:solidFill>
                <a:schemeClr val="bg1"/>
              </a:solidFill>
              <a:latin typeface="Franklin Gothic Medium" panose="020B0603020102020204" pitchFamily="34" charset="0"/>
              <a:cs typeface="Calibri"/>
            </a:endParaRPr>
          </a:p>
        </p:txBody>
      </p:sp>
      <p:pic>
        <p:nvPicPr>
          <p:cNvPr id="14" name="Picture 13" descr="A picture containing text, font, logo, symbol&#10;&#10;Description automatically generated">
            <a:extLst>
              <a:ext uri="{FF2B5EF4-FFF2-40B4-BE49-F238E27FC236}">
                <a16:creationId xmlns:a16="http://schemas.microsoft.com/office/drawing/2014/main" id="{BFB1C9DF-A322-156D-35D7-7D93D8E81C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40518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576420" y="541271"/>
            <a:ext cx="6173620" cy="6297000"/>
          </a:xfrm>
        </p:spPr>
        <p:txBody>
          <a:bodyPr vert="horz" lIns="91440" tIns="45720" rIns="91440" bIns="45720" rtlCol="0" anchor="t">
            <a:normAutofit lnSpcReduction="10000"/>
          </a:bodyPr>
          <a:lstStyle/>
          <a:p>
            <a:pPr>
              <a:buNone/>
            </a:pPr>
            <a:r>
              <a:rPr lang="en-US" sz="2000" b="1" dirty="0">
                <a:solidFill>
                  <a:schemeClr val="bg1"/>
                </a:solidFill>
                <a:latin typeface="Franklin Gothic Medium" panose="020B0603020102020204" pitchFamily="34" charset="0"/>
                <a:cs typeface="Calibri"/>
              </a:rPr>
              <a:t>Available Models: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NRCR111DV (Max 199k btu, 0.96 UEF)</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NRCR92DV (Max 165k btu, 0.95 UEF)</a:t>
            </a: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Simple Auto Recirc Mode</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Valve Compatible</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Flex Vent Capable (Just like EZ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(RC-9018M or Wifi Adapter needed)</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Modes: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a:t>
            </a: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5" name="Picture 4" descr="A picture containing text, font, logo, symbol&#10;&#10;Description automatically generated">
            <a:extLst>
              <a:ext uri="{FF2B5EF4-FFF2-40B4-BE49-F238E27FC236}">
                <a16:creationId xmlns:a16="http://schemas.microsoft.com/office/drawing/2014/main" id="{59004A42-FDD2-31A3-CDFE-0436BDECF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733144" y="1841670"/>
            <a:ext cx="7242482" cy="4214355"/>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is a pre-mix style unit and thus has the same venting options as the EZ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5" name="Picture 4" descr="A picture containing text, font, logo, symbol&#10;&#10;Description automatically generated">
            <a:extLst>
              <a:ext uri="{FF2B5EF4-FFF2-40B4-BE49-F238E27FC236}">
                <a16:creationId xmlns:a16="http://schemas.microsoft.com/office/drawing/2014/main" id="{59004A42-FDD2-31A3-CDFE-0436BDECF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descr="A picture containing plumbing fixture, toilet, sink, bathroom accessory&#10;&#10;Description automatically generated">
            <a:extLst>
              <a:ext uri="{FF2B5EF4-FFF2-40B4-BE49-F238E27FC236}">
                <a16:creationId xmlns:a16="http://schemas.microsoft.com/office/drawing/2014/main" id="{42F30386-426A-1735-5F61-8C58F0882606}"/>
              </a:ext>
            </a:extLst>
          </p:cNvPr>
          <p:cNvPicPr>
            <a:picLocks noChangeAspect="1"/>
          </p:cNvPicPr>
          <p:nvPr/>
        </p:nvPicPr>
        <p:blipFill rotWithShape="1">
          <a:blip r:embed="rId2">
            <a:extLst>
              <a:ext uri="{28A0092B-C50C-407E-A947-70E740481C1C}">
                <a14:useLocalDpi xmlns:a14="http://schemas.microsoft.com/office/drawing/2010/main" val="0"/>
              </a:ext>
            </a:extLst>
          </a:blip>
          <a:srcRect t="14334" b="14111"/>
          <a:stretch/>
        </p:blipFill>
        <p:spPr>
          <a:xfrm>
            <a:off x="-41910" y="1200150"/>
            <a:ext cx="12192000" cy="4907280"/>
          </a:xfrm>
          <a:prstGeom prst="rect">
            <a:avLst/>
          </a:prstGeom>
        </p:spPr>
      </p:pic>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139707" y="1428545"/>
            <a:ext cx="6173620" cy="528149"/>
          </a:xfrm>
        </p:spPr>
        <p:txBody>
          <a:bodyPr vert="horz" lIns="91440" tIns="45720" rIns="91440" bIns="45720" rtlCol="0" anchor="t">
            <a:normAutofit lnSpcReduction="10000"/>
          </a:bodyPr>
          <a:lstStyle/>
          <a:p>
            <a:pPr>
              <a:buNone/>
            </a:pPr>
            <a:r>
              <a:rPr lang="en-US" sz="3200" dirty="0">
                <a:solidFill>
                  <a:schemeClr val="bg1"/>
                </a:solidFill>
                <a:latin typeface="Franklin Gothic Medium" panose="020B0603020102020204" pitchFamily="34" charset="0"/>
                <a:cs typeface="Calibri"/>
              </a:rPr>
              <a:t>Dedicated Return Line</a:t>
            </a: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3"/>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sink, plumbing fixture, bathroom accessory, toilet&#10;&#10;Description automatically generated">
            <a:extLst>
              <a:ext uri="{FF2B5EF4-FFF2-40B4-BE49-F238E27FC236}">
                <a16:creationId xmlns:a16="http://schemas.microsoft.com/office/drawing/2014/main" id="{AF0F6C56-77A0-AFFA-21A7-94543338E7B1}"/>
              </a:ext>
            </a:extLst>
          </p:cNvPr>
          <p:cNvPicPr>
            <a:picLocks noChangeAspect="1"/>
          </p:cNvPicPr>
          <p:nvPr/>
        </p:nvPicPr>
        <p:blipFill rotWithShape="1">
          <a:blip r:embed="rId2">
            <a:extLst>
              <a:ext uri="{28A0092B-C50C-407E-A947-70E740481C1C}">
                <a14:useLocalDpi xmlns:a14="http://schemas.microsoft.com/office/drawing/2010/main" val="0"/>
              </a:ext>
            </a:extLst>
          </a:blip>
          <a:srcRect t="14612" b="13277"/>
          <a:stretch/>
        </p:blipFill>
        <p:spPr>
          <a:xfrm>
            <a:off x="-41910" y="1216976"/>
            <a:ext cx="12192000" cy="4945380"/>
          </a:xfrm>
          <a:prstGeom prst="rect">
            <a:avLst/>
          </a:prstGeom>
        </p:spPr>
      </p:pic>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3"/>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39707" y="1428545"/>
            <a:ext cx="6173620" cy="528149"/>
          </a:xfrm>
        </p:spPr>
        <p:txBody>
          <a:bodyPr vert="horz" lIns="91440" tIns="45720" rIns="91440" bIns="45720" rtlCol="0" anchor="t">
            <a:normAutofit lnSpcReduction="10000"/>
          </a:bodyPr>
          <a:lstStyle/>
          <a:p>
            <a:pPr>
              <a:buNone/>
            </a:pPr>
            <a:r>
              <a:rPr lang="en-US" sz="3200" dirty="0">
                <a:solidFill>
                  <a:schemeClr val="bg1"/>
                </a:solidFill>
                <a:latin typeface="Franklin Gothic Medium" panose="020B0603020102020204" pitchFamily="34" charset="0"/>
                <a:cs typeface="Calibri"/>
              </a:rPr>
              <a:t>Crossover Return Line</a:t>
            </a:r>
          </a:p>
        </p:txBody>
      </p:sp>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6965" y="211396"/>
            <a:ext cx="1987638" cy="2018656"/>
          </a:xfrm>
          <a:prstGeom prst="rect">
            <a:avLst/>
          </a:prstGeom>
          <a:effectLst>
            <a:softEdge rad="12700"/>
          </a:effectLst>
        </p:spPr>
      </p:pic>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 AUTO LEARNING MODE</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5696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NRCR SERIES: MANUAL SCHEDULE MODE</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1053734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9"/>
            <a:ext cx="7644623" cy="2196612"/>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Manual schedule mode requires the commercial remote or </a:t>
            </a:r>
            <a:r>
              <a:rPr lang="en-US" sz="3200" dirty="0" err="1">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wifi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adapter and allows the customer to set their own recirc schedule in 1 hour time blocks.</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pic>
        <p:nvPicPr>
          <p:cNvPr id="7" name="Picture 6" descr="A picture containing text, screenshot, font, number&#10;&#10;Description automatically generated">
            <a:extLst>
              <a:ext uri="{FF2B5EF4-FFF2-40B4-BE49-F238E27FC236}">
                <a16:creationId xmlns:a16="http://schemas.microsoft.com/office/drawing/2014/main" id="{971F993D-12F2-1088-0BE4-3A9E239CE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439" y="4233928"/>
            <a:ext cx="2397857" cy="2212592"/>
          </a:xfrm>
          <a:prstGeom prst="rect">
            <a:avLst/>
          </a:prstGeom>
        </p:spPr>
      </p:pic>
      <p:pic>
        <p:nvPicPr>
          <p:cNvPr id="10" name="Picture 9" descr="A picture containing text, mobile phone, screenshot, smartphone&#10;&#10;Description automatically generated">
            <a:extLst>
              <a:ext uri="{FF2B5EF4-FFF2-40B4-BE49-F238E27FC236}">
                <a16:creationId xmlns:a16="http://schemas.microsoft.com/office/drawing/2014/main" id="{399762B5-2A63-047F-E55B-CFAD7A0028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381" b="8451"/>
          <a:stretch/>
        </p:blipFill>
        <p:spPr>
          <a:xfrm>
            <a:off x="7796398" y="4208724"/>
            <a:ext cx="2400686" cy="2326892"/>
          </a:xfrm>
          <a:prstGeom prst="rect">
            <a:avLst/>
          </a:prstGeom>
        </p:spPr>
      </p:pic>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NRCR SERIES: TITLE 24 (ON DEMAND)</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52769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pic>
        <p:nvPicPr>
          <p:cNvPr id="9" name="Picture 8" descr="A white switch with a round button&#10;&#10;Description automatically generated with low confidence">
            <a:extLst>
              <a:ext uri="{FF2B5EF4-FFF2-40B4-BE49-F238E27FC236}">
                <a16:creationId xmlns:a16="http://schemas.microsoft.com/office/drawing/2014/main" id="{55982780-0561-67DC-D984-5A54524F3C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700"/>
                    </a14:imgEffect>
                  </a14:imgLayer>
                </a14:imgProps>
              </a:ext>
              <a:ext uri="{28A0092B-C50C-407E-A947-70E740481C1C}">
                <a14:useLocalDpi xmlns:a14="http://schemas.microsoft.com/office/drawing/2010/main" val="0"/>
              </a:ext>
            </a:extLst>
          </a:blip>
          <a:srcRect l="28964" t="17525" r="30802" b="13556"/>
          <a:stretch/>
        </p:blipFill>
        <p:spPr>
          <a:xfrm>
            <a:off x="6269732" y="3794760"/>
            <a:ext cx="1619292" cy="2549231"/>
          </a:xfrm>
          <a:prstGeom prst="rect">
            <a:avLst/>
          </a:prstGeom>
        </p:spPr>
      </p:pic>
      <p:pic>
        <p:nvPicPr>
          <p:cNvPr id="13" name="Picture 12" descr="A picture containing rectangle, jack&#10;&#10;Description automatically generated">
            <a:extLst>
              <a:ext uri="{FF2B5EF4-FFF2-40B4-BE49-F238E27FC236}">
                <a16:creationId xmlns:a16="http://schemas.microsoft.com/office/drawing/2014/main" id="{179B3F89-30B8-6F11-CE85-E25668ABC3A9}"/>
              </a:ext>
            </a:extLst>
          </p:cNvPr>
          <p:cNvPicPr>
            <a:picLocks noChangeAspect="1"/>
          </p:cNvPicPr>
          <p:nvPr/>
        </p:nvPicPr>
        <p:blipFill rotWithShape="1">
          <a:blip r:embed="rId6">
            <a:extLst>
              <a:ext uri="{28A0092B-C50C-407E-A947-70E740481C1C}">
                <a14:useLocalDpi xmlns:a14="http://schemas.microsoft.com/office/drawing/2010/main" val="0"/>
              </a:ext>
            </a:extLst>
          </a:blip>
          <a:srcRect l="28500" t="3666" r="28563" b="2879"/>
          <a:stretch/>
        </p:blipFill>
        <p:spPr>
          <a:xfrm>
            <a:off x="4627622" y="3794760"/>
            <a:ext cx="1552836" cy="2534821"/>
          </a:xfrm>
          <a:prstGeom prst="rect">
            <a:avLst/>
          </a:prstGeom>
        </p:spPr>
      </p:pic>
      <p:pic>
        <p:nvPicPr>
          <p:cNvPr id="14" name="Picture 13">
            <a:extLst>
              <a:ext uri="{FF2B5EF4-FFF2-40B4-BE49-F238E27FC236}">
                <a16:creationId xmlns:a16="http://schemas.microsoft.com/office/drawing/2014/main" id="{D910CEE8-AF4B-BDCD-9091-E418523340AB}"/>
              </a:ext>
            </a:extLst>
          </p:cNvPr>
          <p:cNvPicPr>
            <a:picLocks noChangeAspect="1"/>
          </p:cNvPicPr>
          <p:nvPr/>
        </p:nvPicPr>
        <p:blipFill>
          <a:blip r:embed="rId7"/>
          <a:stretch>
            <a:fillRect/>
          </a:stretch>
        </p:blipFill>
        <p:spPr>
          <a:xfrm>
            <a:off x="8126729" y="3800810"/>
            <a:ext cx="3567457" cy="2003443"/>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6800850" y="-373778"/>
            <a:ext cx="5391151" cy="1316947"/>
          </a:xfrm>
        </p:spPr>
        <p:txBody>
          <a:bodyPr>
            <a:normAutofit/>
          </a:bodyPr>
          <a:lstStyle/>
          <a:p>
            <a:r>
              <a:rPr lang="en-US" sz="4400" dirty="0">
                <a:solidFill>
                  <a:schemeClr val="bg1"/>
                </a:solidFill>
                <a:latin typeface="Franklin Gothic Demi"/>
                <a:cs typeface="Calibri Light"/>
              </a:rPr>
              <a:t>TRAINING SECTIONS</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353945" y="1061638"/>
            <a:ext cx="4440381" cy="5297366"/>
          </a:xfrm>
        </p:spPr>
        <p:txBody>
          <a:bodyPr vert="horz" lIns="91440" tIns="45720" rIns="91440" bIns="45720" rtlCol="0" anchor="t">
            <a:normAutofit lnSpcReduction="10000"/>
          </a:bodyPr>
          <a:lstStyle/>
          <a:p>
            <a:r>
              <a:rPr lang="en-US" b="1" dirty="0">
                <a:solidFill>
                  <a:schemeClr val="bg1"/>
                </a:solidFill>
                <a:latin typeface="Franklin Gothic Medium" panose="020B0603020102020204" pitchFamily="34" charset="0"/>
                <a:cs typeface="Calibri"/>
              </a:rPr>
              <a:t>Product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Pre-mix Units</a:t>
            </a:r>
          </a:p>
          <a:p>
            <a:r>
              <a:rPr lang="en-US"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Install Checklist</a:t>
            </a:r>
          </a:p>
          <a:p>
            <a:r>
              <a:rPr lang="en-US"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cxnSp>
        <p:nvCxnSpPr>
          <p:cNvPr id="6" name="Straight Arrow Connector 5">
            <a:extLst>
              <a:ext uri="{FF2B5EF4-FFF2-40B4-BE49-F238E27FC236}">
                <a16:creationId xmlns:a16="http://schemas.microsoft.com/office/drawing/2014/main" id="{C097EC02-88EC-4619-B2A0-DAC8AB8B3C09}"/>
              </a:ext>
            </a:extLst>
          </p:cNvPr>
          <p:cNvCxnSpPr>
            <a:cxnSpLocks/>
          </p:cNvCxnSpPr>
          <p:nvPr/>
        </p:nvCxnSpPr>
        <p:spPr>
          <a:xfrm>
            <a:off x="6870700" y="952030"/>
            <a:ext cx="5008405"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16" r="1116"/>
          <a:stretch/>
        </p:blipFill>
        <p:spPr>
          <a:xfrm>
            <a:off x="416724" y="954972"/>
            <a:ext cx="6172200" cy="4873625"/>
          </a:xfrm>
          <a:effectLst>
            <a:softEdge rad="25400"/>
          </a:effectLst>
        </p:spPr>
      </p:pic>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OPTIONAL RECIRCULATION</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67883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19553" y="1722120"/>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3">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24659" y="4083363"/>
            <a:ext cx="7644623" cy="9420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OPTIONAL RECIRCULATION</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67883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diagram of a water supply system&#10;&#10;Description automatically generated with medium confidence">
            <a:extLst>
              <a:ext uri="{FF2B5EF4-FFF2-40B4-BE49-F238E27FC236}">
                <a16:creationId xmlns:a16="http://schemas.microsoft.com/office/drawing/2014/main" id="{511AD2E7-E376-A0FA-B134-451AC84DC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181862"/>
            <a:ext cx="6181623" cy="5409437"/>
          </a:xfrm>
          <a:prstGeom prst="rect">
            <a:avLst/>
          </a:prstGeom>
          <a:effectLst>
            <a:outerShdw blurRad="50800" dist="38100" dir="2700000" algn="tl" rotWithShape="0">
              <a:prstClr val="black">
                <a:alpha val="40000"/>
              </a:prstClr>
            </a:outerShdw>
            <a:softEdge rad="2540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652260" y="2247900"/>
            <a:ext cx="520065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 time as the cold water temperatures are even colder.</a:t>
            </a:r>
          </a:p>
        </p:txBody>
      </p:sp>
      <p:cxnSp>
        <p:nvCxnSpPr>
          <p:cNvPr id="13" name="Straight Arrow Connector 12">
            <a:extLst>
              <a:ext uri="{FF2B5EF4-FFF2-40B4-BE49-F238E27FC236}">
                <a16:creationId xmlns:a16="http://schemas.microsoft.com/office/drawing/2014/main" id="{B0DF70B6-EB52-4D66-BA8F-118A477131A0}"/>
              </a:ext>
            </a:extLst>
          </p:cNvPr>
          <p:cNvCxnSpPr>
            <a:cxnSpLocks/>
          </p:cNvCxnSpPr>
          <p:nvPr/>
        </p:nvCxnSpPr>
        <p:spPr>
          <a:xfrm flipV="1">
            <a:off x="305920" y="879440"/>
            <a:ext cx="6564112" cy="165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1</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 time ground water temp.</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2540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988638" y="2171610"/>
            <a:ext cx="4530262"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988638" y="2921779"/>
            <a:ext cx="4638212"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988638" y="3671948"/>
            <a:ext cx="4638212"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 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a:t>
            </a:r>
          </a:p>
        </p:txBody>
      </p:sp>
      <p:cxnSp>
        <p:nvCxnSpPr>
          <p:cNvPr id="13" name="Straight Arrow Connector 12">
            <a:extLst>
              <a:ext uri="{FF2B5EF4-FFF2-40B4-BE49-F238E27FC236}">
                <a16:creationId xmlns:a16="http://schemas.microsoft.com/office/drawing/2014/main" id="{B0DF70B6-EB52-4D66-BA8F-118A477131A0}"/>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2</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305920" y="1703184"/>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cxnSp>
        <p:nvCxnSpPr>
          <p:cNvPr id="2" name="Straight Arrow Connector 1">
            <a:extLst>
              <a:ext uri="{FF2B5EF4-FFF2-40B4-BE49-F238E27FC236}">
                <a16:creationId xmlns:a16="http://schemas.microsoft.com/office/drawing/2014/main" id="{1A76D6D4-92E7-5B76-088C-095E61A1F4AA}"/>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2540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2540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descr="A picture containing text, number, screenshot, square&#10;&#10;Description automatically generated">
            <a:extLst>
              <a:ext uri="{FF2B5EF4-FFF2-40B4-BE49-F238E27FC236}">
                <a16:creationId xmlns:a16="http://schemas.microsoft.com/office/drawing/2014/main" id="{EF2D8CA4-4D0D-77BC-1239-F68F342C6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2686" y="2513094"/>
            <a:ext cx="7154755" cy="4138651"/>
          </a:xfrm>
          <a:prstGeom prst="rect">
            <a:avLst/>
          </a:prstGeom>
          <a:effectLst>
            <a:outerShdw blurRad="50800" dist="38100" dir="2700000" algn="tl" rotWithShape="0">
              <a:prstClr val="black">
                <a:alpha val="40000"/>
              </a:prstClr>
            </a:outerShdw>
            <a:softEdge rad="25400"/>
          </a:effectLst>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3</a:t>
            </a:r>
          </a:p>
        </p:txBody>
      </p:sp>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305920" y="1703184"/>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5" y="3112357"/>
            <a:ext cx="3606711" cy="923330"/>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5" y="4883694"/>
            <a:ext cx="3606711" cy="923330"/>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743025"/>
            <a:ext cx="3606711" cy="369332"/>
          </a:xfrm>
          <a:prstGeom prst="rect">
            <a:avLst/>
          </a:prstGeom>
        </p:spPr>
        <p:txBody>
          <a:bodyPr wrap="square">
            <a:spAutoFit/>
          </a:bodyPr>
          <a:lstStyle/>
          <a:p>
            <a:r>
              <a:rPr lang="en-US"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968098"/>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Pair of EZ98, NRC98, NRCR92, NR98</a:t>
            </a:r>
          </a:p>
        </p:txBody>
      </p:sp>
      <p:sp>
        <p:nvSpPr>
          <p:cNvPr id="18" name="Rectangle 17">
            <a:extLst>
              <a:ext uri="{FF2B5EF4-FFF2-40B4-BE49-F238E27FC236}">
                <a16:creationId xmlns:a16="http://schemas.microsoft.com/office/drawing/2014/main" id="{ABC4B093-FF99-4EE7-8153-30160A05E38C}"/>
              </a:ext>
            </a:extLst>
          </p:cNvPr>
          <p:cNvSpPr/>
          <p:nvPr/>
        </p:nvSpPr>
        <p:spPr>
          <a:xfrm>
            <a:off x="5394960" y="4826136"/>
            <a:ext cx="1642110"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4">
            <a:extLst>
              <a:ext uri="{FF2B5EF4-FFF2-40B4-BE49-F238E27FC236}">
                <a16:creationId xmlns:a16="http://schemas.microsoft.com/office/drawing/2014/main" id="{BA224460-FA2D-434E-A239-65497B70431B}"/>
              </a:ext>
            </a:extLst>
          </p:cNvPr>
          <p:cNvPicPr>
            <a:picLocks noChangeAspect="1"/>
          </p:cNvPicPr>
          <p:nvPr/>
        </p:nvPicPr>
        <p:blipFill>
          <a:blip r:embed="rId3"/>
          <a:stretch>
            <a:fillRect/>
          </a:stretch>
        </p:blipFill>
        <p:spPr>
          <a:xfrm>
            <a:off x="10313327" y="83301"/>
            <a:ext cx="1154878" cy="893867"/>
          </a:xfrm>
          <a:prstGeom prst="rect">
            <a:avLst/>
          </a:prstGeom>
        </p:spPr>
      </p:pic>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A7A0E7A-A008-5A77-0F72-004D07738E97}"/>
              </a:ext>
            </a:extLst>
          </p:cNvPr>
          <p:cNvSpPr/>
          <p:nvPr/>
        </p:nvSpPr>
        <p:spPr>
          <a:xfrm>
            <a:off x="7037070" y="4826136"/>
            <a:ext cx="1588770"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9588A190-B0C2-BFF2-BB22-4938E260A873}"/>
              </a:ext>
            </a:extLst>
          </p:cNvPr>
          <p:cNvSpPr/>
          <p:nvPr/>
        </p:nvSpPr>
        <p:spPr>
          <a:xfrm>
            <a:off x="9883140" y="4826136"/>
            <a:ext cx="478446"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5655945" y="5110982"/>
            <a:ext cx="1272540" cy="369332"/>
          </a:xfrm>
          <a:prstGeom prst="rect">
            <a:avLst/>
          </a:prstGeom>
          <a:solidFill>
            <a:schemeClr val="bg1">
              <a:alpha val="75000"/>
            </a:schemeClr>
          </a:solidFill>
        </p:spPr>
        <p:txBody>
          <a:bodyPr wrap="square">
            <a:spAutoFit/>
          </a:bodyPr>
          <a:lstStyle/>
          <a:p>
            <a:r>
              <a:rPr lang="en-US" b="1" dirty="0">
                <a:solidFill>
                  <a:srgbClr val="FF0000"/>
                </a:solidFill>
                <a:latin typeface="Franklin Gothic Medium" panose="020B0603020102020204" pitchFamily="34" charset="0"/>
              </a:rPr>
              <a:t>Example 1</a:t>
            </a:r>
            <a:endParaRPr lang="en-US"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7260714" y="5110982"/>
            <a:ext cx="1272540" cy="369332"/>
          </a:xfrm>
          <a:prstGeom prst="rect">
            <a:avLst/>
          </a:prstGeom>
          <a:solidFill>
            <a:schemeClr val="bg1">
              <a:alpha val="75000"/>
            </a:schemeClr>
          </a:solidFill>
        </p:spPr>
        <p:txBody>
          <a:bodyPr wrap="square">
            <a:spAutoFit/>
          </a:bodyPr>
          <a:lstStyle/>
          <a:p>
            <a:r>
              <a:rPr lang="en-US" b="1" dirty="0">
                <a:solidFill>
                  <a:srgbClr val="FF0000"/>
                </a:solidFill>
                <a:latin typeface="Franklin Gothic Medium" panose="020B0603020102020204" pitchFamily="34" charset="0"/>
              </a:rPr>
              <a:t>Example 2</a:t>
            </a:r>
            <a:endParaRPr lang="en-US" dirty="0">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FINAL TIP</a:t>
            </a:r>
          </a:p>
        </p:txBody>
      </p:sp>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4344520" y="1788543"/>
            <a:ext cx="4456580" cy="6765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b="1" dirty="0">
                <a:solidFill>
                  <a:schemeClr val="bg1"/>
                </a:solidFill>
                <a:latin typeface="Franklin Gothic Medium" panose="020B0603020102020204" pitchFamily="34" charset="0"/>
                <a:cs typeface="Calibri"/>
              </a:rPr>
              <a:t>Final Sizing Tip:</a:t>
            </a:r>
            <a:endParaRPr lang="en-US" sz="4000" dirty="0">
              <a:solidFill>
                <a:schemeClr val="bg1"/>
              </a:solidFill>
              <a:latin typeface="Franklin Gothic Medium" panose="020B0603020102020204" pitchFamily="34" charset="0"/>
              <a:cs typeface="Calibri"/>
            </a:endParaRP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920003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480" y="1272540"/>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439270" y="3200570"/>
            <a:ext cx="11181230" cy="1938992"/>
          </a:xfrm>
          <a:prstGeom prst="rect">
            <a:avLst/>
          </a:prstGeom>
        </p:spPr>
        <p:txBody>
          <a:bodyPr wrap="square">
            <a:spAutoFit/>
          </a:bodyPr>
          <a:lstStyle/>
          <a:p>
            <a:pPr algn="ct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2400" dirty="0">
              <a:solidFill>
                <a:schemeClr val="bg1"/>
              </a:solidFill>
              <a:latin typeface="Franklin Gothic Medium" panose="020B0603020102020204" pitchFamily="34" charset="0"/>
            </a:endParaRPr>
          </a:p>
        </p:txBody>
      </p: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201161" y="19488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201161" y="19488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3606296"/>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3606295"/>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941523" y="3048711"/>
            <a:ext cx="2185261" cy="484683"/>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915972" y="4088394"/>
            <a:ext cx="2185261" cy="484683"/>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317652" y="2618186"/>
            <a:ext cx="7550300"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4516830"/>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4516829"/>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6" y="3587467"/>
            <a:ext cx="788529" cy="90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WHAT IS A TANKLESS WATER HEATER?</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81088"/>
            <a:ext cx="8852040"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4"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5"/>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197413" y="2127504"/>
            <a:ext cx="7550300"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a:t>
            </a:r>
            <a:endParaRPr lang="en-US" sz="60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unit will activate the secondary unit</a:t>
            </a:r>
            <a:endParaRPr lang="en-US" sz="60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to help meet the demand.</a:t>
            </a:r>
            <a:endParaRPr lang="en-US" sz="16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4516830"/>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4516829"/>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6" y="3587467"/>
            <a:ext cx="788529" cy="908636"/>
          </a:xfrm>
          <a:prstGeom prst="rect">
            <a:avLst/>
          </a:prstGeom>
          <a:effectLst>
            <a:outerShdw blurRad="50800" dist="38100" dir="2700000" algn="tl" rotWithShape="0">
              <a:prstClr val="black">
                <a:alpha val="40000"/>
              </a:prstClr>
            </a:outerShdw>
          </a:effectLst>
        </p:spPr>
      </p:pic>
      <p:pic>
        <p:nvPicPr>
          <p:cNvPr id="10" name="Picture 9" descr="A yellow and red fire&#10;&#10;Description automatically generated with low confidence">
            <a:extLst>
              <a:ext uri="{FF2B5EF4-FFF2-40B4-BE49-F238E27FC236}">
                <a16:creationId xmlns:a16="http://schemas.microsoft.com/office/drawing/2014/main" id="{A67C197D-7CA5-72A6-F158-24B75D2E5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8095" y="3587467"/>
            <a:ext cx="788529" cy="90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design&#10;&#10;Description automatically generated with low confidence">
            <a:extLst>
              <a:ext uri="{FF2B5EF4-FFF2-40B4-BE49-F238E27FC236}">
                <a16:creationId xmlns:a16="http://schemas.microsoft.com/office/drawing/2014/main" id="{E941202D-08FC-75B0-6DD2-ABFCE1044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902" y="2815463"/>
            <a:ext cx="1285592" cy="2474763"/>
          </a:xfrm>
          <a:prstGeom prst="rect">
            <a:avLst/>
          </a:prstGeom>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3"/>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4" name="Picture 13" descr="A picture containing electronic device, gadget, communication device, electronics&#10;&#10;Description automatically generated">
            <a:extLst>
              <a:ext uri="{FF2B5EF4-FFF2-40B4-BE49-F238E27FC236}">
                <a16:creationId xmlns:a16="http://schemas.microsoft.com/office/drawing/2014/main" id="{842D23AD-42E0-3F7F-C3AE-A5BE1F4367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45" t="4463" r="20049" b="4237"/>
          <a:stretch/>
        </p:blipFill>
        <p:spPr>
          <a:xfrm>
            <a:off x="2332494" y="2683760"/>
            <a:ext cx="1777249" cy="2592088"/>
          </a:xfrm>
          <a:prstGeom prst="rect">
            <a:avLst/>
          </a:prstGeom>
        </p:spPr>
      </p:pic>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600"/>
                    </a14:imgEffect>
                  </a14:imgLayer>
                </a14:imgProps>
              </a:ext>
              <a:ext uri="{28A0092B-C50C-407E-A947-70E740481C1C}">
                <a14:useLocalDpi xmlns:a14="http://schemas.microsoft.com/office/drawing/2010/main" val="0"/>
              </a:ext>
            </a:extLst>
          </a:blip>
          <a:stretch>
            <a:fillRect/>
          </a:stretch>
        </p:blipFill>
        <p:spPr>
          <a:xfrm>
            <a:off x="3979699" y="2683760"/>
            <a:ext cx="1929420" cy="2654085"/>
          </a:xfrm>
          <a:prstGeom prst="rect">
            <a:avLst/>
          </a:prstGeom>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p:spPr>
      </p:pic>
      <p:pic>
        <p:nvPicPr>
          <p:cNvPr id="23" name="Picture 22" descr="A white rectangular object with holes&#10;&#10;Description automatically generated with low confidence">
            <a:extLst>
              <a:ext uri="{FF2B5EF4-FFF2-40B4-BE49-F238E27FC236}">
                <a16:creationId xmlns:a16="http://schemas.microsoft.com/office/drawing/2014/main" id="{439357A4-C8CB-56EA-5E7A-43BDF24124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700" y="3481526"/>
            <a:ext cx="1122531" cy="1731267"/>
          </a:xfrm>
          <a:prstGeom prst="rect">
            <a:avLst/>
          </a:prstGeom>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000"/>
                    </a14:imgEffect>
                  </a14:imgLayer>
                </a14:imgProps>
              </a:ext>
              <a:ext uri="{28A0092B-C50C-407E-A947-70E740481C1C}">
                <a14:useLocalDpi xmlns:a14="http://schemas.microsoft.com/office/drawing/2010/main" val="0"/>
              </a:ext>
            </a:extLst>
          </a:blip>
          <a:stretch>
            <a:fillRect/>
          </a:stretch>
        </p:blipFill>
        <p:spPr>
          <a:xfrm>
            <a:off x="2657642" y="4375015"/>
            <a:ext cx="1100246" cy="962828"/>
          </a:xfrm>
          <a:prstGeom prst="rect">
            <a:avLst/>
          </a:prstGeom>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8" y="2415955"/>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proper sizing of the unit is the proper sizing and installation of the gas line. </a:t>
            </a:r>
          </a:p>
          <a:p>
            <a:pPr algn="ctr">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GAS LINE CONSIDERATIONS</a:t>
            </a:r>
          </a:p>
        </p:txBody>
      </p:sp>
      <p:cxnSp>
        <p:nvCxnSpPr>
          <p:cNvPr id="2" name="Straight Arrow Connector 1">
            <a:extLst>
              <a:ext uri="{FF2B5EF4-FFF2-40B4-BE49-F238E27FC236}">
                <a16:creationId xmlns:a16="http://schemas.microsoft.com/office/drawing/2014/main" id="{CC917DB0-D2C4-5AC3-6357-822613C33834}"/>
              </a:ext>
            </a:extLst>
          </p:cNvPr>
          <p:cNvCxnSpPr>
            <a:cxnSpLocks/>
          </p:cNvCxnSpPr>
          <p:nvPr/>
        </p:nvCxnSpPr>
        <p:spPr>
          <a:xfrm>
            <a:off x="305920" y="881090"/>
            <a:ext cx="698679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797447" y="2378479"/>
            <a:ext cx="5836234" cy="3250327"/>
          </a:xfrm>
        </p:spPr>
        <p:txBody>
          <a:bodyPr vert="horz" lIns="91440" tIns="45720" rIns="91440" bIns="45720" rtlCol="0" anchor="t">
            <a:normAutofit/>
          </a:bodyPr>
          <a:lstStyle/>
          <a:p>
            <a:pPr algn="ctr">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installation manual contains 3 sizing tables for hard pipe gas lines, 1 for propane and 2 for natural gas. </a:t>
            </a:r>
            <a:endParaRPr lang="en-US" sz="40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698679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font, number, line&#10;&#10;Description automatically generated">
            <a:extLst>
              <a:ext uri="{FF2B5EF4-FFF2-40B4-BE49-F238E27FC236}">
                <a16:creationId xmlns:a16="http://schemas.microsoft.com/office/drawing/2014/main" id="{51136829-1DDC-DA4D-9E5F-24E57CAE8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5165438"/>
            <a:ext cx="5041821" cy="1560412"/>
          </a:xfrm>
          <a:prstGeom prst="rect">
            <a:avLst/>
          </a:prstGeom>
          <a:effectLst>
            <a:softEdge rad="25400"/>
          </a:effectLst>
        </p:spPr>
      </p:pic>
      <p:pic>
        <p:nvPicPr>
          <p:cNvPr id="7" name="Picture 6" descr="A picture containing text, font, number, screenshot&#10;&#10;Description automatically generated">
            <a:extLst>
              <a:ext uri="{FF2B5EF4-FFF2-40B4-BE49-F238E27FC236}">
                <a16:creationId xmlns:a16="http://schemas.microsoft.com/office/drawing/2014/main" id="{C3319350-2438-AF95-B549-7FCDCBEF3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20" y="1041325"/>
            <a:ext cx="5041821" cy="1878860"/>
          </a:xfrm>
          <a:prstGeom prst="rect">
            <a:avLst/>
          </a:prstGeom>
          <a:effectLst>
            <a:softEdge rad="25400"/>
          </a:effectLst>
        </p:spPr>
      </p:pic>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20" y="2997556"/>
            <a:ext cx="5041821" cy="2090511"/>
          </a:xfrm>
          <a:prstGeom prst="rect">
            <a:avLst/>
          </a:prstGeom>
          <a:effectLst>
            <a:softEdge rad="254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279148" y="4586990"/>
            <a:ext cx="11410746" cy="150541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second natural gas table addresses gas line sizing when the initial supply pressure is above 8 inches water column. With a higher supply pressure, this opens up the option to use ½” gas lines where local code allows. This may be helpful in certain retrofit application that have existing ½” gas line.</a:t>
            </a:r>
            <a:endParaRPr lang="en-US" sz="36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½” 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778876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88" y="1041340"/>
            <a:ext cx="8207824" cy="3403244"/>
          </a:xfrm>
          <a:prstGeom prst="rect">
            <a:avLst/>
          </a:prstGeom>
          <a:effectLst>
            <a:softEdge rad="25400"/>
          </a:effectLst>
        </p:spPr>
      </p:pic>
      <p:sp>
        <p:nvSpPr>
          <p:cNvPr id="2" name="Rectangle 1">
            <a:extLst>
              <a:ext uri="{FF2B5EF4-FFF2-40B4-BE49-F238E27FC236}">
                <a16:creationId xmlns:a16="http://schemas.microsoft.com/office/drawing/2014/main" id="{756653BA-EBA3-FF30-6259-49569EECF601}"/>
              </a:ext>
            </a:extLst>
          </p:cNvPr>
          <p:cNvSpPr/>
          <p:nvPr/>
        </p:nvSpPr>
        <p:spPr>
          <a:xfrm>
            <a:off x="2791918" y="1712626"/>
            <a:ext cx="2653259" cy="595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E5EF720-8711-5468-17F2-E8F3368DC7EB}"/>
              </a:ext>
            </a:extLst>
          </p:cNvPr>
          <p:cNvCxnSpPr>
            <a:cxnSpLocks/>
          </p:cNvCxnSpPr>
          <p:nvPr/>
        </p:nvCxnSpPr>
        <p:spPr>
          <a:xfrm>
            <a:off x="2125976" y="1299565"/>
            <a:ext cx="43197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305920" y="5055433"/>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NOTE: The lengths listed are equivalent lengths for hard pipe and factor in any fittings as well.</a:t>
            </a:r>
            <a:endParaRPr lang="en-US" sz="36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½” 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778876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88" y="1041340"/>
            <a:ext cx="8207824" cy="3403244"/>
          </a:xfrm>
          <a:prstGeom prst="rect">
            <a:avLst/>
          </a:prstGeom>
          <a:effectLst>
            <a:softEdge rad="25400"/>
          </a:effectLst>
        </p:spPr>
      </p:pic>
      <p:sp>
        <p:nvSpPr>
          <p:cNvPr id="2" name="Rectangle 1">
            <a:extLst>
              <a:ext uri="{FF2B5EF4-FFF2-40B4-BE49-F238E27FC236}">
                <a16:creationId xmlns:a16="http://schemas.microsoft.com/office/drawing/2014/main" id="{756653BA-EBA3-FF30-6259-49569EECF601}"/>
              </a:ext>
            </a:extLst>
          </p:cNvPr>
          <p:cNvSpPr/>
          <p:nvPr/>
        </p:nvSpPr>
        <p:spPr>
          <a:xfrm>
            <a:off x="2791918" y="1712626"/>
            <a:ext cx="2653259" cy="595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E5EF720-8711-5468-17F2-E8F3368DC7EB}"/>
              </a:ext>
            </a:extLst>
          </p:cNvPr>
          <p:cNvCxnSpPr>
            <a:cxnSpLocks/>
          </p:cNvCxnSpPr>
          <p:nvPr/>
        </p:nvCxnSpPr>
        <p:spPr>
          <a:xfrm>
            <a:off x="2125976" y="1299565"/>
            <a:ext cx="43197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8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652"/>
            <a:ext cx="9353863" cy="5261548"/>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85998" y="1439055"/>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10652"/>
            <a:ext cx="9353863" cy="526154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28809" y="221354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2545" y="224040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584982" y="2253834"/>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937"/>
            <a:ext cx="10080053" cy="5670030"/>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3"/>
          <a:stretch>
            <a:fillRect/>
          </a:stretch>
        </p:blipFill>
        <p:spPr>
          <a:xfrm>
            <a:off x="10313327" y="83301"/>
            <a:ext cx="1154878" cy="89386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is capable of supplying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523349" y="2468382"/>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467260"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8139618"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666474" y="549139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CFM</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79937"/>
            <a:ext cx="10080053" cy="5670029"/>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3"/>
          <a:stretch>
            <a:fillRect/>
          </a:stretch>
        </p:blipFill>
        <p:spPr>
          <a:xfrm>
            <a:off x="10313327" y="83301"/>
            <a:ext cx="1154878" cy="89386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523349" y="2468382"/>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467260"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8139618"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85D676B0-0FF2-4490-D1A3-32441D847D38}"/>
              </a:ext>
            </a:extLst>
          </p:cNvPr>
          <p:cNvSpPr txBox="1">
            <a:spLocks/>
          </p:cNvSpPr>
          <p:nvPr/>
        </p:nvSpPr>
        <p:spPr>
          <a:xfrm>
            <a:off x="666474" y="549139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CFM</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9455" y="159880"/>
            <a:ext cx="8045016" cy="747540"/>
          </a:xfrm>
        </p:spPr>
        <p:txBody>
          <a:bodyPr>
            <a:normAutofit/>
          </a:bodyPr>
          <a:lstStyle/>
          <a:p>
            <a:r>
              <a:rPr lang="en-US" sz="4400" dirty="0">
                <a:solidFill>
                  <a:schemeClr val="bg1"/>
                </a:solidFill>
                <a:latin typeface="Franklin Gothic Demi"/>
                <a:cs typeface="Calibri Light"/>
              </a:rPr>
              <a:t>STANDARD EFFICIENCY UNITS</a:t>
            </a:r>
            <a:endParaRPr lang="en-US" sz="4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527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639876" y="5725065"/>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8145030" cy="4028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1" name="Picture 10" descr="A picture containing design&#10;&#10;Description automatically generated with low confidence">
            <a:extLst>
              <a:ext uri="{FF2B5EF4-FFF2-40B4-BE49-F238E27FC236}">
                <a16:creationId xmlns:a16="http://schemas.microsoft.com/office/drawing/2014/main" id="{CA13EA67-98CD-7F2A-19BD-654072042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858" y="1036665"/>
            <a:ext cx="2485543" cy="4784669"/>
          </a:xfrm>
          <a:prstGeom prst="rect">
            <a:avLst/>
          </a:prstGeom>
        </p:spPr>
      </p:pic>
      <p:pic>
        <p:nvPicPr>
          <p:cNvPr id="34" name="Picture 14" descr="A close up of a logo&#10;&#10;Description generated with very high confidence">
            <a:extLst>
              <a:ext uri="{FF2B5EF4-FFF2-40B4-BE49-F238E27FC236}">
                <a16:creationId xmlns:a16="http://schemas.microsoft.com/office/drawing/2014/main" id="{048FDACB-893F-BB6C-80F4-6CB68E97DDF3}"/>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9" name="Picture 8" descr="A picture containing smartphone, appliance, refrigerator&#10;&#10;Description automatically generated">
            <a:extLst>
              <a:ext uri="{FF2B5EF4-FFF2-40B4-BE49-F238E27FC236}">
                <a16:creationId xmlns:a16="http://schemas.microsoft.com/office/drawing/2014/main" id="{B1059E7F-7B31-3A74-53F9-D1F0BB7D9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79" t="10038" r="36865" b="33497"/>
          <a:stretch/>
        </p:blipFill>
        <p:spPr>
          <a:xfrm>
            <a:off x="155085" y="1506075"/>
            <a:ext cx="3397583" cy="4744012"/>
          </a:xfrm>
          <a:prstGeom prst="rect">
            <a:avLst/>
          </a:prstGeom>
          <a:effectLst>
            <a:outerShdw blurRad="50800" dist="38100" dir="2700000" algn="tl" rotWithShape="0">
              <a:prstClr val="black">
                <a:alpha val="40000"/>
              </a:prstClr>
            </a:outerShdw>
          </a:effectLst>
        </p:spPr>
      </p:pic>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610" y="3095468"/>
            <a:ext cx="3402224" cy="3402224"/>
          </a:xfrm>
          <a:prstGeom prst="rect">
            <a:avLst/>
          </a:prstGeom>
        </p:spPr>
      </p:pic>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25400"/>
          </a:effectLst>
        </p:spPr>
      </p:pic>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25400"/>
          </a:effectLst>
        </p:spPr>
      </p:pic>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7" name="Picture 6" descr="A picture containing electronics, machine, home appliance, indoor&#10;&#10;Description automatically generated">
            <a:extLst>
              <a:ext uri="{FF2B5EF4-FFF2-40B4-BE49-F238E27FC236}">
                <a16:creationId xmlns:a16="http://schemas.microsoft.com/office/drawing/2014/main" id="{1FBE010D-4808-00AF-A4E3-7A838E5B54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65" r="30298" b="5298"/>
          <a:stretch/>
        </p:blipFill>
        <p:spPr>
          <a:xfrm>
            <a:off x="685870" y="1030471"/>
            <a:ext cx="4304656" cy="5540810"/>
          </a:xfrm>
          <a:prstGeom prst="rect">
            <a:avLst/>
          </a:prstGeom>
        </p:spPr>
      </p:pic>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25400"/>
          </a:effectLst>
        </p:spPr>
      </p:pic>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274117"/>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 Examples:</a:t>
            </a:r>
            <a:endParaRPr lang="en-US" sz="9600" dirty="0">
              <a:solidFill>
                <a:schemeClr val="bg1"/>
              </a:solidFill>
              <a:latin typeface="Franklin Gothic Medium" panose="020B0603020102020204" pitchFamily="34" charset="0"/>
              <a:cs typeface="Calibri"/>
            </a:endParaRPr>
          </a:p>
        </p:txBody>
      </p:sp>
      <p:pic>
        <p:nvPicPr>
          <p:cNvPr id="7" name="Picture 6" descr="A picture containing indoor&#10;&#10;Description automatically generated">
            <a:extLst>
              <a:ext uri="{FF2B5EF4-FFF2-40B4-BE49-F238E27FC236}">
                <a16:creationId xmlns:a16="http://schemas.microsoft.com/office/drawing/2014/main" id="{17EC9267-ECDE-56BE-D0E5-CE59BFE070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01" t="6168" r="29999" b="6121"/>
          <a:stretch/>
        </p:blipFill>
        <p:spPr>
          <a:xfrm>
            <a:off x="1003515" y="2123467"/>
            <a:ext cx="1883044" cy="3494868"/>
          </a:xfrm>
          <a:prstGeom prst="rect">
            <a:avLst/>
          </a:prstGeom>
        </p:spPr>
      </p:pic>
      <p:pic>
        <p:nvPicPr>
          <p:cNvPr id="9" name="Picture 14">
            <a:extLst>
              <a:ext uri="{FF2B5EF4-FFF2-40B4-BE49-F238E27FC236}">
                <a16:creationId xmlns:a16="http://schemas.microsoft.com/office/drawing/2014/main" id="{16E4C2E7-9F1E-FC9A-2DD1-7C2DC31CE230}"/>
              </a:ext>
            </a:extLst>
          </p:cNvPr>
          <p:cNvPicPr>
            <a:picLocks noChangeAspect="1"/>
          </p:cNvPicPr>
          <p:nvPr/>
        </p:nvPicPr>
        <p:blipFill>
          <a:blip r:embed="rId3"/>
          <a:stretch>
            <a:fillRect/>
          </a:stretch>
        </p:blipFill>
        <p:spPr>
          <a:xfrm>
            <a:off x="10313327" y="83301"/>
            <a:ext cx="1154878" cy="893867"/>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pic>
        <p:nvPicPr>
          <p:cNvPr id="19" name="Picture 18" descr="A picture containing text, home appliance, design, appliance&#10;&#10;Description automatically generated">
            <a:extLst>
              <a:ext uri="{FF2B5EF4-FFF2-40B4-BE49-F238E27FC236}">
                <a16:creationId xmlns:a16="http://schemas.microsoft.com/office/drawing/2014/main" id="{2DC20BA1-02A0-DD38-6395-6A4A29D01D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8871" y="2302944"/>
            <a:ext cx="1950725" cy="3014422"/>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274117"/>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9" name="Picture 14">
            <a:extLst>
              <a:ext uri="{FF2B5EF4-FFF2-40B4-BE49-F238E27FC236}">
                <a16:creationId xmlns:a16="http://schemas.microsoft.com/office/drawing/2014/main" id="{16E4C2E7-9F1E-FC9A-2DD1-7C2DC31CE230}"/>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9" name="Picture 18">
            <a:extLst>
              <a:ext uri="{FF2B5EF4-FFF2-40B4-BE49-F238E27FC236}">
                <a16:creationId xmlns:a16="http://schemas.microsoft.com/office/drawing/2014/main" id="{2DC20BA1-02A0-DD38-6395-6A4A29D01D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21515" y="2778071"/>
            <a:ext cx="1457565" cy="2805812"/>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2C03EF03-FBE0-1203-C2E8-928275474996}"/>
              </a:ext>
            </a:extLst>
          </p:cNvPr>
          <p:cNvPicPr>
            <a:picLocks noChangeAspect="1"/>
          </p:cNvPicPr>
          <p:nvPr/>
        </p:nvPicPr>
        <p:blipFill>
          <a:blip r:embed="rId4" cstate="print">
            <a:extLst>
              <a:ext uri="{28A0092B-C50C-407E-A947-70E740481C1C}">
                <a14:useLocalDpi xmlns:a14="http://schemas.microsoft.com/office/drawing/2010/main" val="0"/>
              </a:ext>
            </a:extLst>
          </a:blip>
          <a:srcRect l="29079" r="29079"/>
          <a:stretch/>
        </p:blipFill>
        <p:spPr>
          <a:xfrm>
            <a:off x="789001" y="1888447"/>
            <a:ext cx="2136303" cy="3964908"/>
          </a:xfrm>
          <a:prstGeom prst="rect">
            <a:avLst/>
          </a:prstGeom>
        </p:spPr>
      </p:pic>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5" cstate="print">
            <a:extLst>
              <a:ext uri="{28A0092B-C50C-407E-A947-70E740481C1C}">
                <a14:useLocalDpi xmlns:a14="http://schemas.microsoft.com/office/drawing/2010/main" val="0"/>
              </a:ext>
            </a:extLst>
          </a:blip>
          <a:srcRect l="30069" r="30069"/>
          <a:stretch/>
        </p:blipFill>
        <p:spPr>
          <a:xfrm>
            <a:off x="4875385" y="1888447"/>
            <a:ext cx="2136303" cy="3964908"/>
          </a:xfrm>
          <a:prstGeom prst="rect">
            <a:avLst/>
          </a:prstGeom>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7" name="Picture 14" descr="A close up of a logo&#10;&#10;Description generated with very high confidence">
            <a:extLst>
              <a:ext uri="{FF2B5EF4-FFF2-40B4-BE49-F238E27FC236}">
                <a16:creationId xmlns:a16="http://schemas.microsoft.com/office/drawing/2014/main" id="{4385F928-6A1B-F033-C71F-7BCAC0F55433}"/>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a:extLst>
              <a:ext uri="{FF2B5EF4-FFF2-40B4-BE49-F238E27FC236}">
                <a16:creationId xmlns:a16="http://schemas.microsoft.com/office/drawing/2014/main" id="{588F5C0D-DFAC-34A1-9CC5-E81CA6A1B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0" t="5377" r="44757" b="16663"/>
          <a:stretch/>
        </p:blipFill>
        <p:spPr>
          <a:xfrm>
            <a:off x="402957" y="1154624"/>
            <a:ext cx="5389887" cy="5261675"/>
          </a:xfrm>
          <a:prstGeom prst="rect">
            <a:avLst/>
          </a:prstGeom>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3" y="2611465"/>
            <a:ext cx="5548392"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7" name="Picture 14" descr="A close up of a logo&#10;&#10;Description generated with very high confidence">
            <a:extLst>
              <a:ext uri="{FF2B5EF4-FFF2-40B4-BE49-F238E27FC236}">
                <a16:creationId xmlns:a16="http://schemas.microsoft.com/office/drawing/2014/main" id="{4385F928-6A1B-F033-C71F-7BCAC0F55433}"/>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descr="A picture containing text, diagram, parallel, plan&#10;&#10;Description automatically generated">
            <a:extLst>
              <a:ext uri="{FF2B5EF4-FFF2-40B4-BE49-F238E27FC236}">
                <a16:creationId xmlns:a16="http://schemas.microsoft.com/office/drawing/2014/main" id="{C2B340BA-5431-BD90-4612-BEA57A624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258" y="1148429"/>
            <a:ext cx="4176853" cy="5430602"/>
          </a:xfrm>
          <a:prstGeom prst="rect">
            <a:avLst/>
          </a:prstGeom>
          <a:effectLst>
            <a:softEdge rad="25400"/>
          </a:effectLst>
        </p:spPr>
      </p:pic>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9455" y="159880"/>
            <a:ext cx="8045016" cy="747540"/>
          </a:xfrm>
        </p:spPr>
        <p:txBody>
          <a:bodyPr>
            <a:normAutofit/>
          </a:bodyPr>
          <a:lstStyle/>
          <a:p>
            <a:r>
              <a:rPr lang="en-US" sz="4400" dirty="0">
                <a:solidFill>
                  <a:schemeClr val="bg1"/>
                </a:solidFill>
                <a:latin typeface="Franklin Gothic Demi"/>
                <a:cs typeface="Calibri Light"/>
              </a:rPr>
              <a:t>STANDARD EFFICIENCY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527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639876" y="5725065"/>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4076725" cy="315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11" name="Picture 10" descr="A picture containing design&#10;&#10;Description automatically generated with low confidence">
            <a:extLst>
              <a:ext uri="{FF2B5EF4-FFF2-40B4-BE49-F238E27FC236}">
                <a16:creationId xmlns:a16="http://schemas.microsoft.com/office/drawing/2014/main" id="{CA13EA67-98CD-7F2A-19BD-654072042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58" y="1036665"/>
            <a:ext cx="2485543" cy="4784669"/>
          </a:xfrm>
          <a:prstGeom prst="rect">
            <a:avLst/>
          </a:prstGeom>
        </p:spPr>
      </p:pic>
      <p:pic>
        <p:nvPicPr>
          <p:cNvPr id="5" name="Picture 4" descr="A picture containing text, clock, digital clock, electronics&#10;&#10;Description automatically generated">
            <a:extLst>
              <a:ext uri="{FF2B5EF4-FFF2-40B4-BE49-F238E27FC236}">
                <a16:creationId xmlns:a16="http://schemas.microsoft.com/office/drawing/2014/main" id="{C1C64A35-84D1-780B-FE58-9A55D7261CD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957"/>
                    </a14:imgEffect>
                  </a14:imgLayer>
                </a14:imgProps>
              </a:ext>
              <a:ext uri="{28A0092B-C50C-407E-A947-70E740481C1C}">
                <a14:useLocalDpi xmlns:a14="http://schemas.microsoft.com/office/drawing/2010/main" val="0"/>
              </a:ext>
            </a:extLst>
          </a:blip>
          <a:stretch>
            <a:fillRect/>
          </a:stretch>
        </p:blipFill>
        <p:spPr>
          <a:xfrm>
            <a:off x="2328620" y="3958886"/>
            <a:ext cx="1541632" cy="1349085"/>
          </a:xfrm>
          <a:prstGeom prst="rect">
            <a:avLst/>
          </a:prstGeom>
          <a:effectLst>
            <a:outerShdw blurRad="50800" dist="38100" dir="2700000" algn="tl" rotWithShape="0">
              <a:prstClr val="black">
                <a:alpha val="40000"/>
              </a:prstClr>
            </a:outerShdw>
          </a:effectLst>
        </p:spPr>
      </p:pic>
      <p:pic>
        <p:nvPicPr>
          <p:cNvPr id="8" name="Picture 7" descr="A white rectangular object with holes&#10;&#10;Description automatically generated with low confidence">
            <a:extLst>
              <a:ext uri="{FF2B5EF4-FFF2-40B4-BE49-F238E27FC236}">
                <a16:creationId xmlns:a16="http://schemas.microsoft.com/office/drawing/2014/main" id="{F9533FD6-40D3-06D1-CFFD-0D75D00EB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340" y="1869516"/>
            <a:ext cx="2562308" cy="3951818"/>
          </a:xfrm>
          <a:prstGeom prst="rect">
            <a:avLst/>
          </a:prstGeom>
        </p:spPr>
      </p:pic>
      <p:sp>
        <p:nvSpPr>
          <p:cNvPr id="9" name="Content Placeholder 3">
            <a:extLst>
              <a:ext uri="{FF2B5EF4-FFF2-40B4-BE49-F238E27FC236}">
                <a16:creationId xmlns:a16="http://schemas.microsoft.com/office/drawing/2014/main" id="{1AE14D99-816F-EAD3-7275-7DBA88A962DC}"/>
              </a:ext>
            </a:extLst>
          </p:cNvPr>
          <p:cNvSpPr txBox="1">
            <a:spLocks/>
          </p:cNvSpPr>
          <p:nvPr/>
        </p:nvSpPr>
        <p:spPr>
          <a:xfrm>
            <a:off x="9584047" y="5725065"/>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spTree>
    <p:extLst>
      <p:ext uri="{BB962C8B-B14F-4D97-AF65-F5344CB8AC3E}">
        <p14:creationId xmlns:p14="http://schemas.microsoft.com/office/powerpoint/2010/main" val="25607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9FA480C7-35A3-E7E4-02D8-5516976035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8144" y="2535093"/>
            <a:ext cx="2031732" cy="3911083"/>
          </a:xfrm>
          <a:prstGeom prst="rect">
            <a:avLst/>
          </a:prstGeom>
        </p:spPr>
      </p:pic>
      <p:pic>
        <p:nvPicPr>
          <p:cNvPr id="4" name="Picture 3" descr="A picture containing cylinder, still life photography, still life, black and white&#10;&#10;Description automatically generated">
            <a:extLst>
              <a:ext uri="{FF2B5EF4-FFF2-40B4-BE49-F238E27FC236}">
                <a16:creationId xmlns:a16="http://schemas.microsoft.com/office/drawing/2014/main" id="{8D7BB4DB-300D-D3C0-6D81-230844B7C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466" y="3144198"/>
            <a:ext cx="2938836" cy="2848211"/>
          </a:xfrm>
          <a:prstGeom prst="rect">
            <a:avLst/>
          </a:prstGeom>
        </p:spPr>
      </p:pic>
      <p:pic>
        <p:nvPicPr>
          <p:cNvPr id="9" name="Picture 8" descr="A picture containing smartphone, appliance, refrigerator&#10;&#10;Description automatically generated">
            <a:extLst>
              <a:ext uri="{FF2B5EF4-FFF2-40B4-BE49-F238E27FC236}">
                <a16:creationId xmlns:a16="http://schemas.microsoft.com/office/drawing/2014/main" id="{894123CA-CD99-7EB1-D371-AD69723472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79" t="10038" r="36865" b="33497"/>
          <a:stretch/>
        </p:blipFill>
        <p:spPr>
          <a:xfrm>
            <a:off x="8769732" y="2582207"/>
            <a:ext cx="2733567" cy="3816853"/>
          </a:xfrm>
          <a:prstGeom prst="rect">
            <a:avLst/>
          </a:prstGeom>
          <a:effectLst>
            <a:outerShdw blurRad="50800" dist="38100" dir="2700000" algn="tl" rotWithShape="0">
              <a:prstClr val="black">
                <a:alpha val="40000"/>
              </a:prstClr>
            </a:outerShdw>
          </a:effectLst>
        </p:spPr>
      </p:pic>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5"/>
          <a:stretch>
            <a:fillRect/>
          </a:stretch>
        </p:blipFill>
        <p:spPr>
          <a:xfrm>
            <a:off x="10313327" y="83301"/>
            <a:ext cx="1154878" cy="893867"/>
          </a:xfrm>
          <a:prstGeom prst="rect">
            <a:avLst/>
          </a:prstGeom>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WHEN TO DIRECT VENT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5947646"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254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254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254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WHEN TO DIRECT VENT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5947646"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20353" y="2208774"/>
            <a:ext cx="5862234"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person, indoor&#10;&#10;Description automatically generated">
            <a:extLst>
              <a:ext uri="{FF2B5EF4-FFF2-40B4-BE49-F238E27FC236}">
                <a16:creationId xmlns:a16="http://schemas.microsoft.com/office/drawing/2014/main" id="{F15A7886-79F1-F97F-BFB6-FA94FD9E539B}"/>
              </a:ext>
            </a:extLst>
          </p:cNvPr>
          <p:cNvPicPr>
            <a:picLocks noChangeAspect="1"/>
          </p:cNvPicPr>
          <p:nvPr/>
        </p:nvPicPr>
        <p:blipFill rotWithShape="1">
          <a:blip r:embed="rId3">
            <a:extLst>
              <a:ext uri="{28A0092B-C50C-407E-A947-70E740481C1C}">
                <a14:useLocalDpi xmlns:a14="http://schemas.microsoft.com/office/drawing/2010/main" val="0"/>
              </a:ext>
            </a:extLst>
          </a:blip>
          <a:srcRect l="10023" t="7656" b="23785"/>
          <a:stretch/>
        </p:blipFill>
        <p:spPr>
          <a:xfrm rot="16200000">
            <a:off x="346496" y="1251752"/>
            <a:ext cx="5087538" cy="5168689"/>
          </a:xfrm>
          <a:prstGeom prst="rect">
            <a:avLst/>
          </a:prstGeom>
          <a:effectLst>
            <a:softEdge rad="2540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508929" y="3177153"/>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7" name="Picture 6" descr="A picture containing text, diagram, plan, screenshot&#10;&#10;Description automatically generated">
            <a:extLst>
              <a:ext uri="{FF2B5EF4-FFF2-40B4-BE49-F238E27FC236}">
                <a16:creationId xmlns:a16="http://schemas.microsoft.com/office/drawing/2014/main" id="{883C3BE9-886A-97EA-D514-AA05CC36E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745522"/>
            <a:ext cx="6838825" cy="4260071"/>
          </a:xfrm>
          <a:prstGeom prst="rect">
            <a:avLst/>
          </a:prstGeom>
          <a:effectLst>
            <a:softEdge rad="25400"/>
          </a:effectLst>
        </p:spPr>
      </p:pic>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508929" y="3177153"/>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text, diagram, parallel, technical drawing&#10;&#10;Description automatically generated">
            <a:extLst>
              <a:ext uri="{FF2B5EF4-FFF2-40B4-BE49-F238E27FC236}">
                <a16:creationId xmlns:a16="http://schemas.microsoft.com/office/drawing/2014/main" id="{86D6FD87-516C-F6FD-28CB-12380E746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837" y="1148293"/>
            <a:ext cx="4829343" cy="5457860"/>
          </a:xfrm>
          <a:prstGeom prst="rect">
            <a:avLst/>
          </a:prstGeom>
          <a:effectLst>
            <a:softEdge rad="2540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27" t="35876" r="8106" b="15388"/>
          <a:stretch/>
        </p:blipFill>
        <p:spPr>
          <a:xfrm>
            <a:off x="9023888" y="4831598"/>
            <a:ext cx="1328979" cy="1216617"/>
          </a:xfrm>
          <a:prstGeom prst="rect">
            <a:avLst/>
          </a:prstGeom>
        </p:spPr>
      </p:pic>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2540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2540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2540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diagram, sketch, screenshot&#10;&#10;Description automatically generated">
            <a:extLst>
              <a:ext uri="{FF2B5EF4-FFF2-40B4-BE49-F238E27FC236}">
                <a16:creationId xmlns:a16="http://schemas.microsoft.com/office/drawing/2014/main" id="{C51888EF-FD7D-4162-8F0D-F7FBB55864A4}"/>
              </a:ext>
            </a:extLst>
          </p:cNvPr>
          <p:cNvPicPr>
            <a:picLocks noChangeAspect="1"/>
          </p:cNvPicPr>
          <p:nvPr/>
        </p:nvPicPr>
        <p:blipFill rotWithShape="1">
          <a:blip r:embed="rId3">
            <a:extLst>
              <a:ext uri="{28A0092B-C50C-407E-A947-70E740481C1C}">
                <a14:useLocalDpi xmlns:a14="http://schemas.microsoft.com/office/drawing/2010/main" val="0"/>
              </a:ext>
            </a:extLst>
          </a:blip>
          <a:srcRect l="7520" t="1842" r="2724" b="713"/>
          <a:stretch/>
        </p:blipFill>
        <p:spPr>
          <a:xfrm>
            <a:off x="7695641" y="1038386"/>
            <a:ext cx="4293030" cy="5198162"/>
          </a:xfrm>
          <a:prstGeom prst="rect">
            <a:avLst/>
          </a:prstGeom>
          <a:effectLst>
            <a:softEdge rad="25400"/>
          </a:effectLst>
        </p:spPr>
      </p:pic>
      <p:pic>
        <p:nvPicPr>
          <p:cNvPr id="12" name="Picture 11" descr="A picture containing text, screenshot, font, number&#10;&#10;Description automatically generated">
            <a:extLst>
              <a:ext uri="{FF2B5EF4-FFF2-40B4-BE49-F238E27FC236}">
                <a16:creationId xmlns:a16="http://schemas.microsoft.com/office/drawing/2014/main" id="{D8C2B9ED-3FED-D580-432C-4249389D42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0" t="2022" r="18826" b="3813"/>
          <a:stretch/>
        </p:blipFill>
        <p:spPr>
          <a:xfrm>
            <a:off x="4496360" y="3953500"/>
            <a:ext cx="3107410" cy="2283048"/>
          </a:xfrm>
          <a:prstGeom prst="rect">
            <a:avLst/>
          </a:prstGeom>
          <a:effectLst>
            <a:softEdge rad="25400"/>
          </a:effectLst>
        </p:spPr>
      </p:pic>
      <p:pic>
        <p:nvPicPr>
          <p:cNvPr id="14" name="Picture 14" descr="A close up of a logo&#10;&#10;Description generated with very high confidence">
            <a:extLst>
              <a:ext uri="{FF2B5EF4-FFF2-40B4-BE49-F238E27FC236}">
                <a16:creationId xmlns:a16="http://schemas.microsoft.com/office/drawing/2014/main" id="{0EA6980C-C4D5-CB3B-AE19-AD45A0E00C6E}"/>
              </a:ext>
            </a:extLst>
          </p:cNvPr>
          <p:cNvPicPr>
            <a:picLocks noChangeAspect="1"/>
          </p:cNvPicPr>
          <p:nvPr/>
        </p:nvPicPr>
        <p:blipFill>
          <a:blip r:embed="rId5"/>
          <a:stretch>
            <a:fillRect/>
          </a:stretch>
        </p:blipFill>
        <p:spPr>
          <a:xfrm>
            <a:off x="852677" y="5828597"/>
            <a:ext cx="1154878" cy="893867"/>
          </a:xfrm>
          <a:prstGeom prst="rect">
            <a:avLst/>
          </a:prstGeom>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OUTDOOR INSTALL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9260409"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descr="A close up of a logo&#10;&#10;Description generated with very high confidence">
            <a:extLst>
              <a:ext uri="{FF2B5EF4-FFF2-40B4-BE49-F238E27FC236}">
                <a16:creationId xmlns:a16="http://schemas.microsoft.com/office/drawing/2014/main" id="{0EA6980C-C4D5-CB3B-AE19-AD45A0E00C6E}"/>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100739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7" name="Picture 6" descr="A picture containing tree, wall, interior design, indoor&#10;&#10;Description automatically generated">
            <a:extLst>
              <a:ext uri="{FF2B5EF4-FFF2-40B4-BE49-F238E27FC236}">
                <a16:creationId xmlns:a16="http://schemas.microsoft.com/office/drawing/2014/main" id="{7D74E15C-DC92-06DB-4DC9-ED21EC51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19" r="28973"/>
          <a:stretch/>
        </p:blipFill>
        <p:spPr>
          <a:xfrm>
            <a:off x="8473698" y="2363633"/>
            <a:ext cx="3150032" cy="4275370"/>
          </a:xfrm>
          <a:prstGeom prst="rect">
            <a:avLst/>
          </a:prstGeom>
          <a:effectLst>
            <a:softEdge rad="25400"/>
          </a:effectLst>
        </p:spPr>
      </p:pic>
      <p:pic>
        <p:nvPicPr>
          <p:cNvPr id="9" name="Picture 8" descr="A picture containing text, font, line, diagram&#10;&#10;Description automatically generated">
            <a:extLst>
              <a:ext uri="{FF2B5EF4-FFF2-40B4-BE49-F238E27FC236}">
                <a16:creationId xmlns:a16="http://schemas.microsoft.com/office/drawing/2014/main" id="{F7B4B399-CA41-09F6-6102-B3379940A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254" y="3355393"/>
            <a:ext cx="4085492" cy="3270335"/>
          </a:xfrm>
          <a:prstGeom prst="rect">
            <a:avLst/>
          </a:prstGeom>
          <a:effectLst>
            <a:softEdge rad="25400"/>
          </a:effectLst>
        </p:spPr>
      </p:pic>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61518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445657" y="5680866"/>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8145030" cy="4028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UNITS</a:t>
            </a:r>
            <a:endParaRPr lang="en-US" sz="4400" dirty="0">
              <a:solidFill>
                <a:schemeClr val="bg1"/>
              </a:solidFill>
              <a:cs typeface="Calibri Light"/>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5241" y="405012"/>
            <a:ext cx="4099302" cy="5462580"/>
          </a:xfrm>
          <a:prstGeom prst="rect">
            <a:avLst/>
          </a:prstGeom>
        </p:spPr>
      </p:pic>
      <p:pic>
        <p:nvPicPr>
          <p:cNvPr id="13" name="Picture 12" descr="A blue and white logo&#10;&#10;Description automatically generated with low confidence">
            <a:extLst>
              <a:ext uri="{FF2B5EF4-FFF2-40B4-BE49-F238E27FC236}">
                <a16:creationId xmlns:a16="http://schemas.microsoft.com/office/drawing/2014/main" id="{694D9BFF-E337-E374-ADEB-5F9367DA8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732" y="4461629"/>
            <a:ext cx="951562" cy="974400"/>
          </a:xfrm>
          <a:prstGeom prst="rect">
            <a:avLst/>
          </a:prstGeom>
          <a:effectLst>
            <a:outerShdw blurRad="50800" dist="38100" dir="2700000" algn="tl" rotWithShape="0">
              <a:prstClr val="black">
                <a:alpha val="40000"/>
              </a:prstClr>
            </a:outerShdw>
          </a:effectLst>
        </p:spPr>
      </p:pic>
      <p:pic>
        <p:nvPicPr>
          <p:cNvPr id="16" name="Picture 14" descr="A close up of a logo&#10;&#10;Description generated with very high confidence">
            <a:extLst>
              <a:ext uri="{FF2B5EF4-FFF2-40B4-BE49-F238E27FC236}">
                <a16:creationId xmlns:a16="http://schemas.microsoft.com/office/drawing/2014/main" id="{F2B4E134-BE33-3B5F-6214-DF4F4A2F293A}"/>
              </a:ext>
            </a:extLst>
          </p:cNvPr>
          <p:cNvPicPr>
            <a:picLocks noChangeAspect="1"/>
          </p:cNvPicPr>
          <p:nvPr/>
        </p:nvPicPr>
        <p:blipFill>
          <a:blip r:embed="rId5"/>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6153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descr="A picture containing sketch, drawing, text, line art&#10;&#10;Description automatically generated">
            <a:extLst>
              <a:ext uri="{FF2B5EF4-FFF2-40B4-BE49-F238E27FC236}">
                <a16:creationId xmlns:a16="http://schemas.microsoft.com/office/drawing/2014/main" id="{5E5F49D0-9E39-6B26-4420-B9D10A6CE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2176707"/>
            <a:ext cx="5325216" cy="3158584"/>
          </a:xfrm>
          <a:prstGeom prst="rect">
            <a:avLst/>
          </a:prstGeom>
          <a:effectLst>
            <a:softEdge rad="2540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409627" y="3583982"/>
            <a:ext cx="298342" cy="43782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lang="en-US" sz="4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2358837"/>
            <a:ext cx="5387767" cy="2833096"/>
          </a:xfrm>
          <a:prstGeom prst="rect">
            <a:avLst/>
          </a:prstGeom>
          <a:effectLst>
            <a:softEdge rad="25400"/>
          </a:effectLst>
        </p:spPr>
      </p:pic>
    </p:spTree>
    <p:extLst>
      <p:ext uri="{BB962C8B-B14F-4D97-AF65-F5344CB8AC3E}">
        <p14:creationId xmlns:p14="http://schemas.microsoft.com/office/powerpoint/2010/main" val="224517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2540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25400"/>
          </a:effectLst>
        </p:spPr>
      </p:pic>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25400"/>
          </a:effectLst>
        </p:spPr>
      </p:pic>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2540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2540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25400"/>
          </a:effectLst>
        </p:spPr>
      </p:pic>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FILLING CONDENSATE TRAP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7020904"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2540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2540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FILLING CONDENSATE TRAP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7020904"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NEUTRALIZING THE CONDENSATE</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45837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2540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61518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445657" y="5680866"/>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UNITS</a:t>
            </a:r>
            <a:endParaRPr lang="en-US" sz="4400" dirty="0">
              <a:solidFill>
                <a:schemeClr val="bg1"/>
              </a:solidFill>
              <a:cs typeface="Calibri Light"/>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5241" y="405012"/>
            <a:ext cx="4099302" cy="5462580"/>
          </a:xfrm>
          <a:prstGeom prst="rect">
            <a:avLst/>
          </a:prstGeom>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3815787" y="1793008"/>
            <a:ext cx="4076725" cy="315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675" y="1218781"/>
            <a:ext cx="2275590" cy="4337450"/>
          </a:xfrm>
          <a:prstGeom prst="rect">
            <a:avLst/>
          </a:prstGeom>
        </p:spPr>
      </p:pic>
      <p:pic>
        <p:nvPicPr>
          <p:cNvPr id="8" name="Picture 7" descr="A picture containing text, clock, digital clock, electronics&#10;&#10;Description automatically generated">
            <a:extLst>
              <a:ext uri="{FF2B5EF4-FFF2-40B4-BE49-F238E27FC236}">
                <a16:creationId xmlns:a16="http://schemas.microsoft.com/office/drawing/2014/main" id="{B178F0FA-FB62-5928-5321-CF285023D2E9}"/>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2328620" y="3958886"/>
            <a:ext cx="1541632" cy="1349085"/>
          </a:xfrm>
          <a:prstGeom prst="rect">
            <a:avLst/>
          </a:prstGeom>
          <a:effectLst>
            <a:outerShdw blurRad="50800" dist="381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9239386" y="5680866"/>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NEUTRALIZING THE CONDENSATE</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45837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2110263"/>
            <a:ext cx="5991883" cy="369399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1806752"/>
            <a:ext cx="5380709" cy="4101976"/>
          </a:xfrm>
          <a:prstGeom prst="rect">
            <a:avLst/>
          </a:prstGeom>
          <a:effectLst>
            <a:softEdge rad="25400"/>
          </a:effec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Each unit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softEdge rad="25400"/>
          </a:effectLst>
        </p:spPr>
      </p:pic>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softEdge rad="25400"/>
          </a:effectLst>
        </p:spPr>
      </p:pic>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softEdge rad="25400"/>
          </a:effectLst>
        </p:spPr>
      </p:pic>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softEdge rad="25400"/>
          </a:effectLst>
        </p:spPr>
      </p:pic>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DIPSWITCHES WITH PROCARD APP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1108146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a:t>
            </a:r>
            <a:r>
              <a:rPr lang="en-US" sz="3200" dirty="0" err="1">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PROCard</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softEdge rad="254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softEdge rad="254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softEdge rad="254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softEdge rad="254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7">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7">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softEdge rad="25400"/>
          </a:effectLst>
        </p:spPr>
      </p:pic>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softEdge rad="25400"/>
          </a:effectLst>
        </p:spPr>
      </p:pic>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695627" y="2143668"/>
            <a:ext cx="6114082"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0240" y="1978687"/>
            <a:ext cx="5721219" cy="3821342"/>
          </a:xfrm>
          <a:prstGeom prst="rect">
            <a:avLst/>
          </a:prstGeom>
          <a:effectLst>
            <a:softEdge rad="12700"/>
          </a:effectLst>
        </p:spPr>
      </p:pic>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softEdge rad="25400"/>
          </a:effectLst>
        </p:spPr>
      </p:pic>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467568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EZTR40 PACKAGE</a:t>
            </a:r>
            <a:endParaRPr lang="en-US" sz="4400" dirty="0">
              <a:solidFill>
                <a:schemeClr val="bg1"/>
              </a:solidFill>
              <a:cs typeface="Calibri Light"/>
            </a:endParaRPr>
          </a:p>
        </p:txBody>
      </p:sp>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114130" y="1628628"/>
            <a:ext cx="8145030" cy="36020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47721" y="5256879"/>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14" name="Picture 14" descr="A close up of a logo&#10;&#10;Description generated with very high confidence">
            <a:extLst>
              <a:ext uri="{FF2B5EF4-FFF2-40B4-BE49-F238E27FC236}">
                <a16:creationId xmlns:a16="http://schemas.microsoft.com/office/drawing/2014/main" id="{C5E48596-5459-ACDB-EF19-7E0D82706855}"/>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CHECKLIST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6101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p:spPr>
      </p:pic>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CHECKLIST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6101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2018654"/>
            <a:ext cx="7052297" cy="37467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checking dipswitches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p:spPr>
      </p:pic>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softEdge rad="25400"/>
          </a:effectLst>
        </p:spPr>
      </p:pic>
      <p:pic>
        <p:nvPicPr>
          <p:cNvPr id="7" name="Picture 14">
            <a:extLst>
              <a:ext uri="{FF2B5EF4-FFF2-40B4-BE49-F238E27FC236}">
                <a16:creationId xmlns:a16="http://schemas.microsoft.com/office/drawing/2014/main" id="{A54FD44E-7B10-DB0B-6212-E9E8BAA572D9}"/>
              </a:ext>
            </a:extLst>
          </p:cNvPr>
          <p:cNvPicPr>
            <a:picLocks noChangeAspect="1"/>
          </p:cNvPicPr>
          <p:nvPr/>
        </p:nvPicPr>
        <p:blipFill>
          <a:blip r:embed="rId3"/>
          <a:stretch>
            <a:fillRect/>
          </a:stretch>
        </p:blipFill>
        <p:spPr>
          <a:xfrm>
            <a:off x="10313327" y="83301"/>
            <a:ext cx="1154878" cy="893867"/>
          </a:xfrm>
          <a:prstGeom prst="rect">
            <a:avLst/>
          </a:prstGeom>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4"/>
          <a:stretch>
            <a:fillRect/>
          </a:stretch>
        </p:blipFill>
        <p:spPr>
          <a:xfrm>
            <a:off x="4550032" y="3400654"/>
            <a:ext cx="3598199" cy="3287865"/>
          </a:xfrm>
          <a:prstGeom prst="rect">
            <a:avLst/>
          </a:prstGeom>
          <a:effectLst>
            <a:softEdge rad="2540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5"/>
          <a:stretch>
            <a:fillRect/>
          </a:stretch>
        </p:blipFill>
        <p:spPr>
          <a:xfrm>
            <a:off x="8181539" y="3400171"/>
            <a:ext cx="3641120" cy="3288347"/>
          </a:xfrm>
          <a:prstGeom prst="rect">
            <a:avLst/>
          </a:prstGeom>
          <a:effectLst>
            <a:softEdge rad="25400"/>
          </a:effectLst>
        </p:spPr>
      </p:pic>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softEdge rad="25400"/>
          </a:effectLst>
        </p:spPr>
      </p:pic>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HELPFUL CONTACT INFO</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24211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file>

<file path=customXml/itemProps2.xml><?xml version="1.0" encoding="utf-8"?>
<ds:datastoreItem xmlns:ds="http://schemas.openxmlformats.org/officeDocument/2006/customXml" ds:itemID="{954AEA99-6CF2-4203-9886-8ECAFB63F49B}"/>
</file>

<file path=docProps/app.xml><?xml version="1.0" encoding="utf-8"?>
<Properties xmlns="http://schemas.openxmlformats.org/officeDocument/2006/extended-properties" xmlns:vt="http://schemas.openxmlformats.org/officeDocument/2006/docPropsVTypes">
  <Template>office theme</Template>
  <TotalTime>6207</TotalTime>
  <Words>3523</Words>
  <Application>Microsoft Office PowerPoint</Application>
  <PresentationFormat>Widescreen</PresentationFormat>
  <Paragraphs>469</Paragraphs>
  <Slides>97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97</vt:i4>
      </vt:variant>
    </vt:vector>
  </HeadingPairs>
  <TitlesOfParts>
    <vt:vector size="110" baseType="lpstr">
      <vt:lpstr>Arial</vt:lpstr>
      <vt:lpstr>Avenir Next LT Pro</vt:lpstr>
      <vt:lpstr>Calibri</vt:lpstr>
      <vt:lpstr>Calibri Light</vt:lpstr>
      <vt:lpstr>Franklin Gothic Book</vt:lpstr>
      <vt:lpstr>Franklin Gothic Demi</vt:lpstr>
      <vt:lpstr>Franklin Gothic Demi Cond</vt:lpstr>
      <vt:lpstr>Franklin Gothic Medium</vt:lpstr>
      <vt:lpstr>Scratch</vt:lpstr>
      <vt:lpstr>Symbol</vt:lpstr>
      <vt:lpstr>AccentBoxVTI</vt:lpstr>
      <vt:lpstr>office theme</vt:lpstr>
      <vt:lpstr>office theme</vt:lpstr>
      <vt:lpstr>RESIDENTIAL LEVEL 1</vt:lpstr>
      <vt:lpstr>READ THE MANUAL</vt:lpstr>
      <vt:lpstr>TRAINING SECTIONS</vt:lpstr>
      <vt:lpstr>PowerPoint Presentation</vt:lpstr>
      <vt:lpstr>STANDARD EFFICIENCY UNITS</vt:lpstr>
      <vt:lpstr>STANDARD EFFICIENCY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 SERIES INDIVIDUAL UNITS</vt:lpstr>
      <vt:lpstr>EZ SERIES INDIVIDUAL UNITS</vt:lpstr>
      <vt:lpstr>EZ SERIES INDIVIDUAL UNITS</vt:lpstr>
      <vt:lpstr>EZ SERIES INDIVIDUAL UNITS</vt:lpstr>
      <vt:lpstr>EZ SERIES INDIVIDUAL UNITS</vt:lpstr>
      <vt:lpstr>EZ SERIES INDIVIDUAL UNITS</vt:lpstr>
      <vt:lpstr>EZ SERIES INDIVIDUAL UNITS</vt:lpstr>
      <vt:lpstr>NRCR SERIES</vt:lpstr>
      <vt:lpstr>NRCR SERIES</vt:lpstr>
      <vt:lpstr>NRCR SERIES</vt:lpstr>
      <vt:lpstr>NRCR SERIES</vt:lpstr>
      <vt:lpstr>NRCR SERIES</vt:lpstr>
      <vt:lpstr>NRCR SERIES: AUTO LEARNING MODE</vt:lpstr>
      <vt:lpstr>NRCR SERIES: MANUAL SCHEDULE MODE</vt:lpstr>
      <vt:lpstr>NRCR SERIES: TITLE 24 (ON DEMAND)</vt:lpstr>
      <vt:lpstr>OPTIONAL RECIRCULATION</vt:lpstr>
      <vt:lpstr>OPTIONAL RECIRCULATION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367</cp:revision>
  <dcterms:created xsi:type="dcterms:W3CDTF">2020-04-27T21:53:10Z</dcterms:created>
  <dcterms:modified xsi:type="dcterms:W3CDTF">2023-05-12T16:45:56Z</dcterms:modified>
</cp:coreProperties>
</file>