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 id="2147483660" r:id="rId2"/>
    <p:sldMasterId id="2147483795" r:id="rId3"/>
  </p:sldMasterIdLst>
  <p:sldIdLst>
    <p:sldId id="257" r:id="rId4"/>
    <p:sldId id="258" r:id="rId5"/>
    <p:sldId id="267" r:id="rId6"/>
    <p:sldId id="268" r:id="rId7"/>
    <p:sldId id="269" r:id="rId8"/>
    <p:sldId id="271" r:id="rId9"/>
    <p:sldId id="270" r:id="rId10"/>
    <p:sldId id="272" r:id="rId11"/>
    <p:sldId id="273" r:id="rId12"/>
    <p:sldId id="274" r:id="rId13"/>
    <p:sldId id="276" r:id="rId14"/>
    <p:sldId id="275" r:id="rId15"/>
    <p:sldId id="277" r:id="rId16"/>
    <p:sldId id="278" r:id="rId17"/>
    <p:sldId id="279" r:id="rId18"/>
    <p:sldId id="280"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4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21" d="100"/>
          <a:sy n="121" d="100"/>
        </p:scale>
        <p:origin x="120" y="10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ustomXml" Target="../customXml/item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 Id="rId27"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8/17/2021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8/17/2021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8/17/2021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8/17/2021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8/17/2021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8/17/2021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8/17/2021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8/17/2021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8/17/2021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8/17/2021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8/17/2021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8/17/2021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hyperlink" Target="http://www.noritz.com/commercia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10" y="2711900"/>
            <a:ext cx="6849805" cy="1094245"/>
          </a:xfrm>
          <a:noFill/>
        </p:spPr>
        <p:txBody>
          <a:bodyPr>
            <a:normAutofit/>
          </a:bodyPr>
          <a:lstStyle/>
          <a:p>
            <a:r>
              <a:rPr lang="en-US" sz="6000" dirty="0">
                <a:solidFill>
                  <a:schemeClr val="bg1"/>
                </a:solidFill>
                <a:latin typeface="Franklin Gothic Demi"/>
              </a:rPr>
              <a:t>COMMON VENTING</a:t>
            </a:r>
          </a:p>
        </p:txBody>
      </p:sp>
      <p:sp>
        <p:nvSpPr>
          <p:cNvPr id="3" name="Subtitle 2"/>
          <p:cNvSpPr>
            <a:spLocks noGrp="1"/>
          </p:cNvSpPr>
          <p:nvPr>
            <p:ph type="body" sz="half" idx="2"/>
          </p:nvPr>
        </p:nvSpPr>
        <p:spPr>
          <a:xfrm>
            <a:off x="289758" y="4229807"/>
            <a:ext cx="5806242" cy="749954"/>
          </a:xfrm>
        </p:spPr>
        <p:txBody>
          <a:bodyPr vert="horz" lIns="91440" tIns="45720" rIns="91440" bIns="45720" rtlCol="0" anchor="t">
            <a:normAutofit/>
          </a:bodyPr>
          <a:lstStyle/>
          <a:p>
            <a:pPr algn="l"/>
            <a:r>
              <a:rPr lang="en-US" sz="2000" dirty="0">
                <a:solidFill>
                  <a:schemeClr val="bg1"/>
                </a:solidFill>
                <a:latin typeface="Franklin Gothic Book"/>
                <a:cs typeface="Calibri"/>
              </a:rPr>
              <a:t>NCC199CDV Next Gen TRUE Commercial Model</a:t>
            </a:r>
            <a:endParaRPr lang="en-US" sz="2000" dirty="0">
              <a:solidFill>
                <a:schemeClr val="bg1"/>
              </a:solidFill>
              <a:latin typeface="Franklin Gothic Book"/>
            </a:endParaRP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tretch>
            <a:fillRect/>
          </a:stretch>
        </p:blipFill>
        <p:spPr>
          <a:xfrm>
            <a:off x="289758" y="1299484"/>
            <a:ext cx="2063834" cy="1589948"/>
          </a:xfrm>
          <a:prstGeom prst="rect">
            <a:avLst/>
          </a:prstGeom>
        </p:spPr>
      </p:pic>
      <p:cxnSp>
        <p:nvCxnSpPr>
          <p:cNvPr id="5" name="Straight Arrow Connector 4">
            <a:extLst>
              <a:ext uri="{FF2B5EF4-FFF2-40B4-BE49-F238E27FC236}">
                <a16:creationId xmlns:a16="http://schemas.microsoft.com/office/drawing/2014/main" id="{0BB3C590-9EEE-4731-BA5A-D7BF2E23DCC7}"/>
              </a:ext>
            </a:extLst>
          </p:cNvPr>
          <p:cNvCxnSpPr>
            <a:cxnSpLocks/>
          </p:cNvCxnSpPr>
          <p:nvPr/>
        </p:nvCxnSpPr>
        <p:spPr>
          <a:xfrm>
            <a:off x="289758" y="3938154"/>
            <a:ext cx="574807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appliance&#10;&#10;Description automatically generated">
            <a:extLst>
              <a:ext uri="{FF2B5EF4-FFF2-40B4-BE49-F238E27FC236}">
                <a16:creationId xmlns:a16="http://schemas.microsoft.com/office/drawing/2014/main" id="{CB731895-E593-4233-9CF3-2C6587C27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1222" y="-347956"/>
            <a:ext cx="7758664" cy="7576445"/>
          </a:xfrm>
          <a:prstGeom prst="rect">
            <a:avLst/>
          </a:prstGeom>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COMMON VENT LENGTHS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4579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5" name="Picture 4">
            <a:extLst>
              <a:ext uri="{FF2B5EF4-FFF2-40B4-BE49-F238E27FC236}">
                <a16:creationId xmlns:a16="http://schemas.microsoft.com/office/drawing/2014/main" id="{B251CCCC-9F24-4E6E-B564-30736A0C8A73}"/>
              </a:ext>
            </a:extLst>
          </p:cNvPr>
          <p:cNvPicPr>
            <a:picLocks noChangeAspect="1"/>
          </p:cNvPicPr>
          <p:nvPr/>
        </p:nvPicPr>
        <p:blipFill>
          <a:blip r:embed="rId3"/>
          <a:stretch>
            <a:fillRect/>
          </a:stretch>
        </p:blipFill>
        <p:spPr>
          <a:xfrm>
            <a:off x="229046" y="1040091"/>
            <a:ext cx="7329162" cy="3521392"/>
          </a:xfrm>
          <a:prstGeom prst="rect">
            <a:avLst/>
          </a:prstGeom>
          <a:effectLst>
            <a:outerShdw blurRad="63500" dist="63500" dir="2700000" algn="tl" rotWithShape="0">
              <a:prstClr val="black">
                <a:alpha val="40000"/>
              </a:prstClr>
            </a:outerShdw>
            <a:softEdge rad="25400"/>
          </a:effectLst>
        </p:spPr>
      </p:pic>
      <p:pic>
        <p:nvPicPr>
          <p:cNvPr id="6" name="Picture 5">
            <a:extLst>
              <a:ext uri="{FF2B5EF4-FFF2-40B4-BE49-F238E27FC236}">
                <a16:creationId xmlns:a16="http://schemas.microsoft.com/office/drawing/2014/main" id="{D366F253-BA7A-4325-8A96-EF0739E650C9}"/>
              </a:ext>
            </a:extLst>
          </p:cNvPr>
          <p:cNvPicPr>
            <a:picLocks noChangeAspect="1"/>
          </p:cNvPicPr>
          <p:nvPr/>
        </p:nvPicPr>
        <p:blipFill>
          <a:blip r:embed="rId4"/>
          <a:stretch>
            <a:fillRect/>
          </a:stretch>
        </p:blipFill>
        <p:spPr>
          <a:xfrm>
            <a:off x="4805185" y="3515693"/>
            <a:ext cx="2441722" cy="3206771"/>
          </a:xfrm>
          <a:prstGeom prst="rect">
            <a:avLst/>
          </a:prstGeom>
          <a:effectLst>
            <a:outerShdw blurRad="63500" dist="63500" dir="2700000" algn="tl" rotWithShape="0">
              <a:prstClr val="black">
                <a:alpha val="40000"/>
              </a:prstClr>
            </a:outerShdw>
            <a:softEdge rad="25400"/>
          </a:effectLst>
        </p:spPr>
      </p:pic>
      <p:pic>
        <p:nvPicPr>
          <p:cNvPr id="8" name="Picture 7">
            <a:extLst>
              <a:ext uri="{FF2B5EF4-FFF2-40B4-BE49-F238E27FC236}">
                <a16:creationId xmlns:a16="http://schemas.microsoft.com/office/drawing/2014/main" id="{6AE99BD5-F633-4012-99F3-CE0C573A37F5}"/>
              </a:ext>
            </a:extLst>
          </p:cNvPr>
          <p:cNvPicPr>
            <a:picLocks noChangeAspect="1"/>
          </p:cNvPicPr>
          <p:nvPr/>
        </p:nvPicPr>
        <p:blipFill rotWithShape="1">
          <a:blip r:embed="rId5"/>
          <a:srcRect l="2582" t="1976"/>
          <a:stretch/>
        </p:blipFill>
        <p:spPr>
          <a:xfrm>
            <a:off x="7689120" y="1040090"/>
            <a:ext cx="4336820" cy="3521391"/>
          </a:xfrm>
          <a:prstGeom prst="rect">
            <a:avLst/>
          </a:prstGeom>
          <a:effectLst>
            <a:outerShdw blurRad="63500" dist="63500" dir="2700000" algn="tl" rotWithShape="0">
              <a:prstClr val="black">
                <a:alpha val="40000"/>
              </a:prstClr>
            </a:outerShdw>
            <a:softEdge rad="25400"/>
          </a:effectLst>
        </p:spPr>
      </p:pic>
    </p:spTree>
    <p:extLst>
      <p:ext uri="{BB962C8B-B14F-4D97-AF65-F5344CB8AC3E}">
        <p14:creationId xmlns:p14="http://schemas.microsoft.com/office/powerpoint/2010/main" val="253351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COMMON VENT EXAMPLES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89070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4" name="Picture 3">
            <a:extLst>
              <a:ext uri="{FF2B5EF4-FFF2-40B4-BE49-F238E27FC236}">
                <a16:creationId xmlns:a16="http://schemas.microsoft.com/office/drawing/2014/main" id="{7D46923B-D7F3-4CBF-94B1-134698FE0143}"/>
              </a:ext>
            </a:extLst>
          </p:cNvPr>
          <p:cNvPicPr>
            <a:picLocks noChangeAspect="1"/>
          </p:cNvPicPr>
          <p:nvPr/>
        </p:nvPicPr>
        <p:blipFill rotWithShape="1">
          <a:blip r:embed="rId3"/>
          <a:srcRect l="3779" t="5023" r="5533" b="4087"/>
          <a:stretch/>
        </p:blipFill>
        <p:spPr>
          <a:xfrm>
            <a:off x="567719" y="968978"/>
            <a:ext cx="11056562" cy="5081546"/>
          </a:xfrm>
          <a:prstGeom prst="rect">
            <a:avLst/>
          </a:prstGeom>
          <a:effectLst>
            <a:outerShdw blurRad="63500" dist="63500" dir="2700000" algn="tl" rotWithShape="0">
              <a:prstClr val="black">
                <a:alpha val="40000"/>
              </a:prstClr>
            </a:outerShdw>
            <a:softEdge rad="25400"/>
          </a:effectLst>
        </p:spPr>
      </p:pic>
      <p:sp>
        <p:nvSpPr>
          <p:cNvPr id="11" name="Rectangle 10">
            <a:extLst>
              <a:ext uri="{FF2B5EF4-FFF2-40B4-BE49-F238E27FC236}">
                <a16:creationId xmlns:a16="http://schemas.microsoft.com/office/drawing/2014/main" id="{AF378869-0279-4957-9EDB-79FB5500D64D}"/>
              </a:ext>
            </a:extLst>
          </p:cNvPr>
          <p:cNvSpPr/>
          <p:nvPr/>
        </p:nvSpPr>
        <p:spPr>
          <a:xfrm>
            <a:off x="2429093" y="6212025"/>
            <a:ext cx="8390144" cy="384721"/>
          </a:xfrm>
          <a:prstGeom prst="rect">
            <a:avLst/>
          </a:prstGeom>
        </p:spPr>
        <p:txBody>
          <a:bodyPr wrap="square">
            <a:spAutoFit/>
          </a:bodyPr>
          <a:lstStyle/>
          <a:p>
            <a:r>
              <a:rPr lang="en-US" sz="1900" dirty="0">
                <a:solidFill>
                  <a:schemeClr val="bg1"/>
                </a:solidFill>
                <a:latin typeface="Oswald" panose="02000503000000000000" pitchFamily="2" charset="0"/>
              </a:rPr>
              <a:t>Allow appropriate space to maintain service clearances for equipment and vent system.</a:t>
            </a:r>
          </a:p>
        </p:txBody>
      </p:sp>
      <p:sp>
        <p:nvSpPr>
          <p:cNvPr id="7" name="Rectangle 6">
            <a:extLst>
              <a:ext uri="{FF2B5EF4-FFF2-40B4-BE49-F238E27FC236}">
                <a16:creationId xmlns:a16="http://schemas.microsoft.com/office/drawing/2014/main" id="{D9F70FCC-9D90-48AF-B7CD-A9E83453F21C}"/>
              </a:ext>
            </a:extLst>
          </p:cNvPr>
          <p:cNvSpPr/>
          <p:nvPr/>
        </p:nvSpPr>
        <p:spPr>
          <a:xfrm>
            <a:off x="8131879" y="1331735"/>
            <a:ext cx="3492402" cy="461665"/>
          </a:xfrm>
          <a:prstGeom prst="rect">
            <a:avLst/>
          </a:prstGeom>
        </p:spPr>
        <p:txBody>
          <a:bodyPr wrap="square">
            <a:spAutoFit/>
          </a:bodyPr>
          <a:lstStyle/>
          <a:p>
            <a:r>
              <a:rPr lang="en-US" sz="2400" b="1" dirty="0">
                <a:latin typeface="Oswald" panose="02000503000000000000" pitchFamily="2" charset="0"/>
              </a:rPr>
              <a:t>6 Unit back to back PP DV</a:t>
            </a:r>
          </a:p>
        </p:txBody>
      </p:sp>
    </p:spTree>
    <p:extLst>
      <p:ext uri="{BB962C8B-B14F-4D97-AF65-F5344CB8AC3E}">
        <p14:creationId xmlns:p14="http://schemas.microsoft.com/office/powerpoint/2010/main" val="209317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COMMON VENT EXAMPLES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89070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14" name="Picture 13">
            <a:extLst>
              <a:ext uri="{FF2B5EF4-FFF2-40B4-BE49-F238E27FC236}">
                <a16:creationId xmlns:a16="http://schemas.microsoft.com/office/drawing/2014/main" id="{8B2275A7-BA66-429B-82B8-B64A5AC9D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46" y="1409636"/>
            <a:ext cx="11768675" cy="4583658"/>
          </a:xfrm>
          <a:prstGeom prst="rect">
            <a:avLst/>
          </a:prstGeom>
          <a:effectLst>
            <a:outerShdw blurRad="63500" dist="63500" dir="2700000" algn="tl" rotWithShape="0">
              <a:prstClr val="black">
                <a:alpha val="40000"/>
              </a:prstClr>
            </a:outerShdw>
            <a:softEdge rad="25400"/>
          </a:effectLst>
        </p:spPr>
      </p:pic>
      <p:sp>
        <p:nvSpPr>
          <p:cNvPr id="11" name="Rectangle 10">
            <a:extLst>
              <a:ext uri="{FF2B5EF4-FFF2-40B4-BE49-F238E27FC236}">
                <a16:creationId xmlns:a16="http://schemas.microsoft.com/office/drawing/2014/main" id="{AF378869-0279-4957-9EDB-79FB5500D64D}"/>
              </a:ext>
            </a:extLst>
          </p:cNvPr>
          <p:cNvSpPr/>
          <p:nvPr/>
        </p:nvSpPr>
        <p:spPr>
          <a:xfrm>
            <a:off x="404849" y="1704952"/>
            <a:ext cx="3064287" cy="461665"/>
          </a:xfrm>
          <a:prstGeom prst="rect">
            <a:avLst/>
          </a:prstGeom>
        </p:spPr>
        <p:txBody>
          <a:bodyPr wrap="square">
            <a:spAutoFit/>
          </a:bodyPr>
          <a:lstStyle/>
          <a:p>
            <a:r>
              <a:rPr lang="en-US" sz="2400" b="1" dirty="0">
                <a:latin typeface="Oswald" panose="02000503000000000000" pitchFamily="2" charset="0"/>
              </a:rPr>
              <a:t>6 Units in a line PVC DV</a:t>
            </a:r>
          </a:p>
        </p:txBody>
      </p:sp>
      <p:sp>
        <p:nvSpPr>
          <p:cNvPr id="15" name="Rectangle 14">
            <a:extLst>
              <a:ext uri="{FF2B5EF4-FFF2-40B4-BE49-F238E27FC236}">
                <a16:creationId xmlns:a16="http://schemas.microsoft.com/office/drawing/2014/main" id="{256212DD-89A1-407D-838C-FA5522620894}"/>
              </a:ext>
            </a:extLst>
          </p:cNvPr>
          <p:cNvSpPr/>
          <p:nvPr/>
        </p:nvSpPr>
        <p:spPr>
          <a:xfrm>
            <a:off x="4805185" y="6083169"/>
            <a:ext cx="7284439" cy="384721"/>
          </a:xfrm>
          <a:prstGeom prst="rect">
            <a:avLst/>
          </a:prstGeom>
        </p:spPr>
        <p:txBody>
          <a:bodyPr wrap="square">
            <a:spAutoFit/>
          </a:bodyPr>
          <a:lstStyle/>
          <a:p>
            <a:r>
              <a:rPr lang="en-US" sz="1900" dirty="0">
                <a:solidFill>
                  <a:schemeClr val="bg1"/>
                </a:solidFill>
                <a:latin typeface="Oswald" panose="02000503000000000000" pitchFamily="2" charset="0"/>
              </a:rPr>
              <a:t>Exhaust &amp; Intake branch / Manifold vent pieces itemized for easy reference.</a:t>
            </a:r>
          </a:p>
        </p:txBody>
      </p:sp>
    </p:spTree>
    <p:extLst>
      <p:ext uri="{BB962C8B-B14F-4D97-AF65-F5344CB8AC3E}">
        <p14:creationId xmlns:p14="http://schemas.microsoft.com/office/powerpoint/2010/main" val="368804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12" name="Picture 11">
            <a:extLst>
              <a:ext uri="{FF2B5EF4-FFF2-40B4-BE49-F238E27FC236}">
                <a16:creationId xmlns:a16="http://schemas.microsoft.com/office/drawing/2014/main" id="{0496FF8B-B420-4B93-9867-E52029CDA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772" y="1186588"/>
            <a:ext cx="4772043" cy="4772043"/>
          </a:xfrm>
          <a:prstGeom prst="rect">
            <a:avLst/>
          </a:prstGeom>
          <a:ln>
            <a:noFill/>
          </a:ln>
          <a:effectLst>
            <a:outerShdw blurRad="63500" dist="63500" dir="2700000" algn="tl" rotWithShape="0">
              <a:prstClr val="black">
                <a:alpha val="40000"/>
              </a:prstClr>
            </a:outerShdw>
            <a:softEdge rad="25400"/>
          </a:effectLst>
        </p:spPr>
      </p:pic>
      <p:sp>
        <p:nvSpPr>
          <p:cNvPr id="4" name="Rectangle 3">
            <a:extLst>
              <a:ext uri="{FF2B5EF4-FFF2-40B4-BE49-F238E27FC236}">
                <a16:creationId xmlns:a16="http://schemas.microsoft.com/office/drawing/2014/main" id="{470EC0F5-8196-4927-8F96-224D05B2EC63}"/>
              </a:ext>
            </a:extLst>
          </p:cNvPr>
          <p:cNvSpPr/>
          <p:nvPr/>
        </p:nvSpPr>
        <p:spPr>
          <a:xfrm>
            <a:off x="939456" y="5151353"/>
            <a:ext cx="4334674" cy="677244"/>
          </a:xfrm>
          <a:prstGeom prst="rect">
            <a:avLst/>
          </a:prstGeom>
          <a:solidFill>
            <a:schemeClr val="bg1">
              <a:alpha val="45000"/>
            </a:schemeClr>
          </a:solidFill>
          <a:ln>
            <a:solidFill>
              <a:schemeClr val="bg1"/>
            </a:solidFill>
          </a:ln>
          <a:effectLst>
            <a:outerShdw blurRad="635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11AD3A-8791-49C6-AD0D-14873338B554}"/>
              </a:ext>
            </a:extLst>
          </p:cNvPr>
          <p:cNvSpPr/>
          <p:nvPr/>
        </p:nvSpPr>
        <p:spPr>
          <a:xfrm>
            <a:off x="934152" y="5182266"/>
            <a:ext cx="4339978" cy="646331"/>
          </a:xfrm>
          <a:prstGeom prst="rect">
            <a:avLst/>
          </a:prstGeom>
        </p:spPr>
        <p:txBody>
          <a:bodyPr wrap="square">
            <a:spAutoFit/>
          </a:bodyPr>
          <a:lstStyle/>
          <a:p>
            <a:pPr algn="ctr"/>
            <a:r>
              <a:rPr lang="en-US" dirty="0">
                <a:latin typeface="Oswald" panose="02000503000000000000" pitchFamily="2" charset="0"/>
              </a:rPr>
              <a:t>Back to back config. 2x CR60-FS-6-NG</a:t>
            </a:r>
          </a:p>
          <a:p>
            <a:pPr algn="ctr"/>
            <a:r>
              <a:rPr lang="en-US" dirty="0">
                <a:latin typeface="Oswald" panose="02000503000000000000" pitchFamily="2" charset="0"/>
              </a:rPr>
              <a:t>2.4 </a:t>
            </a:r>
            <a:r>
              <a:rPr lang="en-US" dirty="0" err="1">
                <a:latin typeface="Oswald" panose="02000503000000000000" pitchFamily="2" charset="0"/>
              </a:rPr>
              <a:t>MBtuh</a:t>
            </a:r>
            <a:r>
              <a:rPr lang="en-US" dirty="0">
                <a:latin typeface="Oswald" panose="02000503000000000000" pitchFamily="2" charset="0"/>
              </a:rPr>
              <a:t> input.</a:t>
            </a:r>
          </a:p>
        </p:txBody>
      </p:sp>
      <p:pic>
        <p:nvPicPr>
          <p:cNvPr id="16" name="Picture 15" descr="A group of people in a room&#10;&#10;Description automatically generated">
            <a:extLst>
              <a:ext uri="{FF2B5EF4-FFF2-40B4-BE49-F238E27FC236}">
                <a16:creationId xmlns:a16="http://schemas.microsoft.com/office/drawing/2014/main" id="{B9BB4C8D-BA93-410B-9A50-49E9A7C70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540" y="1186588"/>
            <a:ext cx="5014783" cy="4760126"/>
          </a:xfrm>
          <a:prstGeom prst="rect">
            <a:avLst/>
          </a:prstGeom>
          <a:ln>
            <a:noFill/>
          </a:ln>
          <a:effectLst>
            <a:outerShdw blurRad="63500" dist="63500" dir="2700000" algn="tl" rotWithShape="0">
              <a:prstClr val="black">
                <a:alpha val="40000"/>
              </a:prstClr>
            </a:outerShdw>
            <a:softEdge rad="25400"/>
          </a:effectLst>
        </p:spPr>
      </p:pic>
      <p:sp>
        <p:nvSpPr>
          <p:cNvPr id="17" name="Rectangle 16">
            <a:extLst>
              <a:ext uri="{FF2B5EF4-FFF2-40B4-BE49-F238E27FC236}">
                <a16:creationId xmlns:a16="http://schemas.microsoft.com/office/drawing/2014/main" id="{21E7FFF5-7C3C-47A7-A13A-B55ED53FFE2F}"/>
              </a:ext>
            </a:extLst>
          </p:cNvPr>
          <p:cNvSpPr/>
          <p:nvPr/>
        </p:nvSpPr>
        <p:spPr>
          <a:xfrm>
            <a:off x="6664594" y="5151353"/>
            <a:ext cx="4334674" cy="677244"/>
          </a:xfrm>
          <a:prstGeom prst="rect">
            <a:avLst/>
          </a:prstGeom>
          <a:solidFill>
            <a:schemeClr val="bg1">
              <a:alpha val="45000"/>
            </a:schemeClr>
          </a:solidFill>
          <a:ln>
            <a:solidFill>
              <a:schemeClr val="bg1"/>
            </a:solidFill>
          </a:ln>
          <a:effectLst>
            <a:outerShdw blurRad="635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swald" panose="02000503000000000000" pitchFamily="2" charset="0"/>
              </a:rPr>
              <a:t>In line config. Field installed 6x NCC199CDV</a:t>
            </a:r>
          </a:p>
          <a:p>
            <a:pPr algn="ctr"/>
            <a:r>
              <a:rPr lang="en-US" dirty="0">
                <a:solidFill>
                  <a:schemeClr val="tx1"/>
                </a:solidFill>
                <a:latin typeface="Oswald" panose="02000503000000000000" pitchFamily="2" charset="0"/>
              </a:rPr>
              <a:t>1.2 </a:t>
            </a:r>
            <a:r>
              <a:rPr lang="en-US" dirty="0" err="1">
                <a:solidFill>
                  <a:schemeClr val="tx1"/>
                </a:solidFill>
                <a:latin typeface="Oswald" panose="02000503000000000000" pitchFamily="2" charset="0"/>
              </a:rPr>
              <a:t>MBtuh</a:t>
            </a:r>
            <a:r>
              <a:rPr lang="en-US" dirty="0">
                <a:solidFill>
                  <a:schemeClr val="tx1"/>
                </a:solidFill>
                <a:latin typeface="Oswald" panose="02000503000000000000" pitchFamily="2" charset="0"/>
              </a:rPr>
              <a:t> input.</a:t>
            </a:r>
          </a:p>
        </p:txBody>
      </p:sp>
      <p:sp>
        <p:nvSpPr>
          <p:cNvPr id="20" name="Title 1">
            <a:extLst>
              <a:ext uri="{FF2B5EF4-FFF2-40B4-BE49-F238E27FC236}">
                <a16:creationId xmlns:a16="http://schemas.microsoft.com/office/drawing/2014/main" id="{1108DBFC-645D-459C-90FF-E60BD21CE169}"/>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INSTALLATION EXAMPLES</a:t>
            </a:r>
          </a:p>
        </p:txBody>
      </p:sp>
      <p:cxnSp>
        <p:nvCxnSpPr>
          <p:cNvPr id="21" name="Straight Arrow Connector 20">
            <a:extLst>
              <a:ext uri="{FF2B5EF4-FFF2-40B4-BE49-F238E27FC236}">
                <a16:creationId xmlns:a16="http://schemas.microsoft.com/office/drawing/2014/main" id="{3A25AC79-81CA-4919-B83D-8AC3CA8B4CE9}"/>
              </a:ext>
            </a:extLst>
          </p:cNvPr>
          <p:cNvCxnSpPr>
            <a:cxnSpLocks/>
          </p:cNvCxnSpPr>
          <p:nvPr/>
        </p:nvCxnSpPr>
        <p:spPr>
          <a:xfrm>
            <a:off x="229047" y="807476"/>
            <a:ext cx="656264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06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INSTALLATION EXAMPLES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56264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11" name="Picture 10">
            <a:extLst>
              <a:ext uri="{FF2B5EF4-FFF2-40B4-BE49-F238E27FC236}">
                <a16:creationId xmlns:a16="http://schemas.microsoft.com/office/drawing/2014/main" id="{B3202633-E9DA-40A2-A151-9644ED216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3338" y="1756750"/>
            <a:ext cx="4653540" cy="3490154"/>
          </a:xfrm>
          <a:prstGeom prst="rect">
            <a:avLst/>
          </a:prstGeom>
          <a:ln>
            <a:noFill/>
          </a:ln>
          <a:effectLst>
            <a:outerShdw blurRad="63500" dist="63500" dir="2700000" algn="tl" rotWithShape="0">
              <a:prstClr val="black">
                <a:alpha val="40000"/>
              </a:prstClr>
            </a:outerShdw>
            <a:softEdge rad="25400"/>
          </a:effectLst>
        </p:spPr>
      </p:pic>
      <p:pic>
        <p:nvPicPr>
          <p:cNvPr id="14" name="Picture 2">
            <a:extLst>
              <a:ext uri="{FF2B5EF4-FFF2-40B4-BE49-F238E27FC236}">
                <a16:creationId xmlns:a16="http://schemas.microsoft.com/office/drawing/2014/main" id="{6C86D42D-B2D2-46EB-B170-47A490BAE01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8661" y="1121592"/>
            <a:ext cx="4052508" cy="5403344"/>
          </a:xfrm>
          <a:prstGeom prst="rect">
            <a:avLst/>
          </a:prstGeom>
          <a:ln>
            <a:noFill/>
          </a:ln>
          <a:effectLst>
            <a:outerShdw blurRad="63500" dist="63500" dir="2700000" algn="tl" rotWithShape="0">
              <a:prstClr val="black">
                <a:alpha val="40000"/>
              </a:prstClr>
            </a:outerShdw>
            <a:softEdge rad="25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37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INSTALLATION EXAMPLES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56264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7" name="Picture 6" descr="The inside of a building&#10;&#10;Description automatically generated">
            <a:extLst>
              <a:ext uri="{FF2B5EF4-FFF2-40B4-BE49-F238E27FC236}">
                <a16:creationId xmlns:a16="http://schemas.microsoft.com/office/drawing/2014/main" id="{9A33AEBA-41D4-4811-B3F8-C28ECD7BB22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409981" y="1054003"/>
            <a:ext cx="4098704" cy="5464938"/>
          </a:xfrm>
          <a:prstGeom prst="rect">
            <a:avLst/>
          </a:prstGeom>
          <a:ln w="190500" cap="sq">
            <a:noFill/>
            <a:prstDash val="solid"/>
            <a:miter lim="800000"/>
          </a:ln>
          <a:effectLst>
            <a:outerShdw blurRad="63500" dist="63500" dir="2700000" algn="tl" rotWithShape="0">
              <a:prstClr val="black">
                <a:alpha val="40000"/>
              </a:prstClr>
            </a:outerShdw>
            <a:softEdge rad="25400"/>
          </a:effectLst>
        </p:spPr>
      </p:pic>
      <p:sp>
        <p:nvSpPr>
          <p:cNvPr id="8" name="TextBox 7">
            <a:extLst>
              <a:ext uri="{FF2B5EF4-FFF2-40B4-BE49-F238E27FC236}">
                <a16:creationId xmlns:a16="http://schemas.microsoft.com/office/drawing/2014/main" id="{E905672D-6AB6-4EE5-8786-991D5D186ED1}"/>
              </a:ext>
            </a:extLst>
          </p:cNvPr>
          <p:cNvSpPr txBox="1"/>
          <p:nvPr/>
        </p:nvSpPr>
        <p:spPr>
          <a:xfrm>
            <a:off x="229046" y="2727679"/>
            <a:ext cx="5866953"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Oswald" panose="02000503000000000000" pitchFamily="2" charset="0"/>
              </a:rPr>
              <a:t>1x CR60-FS-6-NG &amp; 1x CR60-FS-4-NG. </a:t>
            </a:r>
          </a:p>
          <a:p>
            <a:pPr marL="285750" indent="-285750">
              <a:buFont typeface="Arial" panose="020B0604020202020204" pitchFamily="34" charset="0"/>
              <a:buChar char="•"/>
            </a:pPr>
            <a:r>
              <a:rPr lang="en-US" sz="2800" dirty="0">
                <a:solidFill>
                  <a:schemeClr val="bg1"/>
                </a:solidFill>
                <a:latin typeface="Oswald" panose="02000503000000000000" pitchFamily="2" charset="0"/>
              </a:rPr>
              <a:t>Back to back configuration. </a:t>
            </a:r>
          </a:p>
          <a:p>
            <a:pPr marL="285750" indent="-285750">
              <a:buFont typeface="Arial" panose="020B0604020202020204" pitchFamily="34" charset="0"/>
              <a:buChar char="•"/>
            </a:pPr>
            <a:r>
              <a:rPr lang="en-US" sz="2800" dirty="0">
                <a:solidFill>
                  <a:schemeClr val="bg1"/>
                </a:solidFill>
                <a:latin typeface="Oswald" panose="02000503000000000000" pitchFamily="2" charset="0"/>
              </a:rPr>
              <a:t>Intake solid core Schedule 40 PVC. Exhaust </a:t>
            </a:r>
            <a:r>
              <a:rPr lang="en-US" sz="2800" dirty="0" err="1">
                <a:solidFill>
                  <a:schemeClr val="bg1"/>
                </a:solidFill>
                <a:latin typeface="Oswald" panose="02000503000000000000" pitchFamily="2" charset="0"/>
              </a:rPr>
              <a:t>Centrotherm</a:t>
            </a:r>
            <a:r>
              <a:rPr lang="en-US" sz="2800" dirty="0">
                <a:solidFill>
                  <a:schemeClr val="bg1"/>
                </a:solidFill>
                <a:latin typeface="Oswald" panose="02000503000000000000" pitchFamily="2" charset="0"/>
              </a:rPr>
              <a:t> Polypropylene.</a:t>
            </a:r>
          </a:p>
        </p:txBody>
      </p:sp>
    </p:spTree>
    <p:extLst>
      <p:ext uri="{BB962C8B-B14F-4D97-AF65-F5344CB8AC3E}">
        <p14:creationId xmlns:p14="http://schemas.microsoft.com/office/powerpoint/2010/main" val="382667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COMMERCIAL CONSULTATION</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753986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sp>
        <p:nvSpPr>
          <p:cNvPr id="8" name="TextBox 7">
            <a:extLst>
              <a:ext uri="{FF2B5EF4-FFF2-40B4-BE49-F238E27FC236}">
                <a16:creationId xmlns:a16="http://schemas.microsoft.com/office/drawing/2014/main" id="{E905672D-6AB6-4EE5-8786-991D5D186ED1}"/>
              </a:ext>
            </a:extLst>
          </p:cNvPr>
          <p:cNvSpPr txBox="1"/>
          <p:nvPr/>
        </p:nvSpPr>
        <p:spPr>
          <a:xfrm>
            <a:off x="167524" y="1604854"/>
            <a:ext cx="5046654" cy="1569660"/>
          </a:xfrm>
          <a:prstGeom prst="rect">
            <a:avLst/>
          </a:prstGeom>
          <a:noFill/>
        </p:spPr>
        <p:txBody>
          <a:bodyPr wrap="square" rtlCol="0">
            <a:spAutoFit/>
          </a:bodyPr>
          <a:lstStyle/>
          <a:p>
            <a:r>
              <a:rPr lang="en-US" sz="2400" dirty="0">
                <a:solidFill>
                  <a:schemeClr val="bg1"/>
                </a:solidFill>
                <a:latin typeface="Oswald" panose="02000503000000000000" pitchFamily="2" charset="0"/>
              </a:rPr>
              <a:t>Have a question on specs, sizing or how you can build Noritz into your next project? Talk to our commercial experts directly.</a:t>
            </a:r>
          </a:p>
        </p:txBody>
      </p:sp>
      <p:pic>
        <p:nvPicPr>
          <p:cNvPr id="3" name="Picture 2">
            <a:extLst>
              <a:ext uri="{FF2B5EF4-FFF2-40B4-BE49-F238E27FC236}">
                <a16:creationId xmlns:a16="http://schemas.microsoft.com/office/drawing/2014/main" id="{5E858752-5EFA-4A61-9E23-97870B41B331}"/>
              </a:ext>
            </a:extLst>
          </p:cNvPr>
          <p:cNvPicPr>
            <a:picLocks noChangeAspect="1"/>
          </p:cNvPicPr>
          <p:nvPr/>
        </p:nvPicPr>
        <p:blipFill>
          <a:blip r:embed="rId3"/>
          <a:stretch>
            <a:fillRect/>
          </a:stretch>
        </p:blipFill>
        <p:spPr>
          <a:xfrm>
            <a:off x="5623557" y="1034839"/>
            <a:ext cx="6116028" cy="5606775"/>
          </a:xfrm>
          <a:prstGeom prst="rect">
            <a:avLst/>
          </a:prstGeom>
          <a:effectLst>
            <a:outerShdw blurRad="63500" dist="63500" dir="2700000" algn="tl" rotWithShape="0">
              <a:prstClr val="black">
                <a:alpha val="40000"/>
              </a:prstClr>
            </a:outerShdw>
            <a:softEdge rad="25400"/>
          </a:effectLst>
        </p:spPr>
      </p:pic>
      <p:sp>
        <p:nvSpPr>
          <p:cNvPr id="11" name="TextBox 10">
            <a:extLst>
              <a:ext uri="{FF2B5EF4-FFF2-40B4-BE49-F238E27FC236}">
                <a16:creationId xmlns:a16="http://schemas.microsoft.com/office/drawing/2014/main" id="{42DE65CC-680B-4C7A-9B32-783E22312555}"/>
              </a:ext>
            </a:extLst>
          </p:cNvPr>
          <p:cNvSpPr txBox="1"/>
          <p:nvPr/>
        </p:nvSpPr>
        <p:spPr>
          <a:xfrm>
            <a:off x="167524" y="3229344"/>
            <a:ext cx="5046654" cy="584775"/>
          </a:xfrm>
          <a:prstGeom prst="rect">
            <a:avLst/>
          </a:prstGeom>
          <a:noFill/>
        </p:spPr>
        <p:txBody>
          <a:bodyPr wrap="square" rtlCol="0">
            <a:spAutoFit/>
          </a:bodyPr>
          <a:lstStyle/>
          <a:p>
            <a:r>
              <a:rPr lang="en-US" sz="3200" b="1" u="sng" dirty="0">
                <a:solidFill>
                  <a:schemeClr val="accent1"/>
                </a:solidFill>
                <a:latin typeface="Oswald" panose="02000503000000000000" pitchFamily="2" charset="0"/>
              </a:rPr>
              <a:t>Commercial@Noritz.com</a:t>
            </a:r>
          </a:p>
        </p:txBody>
      </p:sp>
      <p:sp>
        <p:nvSpPr>
          <p:cNvPr id="12" name="TextBox 11">
            <a:extLst>
              <a:ext uri="{FF2B5EF4-FFF2-40B4-BE49-F238E27FC236}">
                <a16:creationId xmlns:a16="http://schemas.microsoft.com/office/drawing/2014/main" id="{1D278DA3-2FC2-4676-8C46-F57CFF456FB1}"/>
              </a:ext>
            </a:extLst>
          </p:cNvPr>
          <p:cNvSpPr txBox="1"/>
          <p:nvPr/>
        </p:nvSpPr>
        <p:spPr>
          <a:xfrm>
            <a:off x="167524" y="3914374"/>
            <a:ext cx="5456033" cy="1261884"/>
          </a:xfrm>
          <a:prstGeom prst="rect">
            <a:avLst/>
          </a:prstGeom>
          <a:noFill/>
        </p:spPr>
        <p:txBody>
          <a:bodyPr wrap="square" rtlCol="0">
            <a:spAutoFit/>
          </a:bodyPr>
          <a:lstStyle/>
          <a:p>
            <a:r>
              <a:rPr lang="en-US" sz="2000" dirty="0">
                <a:solidFill>
                  <a:schemeClr val="bg1"/>
                </a:solidFill>
                <a:latin typeface="Oswald" panose="02000503000000000000" pitchFamily="2" charset="0"/>
              </a:rPr>
              <a:t>Case Studies, Resources, Technical Documents, Sizing Calculator:</a:t>
            </a:r>
          </a:p>
          <a:p>
            <a:r>
              <a:rPr lang="en-US" sz="3600" b="1" u="sng" dirty="0">
                <a:solidFill>
                  <a:schemeClr val="bg1"/>
                </a:solidFill>
                <a:latin typeface="Oswald" panose="02000503000000000000" pitchFamily="2" charset="0"/>
                <a:hlinkClick r:id="rId4"/>
              </a:rPr>
              <a:t>www.noritz.com/commercial</a:t>
            </a:r>
            <a:endParaRPr lang="en-US" sz="3600" b="1" u="sng" dirty="0">
              <a:solidFill>
                <a:schemeClr val="bg1"/>
              </a:solidFill>
              <a:latin typeface="Oswald" panose="02000503000000000000" pitchFamily="2" charset="0"/>
            </a:endParaRPr>
          </a:p>
        </p:txBody>
      </p:sp>
    </p:spTree>
    <p:extLst>
      <p:ext uri="{BB962C8B-B14F-4D97-AF65-F5344CB8AC3E}">
        <p14:creationId xmlns:p14="http://schemas.microsoft.com/office/powerpoint/2010/main" val="361321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Franklin Gothic Demi"/>
                <a:cs typeface="Calibri Light" panose="020F0302020204030204"/>
              </a:rPr>
              <a:t>THANK YOU</a:t>
            </a:r>
            <a:endParaRPr lang="en-US">
              <a:solidFill>
                <a:schemeClr val="bg1"/>
              </a:solidFill>
              <a:cs typeface="Calibri Light"/>
            </a:endParaRPr>
          </a:p>
        </p:txBody>
      </p: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a:blip r:embed="rId2"/>
          <a:stretch>
            <a:fillRect/>
          </a:stretch>
        </p:blipFill>
        <p:spPr>
          <a:xfrm>
            <a:off x="4698642" y="3724176"/>
            <a:ext cx="2743200" cy="1371600"/>
          </a:xfrm>
          <a:prstGeom prst="rect">
            <a:avLst/>
          </a:prstGeom>
        </p:spPr>
      </p:pic>
      <p:cxnSp>
        <p:nvCxnSpPr>
          <p:cNvPr id="6" name="Straight Arrow Connector 5">
            <a:extLst>
              <a:ext uri="{FF2B5EF4-FFF2-40B4-BE49-F238E27FC236}">
                <a16:creationId xmlns:a16="http://schemas.microsoft.com/office/drawing/2014/main" id="{B713604F-4601-403B-8E30-F2651DFF47CC}"/>
              </a:ext>
            </a:extLst>
          </p:cNvPr>
          <p:cNvCxnSpPr>
            <a:cxnSpLocks/>
          </p:cNvCxnSpPr>
          <p:nvPr/>
        </p:nvCxnSpPr>
        <p:spPr>
          <a:xfrm>
            <a:off x="4502198" y="3724176"/>
            <a:ext cx="325973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6736085" y="10098"/>
            <a:ext cx="5307002" cy="797378"/>
          </a:xfrm>
        </p:spPr>
        <p:txBody>
          <a:bodyPr>
            <a:normAutofit/>
          </a:bodyPr>
          <a:lstStyle/>
          <a:p>
            <a:r>
              <a:rPr lang="en-US" sz="4400" dirty="0">
                <a:solidFill>
                  <a:schemeClr val="bg1"/>
                </a:solidFill>
                <a:latin typeface="Franklin Gothic Demi"/>
                <a:cs typeface="Calibri Light"/>
              </a:rPr>
              <a:t>TRAINING AGENDA</a:t>
            </a:r>
          </a:p>
        </p:txBody>
      </p:sp>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6843411" y="2447048"/>
            <a:ext cx="5203559" cy="2134188"/>
          </a:xfrm>
        </p:spPr>
        <p:txBody>
          <a:bodyPr vert="horz" lIns="91440" tIns="45720" rIns="91440" bIns="45720" rtlCol="0" anchor="t">
            <a:noAutofit/>
          </a:bodyPr>
          <a:lstStyle/>
          <a:p>
            <a:r>
              <a:rPr lang="en-US" sz="1900" dirty="0">
                <a:solidFill>
                  <a:schemeClr val="bg1"/>
                </a:solidFill>
                <a:latin typeface="Franklin Gothic Book"/>
                <a:cs typeface="Calibri"/>
              </a:rPr>
              <a:t>NCC199CDV Features, Benefits &amp; Vent Versatility</a:t>
            </a:r>
          </a:p>
          <a:p>
            <a:r>
              <a:rPr lang="en-US" sz="1900" dirty="0">
                <a:solidFill>
                  <a:schemeClr val="bg1"/>
                </a:solidFill>
                <a:latin typeface="Franklin Gothic Book"/>
                <a:cs typeface="Calibri"/>
              </a:rPr>
              <a:t>Commercial Rack Features &amp; Benefits</a:t>
            </a:r>
          </a:p>
          <a:p>
            <a:r>
              <a:rPr lang="en-US" sz="1900" dirty="0">
                <a:solidFill>
                  <a:schemeClr val="bg1"/>
                </a:solidFill>
                <a:latin typeface="Franklin Gothic Book"/>
                <a:cs typeface="Calibri"/>
              </a:rPr>
              <a:t>CDV’s Vent Design and Install Practices</a:t>
            </a:r>
          </a:p>
          <a:p>
            <a:r>
              <a:rPr lang="en-US" sz="1900" dirty="0">
                <a:solidFill>
                  <a:schemeClr val="bg1"/>
                </a:solidFill>
                <a:latin typeface="Franklin Gothic Book"/>
                <a:cs typeface="Calibri"/>
              </a:rPr>
              <a:t>Common Vent Install Examples</a:t>
            </a:r>
          </a:p>
          <a:p>
            <a:r>
              <a:rPr lang="en-US" sz="1900" dirty="0">
                <a:solidFill>
                  <a:schemeClr val="bg1"/>
                </a:solidFill>
                <a:latin typeface="Franklin Gothic Book"/>
                <a:cs typeface="Calibri"/>
              </a:rPr>
              <a:t>Case Studies, Technical Docs &amp; Resources</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8" name="Picture 7">
            <a:extLst>
              <a:ext uri="{FF2B5EF4-FFF2-40B4-BE49-F238E27FC236}">
                <a16:creationId xmlns:a16="http://schemas.microsoft.com/office/drawing/2014/main" id="{3F9B8B99-B51B-48C2-BD37-1FA77F884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16" y="2071589"/>
            <a:ext cx="6240970" cy="2714821"/>
          </a:xfrm>
          <a:prstGeom prst="rect">
            <a:avLst/>
          </a:prstGeom>
        </p:spPr>
      </p:pic>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6736085" y="807476"/>
            <a:ext cx="481478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Graphic 12" descr="Play">
            <a:extLst>
              <a:ext uri="{FF2B5EF4-FFF2-40B4-BE49-F238E27FC236}">
                <a16:creationId xmlns:a16="http://schemas.microsoft.com/office/drawing/2014/main" id="{9257BEBB-89B9-4360-B3B7-991ADB712E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9979" y="2846993"/>
            <a:ext cx="333431" cy="333431"/>
          </a:xfrm>
          <a:prstGeom prst="rect">
            <a:avLst/>
          </a:prstGeom>
        </p:spPr>
      </p:pic>
      <p:pic>
        <p:nvPicPr>
          <p:cNvPr id="14" name="Graphic 13" descr="Play">
            <a:extLst>
              <a:ext uri="{FF2B5EF4-FFF2-40B4-BE49-F238E27FC236}">
                <a16:creationId xmlns:a16="http://schemas.microsoft.com/office/drawing/2014/main" id="{3425CCC8-FE06-44BD-AD30-1375382D15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9979" y="3225518"/>
            <a:ext cx="333431" cy="333431"/>
          </a:xfrm>
          <a:prstGeom prst="rect">
            <a:avLst/>
          </a:prstGeom>
        </p:spPr>
      </p:pic>
      <p:pic>
        <p:nvPicPr>
          <p:cNvPr id="15" name="Graphic 14" descr="Play">
            <a:extLst>
              <a:ext uri="{FF2B5EF4-FFF2-40B4-BE49-F238E27FC236}">
                <a16:creationId xmlns:a16="http://schemas.microsoft.com/office/drawing/2014/main" id="{D83066FD-75A8-47B1-85C7-D6DC98A6F7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9980" y="2468468"/>
            <a:ext cx="333431" cy="333431"/>
          </a:xfrm>
          <a:prstGeom prst="rect">
            <a:avLst/>
          </a:prstGeom>
        </p:spPr>
      </p:pic>
      <p:pic>
        <p:nvPicPr>
          <p:cNvPr id="16" name="Graphic 15" descr="Play">
            <a:extLst>
              <a:ext uri="{FF2B5EF4-FFF2-40B4-BE49-F238E27FC236}">
                <a16:creationId xmlns:a16="http://schemas.microsoft.com/office/drawing/2014/main" id="{BAE52CCC-5775-400E-B30D-7C41F8AEBD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9979" y="3604043"/>
            <a:ext cx="333431" cy="333431"/>
          </a:xfrm>
          <a:prstGeom prst="rect">
            <a:avLst/>
          </a:prstGeom>
        </p:spPr>
      </p:pic>
      <p:pic>
        <p:nvPicPr>
          <p:cNvPr id="17" name="Graphic 16" descr="Play">
            <a:extLst>
              <a:ext uri="{FF2B5EF4-FFF2-40B4-BE49-F238E27FC236}">
                <a16:creationId xmlns:a16="http://schemas.microsoft.com/office/drawing/2014/main" id="{F2A6A60C-F3F6-4545-8365-FC6C64C53A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9978" y="3962982"/>
            <a:ext cx="333431" cy="333431"/>
          </a:xfrm>
          <a:prstGeom prst="rect">
            <a:avLst/>
          </a:prstGeom>
        </p:spPr>
      </p:pic>
      <p:sp>
        <p:nvSpPr>
          <p:cNvPr id="18" name="Title 1">
            <a:extLst>
              <a:ext uri="{FF2B5EF4-FFF2-40B4-BE49-F238E27FC236}">
                <a16:creationId xmlns:a16="http://schemas.microsoft.com/office/drawing/2014/main" id="{3CA46C0D-CDF8-4DF3-9B61-2EB6E21D520C}"/>
              </a:ext>
            </a:extLst>
          </p:cNvPr>
          <p:cNvSpPr txBox="1">
            <a:spLocks/>
          </p:cNvSpPr>
          <p:nvPr/>
        </p:nvSpPr>
        <p:spPr>
          <a:xfrm>
            <a:off x="172215" y="4786410"/>
            <a:ext cx="6240970" cy="406824"/>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800" dirty="0">
                <a:solidFill>
                  <a:srgbClr val="0F4D80"/>
                </a:solidFill>
                <a:latin typeface="Franklin Gothic Demi"/>
                <a:cs typeface="Calibri Light"/>
              </a:rPr>
              <a:t>T</a:t>
            </a:r>
            <a:r>
              <a:rPr lang="en-US" sz="2800" dirty="0">
                <a:solidFill>
                  <a:schemeClr val="bg1"/>
                </a:solidFill>
                <a:latin typeface="Franklin Gothic Demi"/>
                <a:cs typeface="Calibri Light"/>
              </a:rPr>
              <a:t>rusted. </a:t>
            </a:r>
            <a:r>
              <a:rPr lang="en-US" sz="2800" dirty="0">
                <a:solidFill>
                  <a:srgbClr val="0F4D80"/>
                </a:solidFill>
                <a:latin typeface="Franklin Gothic Demi"/>
                <a:cs typeface="Calibri Light"/>
              </a:rPr>
              <a:t>R</a:t>
            </a:r>
            <a:r>
              <a:rPr lang="en-US" sz="2800" dirty="0">
                <a:solidFill>
                  <a:schemeClr val="bg1"/>
                </a:solidFill>
                <a:latin typeface="Franklin Gothic Demi"/>
                <a:cs typeface="Calibri Light"/>
              </a:rPr>
              <a:t>eliable. </a:t>
            </a:r>
            <a:r>
              <a:rPr lang="en-US" sz="2800" dirty="0">
                <a:solidFill>
                  <a:srgbClr val="0F4D80"/>
                </a:solidFill>
                <a:latin typeface="Franklin Gothic Demi"/>
                <a:cs typeface="Calibri Light"/>
              </a:rPr>
              <a:t>U</a:t>
            </a:r>
            <a:r>
              <a:rPr lang="en-US" sz="2800" dirty="0">
                <a:solidFill>
                  <a:schemeClr val="bg1"/>
                </a:solidFill>
                <a:latin typeface="Franklin Gothic Demi"/>
                <a:cs typeface="Calibri Light"/>
              </a:rPr>
              <a:t>nmatched. </a:t>
            </a:r>
            <a:r>
              <a:rPr lang="en-US" sz="2800" dirty="0">
                <a:solidFill>
                  <a:srgbClr val="0F4D80"/>
                </a:solidFill>
                <a:latin typeface="Franklin Gothic Demi"/>
                <a:cs typeface="Calibri Light"/>
              </a:rPr>
              <a:t>E</a:t>
            </a:r>
            <a:r>
              <a:rPr lang="en-US" sz="2800" dirty="0">
                <a:solidFill>
                  <a:schemeClr val="bg1"/>
                </a:solidFill>
                <a:latin typeface="Franklin Gothic Demi"/>
                <a:cs typeface="Calibri Light"/>
              </a:rPr>
              <a:t>fficient.</a:t>
            </a:r>
          </a:p>
        </p:txBody>
      </p:sp>
    </p:spTree>
    <p:extLst>
      <p:ext uri="{BB962C8B-B14F-4D97-AF65-F5344CB8AC3E}">
        <p14:creationId xmlns:p14="http://schemas.microsoft.com/office/powerpoint/2010/main" val="269642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8245317" cy="797378"/>
          </a:xfrm>
        </p:spPr>
        <p:txBody>
          <a:bodyPr>
            <a:normAutofit/>
          </a:bodyPr>
          <a:lstStyle/>
          <a:p>
            <a:r>
              <a:rPr lang="en-US" sz="4400" dirty="0">
                <a:solidFill>
                  <a:schemeClr val="bg1"/>
                </a:solidFill>
                <a:latin typeface="Franklin Gothic Demi"/>
                <a:cs typeface="Calibri Light"/>
              </a:rPr>
              <a:t>TECHNICAL SPECIFICATIONS</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73863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automatically generated">
            <a:extLst>
              <a:ext uri="{FF2B5EF4-FFF2-40B4-BE49-F238E27FC236}">
                <a16:creationId xmlns:a16="http://schemas.microsoft.com/office/drawing/2014/main" id="{73D6F7AE-656C-413D-8370-FFCFCC1DC5E6}"/>
              </a:ext>
            </a:extLst>
          </p:cNvPr>
          <p:cNvPicPr>
            <a:picLocks noChangeAspect="1"/>
          </p:cNvPicPr>
          <p:nvPr/>
        </p:nvPicPr>
        <p:blipFill rotWithShape="1">
          <a:blip r:embed="rId3">
            <a:extLst>
              <a:ext uri="{28A0092B-C50C-407E-A947-70E740481C1C}">
                <a14:useLocalDpi xmlns:a14="http://schemas.microsoft.com/office/drawing/2010/main" val="0"/>
              </a:ext>
            </a:extLst>
          </a:blip>
          <a:srcRect t="5763" b="5651"/>
          <a:stretch/>
        </p:blipFill>
        <p:spPr>
          <a:xfrm>
            <a:off x="-21513" y="1151725"/>
            <a:ext cx="3640789" cy="4983829"/>
          </a:xfrm>
          <a:prstGeom prst="rect">
            <a:avLst/>
          </a:prstGeom>
        </p:spPr>
      </p:pic>
      <p:pic>
        <p:nvPicPr>
          <p:cNvPr id="21" name="Picture 20">
            <a:extLst>
              <a:ext uri="{FF2B5EF4-FFF2-40B4-BE49-F238E27FC236}">
                <a16:creationId xmlns:a16="http://schemas.microsoft.com/office/drawing/2014/main" id="{5DFB30A6-F4ED-4DC3-B767-245588ED1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9196" y="0"/>
            <a:ext cx="8522804" cy="6858000"/>
          </a:xfrm>
          <a:prstGeom prst="rect">
            <a:avLst/>
          </a:prstGeom>
        </p:spPr>
      </p:pic>
    </p:spTree>
    <p:extLst>
      <p:ext uri="{BB962C8B-B14F-4D97-AF65-F5344CB8AC3E}">
        <p14:creationId xmlns:p14="http://schemas.microsoft.com/office/powerpoint/2010/main" val="32084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8245317" cy="797378"/>
          </a:xfrm>
        </p:spPr>
        <p:txBody>
          <a:bodyPr>
            <a:normAutofit/>
          </a:bodyPr>
          <a:lstStyle/>
          <a:p>
            <a:r>
              <a:rPr lang="en-US" sz="4400" dirty="0">
                <a:solidFill>
                  <a:schemeClr val="bg1"/>
                </a:solidFill>
                <a:latin typeface="Franklin Gothic Demi"/>
                <a:cs typeface="Calibri Light"/>
              </a:rPr>
              <a:t>NCC199CDV VENT VERSATILITY</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10615125" y="-38147"/>
            <a:ext cx="1154878" cy="893867"/>
          </a:xfrm>
          <a:prstGeom prst="rect">
            <a:avLst/>
          </a:prstGeom>
        </p:spPr>
      </p:pic>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7876985"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CF2ACC-F0B4-44D9-90AB-266D8DAC91DA}"/>
              </a:ext>
            </a:extLst>
          </p:cNvPr>
          <p:cNvSpPr/>
          <p:nvPr/>
        </p:nvSpPr>
        <p:spPr>
          <a:xfrm>
            <a:off x="229045" y="1210033"/>
            <a:ext cx="11720031" cy="5445112"/>
          </a:xfrm>
          <a:prstGeom prst="rect">
            <a:avLst/>
          </a:prstGeom>
          <a:solidFill>
            <a:schemeClr val="bg1"/>
          </a:solidFill>
          <a:ln>
            <a:solidFill>
              <a:schemeClr val="bg1"/>
            </a:solidFill>
          </a:ln>
          <a:effectLst>
            <a:outerShdw blurRad="635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ell phone&#10;&#10;Description automatically generated">
            <a:extLst>
              <a:ext uri="{FF2B5EF4-FFF2-40B4-BE49-F238E27FC236}">
                <a16:creationId xmlns:a16="http://schemas.microsoft.com/office/drawing/2014/main" id="{9C408F81-596E-4445-A5C4-72706DF2C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73" y="1386676"/>
            <a:ext cx="2987158" cy="4342746"/>
          </a:xfrm>
          <a:prstGeom prst="rect">
            <a:avLst/>
          </a:prstGeom>
        </p:spPr>
      </p:pic>
      <p:pic>
        <p:nvPicPr>
          <p:cNvPr id="13" name="Picture 12" descr="A close up of a logo&#10;&#10;Description automatically generated">
            <a:extLst>
              <a:ext uri="{FF2B5EF4-FFF2-40B4-BE49-F238E27FC236}">
                <a16:creationId xmlns:a16="http://schemas.microsoft.com/office/drawing/2014/main" id="{30C19426-D446-4C81-9FA2-845515B6E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387" y="5729422"/>
            <a:ext cx="2089256" cy="896453"/>
          </a:xfrm>
          <a:prstGeom prst="rect">
            <a:avLst/>
          </a:prstGeom>
        </p:spPr>
      </p:pic>
      <p:pic>
        <p:nvPicPr>
          <p:cNvPr id="11" name="Picture 10">
            <a:extLst>
              <a:ext uri="{FF2B5EF4-FFF2-40B4-BE49-F238E27FC236}">
                <a16:creationId xmlns:a16="http://schemas.microsoft.com/office/drawing/2014/main" id="{A640B39E-ED5A-43D9-AC1D-D895065FC9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1086" y="3366613"/>
            <a:ext cx="3537345" cy="1131951"/>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76559DB2-E400-4C8B-AC66-F296A3FAEA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386" y="1457694"/>
            <a:ext cx="3836617" cy="4998851"/>
          </a:xfrm>
          <a:prstGeom prst="rect">
            <a:avLst/>
          </a:prstGeom>
        </p:spPr>
      </p:pic>
    </p:spTree>
    <p:extLst>
      <p:ext uri="{BB962C8B-B14F-4D97-AF65-F5344CB8AC3E}">
        <p14:creationId xmlns:p14="http://schemas.microsoft.com/office/powerpoint/2010/main" val="387814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8245317" cy="797378"/>
          </a:xfrm>
        </p:spPr>
        <p:txBody>
          <a:bodyPr>
            <a:normAutofit/>
          </a:bodyPr>
          <a:lstStyle/>
          <a:p>
            <a:r>
              <a:rPr lang="en-US" sz="4400" dirty="0">
                <a:solidFill>
                  <a:schemeClr val="bg1"/>
                </a:solidFill>
                <a:latin typeface="Franklin Gothic Demi"/>
                <a:cs typeface="Calibri Light"/>
              </a:rPr>
              <a:t>COMMERCIAL RACK SYSTEM</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73513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Google Shape;59;p13">
            <a:extLst>
              <a:ext uri="{FF2B5EF4-FFF2-40B4-BE49-F238E27FC236}">
                <a16:creationId xmlns:a16="http://schemas.microsoft.com/office/drawing/2014/main" id="{F2B7D652-2913-4678-9F38-CC1B8B033414}"/>
              </a:ext>
            </a:extLst>
          </p:cNvPr>
          <p:cNvPicPr preferRelativeResize="0"/>
          <p:nvPr/>
        </p:nvPicPr>
        <p:blipFill rotWithShape="1">
          <a:blip r:embed="rId2">
            <a:alphaModFix/>
          </a:blip>
          <a:srcRect l="5003" t="4496" r="18312" b="9314"/>
          <a:stretch/>
        </p:blipFill>
        <p:spPr>
          <a:xfrm>
            <a:off x="-1" y="961036"/>
            <a:ext cx="4418438" cy="4817557"/>
          </a:xfrm>
          <a:prstGeom prst="rect">
            <a:avLst/>
          </a:prstGeom>
          <a:noFill/>
          <a:ln>
            <a:noFill/>
          </a:ln>
        </p:spPr>
      </p:pic>
      <p:pic>
        <p:nvPicPr>
          <p:cNvPr id="15" name="Picture 14" descr="A close up of a logo&#10;&#10;Description generated with very high confidence">
            <a:extLst>
              <a:ext uri="{FF2B5EF4-FFF2-40B4-BE49-F238E27FC236}">
                <a16:creationId xmlns:a16="http://schemas.microsoft.com/office/drawing/2014/main" id="{392FA552-5ED5-4BD7-9573-8CA72F453922}"/>
              </a:ext>
            </a:extLst>
          </p:cNvPr>
          <p:cNvPicPr>
            <a:picLocks noChangeAspect="1"/>
          </p:cNvPicPr>
          <p:nvPr/>
        </p:nvPicPr>
        <p:blipFill>
          <a:blip r:embed="rId3"/>
          <a:stretch>
            <a:fillRect/>
          </a:stretch>
        </p:blipFill>
        <p:spPr>
          <a:xfrm>
            <a:off x="385007" y="4711772"/>
            <a:ext cx="1154878" cy="893867"/>
          </a:xfrm>
          <a:prstGeom prst="rect">
            <a:avLst/>
          </a:prstGeom>
        </p:spPr>
      </p:pic>
      <p:sp>
        <p:nvSpPr>
          <p:cNvPr id="17" name="Google Shape;90;p16">
            <a:extLst>
              <a:ext uri="{FF2B5EF4-FFF2-40B4-BE49-F238E27FC236}">
                <a16:creationId xmlns:a16="http://schemas.microsoft.com/office/drawing/2014/main" id="{66E249F2-6B0B-420F-BCF8-8390E9B87DBF}"/>
              </a:ext>
            </a:extLst>
          </p:cNvPr>
          <p:cNvSpPr txBox="1"/>
          <p:nvPr/>
        </p:nvSpPr>
        <p:spPr>
          <a:xfrm>
            <a:off x="4572000" y="1035162"/>
            <a:ext cx="7544516" cy="1246801"/>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dirty="0">
                <a:solidFill>
                  <a:schemeClr val="bg1"/>
                </a:solidFill>
                <a:latin typeface="Oswald" panose="020B0604020202020204" charset="0"/>
              </a:rPr>
              <a:t>Up</a:t>
            </a:r>
            <a:r>
              <a:rPr lang="en-US" sz="1600" dirty="0">
                <a:solidFill>
                  <a:schemeClr val="bg1"/>
                </a:solidFill>
                <a:latin typeface="Oswald" panose="020B0604020202020204" charset="0"/>
              </a:rPr>
              <a:t>grad</a:t>
            </a:r>
            <a:r>
              <a:rPr lang="en" sz="1600" dirty="0">
                <a:solidFill>
                  <a:schemeClr val="bg1"/>
                </a:solidFill>
                <a:latin typeface="Oswald" panose="020B0604020202020204" charset="0"/>
              </a:rPr>
              <a:t>ed for 2020, the Noritz CR Commercial Rack System (formerly CWHS) has been redesigned for maximum performance and ease of installation. A new low profile design and a variety of installation options make this new rack system ideal for business owners looking to replace outdated storage tanks.</a:t>
            </a:r>
            <a:endParaRPr sz="1600" dirty="0">
              <a:solidFill>
                <a:schemeClr val="bg1"/>
              </a:solidFill>
              <a:latin typeface="Oswald" panose="020B0604020202020204" charset="0"/>
            </a:endParaRPr>
          </a:p>
        </p:txBody>
      </p:sp>
      <p:pic>
        <p:nvPicPr>
          <p:cNvPr id="18" name="Picture 17" descr="A picture containing text, newspaper, bottle, photo&#10;&#10;Description automatically generated">
            <a:extLst>
              <a:ext uri="{FF2B5EF4-FFF2-40B4-BE49-F238E27FC236}">
                <a16:creationId xmlns:a16="http://schemas.microsoft.com/office/drawing/2014/main" id="{2643E9EE-DFD1-4406-8451-1035D2350872}"/>
              </a:ext>
            </a:extLst>
          </p:cNvPr>
          <p:cNvPicPr>
            <a:picLocks noChangeAspect="1"/>
          </p:cNvPicPr>
          <p:nvPr/>
        </p:nvPicPr>
        <p:blipFill>
          <a:blip r:embed="rId4"/>
          <a:stretch>
            <a:fillRect/>
          </a:stretch>
        </p:blipFill>
        <p:spPr>
          <a:xfrm>
            <a:off x="0" y="5778286"/>
            <a:ext cx="4418438" cy="1079714"/>
          </a:xfrm>
          <a:prstGeom prst="rect">
            <a:avLst/>
          </a:prstGeom>
        </p:spPr>
      </p:pic>
      <p:sp>
        <p:nvSpPr>
          <p:cNvPr id="19" name="Google Shape;92;p16">
            <a:extLst>
              <a:ext uri="{FF2B5EF4-FFF2-40B4-BE49-F238E27FC236}">
                <a16:creationId xmlns:a16="http://schemas.microsoft.com/office/drawing/2014/main" id="{A4F31FA6-0CCC-4F98-AE7F-9989B1CEC665}"/>
              </a:ext>
            </a:extLst>
          </p:cNvPr>
          <p:cNvSpPr txBox="1"/>
          <p:nvPr/>
        </p:nvSpPr>
        <p:spPr>
          <a:xfrm>
            <a:off x="7446763" y="2367774"/>
            <a:ext cx="2721200" cy="1620894"/>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b="1" dirty="0">
                <a:solidFill>
                  <a:schemeClr val="bg1"/>
                </a:solidFill>
                <a:latin typeface="Oswald"/>
                <a:ea typeface="Oswald"/>
                <a:cs typeface="Oswald"/>
                <a:sym typeface="Oswald"/>
              </a:rPr>
              <a:t>REDUCED INSTALL TIME</a:t>
            </a:r>
            <a:endParaRPr sz="1600" b="1" dirty="0">
              <a:solidFill>
                <a:schemeClr val="bg1"/>
              </a:solidFill>
              <a:latin typeface="Oswald"/>
              <a:ea typeface="Oswald"/>
              <a:cs typeface="Oswald"/>
              <a:sym typeface="Oswald"/>
            </a:endParaRPr>
          </a:p>
          <a:p>
            <a:pPr marL="0" lvl="0" indent="0" algn="l" rtl="0">
              <a:spcBef>
                <a:spcPts val="0"/>
              </a:spcBef>
              <a:spcAft>
                <a:spcPts val="0"/>
              </a:spcAft>
              <a:buNone/>
            </a:pPr>
            <a:r>
              <a:rPr lang="en" sz="1400" dirty="0">
                <a:solidFill>
                  <a:schemeClr val="bg1"/>
                </a:solidFill>
                <a:latin typeface="Oswald" panose="020B0604020202020204" charset="0"/>
              </a:rPr>
              <a:t>An added PVC manifold condensate drain cuts installation time for a quicker setup.</a:t>
            </a:r>
            <a:endParaRPr sz="1400" dirty="0">
              <a:solidFill>
                <a:schemeClr val="bg1"/>
              </a:solidFill>
              <a:latin typeface="Oswald" panose="020B0604020202020204" charset="0"/>
            </a:endParaRPr>
          </a:p>
        </p:txBody>
      </p:sp>
      <p:sp>
        <p:nvSpPr>
          <p:cNvPr id="20" name="Google Shape;94;p16">
            <a:extLst>
              <a:ext uri="{FF2B5EF4-FFF2-40B4-BE49-F238E27FC236}">
                <a16:creationId xmlns:a16="http://schemas.microsoft.com/office/drawing/2014/main" id="{70B95CD2-8F81-4969-A947-6FC6B05767DA}"/>
              </a:ext>
            </a:extLst>
          </p:cNvPr>
          <p:cNvSpPr txBox="1"/>
          <p:nvPr/>
        </p:nvSpPr>
        <p:spPr>
          <a:xfrm>
            <a:off x="7442757" y="3889585"/>
            <a:ext cx="2195633" cy="1795797"/>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b="1" dirty="0">
                <a:solidFill>
                  <a:schemeClr val="bg1"/>
                </a:solidFill>
                <a:latin typeface="Oswald"/>
                <a:ea typeface="Oswald"/>
                <a:cs typeface="Oswald"/>
                <a:sym typeface="Oswald"/>
              </a:rPr>
              <a:t>NEW MODULAR OPTION</a:t>
            </a:r>
            <a:endParaRPr sz="1600" b="1" dirty="0">
              <a:solidFill>
                <a:schemeClr val="bg1"/>
              </a:solidFill>
              <a:latin typeface="Oswald"/>
              <a:ea typeface="Oswald"/>
              <a:cs typeface="Oswald"/>
              <a:sym typeface="Oswald"/>
            </a:endParaRPr>
          </a:p>
          <a:p>
            <a:pPr marL="0" lvl="0" indent="0" algn="l" rtl="0">
              <a:spcBef>
                <a:spcPts val="0"/>
              </a:spcBef>
              <a:spcAft>
                <a:spcPts val="0"/>
              </a:spcAft>
              <a:buNone/>
            </a:pPr>
            <a:r>
              <a:rPr lang="en" sz="1400" dirty="0">
                <a:solidFill>
                  <a:schemeClr val="bg1"/>
                </a:solidFill>
                <a:latin typeface="Oswald" panose="020B0604020202020204" charset="0"/>
              </a:rPr>
              <a:t>With 2” manifolds for water and gas, our new design allows for expanding hot water demand with multiple commercial hot water systems</a:t>
            </a:r>
            <a:r>
              <a:rPr lang="en" sz="1400" dirty="0">
                <a:solidFill>
                  <a:schemeClr val="bg1"/>
                </a:solidFill>
              </a:rPr>
              <a:t>.</a:t>
            </a:r>
            <a:endParaRPr sz="1400" dirty="0">
              <a:solidFill>
                <a:schemeClr val="bg1"/>
              </a:solidFill>
            </a:endParaRPr>
          </a:p>
        </p:txBody>
      </p:sp>
      <p:sp>
        <p:nvSpPr>
          <p:cNvPr id="22" name="Google Shape;91;p16">
            <a:extLst>
              <a:ext uri="{FF2B5EF4-FFF2-40B4-BE49-F238E27FC236}">
                <a16:creationId xmlns:a16="http://schemas.microsoft.com/office/drawing/2014/main" id="{DF330C3D-4393-43AD-AE16-F89137A4C994}"/>
              </a:ext>
            </a:extLst>
          </p:cNvPr>
          <p:cNvSpPr txBox="1"/>
          <p:nvPr/>
        </p:nvSpPr>
        <p:spPr>
          <a:xfrm>
            <a:off x="4572000" y="2367774"/>
            <a:ext cx="2721200" cy="14360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b="1" dirty="0">
                <a:solidFill>
                  <a:schemeClr val="bg1"/>
                </a:solidFill>
                <a:latin typeface="Oswald"/>
                <a:ea typeface="Oswald"/>
                <a:cs typeface="Oswald"/>
                <a:sym typeface="Oswald"/>
              </a:rPr>
              <a:t>NEW LOW PROFILE DESIGN</a:t>
            </a:r>
            <a:endParaRPr sz="1600" b="1" dirty="0">
              <a:solidFill>
                <a:schemeClr val="bg1"/>
              </a:solidFill>
              <a:latin typeface="Oswald"/>
              <a:ea typeface="Oswald"/>
              <a:cs typeface="Oswald"/>
              <a:sym typeface="Oswald"/>
            </a:endParaRPr>
          </a:p>
          <a:p>
            <a:pPr marL="0" lvl="0" indent="0" algn="l" rtl="0">
              <a:spcBef>
                <a:spcPts val="0"/>
              </a:spcBef>
              <a:spcAft>
                <a:spcPts val="0"/>
              </a:spcAft>
              <a:buNone/>
            </a:pPr>
            <a:r>
              <a:rPr lang="en" sz="1400" dirty="0">
                <a:solidFill>
                  <a:schemeClr val="bg1"/>
                </a:solidFill>
                <a:latin typeface="Oswald" panose="020B0604020202020204" charset="0"/>
              </a:rPr>
              <a:t>Lower profile design makes system less top heavy for safer transportation while also minimizing the rack system’s footprint.</a:t>
            </a:r>
            <a:endParaRPr sz="1400" dirty="0">
              <a:solidFill>
                <a:schemeClr val="bg1"/>
              </a:solidFill>
              <a:latin typeface="Oswald" panose="020B0604020202020204" charset="0"/>
            </a:endParaRPr>
          </a:p>
        </p:txBody>
      </p:sp>
      <p:sp>
        <p:nvSpPr>
          <p:cNvPr id="23" name="Google Shape;93;p16">
            <a:extLst>
              <a:ext uri="{FF2B5EF4-FFF2-40B4-BE49-F238E27FC236}">
                <a16:creationId xmlns:a16="http://schemas.microsoft.com/office/drawing/2014/main" id="{46A5F7B4-BD18-4E59-9D32-CF7E3DE40EFB}"/>
              </a:ext>
            </a:extLst>
          </p:cNvPr>
          <p:cNvSpPr txBox="1"/>
          <p:nvPr/>
        </p:nvSpPr>
        <p:spPr>
          <a:xfrm>
            <a:off x="4572000" y="3889585"/>
            <a:ext cx="2721200" cy="1304642"/>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b="1" dirty="0">
                <a:solidFill>
                  <a:schemeClr val="bg1"/>
                </a:solidFill>
                <a:latin typeface="Oswald"/>
                <a:ea typeface="Oswald"/>
                <a:cs typeface="Oswald"/>
                <a:sym typeface="Oswald"/>
              </a:rPr>
              <a:t>NEW WALL MOUNT OPTION</a:t>
            </a:r>
            <a:endParaRPr sz="1600" b="1" dirty="0">
              <a:solidFill>
                <a:schemeClr val="bg1"/>
              </a:solidFill>
              <a:latin typeface="Oswald"/>
              <a:ea typeface="Oswald"/>
              <a:cs typeface="Oswald"/>
              <a:sym typeface="Oswald"/>
            </a:endParaRPr>
          </a:p>
          <a:p>
            <a:pPr marL="0" lvl="0" indent="0" algn="l" rtl="0">
              <a:spcBef>
                <a:spcPts val="0"/>
              </a:spcBef>
              <a:spcAft>
                <a:spcPts val="0"/>
              </a:spcAft>
              <a:buNone/>
            </a:pPr>
            <a:r>
              <a:rPr lang="en" sz="1400" dirty="0">
                <a:solidFill>
                  <a:schemeClr val="bg1"/>
                </a:solidFill>
                <a:latin typeface="Oswald" panose="020B0604020202020204" charset="0"/>
              </a:rPr>
              <a:t>Removable end rail stands for flexible location of rack when faced with existing lines above or below the heaters.</a:t>
            </a:r>
            <a:endParaRPr sz="1400" dirty="0">
              <a:solidFill>
                <a:schemeClr val="bg1"/>
              </a:solidFill>
              <a:latin typeface="Oswald" panose="020B0604020202020204" charset="0"/>
            </a:endParaRPr>
          </a:p>
        </p:txBody>
      </p:sp>
      <p:sp>
        <p:nvSpPr>
          <p:cNvPr id="24" name="Google Shape;95;p16">
            <a:extLst>
              <a:ext uri="{FF2B5EF4-FFF2-40B4-BE49-F238E27FC236}">
                <a16:creationId xmlns:a16="http://schemas.microsoft.com/office/drawing/2014/main" id="{F5E8053C-A3BB-4963-A194-EBA31374E52E}"/>
              </a:ext>
            </a:extLst>
          </p:cNvPr>
          <p:cNvSpPr txBox="1"/>
          <p:nvPr/>
        </p:nvSpPr>
        <p:spPr>
          <a:xfrm>
            <a:off x="4572000" y="5280038"/>
            <a:ext cx="2721200" cy="13632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b="1" dirty="0">
                <a:solidFill>
                  <a:schemeClr val="bg1"/>
                </a:solidFill>
                <a:latin typeface="Oswald"/>
                <a:ea typeface="Oswald"/>
                <a:cs typeface="Oswald"/>
                <a:sym typeface="Oswald"/>
              </a:rPr>
              <a:t>INSTALLATION VERSATILITY</a:t>
            </a:r>
            <a:endParaRPr sz="1600" b="1" dirty="0">
              <a:solidFill>
                <a:schemeClr val="bg1"/>
              </a:solidFill>
              <a:latin typeface="Oswald"/>
              <a:ea typeface="Oswald"/>
              <a:cs typeface="Oswald"/>
              <a:sym typeface="Oswald"/>
            </a:endParaRPr>
          </a:p>
          <a:p>
            <a:pPr marL="0" lvl="0" indent="0" algn="l" rtl="0">
              <a:spcBef>
                <a:spcPts val="0"/>
              </a:spcBef>
              <a:spcAft>
                <a:spcPts val="0"/>
              </a:spcAft>
              <a:buNone/>
            </a:pPr>
            <a:r>
              <a:rPr lang="en" sz="1400" b="1" dirty="0">
                <a:solidFill>
                  <a:schemeClr val="bg1"/>
                </a:solidFill>
                <a:latin typeface="Oswald" panose="020B0604020202020204" charset="0"/>
              </a:rPr>
              <a:t>The new CR is designed for both indoor or outdoor applications. (Requires outdoor vent cap, item# VC-6</a:t>
            </a:r>
            <a:r>
              <a:rPr lang="en" sz="1400" dirty="0">
                <a:solidFill>
                  <a:schemeClr val="bg1"/>
                </a:solidFill>
                <a:latin typeface="Oswald" panose="020B0604020202020204" charset="0"/>
              </a:rPr>
              <a:t>)</a:t>
            </a:r>
            <a:endParaRPr sz="1400" dirty="0">
              <a:solidFill>
                <a:schemeClr val="bg1"/>
              </a:solidFill>
              <a:latin typeface="Oswald" panose="020B0604020202020204" charset="0"/>
            </a:endParaRPr>
          </a:p>
        </p:txBody>
      </p:sp>
      <p:pic>
        <p:nvPicPr>
          <p:cNvPr id="6" name="Picture 5">
            <a:extLst>
              <a:ext uri="{FF2B5EF4-FFF2-40B4-BE49-F238E27FC236}">
                <a16:creationId xmlns:a16="http://schemas.microsoft.com/office/drawing/2014/main" id="{CD656774-9E8F-41C7-8890-ED13A7517402}"/>
              </a:ext>
            </a:extLst>
          </p:cNvPr>
          <p:cNvPicPr>
            <a:picLocks noChangeAspect="1"/>
          </p:cNvPicPr>
          <p:nvPr/>
        </p:nvPicPr>
        <p:blipFill>
          <a:blip r:embed="rId5"/>
          <a:stretch>
            <a:fillRect/>
          </a:stretch>
        </p:blipFill>
        <p:spPr>
          <a:xfrm>
            <a:off x="9642397" y="3520114"/>
            <a:ext cx="2474119" cy="3277182"/>
          </a:xfrm>
          <a:prstGeom prst="rect">
            <a:avLst/>
          </a:prstGeom>
          <a:effectLst>
            <a:outerShdw blurRad="63500" dist="63500" dir="2700000" algn="tl" rotWithShape="0">
              <a:prstClr val="black">
                <a:alpha val="40000"/>
              </a:prstClr>
            </a:outerShdw>
            <a:softEdge rad="25400"/>
          </a:effectLst>
        </p:spPr>
      </p:pic>
      <p:pic>
        <p:nvPicPr>
          <p:cNvPr id="25" name="Picture 14" descr="A close up of a logo&#10;&#10;Description generated with very high confidence">
            <a:extLst>
              <a:ext uri="{FF2B5EF4-FFF2-40B4-BE49-F238E27FC236}">
                <a16:creationId xmlns:a16="http://schemas.microsoft.com/office/drawing/2014/main" id="{3AE47397-FC26-4C0F-BFFC-AE4B60997FEB}"/>
              </a:ext>
            </a:extLst>
          </p:cNvPr>
          <p:cNvPicPr>
            <a:picLocks noChangeAspect="1"/>
          </p:cNvPicPr>
          <p:nvPr/>
        </p:nvPicPr>
        <p:blipFill>
          <a:blip r:embed="rId3"/>
          <a:stretch>
            <a:fillRect/>
          </a:stretch>
        </p:blipFill>
        <p:spPr>
          <a:xfrm>
            <a:off x="10615125" y="-38147"/>
            <a:ext cx="1154878" cy="893867"/>
          </a:xfrm>
          <a:prstGeom prst="rect">
            <a:avLst/>
          </a:prstGeom>
        </p:spPr>
      </p:pic>
    </p:spTree>
    <p:extLst>
      <p:ext uri="{BB962C8B-B14F-4D97-AF65-F5344CB8AC3E}">
        <p14:creationId xmlns:p14="http://schemas.microsoft.com/office/powerpoint/2010/main" val="57919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COMMERCIAL RACK SERIES (CR)</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83356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A9D85FA-4E02-4396-B4BC-F3D9CED6E98F}"/>
              </a:ext>
            </a:extLst>
          </p:cNvPr>
          <p:cNvPicPr>
            <a:picLocks noChangeAspect="1"/>
          </p:cNvPicPr>
          <p:nvPr/>
        </p:nvPicPr>
        <p:blipFill rotWithShape="1">
          <a:blip r:embed="rId2"/>
          <a:srcRect t="14957"/>
          <a:stretch/>
        </p:blipFill>
        <p:spPr>
          <a:xfrm>
            <a:off x="4221480" y="1261954"/>
            <a:ext cx="7917180" cy="3003129"/>
          </a:xfrm>
          <a:prstGeom prst="rect">
            <a:avLst/>
          </a:prstGeom>
        </p:spPr>
      </p:pic>
      <p:sp>
        <p:nvSpPr>
          <p:cNvPr id="21" name="Title 1">
            <a:extLst>
              <a:ext uri="{FF2B5EF4-FFF2-40B4-BE49-F238E27FC236}">
                <a16:creationId xmlns:a16="http://schemas.microsoft.com/office/drawing/2014/main" id="{58FBB628-9CAB-4C50-A15D-D76BA4645300}"/>
              </a:ext>
            </a:extLst>
          </p:cNvPr>
          <p:cNvSpPr txBox="1">
            <a:spLocks/>
          </p:cNvSpPr>
          <p:nvPr/>
        </p:nvSpPr>
        <p:spPr>
          <a:xfrm>
            <a:off x="4122421" y="754380"/>
            <a:ext cx="4343166" cy="5075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dirty="0">
                <a:solidFill>
                  <a:schemeClr val="bg1"/>
                </a:solidFill>
                <a:latin typeface="Franklin Gothic Demi"/>
                <a:cs typeface="Calibri Light"/>
              </a:rPr>
              <a:t>HOT WATER SUPPLY CAPACITY</a:t>
            </a:r>
          </a:p>
        </p:txBody>
      </p:sp>
      <p:sp>
        <p:nvSpPr>
          <p:cNvPr id="25" name="Google Shape;91;p16">
            <a:extLst>
              <a:ext uri="{FF2B5EF4-FFF2-40B4-BE49-F238E27FC236}">
                <a16:creationId xmlns:a16="http://schemas.microsoft.com/office/drawing/2014/main" id="{D52728BE-A016-4B0D-BE8D-EF4215B9EC0F}"/>
              </a:ext>
            </a:extLst>
          </p:cNvPr>
          <p:cNvSpPr txBox="1"/>
          <p:nvPr/>
        </p:nvSpPr>
        <p:spPr>
          <a:xfrm>
            <a:off x="4122422" y="4265082"/>
            <a:ext cx="4343165" cy="1838537"/>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US" sz="2000" b="1" dirty="0">
                <a:solidFill>
                  <a:schemeClr val="bg1"/>
                </a:solidFill>
                <a:latin typeface="Oswald"/>
                <a:ea typeface="Oswald"/>
                <a:cs typeface="Oswald"/>
                <a:sym typeface="Oswald"/>
              </a:rPr>
              <a:t>INCLUDES: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NCC199CDV w/ industry leading 0.97 UEF </a:t>
            </a:r>
          </a:p>
          <a:p>
            <a:pPr lvl="0" algn="l" rtl="0">
              <a:spcBef>
                <a:spcPts val="0"/>
              </a:spcBef>
              <a:spcAft>
                <a:spcPts val="0"/>
              </a:spcAft>
            </a:pPr>
            <a:r>
              <a:rPr lang="en-US" sz="1600" dirty="0">
                <a:solidFill>
                  <a:schemeClr val="bg1"/>
                </a:solidFill>
                <a:latin typeface="Oswald"/>
                <a:sym typeface="Oswald"/>
              </a:rPr>
              <a:t>(GQ-C3260WZ-FF US)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System Controller (SC-401-6M)</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Remote Control Cord (RC-CORD-10)</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2” Copper Manifold for Hot &amp; Cold Water</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2” Black Iron Manifold for Gas</a:t>
            </a:r>
            <a:endParaRPr sz="1400" dirty="0">
              <a:solidFill>
                <a:schemeClr val="bg1"/>
              </a:solidFill>
              <a:latin typeface="Oswald" panose="020B0604020202020204" charset="0"/>
            </a:endParaRPr>
          </a:p>
        </p:txBody>
      </p:sp>
      <p:sp>
        <p:nvSpPr>
          <p:cNvPr id="26" name="Google Shape;91;p16">
            <a:extLst>
              <a:ext uri="{FF2B5EF4-FFF2-40B4-BE49-F238E27FC236}">
                <a16:creationId xmlns:a16="http://schemas.microsoft.com/office/drawing/2014/main" id="{5E8EB80E-B641-480A-A1DB-ED99D312B54A}"/>
              </a:ext>
            </a:extLst>
          </p:cNvPr>
          <p:cNvSpPr txBox="1"/>
          <p:nvPr/>
        </p:nvSpPr>
        <p:spPr>
          <a:xfrm>
            <a:off x="8252693" y="4554643"/>
            <a:ext cx="4343165" cy="1648038"/>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3/4” PVC Manifold Condensate Drain</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Aluminum Frames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Isolation Valves w/ PRV for Water</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Gas Shut Offs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Serial Number Barcode tags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Individual Heater Number Label</a:t>
            </a:r>
          </a:p>
          <a:p>
            <a:pPr marL="0" lvl="0" indent="0" algn="l" rtl="0">
              <a:spcBef>
                <a:spcPts val="0"/>
              </a:spcBef>
              <a:spcAft>
                <a:spcPts val="0"/>
              </a:spcAft>
              <a:buNone/>
            </a:pPr>
            <a:endParaRPr sz="1400" dirty="0">
              <a:solidFill>
                <a:schemeClr val="bg1"/>
              </a:solidFill>
              <a:latin typeface="Oswald" panose="020B0604020202020204" charset="0"/>
            </a:endParaRPr>
          </a:p>
        </p:txBody>
      </p:sp>
      <p:pic>
        <p:nvPicPr>
          <p:cNvPr id="4" name="Picture 3" descr="A picture containing box, person, table, large&#10;&#10;Description automatically generated">
            <a:extLst>
              <a:ext uri="{FF2B5EF4-FFF2-40B4-BE49-F238E27FC236}">
                <a16:creationId xmlns:a16="http://schemas.microsoft.com/office/drawing/2014/main" id="{183C3DDC-2CBD-478A-91B2-A7EDABA81E8A}"/>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9171" t="2882" r="15287" b="5772"/>
          <a:stretch/>
        </p:blipFill>
        <p:spPr>
          <a:xfrm>
            <a:off x="171451" y="1597234"/>
            <a:ext cx="3901441" cy="4224693"/>
          </a:xfrm>
          <a:prstGeom prst="rect">
            <a:avLst/>
          </a:prstGeom>
          <a:effectLst>
            <a:outerShdw blurRad="63500" dist="63500" dir="2700000" algn="tl" rotWithShape="0">
              <a:prstClr val="black">
                <a:alpha val="40000"/>
              </a:prstClr>
            </a:outerShdw>
            <a:softEdge rad="25400"/>
          </a:effectLst>
        </p:spPr>
      </p:pic>
      <p:pic>
        <p:nvPicPr>
          <p:cNvPr id="12" name="Picture 14" descr="A close up of a logo&#10;&#10;Description generated with very high confidence">
            <a:extLst>
              <a:ext uri="{FF2B5EF4-FFF2-40B4-BE49-F238E27FC236}">
                <a16:creationId xmlns:a16="http://schemas.microsoft.com/office/drawing/2014/main" id="{A2E014CE-D747-4494-8FA0-6FA411FBDD49}"/>
              </a:ext>
            </a:extLst>
          </p:cNvPr>
          <p:cNvPicPr>
            <a:picLocks noChangeAspect="1"/>
          </p:cNvPicPr>
          <p:nvPr/>
        </p:nvPicPr>
        <p:blipFill>
          <a:blip r:embed="rId4"/>
          <a:stretch>
            <a:fillRect/>
          </a:stretch>
        </p:blipFill>
        <p:spPr>
          <a:xfrm>
            <a:off x="852677" y="5828597"/>
            <a:ext cx="1154878" cy="893867"/>
          </a:xfrm>
          <a:prstGeom prst="rect">
            <a:avLst/>
          </a:prstGeom>
        </p:spPr>
      </p:pic>
    </p:spTree>
    <p:extLst>
      <p:ext uri="{BB962C8B-B14F-4D97-AF65-F5344CB8AC3E}">
        <p14:creationId xmlns:p14="http://schemas.microsoft.com/office/powerpoint/2010/main" val="242679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COMMON VENTING</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487635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B278CB35-FC53-4DE4-A82F-5F9FD1952F03}"/>
              </a:ext>
            </a:extLst>
          </p:cNvPr>
          <p:cNvSpPr txBox="1">
            <a:spLocks/>
          </p:cNvSpPr>
          <p:nvPr/>
        </p:nvSpPr>
        <p:spPr>
          <a:xfrm>
            <a:off x="462019" y="876300"/>
            <a:ext cx="4343166" cy="50757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dirty="0">
                <a:solidFill>
                  <a:schemeClr val="bg1"/>
                </a:solidFill>
                <a:latin typeface="Franklin Gothic Demi"/>
                <a:cs typeface="Calibri Light"/>
              </a:rPr>
              <a:t>TRUE INSTALLATION FLEXIBILITY</a:t>
            </a:r>
          </a:p>
        </p:txBody>
      </p:sp>
      <p:sp>
        <p:nvSpPr>
          <p:cNvPr id="28" name="Google Shape;91;p16">
            <a:extLst>
              <a:ext uri="{FF2B5EF4-FFF2-40B4-BE49-F238E27FC236}">
                <a16:creationId xmlns:a16="http://schemas.microsoft.com/office/drawing/2014/main" id="{4D65D40A-151E-4AC0-8640-52B08678D90F}"/>
              </a:ext>
            </a:extLst>
          </p:cNvPr>
          <p:cNvSpPr txBox="1"/>
          <p:nvPr/>
        </p:nvSpPr>
        <p:spPr>
          <a:xfrm>
            <a:off x="462019" y="1383872"/>
            <a:ext cx="11267962" cy="1557448"/>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lgn="l" rtl="0">
              <a:spcBef>
                <a:spcPts val="0"/>
              </a:spcBef>
              <a:spcAft>
                <a:spcPts val="0"/>
              </a:spcAft>
            </a:pPr>
            <a:r>
              <a:rPr lang="en-US" sz="1600" dirty="0">
                <a:solidFill>
                  <a:schemeClr val="bg1"/>
                </a:solidFill>
                <a:latin typeface="Oswald"/>
                <a:sym typeface="Oswald"/>
              </a:rPr>
              <a:t>With Noritz Common Venting, up to 6 Noritz Water Heaters are able to share the same venting system. This means significantly reduced penetrations through the wall or roof resulting in less labor and a cleaner finished look. The use of a larger vent diameter system allows for longer vent runs for larger and taller building – up to 200 ft. of equivalent length. The system is independently tested and approved for use by CSA in both the US and Canada. With the new built-in exhaust non-return valve, scalability of up to 6 heaters in possible now without an external non-return valve.</a:t>
            </a:r>
          </a:p>
        </p:txBody>
      </p:sp>
      <p:sp>
        <p:nvSpPr>
          <p:cNvPr id="29" name="Google Shape;91;p16">
            <a:extLst>
              <a:ext uri="{FF2B5EF4-FFF2-40B4-BE49-F238E27FC236}">
                <a16:creationId xmlns:a16="http://schemas.microsoft.com/office/drawing/2014/main" id="{A0EB0010-E3B5-42EC-A79E-F24F98CFCFA1}"/>
              </a:ext>
            </a:extLst>
          </p:cNvPr>
          <p:cNvSpPr txBox="1"/>
          <p:nvPr/>
        </p:nvSpPr>
        <p:spPr>
          <a:xfrm>
            <a:off x="462019" y="2941320"/>
            <a:ext cx="11267962" cy="1557448"/>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lgn="l" rtl="0">
              <a:spcBef>
                <a:spcPts val="0"/>
              </a:spcBef>
              <a:spcAft>
                <a:spcPts val="0"/>
              </a:spcAft>
            </a:pPr>
            <a:r>
              <a:rPr lang="en-US" sz="1600" b="1" dirty="0">
                <a:solidFill>
                  <a:schemeClr val="bg1"/>
                </a:solidFill>
                <a:latin typeface="Oswald"/>
                <a:sym typeface="Oswald"/>
              </a:rPr>
              <a:t>OFFERS A CLEAN, LABOR SAVING INSTALL WHILE ENSURING THE UTMOST IN SAFETY AND PERFORMANCE</a:t>
            </a:r>
            <a:endParaRPr lang="en-US" sz="1600" dirty="0">
              <a:solidFill>
                <a:schemeClr val="bg1"/>
              </a:solidFill>
              <a:latin typeface="Oswald"/>
              <a:sym typeface="Oswald"/>
            </a:endParaRP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Tested with safety in mind – each water heater uses a built-in non-return valve to prevent flue gas from entering idle units.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Reduces wall or ceiling penetrations.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Utilizes either ULCS-636 approved Polypropylene (PP) venting (capable of handling temperatures up to 230° F) or Schedule 40/80 PVC.</a:t>
            </a:r>
          </a:p>
        </p:txBody>
      </p:sp>
      <p:pic>
        <p:nvPicPr>
          <p:cNvPr id="30" name="Google Shape;59;p13">
            <a:extLst>
              <a:ext uri="{FF2B5EF4-FFF2-40B4-BE49-F238E27FC236}">
                <a16:creationId xmlns:a16="http://schemas.microsoft.com/office/drawing/2014/main" id="{5D07E635-C952-4384-A534-549BCC6D8417}"/>
              </a:ext>
            </a:extLst>
          </p:cNvPr>
          <p:cNvPicPr preferRelativeResize="0"/>
          <p:nvPr/>
        </p:nvPicPr>
        <p:blipFill rotWithShape="1">
          <a:blip r:embed="rId2">
            <a:alphaModFix amt="71000"/>
          </a:blip>
          <a:srcRect l="5003" t="4496" r="18312" b="59089"/>
          <a:stretch/>
        </p:blipFill>
        <p:spPr>
          <a:xfrm>
            <a:off x="2705323" y="4092856"/>
            <a:ext cx="6133655" cy="2765144"/>
          </a:xfrm>
          <a:prstGeom prst="rect">
            <a:avLst/>
          </a:prstGeom>
          <a:noFill/>
          <a:ln>
            <a:noFill/>
          </a:ln>
        </p:spPr>
      </p:pic>
      <p:pic>
        <p:nvPicPr>
          <p:cNvPr id="31" name="Picture 14" descr="A close up of a logo&#10;&#10;Description generated with very high confidence">
            <a:extLst>
              <a:ext uri="{FF2B5EF4-FFF2-40B4-BE49-F238E27FC236}">
                <a16:creationId xmlns:a16="http://schemas.microsoft.com/office/drawing/2014/main" id="{08AF1355-14B6-4209-8D41-BF99073F7C51}"/>
              </a:ext>
            </a:extLst>
          </p:cNvPr>
          <p:cNvPicPr>
            <a:picLocks noChangeAspect="1"/>
          </p:cNvPicPr>
          <p:nvPr/>
        </p:nvPicPr>
        <p:blipFill>
          <a:blip r:embed="rId3"/>
          <a:stretch>
            <a:fillRect/>
          </a:stretch>
        </p:blipFill>
        <p:spPr>
          <a:xfrm>
            <a:off x="852677" y="5828597"/>
            <a:ext cx="1154878" cy="893867"/>
          </a:xfrm>
          <a:prstGeom prst="rect">
            <a:avLst/>
          </a:prstGeom>
        </p:spPr>
      </p:pic>
    </p:spTree>
    <p:extLst>
      <p:ext uri="{BB962C8B-B14F-4D97-AF65-F5344CB8AC3E}">
        <p14:creationId xmlns:p14="http://schemas.microsoft.com/office/powerpoint/2010/main" val="9055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NCC199CDV VENT MATERIALS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770337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4" name="Picture 3">
            <a:extLst>
              <a:ext uri="{FF2B5EF4-FFF2-40B4-BE49-F238E27FC236}">
                <a16:creationId xmlns:a16="http://schemas.microsoft.com/office/drawing/2014/main" id="{A7D567BA-A469-4786-A9A9-0E7C0F8A32E6}"/>
              </a:ext>
            </a:extLst>
          </p:cNvPr>
          <p:cNvPicPr>
            <a:picLocks noChangeAspect="1"/>
          </p:cNvPicPr>
          <p:nvPr/>
        </p:nvPicPr>
        <p:blipFill>
          <a:blip r:embed="rId3"/>
          <a:stretch>
            <a:fillRect/>
          </a:stretch>
        </p:blipFill>
        <p:spPr>
          <a:xfrm>
            <a:off x="6743700" y="926657"/>
            <a:ext cx="4720917" cy="5795807"/>
          </a:xfrm>
          <a:prstGeom prst="rect">
            <a:avLst/>
          </a:prstGeom>
          <a:effectLst>
            <a:outerShdw blurRad="63500" dist="63500" dir="2700000" algn="tl" rotWithShape="0">
              <a:prstClr val="black">
                <a:alpha val="40000"/>
              </a:prstClr>
            </a:outerShdw>
            <a:softEdge rad="25400"/>
          </a:effectLst>
        </p:spPr>
      </p:pic>
      <p:pic>
        <p:nvPicPr>
          <p:cNvPr id="5" name="Picture 4">
            <a:extLst>
              <a:ext uri="{FF2B5EF4-FFF2-40B4-BE49-F238E27FC236}">
                <a16:creationId xmlns:a16="http://schemas.microsoft.com/office/drawing/2014/main" id="{0031FF08-33C7-43BF-AF62-154FF415B0A2}"/>
              </a:ext>
            </a:extLst>
          </p:cNvPr>
          <p:cNvPicPr>
            <a:picLocks noChangeAspect="1"/>
          </p:cNvPicPr>
          <p:nvPr/>
        </p:nvPicPr>
        <p:blipFill>
          <a:blip r:embed="rId4"/>
          <a:stretch>
            <a:fillRect/>
          </a:stretch>
        </p:blipFill>
        <p:spPr>
          <a:xfrm>
            <a:off x="727383" y="937327"/>
            <a:ext cx="5136679" cy="3797907"/>
          </a:xfrm>
          <a:prstGeom prst="rect">
            <a:avLst/>
          </a:prstGeom>
          <a:effectLst>
            <a:outerShdw blurRad="63500" dist="63500" dir="2700000" algn="tl" rotWithShape="0">
              <a:prstClr val="black">
                <a:alpha val="40000"/>
              </a:prstClr>
            </a:outerShdw>
            <a:softEdge rad="25400"/>
          </a:effectLst>
        </p:spPr>
      </p:pic>
      <p:pic>
        <p:nvPicPr>
          <p:cNvPr id="6" name="Picture 5">
            <a:extLst>
              <a:ext uri="{FF2B5EF4-FFF2-40B4-BE49-F238E27FC236}">
                <a16:creationId xmlns:a16="http://schemas.microsoft.com/office/drawing/2014/main" id="{CD3C1600-47AA-46F9-A651-F92BF552BFB8}"/>
              </a:ext>
            </a:extLst>
          </p:cNvPr>
          <p:cNvPicPr>
            <a:picLocks noChangeAspect="1"/>
          </p:cNvPicPr>
          <p:nvPr/>
        </p:nvPicPr>
        <p:blipFill>
          <a:blip r:embed="rId5"/>
          <a:stretch>
            <a:fillRect/>
          </a:stretch>
        </p:blipFill>
        <p:spPr>
          <a:xfrm>
            <a:off x="2733651" y="4865084"/>
            <a:ext cx="3130411" cy="1857377"/>
          </a:xfrm>
          <a:prstGeom prst="rect">
            <a:avLst/>
          </a:prstGeom>
          <a:effectLst>
            <a:outerShdw blurRad="63500" dist="63500" dir="2700000" algn="tl" rotWithShape="0">
              <a:prstClr val="black">
                <a:alpha val="40000"/>
              </a:prstClr>
            </a:outerShdw>
            <a:softEdge rad="25400"/>
          </a:effectLst>
        </p:spPr>
      </p:pic>
    </p:spTree>
    <p:extLst>
      <p:ext uri="{BB962C8B-B14F-4D97-AF65-F5344CB8AC3E}">
        <p14:creationId xmlns:p14="http://schemas.microsoft.com/office/powerpoint/2010/main" val="379102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COMMON VENT OPTIONS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33229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3" name="Picture 2">
            <a:extLst>
              <a:ext uri="{FF2B5EF4-FFF2-40B4-BE49-F238E27FC236}">
                <a16:creationId xmlns:a16="http://schemas.microsoft.com/office/drawing/2014/main" id="{B4172001-DBB6-4B37-9C05-B3316D9BBF1A}"/>
              </a:ext>
            </a:extLst>
          </p:cNvPr>
          <p:cNvPicPr>
            <a:picLocks noChangeAspect="1"/>
          </p:cNvPicPr>
          <p:nvPr/>
        </p:nvPicPr>
        <p:blipFill>
          <a:blip r:embed="rId3"/>
          <a:stretch>
            <a:fillRect/>
          </a:stretch>
        </p:blipFill>
        <p:spPr>
          <a:xfrm>
            <a:off x="3783243" y="1437372"/>
            <a:ext cx="8120017" cy="5080343"/>
          </a:xfrm>
          <a:prstGeom prst="rect">
            <a:avLst/>
          </a:prstGeom>
          <a:effectLst>
            <a:outerShdw blurRad="63500" dist="63500" dir="2700000" algn="tl" rotWithShape="0">
              <a:prstClr val="black">
                <a:alpha val="40000"/>
              </a:prstClr>
            </a:outerShdw>
            <a:softEdge rad="25400"/>
          </a:effectLst>
        </p:spPr>
      </p:pic>
      <p:sp>
        <p:nvSpPr>
          <p:cNvPr id="11" name="Title 1">
            <a:extLst>
              <a:ext uri="{FF2B5EF4-FFF2-40B4-BE49-F238E27FC236}">
                <a16:creationId xmlns:a16="http://schemas.microsoft.com/office/drawing/2014/main" id="{727B379A-45F7-4E50-A229-2FAB2997F786}"/>
              </a:ext>
            </a:extLst>
          </p:cNvPr>
          <p:cNvSpPr txBox="1">
            <a:spLocks/>
          </p:cNvSpPr>
          <p:nvPr/>
        </p:nvSpPr>
        <p:spPr>
          <a:xfrm>
            <a:off x="140932" y="725841"/>
            <a:ext cx="3907558" cy="6975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bg1"/>
                </a:solidFill>
                <a:latin typeface="Franklin Gothic Demi"/>
                <a:cs typeface="Calibri Light"/>
              </a:rPr>
              <a:t>ULTIMATE FLEXIBILITY</a:t>
            </a:r>
          </a:p>
        </p:txBody>
      </p:sp>
      <p:sp>
        <p:nvSpPr>
          <p:cNvPr id="7" name="Rectangle 6">
            <a:extLst>
              <a:ext uri="{FF2B5EF4-FFF2-40B4-BE49-F238E27FC236}">
                <a16:creationId xmlns:a16="http://schemas.microsoft.com/office/drawing/2014/main" id="{B6D03B04-06B2-49DC-A806-BC082426036B}"/>
              </a:ext>
            </a:extLst>
          </p:cNvPr>
          <p:cNvSpPr/>
          <p:nvPr/>
        </p:nvSpPr>
        <p:spPr>
          <a:xfrm>
            <a:off x="140932" y="1711327"/>
            <a:ext cx="3502708" cy="4185761"/>
          </a:xfrm>
          <a:prstGeom prst="rect">
            <a:avLst/>
          </a:prstGeom>
        </p:spPr>
        <p:txBody>
          <a:bodyPr wrap="square">
            <a:spAutoFit/>
          </a:bodyPr>
          <a:lstStyle/>
          <a:p>
            <a:r>
              <a:rPr lang="en-US" sz="1900" dirty="0">
                <a:solidFill>
                  <a:schemeClr val="bg1"/>
                </a:solidFill>
                <a:latin typeface="Oswald" panose="02000503000000000000" pitchFamily="2" charset="0"/>
              </a:rPr>
              <a:t>Figuring out where to safely and efficiently route the exhaust system is one of the biggest hurdles for any HVAC system designer. Noritz Common Venting offers designers the most flexibility to decide how to safely and efficiently route the vent. For room air installations, the combustion air can be drawn from the room environment, further reducing the installation complexity, by requiring only a single penetration for the exhaust.</a:t>
            </a:r>
          </a:p>
        </p:txBody>
      </p:sp>
    </p:spTree>
    <p:extLst>
      <p:ext uri="{BB962C8B-B14F-4D97-AF65-F5344CB8AC3E}">
        <p14:creationId xmlns:p14="http://schemas.microsoft.com/office/powerpoint/2010/main" val="128811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b7affe0-2458-44d1-97da-a46ce1c1f552">
      <Terms xmlns="http://schemas.microsoft.com/office/infopath/2007/PartnerControls"/>
    </lcf76f155ced4ddcb4097134ff3c332f>
    <TaxCatchAll xmlns="1e1893b5-73e4-41a6-8740-c3c7aa6db362" xsi:nil="true"/>
  </documentManagement>
</p:properties>
</file>

<file path=customXml/itemProps1.xml><?xml version="1.0" encoding="utf-8"?>
<ds:datastoreItem xmlns:ds="http://schemas.openxmlformats.org/officeDocument/2006/customXml" ds:itemID="{091DFEAC-E5CB-488A-8AF0-56CAF320FFE8}"/>
</file>

<file path=customXml/itemProps2.xml><?xml version="1.0" encoding="utf-8"?>
<ds:datastoreItem xmlns:ds="http://schemas.openxmlformats.org/officeDocument/2006/customXml" ds:itemID="{E8025AC3-AC6A-4395-9EF1-61063A56D251}"/>
</file>

<file path=customXml/itemProps3.xml><?xml version="1.0" encoding="utf-8"?>
<ds:datastoreItem xmlns:ds="http://schemas.openxmlformats.org/officeDocument/2006/customXml" ds:itemID="{FD93763F-9866-4EB8-9680-025FCB245AE3}"/>
</file>

<file path=docProps/app.xml><?xml version="1.0" encoding="utf-8"?>
<Properties xmlns="http://schemas.openxmlformats.org/officeDocument/2006/extended-properties" xmlns:vt="http://schemas.openxmlformats.org/officeDocument/2006/docPropsVTypes">
  <Template>office theme</Template>
  <TotalTime>313</TotalTime>
  <Words>718</Words>
  <Application>Microsoft Office PowerPoint</Application>
  <PresentationFormat>Widescreen</PresentationFormat>
  <Paragraphs>72</Paragraphs>
  <Slides>17</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Avenir Next LT Pro</vt:lpstr>
      <vt:lpstr>Calibri</vt:lpstr>
      <vt:lpstr>Calibri Light</vt:lpstr>
      <vt:lpstr>Franklin Gothic Book</vt:lpstr>
      <vt:lpstr>Franklin Gothic Demi</vt:lpstr>
      <vt:lpstr>Oswald</vt:lpstr>
      <vt:lpstr>AccentBoxVTI</vt:lpstr>
      <vt:lpstr>office theme</vt:lpstr>
      <vt:lpstr>office theme</vt:lpstr>
      <vt:lpstr>COMMON VENTING</vt:lpstr>
      <vt:lpstr>TRAINING AGENDA</vt:lpstr>
      <vt:lpstr>TECHNICAL SPECIFICATIONS</vt:lpstr>
      <vt:lpstr>NCC199CDV VENT VERSATILITY</vt:lpstr>
      <vt:lpstr>COMMERCIAL RACK SYSTEM</vt:lpstr>
      <vt:lpstr>COMMERCIAL RACK SERIES (CR)</vt:lpstr>
      <vt:lpstr>COMMON VENTING</vt:lpstr>
      <vt:lpstr>NCC199CDV VENT MATERIALS</vt:lpstr>
      <vt:lpstr>COMMON VENT OPTIONS</vt:lpstr>
      <vt:lpstr>COMMON VENT LENGTHS</vt:lpstr>
      <vt:lpstr>COMMON VENT EXAMPLES</vt:lpstr>
      <vt:lpstr>COMMON VENT EXAMPLES</vt:lpstr>
      <vt:lpstr>INSTALLATION EXAMPLES</vt:lpstr>
      <vt:lpstr>INSTALLATION EXAMPLES</vt:lpstr>
      <vt:lpstr>INSTALLATION EXAMPLES</vt:lpstr>
      <vt:lpstr>COMMERCIAL CONSULTATION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cp:lastModifiedBy>
  <cp:revision>232</cp:revision>
  <dcterms:created xsi:type="dcterms:W3CDTF">2020-04-27T21:53:10Z</dcterms:created>
  <dcterms:modified xsi:type="dcterms:W3CDTF">2021-08-17T17:29:14Z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0x010100D156616FAB9BD443BD85CC00C3BED344</vt:lpwstr>
  </property>
</Properties>
</file>